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7" r:id="rId4"/>
    <p:sldId id="26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81" r:id="rId18"/>
    <p:sldId id="28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B43BDDB5-A892-457B-82D8-070C456E9C8B}" type="datetimeFigureOut">
              <a:rPr lang="en-GB" smtClean="0"/>
              <a:t>22/10/2012</a:t>
            </a:fld>
            <a:endParaRPr lang="en-GB"/>
          </a:p>
        </p:txBody>
      </p:sp>
      <p:sp>
        <p:nvSpPr>
          <p:cNvPr id="5" name="Footer Placeholder 4"/>
          <p:cNvSpPr>
            <a:spLocks noGrp="1"/>
          </p:cNvSpPr>
          <p:nvPr>
            <p:ph type="ftr" sz="quarter" idx="11"/>
          </p:nvPr>
        </p:nvSpPr>
        <p:spPr bwMode="white"/>
        <p:txBody>
          <a:bodyPr/>
          <a:lstStyle/>
          <a:p>
            <a:endParaRPr lang="en-GB"/>
          </a:p>
        </p:txBody>
      </p:sp>
      <p:sp>
        <p:nvSpPr>
          <p:cNvPr id="6" name="Slide Number Placeholder 5"/>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3BDDB5-A892-457B-82D8-070C456E9C8B}" type="datetimeFigureOut">
              <a:rPr lang="en-GB" smtClean="0"/>
              <a:t>22/10/2012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3A490-2CEB-4A7C-98D3-9E9F595511F2}" type="slidenum">
              <a:rPr lang="en-GB" smtClean="0"/>
              <a:t>‹#›</a:t>
            </a:fld>
            <a:endParaRPr lang="en-GB"/>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43BDDB5-A892-457B-82D8-070C456E9C8B}" type="datetimeFigureOut">
              <a:rPr lang="en-GB" smtClean="0"/>
              <a:t>22/10/2012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3A490-2CEB-4A7C-98D3-9E9F595511F2}" type="slidenum">
              <a:rPr lang="en-GB" smtClean="0"/>
              <a:t>‹#›</a:t>
            </a:fld>
            <a:endParaRPr lang="en-GB"/>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B43BDDB5-A892-457B-82D8-070C456E9C8B}" type="datetimeFigureOut">
              <a:rPr lang="en-GB" smtClean="0"/>
              <a:t>22/10/2012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F3A490-2CEB-4A7C-98D3-9E9F595511F2}" type="slidenum">
              <a:rPr lang="en-GB" smtClean="0"/>
              <a:t>‹#›</a:t>
            </a:fld>
            <a:endParaRPr lang="en-GB"/>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B43BDDB5-A892-457B-82D8-070C456E9C8B}" type="datetimeFigureOut">
              <a:rPr lang="en-GB" smtClean="0"/>
              <a:t>22/10/2012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43BDDB5-A892-457B-82D8-070C456E9C8B}" type="datetimeFigureOut">
              <a:rPr lang="en-GB" smtClean="0"/>
              <a:t>22/10/2012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F3A490-2CEB-4A7C-98D3-9E9F595511F2}" type="slidenum">
              <a:rPr lang="en-GB" smtClean="0"/>
              <a:t>‹#›</a:t>
            </a:fld>
            <a:endParaRPr lang="en-GB"/>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43BDDB5-A892-457B-82D8-070C456E9C8B}" type="datetimeFigureOut">
              <a:rPr lang="en-GB" smtClean="0"/>
              <a:t>22/10/2012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3BDDB5-A892-457B-82D8-070C456E9C8B}" type="datetimeFigureOut">
              <a:rPr lang="en-GB" smtClean="0"/>
              <a:t>22/10/2012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F3A490-2CEB-4A7C-98D3-9E9F595511F2}" type="slidenum">
              <a:rPr lang="en-GB" smtClean="0"/>
              <a:t>‹#›</a:t>
            </a:fld>
            <a:endParaRPr lang="en-GB"/>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3BDDB5-A892-457B-82D8-070C456E9C8B}" type="datetimeFigureOut">
              <a:rPr lang="en-GB" smtClean="0"/>
              <a:t>22/10/2012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43BDDB5-A892-457B-82D8-070C456E9C8B}" type="datetimeFigureOut">
              <a:rPr lang="en-GB" smtClean="0"/>
              <a:t>22/10/2012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3BDDB5-A892-457B-82D8-070C456E9C8B}" type="datetimeFigureOut">
              <a:rPr lang="en-GB" smtClean="0"/>
              <a:t>22/10/2012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B43BDDB5-A892-457B-82D8-070C456E9C8B}" type="datetimeFigureOut">
              <a:rPr lang="en-GB" smtClean="0"/>
              <a:t>22/10/2012</a:t>
            </a:fld>
            <a:endParaRPr lang="en-GB"/>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GB"/>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0AF3A490-2CEB-4A7C-98D3-9E9F595511F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Religion and Media TRRS6013</a:t>
            </a:r>
            <a:endParaRPr lang="en-GB" dirty="0"/>
          </a:p>
        </p:txBody>
      </p:sp>
      <p:sp>
        <p:nvSpPr>
          <p:cNvPr id="3" name="Subtitle 2"/>
          <p:cNvSpPr>
            <a:spLocks noGrp="1"/>
          </p:cNvSpPr>
          <p:nvPr>
            <p:ph type="subTitle" idx="1"/>
          </p:nvPr>
        </p:nvSpPr>
        <p:spPr/>
        <p:txBody>
          <a:bodyPr>
            <a:normAutofit fontScale="77500" lnSpcReduction="20000"/>
          </a:bodyPr>
          <a:lstStyle/>
          <a:p>
            <a:r>
              <a:rPr lang="en-GB" dirty="0" smtClean="0"/>
              <a:t>New Religious Movements </a:t>
            </a:r>
            <a:br>
              <a:rPr lang="en-GB" dirty="0" smtClean="0"/>
            </a:br>
            <a:r>
              <a:rPr lang="en-GB" dirty="0" smtClean="0"/>
              <a:t>in the Newspapers</a:t>
            </a:r>
            <a:endParaRPr lang="en-GB" dirty="0"/>
          </a:p>
        </p:txBody>
      </p:sp>
    </p:spTree>
    <p:extLst>
      <p:ext uri="{BB962C8B-B14F-4D97-AF65-F5344CB8AC3E}">
        <p14:creationId xmlns:p14="http://schemas.microsoft.com/office/powerpoint/2010/main" val="42875444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331640" y="1196752"/>
            <a:ext cx="6400800" cy="4392488"/>
          </a:xfrm>
        </p:spPr>
        <p:txBody>
          <a:bodyPr>
            <a:normAutofit fontScale="92500" lnSpcReduction="20000"/>
          </a:bodyPr>
          <a:lstStyle/>
          <a:p>
            <a:r>
              <a:rPr lang="en-GB" dirty="0">
                <a:latin typeface="Trebuchet MS" pitchFamily="34" charset="0"/>
              </a:rPr>
              <a:t>Eileen Barker (1992, viii) says that “There are several organisations that are concerned primarily to warn the public about the ‘cults’”, and that one of these is the media.  </a:t>
            </a:r>
          </a:p>
          <a:p>
            <a:r>
              <a:rPr lang="en-GB" dirty="0">
                <a:latin typeface="Trebuchet MS" pitchFamily="34" charset="0"/>
              </a:rPr>
              <a:t>The term “cult” “is…a self-contained and self-standing category which is of interest to the mass media for its own sake.  Journalists need no other reason for writing about any particular NRM except that it is counted as a cult.  This categorisation is sufficient to justify a story…” (Beckford, 1999).</a:t>
            </a:r>
          </a:p>
          <a:p>
            <a:r>
              <a:rPr lang="en-GB" dirty="0">
                <a:latin typeface="Trebuchet MS" pitchFamily="34" charset="0"/>
              </a:rPr>
              <a:t>The media can “deform” an NRM – turn them into something that they would not otherwise have become (Richardson, 1985).</a:t>
            </a:r>
          </a:p>
          <a:p>
            <a:endParaRPr lang="en-GB" dirty="0"/>
          </a:p>
        </p:txBody>
      </p:sp>
    </p:spTree>
    <p:extLst>
      <p:ext uri="{BB962C8B-B14F-4D97-AF65-F5344CB8AC3E}">
        <p14:creationId xmlns:p14="http://schemas.microsoft.com/office/powerpoint/2010/main" val="38040729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331640" y="1124744"/>
            <a:ext cx="6400800" cy="4536504"/>
          </a:xfrm>
        </p:spPr>
        <p:txBody>
          <a:bodyPr>
            <a:normAutofit fontScale="77500" lnSpcReduction="20000"/>
          </a:bodyPr>
          <a:lstStyle/>
          <a:p>
            <a:r>
              <a:rPr lang="en-GB" sz="2100" b="1" dirty="0">
                <a:latin typeface="Trebuchet MS" pitchFamily="34" charset="0"/>
              </a:rPr>
              <a:t>Carlos Valle (1992)</a:t>
            </a:r>
            <a:r>
              <a:rPr lang="en-GB" sz="2100" dirty="0">
                <a:latin typeface="Trebuchet MS" pitchFamily="34" charset="0"/>
              </a:rPr>
              <a:t>  -  Pierre </a:t>
            </a:r>
            <a:r>
              <a:rPr lang="en-GB" sz="2100" dirty="0" err="1">
                <a:latin typeface="Trebuchet MS" pitchFamily="34" charset="0"/>
              </a:rPr>
              <a:t>Babin</a:t>
            </a:r>
            <a:r>
              <a:rPr lang="en-GB" sz="2100" dirty="0">
                <a:latin typeface="Trebuchet MS" pitchFamily="34" charset="0"/>
              </a:rPr>
              <a:t> (1991) 20,000 hours of television viewing behind them by the age of sixteen.</a:t>
            </a:r>
          </a:p>
          <a:p>
            <a:pPr indent="0">
              <a:buNone/>
            </a:pPr>
            <a:r>
              <a:rPr lang="en-GB" sz="2100" dirty="0">
                <a:latin typeface="Trebuchet MS" pitchFamily="34" charset="0"/>
              </a:rPr>
              <a:t>Valle makes the following observations:</a:t>
            </a:r>
          </a:p>
          <a:p>
            <a:pPr marL="342900" lvl="0" indent="-342900">
              <a:buFont typeface="Arial" pitchFamily="34" charset="0"/>
              <a:buChar char="•"/>
            </a:pPr>
            <a:r>
              <a:rPr lang="en-GB" sz="2100" dirty="0">
                <a:latin typeface="Trebuchet MS" pitchFamily="34" charset="0"/>
              </a:rPr>
              <a:t>we are living in a religiously plural society</a:t>
            </a:r>
          </a:p>
          <a:p>
            <a:pPr marL="342900" indent="-342900">
              <a:buFont typeface="Arial" pitchFamily="34" charset="0"/>
              <a:buChar char="•"/>
            </a:pPr>
            <a:r>
              <a:rPr lang="en-GB" sz="2100" dirty="0">
                <a:latin typeface="Trebuchet MS" pitchFamily="34" charset="0"/>
              </a:rPr>
              <a:t>the media has increasingly become the route through which we learn about most things, including religion (may now be the Internet?).  </a:t>
            </a:r>
          </a:p>
          <a:p>
            <a:pPr marL="342900" indent="-342900">
              <a:buFont typeface="Arial" pitchFamily="34" charset="0"/>
              <a:buChar char="•"/>
            </a:pPr>
            <a:r>
              <a:rPr lang="en-GB" sz="2100" dirty="0">
                <a:latin typeface="Trebuchet MS" pitchFamily="34" charset="0"/>
              </a:rPr>
              <a:t>The nature of the media makes it “an endless attempt to excite our senses”.</a:t>
            </a:r>
          </a:p>
          <a:p>
            <a:pPr marL="342900" lvl="0" indent="-342900">
              <a:buFont typeface="Arial" pitchFamily="34" charset="0"/>
              <a:buChar char="•"/>
            </a:pPr>
            <a:r>
              <a:rPr lang="en-GB" sz="2100" dirty="0">
                <a:latin typeface="Trebuchet MS" pitchFamily="34" charset="0"/>
              </a:rPr>
              <a:t>That “the biggest criticism levelled by people of religion is that media are usurping religion's place in society”.  And that “For some people, for example, television has come to be a kind of religion”.</a:t>
            </a:r>
          </a:p>
          <a:p>
            <a:endParaRPr lang="en-GB" dirty="0"/>
          </a:p>
        </p:txBody>
      </p:sp>
    </p:spTree>
    <p:extLst>
      <p:ext uri="{BB962C8B-B14F-4D97-AF65-F5344CB8AC3E}">
        <p14:creationId xmlns:p14="http://schemas.microsoft.com/office/powerpoint/2010/main" val="5170208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96752"/>
            <a:ext cx="7056784" cy="4801314"/>
          </a:xfrm>
          <a:prstGeom prst="rect">
            <a:avLst/>
          </a:prstGeom>
          <a:noFill/>
        </p:spPr>
        <p:txBody>
          <a:bodyPr wrap="square" rtlCol="0">
            <a:spAutoFit/>
          </a:bodyPr>
          <a:lstStyle/>
          <a:p>
            <a:r>
              <a:rPr lang="en-GB" b="1" dirty="0">
                <a:latin typeface="Trebuchet MS" pitchFamily="34" charset="0"/>
              </a:rPr>
              <a:t>Alan Wilson</a:t>
            </a:r>
            <a:r>
              <a:rPr lang="en-GB" dirty="0">
                <a:latin typeface="Trebuchet MS" pitchFamily="34" charset="0"/>
              </a:rPr>
              <a:t> (2010) “In the British media, almost uniquely out-of-touch with the world of religion, sneering is too often a poor substitute for analysis”.</a:t>
            </a:r>
          </a:p>
          <a:p>
            <a:r>
              <a:rPr lang="en-GB" dirty="0">
                <a:latin typeface="Trebuchet MS" pitchFamily="34" charset="0"/>
              </a:rPr>
              <a:t>And</a:t>
            </a:r>
          </a:p>
          <a:p>
            <a:r>
              <a:rPr lang="en-GB" dirty="0" smtClean="0">
                <a:latin typeface="Trebuchet MS" pitchFamily="34" charset="0"/>
              </a:rPr>
              <a:t>“…</a:t>
            </a:r>
            <a:r>
              <a:rPr lang="en-GB" dirty="0">
                <a:latin typeface="Trebuchet MS" pitchFamily="34" charset="0"/>
              </a:rPr>
              <a:t>all religious voices feel poorly represented by what they call the media. I want to take that perception with a huge pinch of salt, because in an open society it isn't the function of professional </a:t>
            </a:r>
            <a:r>
              <a:rPr lang="en-GB" dirty="0" err="1">
                <a:latin typeface="Trebuchet MS" pitchFamily="34" charset="0"/>
              </a:rPr>
              <a:t>journos</a:t>
            </a:r>
            <a:r>
              <a:rPr lang="en-GB" dirty="0">
                <a:latin typeface="Trebuchet MS" pitchFamily="34" charset="0"/>
              </a:rPr>
              <a:t> to represent any religious leader's point of view accurately so they won't have to, but to report on what's going on clearly and accurately. In a media environment with no middle men, religious leaders should learn to speak up clearly for themselves, and take the consequences. They shouldn't expect the BBC to do this for them, because it can't and shouldn't. Yet, the fact that a whole range of religious leaders representing every major tradition in the UK feel chronically misunderstood must mean something. No smoke without </a:t>
            </a:r>
            <a:r>
              <a:rPr lang="en-GB" dirty="0" smtClean="0">
                <a:latin typeface="Trebuchet MS" pitchFamily="34" charset="0"/>
              </a:rPr>
              <a:t>fire”.</a:t>
            </a:r>
            <a:endParaRPr lang="en-GB" dirty="0">
              <a:latin typeface="Trebuchet MS" pitchFamily="34" charset="0"/>
            </a:endParaRPr>
          </a:p>
          <a:p>
            <a:endParaRPr lang="en-GB" dirty="0"/>
          </a:p>
        </p:txBody>
      </p:sp>
    </p:spTree>
    <p:extLst>
      <p:ext uri="{BB962C8B-B14F-4D97-AF65-F5344CB8AC3E}">
        <p14:creationId xmlns:p14="http://schemas.microsoft.com/office/powerpoint/2010/main" val="18124133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24744"/>
            <a:ext cx="7056784" cy="4247317"/>
          </a:xfrm>
          <a:prstGeom prst="rect">
            <a:avLst/>
          </a:prstGeom>
          <a:noFill/>
        </p:spPr>
        <p:txBody>
          <a:bodyPr wrap="square" rtlCol="0">
            <a:spAutoFit/>
          </a:bodyPr>
          <a:lstStyle/>
          <a:p>
            <a:pPr marL="285750" indent="-285750">
              <a:buFont typeface="Wingdings" pitchFamily="2" charset="2"/>
              <a:buChar char="v"/>
            </a:pPr>
            <a:endParaRPr lang="en-GB" dirty="0" smtClean="0">
              <a:latin typeface="Trebuchet MS" pitchFamily="34" charset="0"/>
            </a:endParaRPr>
          </a:p>
          <a:p>
            <a:pPr marL="285750" indent="-285750">
              <a:buFont typeface="Wingdings" pitchFamily="2" charset="2"/>
              <a:buChar char="v"/>
            </a:pPr>
            <a:r>
              <a:rPr lang="en-GB" dirty="0" smtClean="0">
                <a:latin typeface="Trebuchet MS" pitchFamily="34" charset="0"/>
              </a:rPr>
              <a:t>Wilson(2010</a:t>
            </a:r>
            <a:r>
              <a:rPr lang="en-GB" dirty="0">
                <a:latin typeface="Trebuchet MS" pitchFamily="34" charset="0"/>
              </a:rPr>
              <a:t>) writes about the “bourgeois conventions of much English journalism” and “Almost alone in the world, it just doesn't do God, doesn't know how to, or want to know how to</a:t>
            </a:r>
            <a:r>
              <a:rPr lang="en-GB" dirty="0" smtClean="0">
                <a:latin typeface="Trebuchet MS" pitchFamily="34" charset="0"/>
              </a:rPr>
              <a:t>”.</a:t>
            </a:r>
          </a:p>
          <a:p>
            <a:endParaRPr lang="en-GB" dirty="0">
              <a:latin typeface="Trebuchet MS" pitchFamily="34" charset="0"/>
            </a:endParaRPr>
          </a:p>
          <a:p>
            <a:pPr marL="285750" indent="-285750">
              <a:buFont typeface="Wingdings" pitchFamily="2" charset="2"/>
              <a:buChar char="v"/>
            </a:pPr>
            <a:r>
              <a:rPr lang="en-GB" dirty="0">
                <a:latin typeface="Trebuchet MS" pitchFamily="34" charset="0"/>
              </a:rPr>
              <a:t>James Beckford (1999) suggests, “…the critics' aim is to disqualify 'cults' from the category of 'religion' altogether, thereby framing problems as 'economic', 'political' or 'psychological</a:t>
            </a:r>
            <a:r>
              <a:rPr lang="en-GB" dirty="0" smtClean="0">
                <a:latin typeface="Trebuchet MS" pitchFamily="34" charset="0"/>
              </a:rPr>
              <a:t>'”.</a:t>
            </a:r>
          </a:p>
          <a:p>
            <a:endParaRPr lang="en-GB" dirty="0">
              <a:latin typeface="Trebuchet MS" pitchFamily="34" charset="0"/>
            </a:endParaRPr>
          </a:p>
          <a:p>
            <a:pPr marL="285750" indent="-285750">
              <a:buFont typeface="Wingdings" pitchFamily="2" charset="2"/>
              <a:buChar char="v"/>
            </a:pPr>
            <a:r>
              <a:rPr lang="en-GB" dirty="0">
                <a:latin typeface="Trebuchet MS" pitchFamily="34" charset="0"/>
              </a:rPr>
              <a:t>Beckford (1999) The ACM “can therefore trade on fear of the unknown at a time when so few young adults have any experience of 'normal' religion with which they can statistically compare NRMS”.</a:t>
            </a:r>
          </a:p>
          <a:p>
            <a:endParaRPr lang="en-GB" dirty="0"/>
          </a:p>
        </p:txBody>
      </p:sp>
    </p:spTree>
    <p:extLst>
      <p:ext uri="{BB962C8B-B14F-4D97-AF65-F5344CB8AC3E}">
        <p14:creationId xmlns:p14="http://schemas.microsoft.com/office/powerpoint/2010/main" val="4167223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96752"/>
            <a:ext cx="6984776" cy="2862322"/>
          </a:xfrm>
          <a:prstGeom prst="rect">
            <a:avLst/>
          </a:prstGeom>
          <a:noFill/>
        </p:spPr>
        <p:txBody>
          <a:bodyPr wrap="square" rtlCol="0">
            <a:spAutoFit/>
          </a:bodyPr>
          <a:lstStyle/>
          <a:p>
            <a:endParaRPr lang="en-GB" dirty="0" smtClean="0"/>
          </a:p>
          <a:p>
            <a:pPr marL="285750" indent="-285750">
              <a:buFont typeface="Wingdings" pitchFamily="2" charset="2"/>
              <a:buChar char="v"/>
            </a:pPr>
            <a:r>
              <a:rPr lang="en-GB" dirty="0" smtClean="0">
                <a:latin typeface="Trebuchet MS" pitchFamily="34" charset="0"/>
              </a:rPr>
              <a:t>Wilson </a:t>
            </a:r>
            <a:r>
              <a:rPr lang="en-GB" dirty="0">
                <a:latin typeface="Trebuchet MS" pitchFamily="34" charset="0"/>
              </a:rPr>
              <a:t>(2010) “Otherwise the sole representation of unfashionable forms of religion that motivate millions in Britain, and hundreds of millions around the world, will simply be the token Jesus Freak on Big Brother, one quarter understood by a grinning </a:t>
            </a:r>
            <a:r>
              <a:rPr lang="en-GB" dirty="0" err="1">
                <a:latin typeface="Trebuchet MS" pitchFamily="34" charset="0"/>
              </a:rPr>
              <a:t>Davina</a:t>
            </a:r>
            <a:r>
              <a:rPr lang="en-GB" dirty="0">
                <a:latin typeface="Trebuchet MS" pitchFamily="34" charset="0"/>
              </a:rPr>
              <a:t> </a:t>
            </a:r>
            <a:r>
              <a:rPr lang="en-GB" dirty="0" err="1">
                <a:latin typeface="Trebuchet MS" pitchFamily="34" charset="0"/>
              </a:rPr>
              <a:t>MacCall</a:t>
            </a:r>
            <a:r>
              <a:rPr lang="en-GB" dirty="0">
                <a:latin typeface="Trebuchet MS" pitchFamily="34" charset="0"/>
              </a:rPr>
              <a:t>. Don't knock it, though. It's better than nothing</a:t>
            </a:r>
            <a:r>
              <a:rPr lang="en-GB" dirty="0" smtClean="0">
                <a:latin typeface="Trebuchet MS" pitchFamily="34" charset="0"/>
              </a:rPr>
              <a:t>”.</a:t>
            </a:r>
          </a:p>
          <a:p>
            <a:endParaRPr lang="en-GB" dirty="0">
              <a:latin typeface="Trebuchet MS" pitchFamily="34" charset="0"/>
            </a:endParaRPr>
          </a:p>
          <a:p>
            <a:pPr marL="285750" indent="-285750">
              <a:buFont typeface="Wingdings" pitchFamily="2" charset="2"/>
              <a:buChar char="v"/>
            </a:pPr>
            <a:r>
              <a:rPr lang="en-GB" b="1" dirty="0">
                <a:latin typeface="Trebuchet MS" pitchFamily="34" charset="0"/>
              </a:rPr>
              <a:t>Lorne Dawson </a:t>
            </a:r>
            <a:r>
              <a:rPr lang="en-GB" dirty="0">
                <a:latin typeface="Trebuchet MS" pitchFamily="34" charset="0"/>
              </a:rPr>
              <a:t>(1998, 1) “pat and pre-programmed”. See also Dawson page 4.</a:t>
            </a:r>
          </a:p>
        </p:txBody>
      </p:sp>
    </p:spTree>
    <p:extLst>
      <p:ext uri="{BB962C8B-B14F-4D97-AF65-F5344CB8AC3E}">
        <p14:creationId xmlns:p14="http://schemas.microsoft.com/office/powerpoint/2010/main" val="39032966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96752"/>
            <a:ext cx="7056784" cy="4308872"/>
          </a:xfrm>
          <a:prstGeom prst="rect">
            <a:avLst/>
          </a:prstGeom>
          <a:noFill/>
        </p:spPr>
        <p:txBody>
          <a:bodyPr wrap="square" rtlCol="0">
            <a:spAutoFit/>
          </a:bodyPr>
          <a:lstStyle/>
          <a:p>
            <a:r>
              <a:rPr lang="en-GB" sz="1600" b="1" dirty="0">
                <a:latin typeface="Trebuchet MS" pitchFamily="34" charset="0"/>
              </a:rPr>
              <a:t>James Beckford </a:t>
            </a:r>
            <a:r>
              <a:rPr lang="en-GB" sz="1600" dirty="0" smtClean="0">
                <a:latin typeface="Trebuchet MS" pitchFamily="34" charset="0"/>
              </a:rPr>
              <a:t>(</a:t>
            </a:r>
            <a:r>
              <a:rPr lang="en-GB" sz="1600" dirty="0">
                <a:latin typeface="Trebuchet MS" pitchFamily="34" charset="0"/>
              </a:rPr>
              <a:t>1994) “connections between the low-level prejudice displayed against so-called cults in everyday journalism and the spectacular outbreaks of conflict which occur from time to time around controversial NRMs</a:t>
            </a:r>
            <a:r>
              <a:rPr lang="en-GB" sz="1600" dirty="0" smtClean="0">
                <a:latin typeface="Trebuchet MS" pitchFamily="34" charset="0"/>
              </a:rPr>
              <a:t>”.</a:t>
            </a:r>
          </a:p>
          <a:p>
            <a:endParaRPr lang="en-GB" sz="1600" dirty="0">
              <a:latin typeface="Trebuchet MS" pitchFamily="34" charset="0"/>
            </a:endParaRPr>
          </a:p>
          <a:p>
            <a:r>
              <a:rPr lang="en-GB" sz="1600" dirty="0" smtClean="0">
                <a:latin typeface="Trebuchet MS" pitchFamily="34" charset="0"/>
              </a:rPr>
              <a:t>“My </a:t>
            </a:r>
            <a:r>
              <a:rPr lang="en-GB" sz="1600" dirty="0">
                <a:latin typeface="Trebuchet MS" pitchFamily="34" charset="0"/>
              </a:rPr>
              <a:t>argument will be that some aspects of religion have become </a:t>
            </a:r>
            <a:r>
              <a:rPr lang="en-GB" sz="1600" dirty="0" smtClean="0">
                <a:latin typeface="Trebuchet MS" pitchFamily="34" charset="0"/>
              </a:rPr>
              <a:t>more </a:t>
            </a:r>
            <a:r>
              <a:rPr lang="en-GB" sz="1600" dirty="0">
                <a:latin typeface="Trebuchet MS" pitchFamily="34" charset="0"/>
              </a:rPr>
              <a:t>controversial and </a:t>
            </a:r>
            <a:r>
              <a:rPr lang="en-GB" sz="1600" dirty="0" err="1">
                <a:latin typeface="Trebuchet MS" pitchFamily="34" charset="0"/>
              </a:rPr>
              <a:t>conflictual</a:t>
            </a:r>
            <a:r>
              <a:rPr lang="en-GB" sz="1600" dirty="0">
                <a:latin typeface="Trebuchet MS" pitchFamily="34" charset="0"/>
              </a:rPr>
              <a:t> for the very reason that general levels of religious understanding and practice are so low. Unconventional forms of religion have become especially problematic at a time when large numbers of people find even the most conventional religion alien. In these </a:t>
            </a:r>
            <a:r>
              <a:rPr lang="en-GB" sz="1600" dirty="0" smtClean="0">
                <a:latin typeface="Trebuchet MS" pitchFamily="34" charset="0"/>
              </a:rPr>
              <a:t>circumstances</a:t>
            </a:r>
            <a:r>
              <a:rPr lang="en-GB" sz="1600" dirty="0">
                <a:latin typeface="Trebuchet MS" pitchFamily="34" charset="0"/>
              </a:rPr>
              <a:t>, it is the new and unusual kinds of religious groups which encounter most hostility. In their turn, these controversial groups have sometimes exacerbated matters by responding with even more hostility towards their detractors.  This vicious </a:t>
            </a:r>
            <a:r>
              <a:rPr lang="en-GB" sz="1600" dirty="0" smtClean="0">
                <a:latin typeface="Trebuchet MS" pitchFamily="34" charset="0"/>
              </a:rPr>
              <a:t>spiral </a:t>
            </a:r>
            <a:r>
              <a:rPr lang="en-GB" sz="1600" dirty="0">
                <a:latin typeface="Trebuchet MS" pitchFamily="34" charset="0"/>
              </a:rPr>
              <a:t>has occasionally erupted into massive conflicts and bloodshed. Jonestown in 1978 and Waco in 1993 are the most tragic </a:t>
            </a:r>
            <a:r>
              <a:rPr lang="en-GB" sz="1600" dirty="0" smtClean="0">
                <a:latin typeface="Trebuchet MS" pitchFamily="34" charset="0"/>
              </a:rPr>
              <a:t>examples” (</a:t>
            </a:r>
            <a:r>
              <a:rPr lang="en-GB" sz="1600" dirty="0">
                <a:latin typeface="Trebuchet MS" pitchFamily="34" charset="0"/>
              </a:rPr>
              <a:t>Beckford, 1994)</a:t>
            </a:r>
          </a:p>
          <a:p>
            <a:endParaRPr lang="en-GB" dirty="0"/>
          </a:p>
        </p:txBody>
      </p:sp>
    </p:spTree>
    <p:extLst>
      <p:ext uri="{BB962C8B-B14F-4D97-AF65-F5344CB8AC3E}">
        <p14:creationId xmlns:p14="http://schemas.microsoft.com/office/powerpoint/2010/main" val="39596516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268760"/>
            <a:ext cx="6840760" cy="3416320"/>
          </a:xfrm>
          <a:prstGeom prst="rect">
            <a:avLst/>
          </a:prstGeom>
          <a:noFill/>
        </p:spPr>
        <p:txBody>
          <a:bodyPr wrap="square" rtlCol="0">
            <a:spAutoFit/>
          </a:bodyPr>
          <a:lstStyle/>
          <a:p>
            <a:r>
              <a:rPr lang="en-GB" dirty="0">
                <a:latin typeface="Trebuchet MS" pitchFamily="34" charset="0"/>
              </a:rPr>
              <a:t>Beckford (1994) why NRMs are controversial</a:t>
            </a:r>
            <a:r>
              <a:rPr lang="en-GB" dirty="0" smtClean="0">
                <a:latin typeface="Trebuchet MS" pitchFamily="34" charset="0"/>
              </a:rPr>
              <a:t>:</a:t>
            </a:r>
          </a:p>
          <a:p>
            <a:endParaRPr lang="en-GB" dirty="0">
              <a:latin typeface="Trebuchet MS" pitchFamily="34" charset="0"/>
            </a:endParaRPr>
          </a:p>
          <a:p>
            <a:pPr marL="285750" indent="-285750">
              <a:buFont typeface="Wingdings" pitchFamily="2" charset="2"/>
              <a:buChar char="v"/>
            </a:pPr>
            <a:r>
              <a:rPr lang="en-GB" dirty="0" smtClean="0">
                <a:latin typeface="Trebuchet MS" pitchFamily="34" charset="0"/>
              </a:rPr>
              <a:t>So </a:t>
            </a:r>
            <a:r>
              <a:rPr lang="en-GB" dirty="0">
                <a:latin typeface="Trebuchet MS" pitchFamily="34" charset="0"/>
              </a:rPr>
              <a:t>many of them during the same time-frame – like an invasion.  </a:t>
            </a:r>
            <a:endParaRPr lang="en-GB" dirty="0" smtClean="0">
              <a:latin typeface="Trebuchet MS" pitchFamily="34" charset="0"/>
            </a:endParaRPr>
          </a:p>
          <a:p>
            <a:pPr marL="285750" indent="-285750">
              <a:buFont typeface="Wingdings" pitchFamily="2" charset="2"/>
              <a:buChar char="v"/>
            </a:pPr>
            <a:endParaRPr lang="en-GB" dirty="0" smtClean="0">
              <a:latin typeface="Trebuchet MS" pitchFamily="34" charset="0"/>
            </a:endParaRPr>
          </a:p>
          <a:p>
            <a:pPr marL="285750" indent="-285750">
              <a:buFont typeface="Wingdings" pitchFamily="2" charset="2"/>
              <a:buChar char="v"/>
            </a:pPr>
            <a:r>
              <a:rPr lang="en-GB" dirty="0" smtClean="0">
                <a:latin typeface="Trebuchet MS" pitchFamily="34" charset="0"/>
              </a:rPr>
              <a:t>Those </a:t>
            </a:r>
            <a:r>
              <a:rPr lang="en-GB" dirty="0">
                <a:latin typeface="Trebuchet MS" pitchFamily="34" charset="0"/>
              </a:rPr>
              <a:t>that were based in eastern philosophies were foreign and things foreign are viewed with suspicion.  </a:t>
            </a:r>
            <a:endParaRPr lang="en-GB" dirty="0" smtClean="0">
              <a:latin typeface="Trebuchet MS" pitchFamily="34" charset="0"/>
            </a:endParaRPr>
          </a:p>
          <a:p>
            <a:pPr marL="285750" indent="-285750">
              <a:buFont typeface="Wingdings" pitchFamily="2" charset="2"/>
              <a:buChar char="v"/>
            </a:pPr>
            <a:endParaRPr lang="en-GB" dirty="0" smtClean="0">
              <a:latin typeface="Trebuchet MS" pitchFamily="34" charset="0"/>
            </a:endParaRPr>
          </a:p>
          <a:p>
            <a:pPr marL="285750" indent="-285750">
              <a:buFont typeface="Wingdings" pitchFamily="2" charset="2"/>
              <a:buChar char="v"/>
            </a:pPr>
            <a:r>
              <a:rPr lang="en-GB" dirty="0" smtClean="0">
                <a:latin typeface="Trebuchet MS" pitchFamily="34" charset="0"/>
              </a:rPr>
              <a:t>People </a:t>
            </a:r>
            <a:r>
              <a:rPr lang="en-GB" dirty="0">
                <a:latin typeface="Trebuchet MS" pitchFamily="34" charset="0"/>
              </a:rPr>
              <a:t>who joined the majority of the post-World War Two NRMs were well-educated, wealthy (or at least comfortably off), middle class people.  </a:t>
            </a:r>
          </a:p>
          <a:p>
            <a:endParaRPr lang="en-GB" dirty="0"/>
          </a:p>
        </p:txBody>
      </p:sp>
    </p:spTree>
    <p:extLst>
      <p:ext uri="{BB962C8B-B14F-4D97-AF65-F5344CB8AC3E}">
        <p14:creationId xmlns:p14="http://schemas.microsoft.com/office/powerpoint/2010/main" val="29645402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196752"/>
            <a:ext cx="7416825" cy="3970318"/>
          </a:xfrm>
          <a:prstGeom prst="rect">
            <a:avLst/>
          </a:prstGeom>
          <a:noFill/>
        </p:spPr>
        <p:txBody>
          <a:bodyPr wrap="square" rtlCol="0">
            <a:spAutoFit/>
          </a:bodyPr>
          <a:lstStyle/>
          <a:p>
            <a:r>
              <a:rPr lang="en-GB" dirty="0">
                <a:latin typeface="Trebuchet MS" pitchFamily="34" charset="0"/>
              </a:rPr>
              <a:t>Beckford (1994) </a:t>
            </a:r>
            <a:r>
              <a:rPr lang="en-GB" dirty="0" smtClean="0">
                <a:latin typeface="Trebuchet MS" pitchFamily="34" charset="0"/>
              </a:rPr>
              <a:t>6 </a:t>
            </a:r>
            <a:r>
              <a:rPr lang="en-GB" dirty="0">
                <a:latin typeface="Trebuchet MS" pitchFamily="34" charset="0"/>
              </a:rPr>
              <a:t>ways in which he believes the media “helps to generate and perpetuate conflict</a:t>
            </a:r>
            <a:r>
              <a:rPr lang="en-GB" dirty="0" smtClean="0">
                <a:latin typeface="Trebuchet MS" pitchFamily="34" charset="0"/>
              </a:rPr>
              <a:t>”:</a:t>
            </a:r>
          </a:p>
          <a:p>
            <a:endParaRPr lang="en-GB" dirty="0">
              <a:latin typeface="Trebuchet MS" pitchFamily="34" charset="0"/>
            </a:endParaRPr>
          </a:p>
          <a:p>
            <a:pPr marL="342900" lvl="0" indent="-342900">
              <a:buFont typeface="+mj-lt"/>
              <a:buAutoNum type="arabicPeriod"/>
            </a:pPr>
            <a:r>
              <a:rPr lang="en-GB" b="1" dirty="0">
                <a:latin typeface="Trebuchet MS" pitchFamily="34" charset="0"/>
              </a:rPr>
              <a:t>Conflict and news worthiness</a:t>
            </a:r>
            <a:br>
              <a:rPr lang="en-GB" b="1" dirty="0">
                <a:latin typeface="Trebuchet MS" pitchFamily="34" charset="0"/>
              </a:rPr>
            </a:br>
            <a:r>
              <a:rPr lang="en-GB" dirty="0">
                <a:latin typeface="Trebuchet MS" pitchFamily="34" charset="0"/>
              </a:rPr>
              <a:t>NRMs only end up as newspaper stories when they are engaged in conflict of some sort or another.  </a:t>
            </a:r>
            <a:br>
              <a:rPr lang="en-GB" dirty="0">
                <a:latin typeface="Trebuchet MS" pitchFamily="34" charset="0"/>
              </a:rPr>
            </a:br>
            <a:endParaRPr lang="en-GB" dirty="0">
              <a:latin typeface="Trebuchet MS" pitchFamily="34" charset="0"/>
            </a:endParaRPr>
          </a:p>
          <a:p>
            <a:pPr marL="342900" lvl="0" indent="-342900">
              <a:buFont typeface="+mj-lt"/>
              <a:buAutoNum type="arabicPeriod"/>
            </a:pPr>
            <a:r>
              <a:rPr lang="en-GB" b="1" dirty="0">
                <a:latin typeface="Trebuchet MS" pitchFamily="34" charset="0"/>
              </a:rPr>
              <a:t>Conflict as the Leitmotiv (leading motif)</a:t>
            </a:r>
            <a:br>
              <a:rPr lang="en-GB" b="1" dirty="0">
                <a:latin typeface="Trebuchet MS" pitchFamily="34" charset="0"/>
              </a:rPr>
            </a:br>
            <a:r>
              <a:rPr lang="en-GB" dirty="0">
                <a:latin typeface="Trebuchet MS" pitchFamily="34" charset="0"/>
              </a:rPr>
              <a:t>Conflict is the connection, the summary and the mood.  </a:t>
            </a:r>
            <a:br>
              <a:rPr lang="en-GB" dirty="0">
                <a:latin typeface="Trebuchet MS" pitchFamily="34" charset="0"/>
              </a:rPr>
            </a:br>
            <a:endParaRPr lang="en-GB" dirty="0">
              <a:latin typeface="Trebuchet MS" pitchFamily="34" charset="0"/>
            </a:endParaRPr>
          </a:p>
          <a:p>
            <a:pPr marL="342900" indent="-342900">
              <a:buFont typeface="+mj-lt"/>
              <a:buAutoNum type="arabicPeriod"/>
            </a:pPr>
            <a:r>
              <a:rPr lang="en-GB" b="1" dirty="0">
                <a:latin typeface="Trebuchet MS" pitchFamily="34" charset="0"/>
              </a:rPr>
              <a:t>Cross-references to conflict</a:t>
            </a:r>
            <a:br>
              <a:rPr lang="en-GB" b="1" dirty="0">
                <a:latin typeface="Trebuchet MS" pitchFamily="34" charset="0"/>
              </a:rPr>
            </a:br>
            <a:r>
              <a:rPr lang="en-GB" dirty="0">
                <a:latin typeface="Trebuchet MS" pitchFamily="34" charset="0"/>
              </a:rPr>
              <a:t>Television reports about NRMs will use shots of newspaper stories about that NRM to support its story and show that what they are saying is “true”. </a:t>
            </a:r>
          </a:p>
        </p:txBody>
      </p:sp>
    </p:spTree>
    <p:extLst>
      <p:ext uri="{BB962C8B-B14F-4D97-AF65-F5344CB8AC3E}">
        <p14:creationId xmlns:p14="http://schemas.microsoft.com/office/powerpoint/2010/main" val="25037311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7" y="1124744"/>
            <a:ext cx="6912768" cy="4801314"/>
          </a:xfrm>
          <a:prstGeom prst="rect">
            <a:avLst/>
          </a:prstGeom>
          <a:noFill/>
        </p:spPr>
        <p:txBody>
          <a:bodyPr wrap="square" rtlCol="0">
            <a:spAutoFit/>
          </a:bodyPr>
          <a:lstStyle/>
          <a:p>
            <a:pPr lvl="0"/>
            <a:r>
              <a:rPr lang="en-GB" b="1" dirty="0" smtClean="0">
                <a:latin typeface="Trebuchet MS" pitchFamily="34" charset="0"/>
              </a:rPr>
              <a:t>4.	Conflict </a:t>
            </a:r>
            <a:r>
              <a:rPr lang="en-GB" b="1" dirty="0">
                <a:latin typeface="Trebuchet MS" pitchFamily="34" charset="0"/>
              </a:rPr>
              <a:t>feeds on stories of conflict</a:t>
            </a:r>
            <a:br>
              <a:rPr lang="en-GB" b="1" dirty="0">
                <a:latin typeface="Trebuchet MS" pitchFamily="34" charset="0"/>
              </a:rPr>
            </a:br>
            <a:r>
              <a:rPr lang="en-GB" dirty="0">
                <a:latin typeface="Trebuchet MS" pitchFamily="34" charset="0"/>
              </a:rPr>
              <a:t>Because journalists mostly get their material from the ACM.  “Journalists function as the principal gatekeepers of public opinion especially on matters with which the person-in-the-street is not normally familiar”.  </a:t>
            </a:r>
          </a:p>
          <a:p>
            <a:r>
              <a:rPr lang="en-GB" dirty="0" smtClean="0">
                <a:latin typeface="Trebuchet MS" pitchFamily="34" charset="0"/>
              </a:rPr>
              <a:t>“It </a:t>
            </a:r>
            <a:r>
              <a:rPr lang="en-GB" dirty="0">
                <a:latin typeface="Trebuchet MS" pitchFamily="34" charset="0"/>
              </a:rPr>
              <a:t>is unlikely that any of these scholars with first-hand experience of researching these movements in their natural settings over many years would have supported the strategy and tactics adopted by the Bureau of Arms, Tobacco and Firearms (BATF) and the FBI. Instead, credence was selectively given to opinions rooted in individualistic abnormal psychology. This is always newsworthy, as was shown by the fascination with the psychological condition of David Koresh. By contrast, the strictly social dynamics of exclusive, high-demand religious groups and the cultural force of apocalyptic millennialism were deliberately screened out of the mass media </a:t>
            </a:r>
            <a:r>
              <a:rPr lang="en-GB" dirty="0" smtClean="0">
                <a:latin typeface="Trebuchet MS" pitchFamily="34" charset="0"/>
              </a:rPr>
              <a:t>coverage” </a:t>
            </a:r>
            <a:r>
              <a:rPr lang="en-GB" dirty="0">
                <a:latin typeface="Trebuchet MS" pitchFamily="34" charset="0"/>
              </a:rPr>
              <a:t>(Beckford, 1994).</a:t>
            </a:r>
          </a:p>
          <a:p>
            <a:endParaRPr lang="en-GB" dirty="0"/>
          </a:p>
        </p:txBody>
      </p:sp>
    </p:spTree>
    <p:extLst>
      <p:ext uri="{BB962C8B-B14F-4D97-AF65-F5344CB8AC3E}">
        <p14:creationId xmlns:p14="http://schemas.microsoft.com/office/powerpoint/2010/main" val="27820589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24744"/>
            <a:ext cx="6984776" cy="3416320"/>
          </a:xfrm>
          <a:prstGeom prst="rect">
            <a:avLst/>
          </a:prstGeom>
          <a:noFill/>
        </p:spPr>
        <p:txBody>
          <a:bodyPr wrap="square" rtlCol="0">
            <a:spAutoFit/>
          </a:bodyPr>
          <a:lstStyle/>
          <a:p>
            <a:pPr lvl="0"/>
            <a:endParaRPr lang="en-GB" b="1" dirty="0" smtClean="0"/>
          </a:p>
          <a:p>
            <a:pPr lvl="0"/>
            <a:r>
              <a:rPr lang="en-GB" b="1" dirty="0" smtClean="0">
                <a:latin typeface="Trebuchet MS" pitchFamily="34" charset="0"/>
              </a:rPr>
              <a:t>5	Conflicts</a:t>
            </a:r>
            <a:r>
              <a:rPr lang="en-GB" b="1" dirty="0">
                <a:latin typeface="Trebuchet MS" pitchFamily="34" charset="0"/>
              </a:rPr>
              <a:t>, journalists and control</a:t>
            </a:r>
            <a:br>
              <a:rPr lang="en-GB" b="1" dirty="0">
                <a:latin typeface="Trebuchet MS" pitchFamily="34" charset="0"/>
              </a:rPr>
            </a:br>
            <a:r>
              <a:rPr lang="en-GB" dirty="0">
                <a:latin typeface="Trebuchet MS" pitchFamily="34" charset="0"/>
              </a:rPr>
              <a:t>The nature of the reports on NRMs from journalists mean that NRMs are seen as groups that require a “response”.  “Waco's Branch </a:t>
            </a:r>
            <a:r>
              <a:rPr lang="en-GB" dirty="0" err="1">
                <a:latin typeface="Trebuchet MS" pitchFamily="34" charset="0"/>
              </a:rPr>
              <a:t>Davidians</a:t>
            </a:r>
            <a:r>
              <a:rPr lang="en-GB" dirty="0">
                <a:latin typeface="Trebuchet MS" pitchFamily="34" charset="0"/>
              </a:rPr>
              <a:t>, then, were victims of a media-induced disaster, executed before the eyes of the nation on television”.  “To adapt the old adage, I am not trying to kill the messenger for bringing bad news but I </a:t>
            </a:r>
            <a:r>
              <a:rPr lang="en-GB" i="1" dirty="0">
                <a:latin typeface="Trebuchet MS" pitchFamily="34" charset="0"/>
              </a:rPr>
              <a:t>am</a:t>
            </a:r>
            <a:r>
              <a:rPr lang="en-GB" dirty="0">
                <a:latin typeface="Trebuchet MS" pitchFamily="34" charset="0"/>
              </a:rPr>
              <a:t> accusing the messenger of fermenting mischief by relentlessly peddling negative stereotypes of NRMS.  The media prepared the public to accept the “violent tactics” used against the Branch </a:t>
            </a:r>
            <a:r>
              <a:rPr lang="en-GB" dirty="0" err="1">
                <a:latin typeface="Trebuchet MS" pitchFamily="34" charset="0"/>
              </a:rPr>
              <a:t>Davidians</a:t>
            </a:r>
            <a:r>
              <a:rPr lang="en-GB" dirty="0">
                <a:latin typeface="Trebuchet MS" pitchFamily="34" charset="0"/>
              </a:rPr>
              <a:t> by portraying them as “deviant”.</a:t>
            </a:r>
          </a:p>
          <a:p>
            <a:endParaRPr lang="en-GB" dirty="0"/>
          </a:p>
        </p:txBody>
      </p:sp>
    </p:spTree>
    <p:extLst>
      <p:ext uri="{BB962C8B-B14F-4D97-AF65-F5344CB8AC3E}">
        <p14:creationId xmlns:p14="http://schemas.microsoft.com/office/powerpoint/2010/main" val="9554903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1196752"/>
            <a:ext cx="6696744" cy="2862322"/>
          </a:xfrm>
          <a:prstGeom prst="rect">
            <a:avLst/>
          </a:prstGeom>
          <a:noFill/>
        </p:spPr>
        <p:txBody>
          <a:bodyPr wrap="square" rtlCol="0">
            <a:spAutoFit/>
          </a:bodyPr>
          <a:lstStyle/>
          <a:p>
            <a:pPr lvl="0"/>
            <a:endParaRPr lang="en-GB" b="1" dirty="0" smtClean="0">
              <a:latin typeface="Trebuchet MS" pitchFamily="34" charset="0"/>
            </a:endParaRPr>
          </a:p>
          <a:p>
            <a:pPr lvl="0"/>
            <a:r>
              <a:rPr lang="en-GB" b="1" dirty="0" smtClean="0">
                <a:latin typeface="Trebuchet MS" pitchFamily="34" charset="0"/>
              </a:rPr>
              <a:t>6	One </a:t>
            </a:r>
            <a:r>
              <a:rPr lang="en-GB" b="1" dirty="0">
                <a:latin typeface="Trebuchet MS" pitchFamily="34" charset="0"/>
              </a:rPr>
              <a:t>conflict can hide another</a:t>
            </a:r>
            <a:br>
              <a:rPr lang="en-GB" b="1" dirty="0">
                <a:latin typeface="Trebuchet MS" pitchFamily="34" charset="0"/>
              </a:rPr>
            </a:br>
            <a:r>
              <a:rPr lang="en-GB" dirty="0">
                <a:latin typeface="Trebuchet MS" pitchFamily="34" charset="0"/>
              </a:rPr>
              <a:t>Investigating one cult conflict can and does lead to the unearthing of another conflict relating to the group.  In the case of Waco it was gun ownership in the United States and how that contributed to events and what it meant outside of the events at Waco.  Another debate that came out of the Waco siege is whether or not the authorities has used their power appropriately.  </a:t>
            </a:r>
          </a:p>
          <a:p>
            <a:endParaRPr lang="en-GB" dirty="0"/>
          </a:p>
        </p:txBody>
      </p:sp>
    </p:spTree>
    <p:extLst>
      <p:ext uri="{BB962C8B-B14F-4D97-AF65-F5344CB8AC3E}">
        <p14:creationId xmlns:p14="http://schemas.microsoft.com/office/powerpoint/2010/main" val="186816000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24744"/>
            <a:ext cx="6984776" cy="4247317"/>
          </a:xfrm>
          <a:prstGeom prst="rect">
            <a:avLst/>
          </a:prstGeom>
          <a:noFill/>
        </p:spPr>
        <p:txBody>
          <a:bodyPr wrap="square" rtlCol="0">
            <a:spAutoFit/>
          </a:bodyPr>
          <a:lstStyle/>
          <a:p>
            <a:pPr marL="285750" indent="-285750">
              <a:buFont typeface="Wingdings" pitchFamily="2" charset="2"/>
              <a:buChar char="v"/>
            </a:pPr>
            <a:r>
              <a:rPr lang="en-GB" b="1" dirty="0" err="1">
                <a:latin typeface="Trebuchet MS" pitchFamily="34" charset="0"/>
              </a:rPr>
              <a:t>Anuttama</a:t>
            </a:r>
            <a:r>
              <a:rPr lang="en-GB" b="1" dirty="0">
                <a:latin typeface="Trebuchet MS" pitchFamily="34" charset="0"/>
              </a:rPr>
              <a:t> </a:t>
            </a:r>
            <a:r>
              <a:rPr lang="en-GB" b="1" dirty="0" err="1">
                <a:latin typeface="Trebuchet MS" pitchFamily="34" charset="0"/>
              </a:rPr>
              <a:t>Dasa’s</a:t>
            </a:r>
            <a:r>
              <a:rPr lang="en-GB" b="1" dirty="0">
                <a:latin typeface="Trebuchet MS" pitchFamily="34" charset="0"/>
              </a:rPr>
              <a:t> article </a:t>
            </a:r>
            <a:r>
              <a:rPr lang="en-GB" dirty="0">
                <a:latin typeface="Trebuchet MS" pitchFamily="34" charset="0"/>
              </a:rPr>
              <a:t>(1995) responds to Beckford’s, noting that the ACM and the media stand close together and that the religious groups themselves have a role to play in improving relations with the media. </a:t>
            </a:r>
            <a:r>
              <a:rPr lang="en-GB" dirty="0" smtClean="0">
                <a:latin typeface="Trebuchet MS" pitchFamily="34" charset="0"/>
              </a:rPr>
              <a:t>“</a:t>
            </a:r>
            <a:r>
              <a:rPr lang="en-GB" i="1" dirty="0">
                <a:latin typeface="Trebuchet MS" pitchFamily="34" charset="0"/>
              </a:rPr>
              <a:t>in seventeen years, he'd never received an</a:t>
            </a:r>
            <a:r>
              <a:rPr lang="en-GB" dirty="0">
                <a:latin typeface="Trebuchet MS" pitchFamily="34" charset="0"/>
              </a:rPr>
              <a:t> </a:t>
            </a:r>
            <a:r>
              <a:rPr lang="en-GB" i="1" dirty="0">
                <a:latin typeface="Trebuchet MS" pitchFamily="34" charset="0"/>
              </a:rPr>
              <a:t>invitation to the Hare </a:t>
            </a:r>
            <a:r>
              <a:rPr lang="en-GB" i="1" dirty="0" err="1">
                <a:latin typeface="Trebuchet MS" pitchFamily="34" charset="0"/>
              </a:rPr>
              <a:t>Krsna</a:t>
            </a:r>
            <a:r>
              <a:rPr lang="en-GB" i="1" dirty="0">
                <a:latin typeface="Trebuchet MS" pitchFamily="34" charset="0"/>
              </a:rPr>
              <a:t> temple”</a:t>
            </a:r>
            <a:r>
              <a:rPr lang="en-GB" dirty="0">
                <a:latin typeface="Trebuchet MS" pitchFamily="34" charset="0"/>
              </a:rPr>
              <a:t>. </a:t>
            </a:r>
            <a:endParaRPr lang="en-GB" dirty="0" smtClean="0">
              <a:latin typeface="Trebuchet MS" pitchFamily="34" charset="0"/>
            </a:endParaRPr>
          </a:p>
          <a:p>
            <a:endParaRPr lang="en-GB" dirty="0">
              <a:latin typeface="Trebuchet MS" pitchFamily="34" charset="0"/>
            </a:endParaRPr>
          </a:p>
          <a:p>
            <a:pPr marL="285750" indent="-285750">
              <a:buFont typeface="Wingdings" pitchFamily="2" charset="2"/>
              <a:buChar char="v"/>
            </a:pPr>
            <a:r>
              <a:rPr lang="en-GB" dirty="0">
                <a:latin typeface="Trebuchet MS" pitchFamily="34" charset="0"/>
              </a:rPr>
              <a:t>An article by Richardson and van </a:t>
            </a:r>
            <a:r>
              <a:rPr lang="en-GB" dirty="0" err="1">
                <a:latin typeface="Trebuchet MS" pitchFamily="34" charset="0"/>
              </a:rPr>
              <a:t>Driel</a:t>
            </a:r>
            <a:r>
              <a:rPr lang="en-GB" dirty="0">
                <a:latin typeface="Trebuchet MS" pitchFamily="34" charset="0"/>
              </a:rPr>
              <a:t> (1997) examines “research carried out in the United States on the issue of possible bias and misinformation about new religions among journalists. It questions the “objectivity” and “neutrality” of journalists when writing about NRMs.  </a:t>
            </a:r>
            <a:endParaRPr lang="en-GB" dirty="0" smtClean="0">
              <a:latin typeface="Trebuchet MS" pitchFamily="34" charset="0"/>
            </a:endParaRPr>
          </a:p>
          <a:p>
            <a:endParaRPr lang="en-GB" dirty="0">
              <a:latin typeface="Trebuchet MS" pitchFamily="34" charset="0"/>
            </a:endParaRPr>
          </a:p>
          <a:p>
            <a:pPr marL="285750" indent="-285750">
              <a:buFont typeface="Wingdings" pitchFamily="2" charset="2"/>
              <a:buChar char="v"/>
            </a:pPr>
            <a:r>
              <a:rPr lang="en-GB" dirty="0">
                <a:latin typeface="Trebuchet MS" pitchFamily="34" charset="0"/>
              </a:rPr>
              <a:t>Richardson and van </a:t>
            </a:r>
            <a:r>
              <a:rPr lang="en-GB" dirty="0" err="1">
                <a:latin typeface="Trebuchet MS" pitchFamily="34" charset="0"/>
              </a:rPr>
              <a:t>Driel</a:t>
            </a:r>
            <a:r>
              <a:rPr lang="en-GB" dirty="0">
                <a:latin typeface="Trebuchet MS" pitchFamily="34" charset="0"/>
              </a:rPr>
              <a:t> state the media is not objective but promotes “an ideologically dominant status quo”. </a:t>
            </a:r>
          </a:p>
          <a:p>
            <a:endParaRPr lang="en-GB" dirty="0"/>
          </a:p>
        </p:txBody>
      </p:sp>
    </p:spTree>
    <p:extLst>
      <p:ext uri="{BB962C8B-B14F-4D97-AF65-F5344CB8AC3E}">
        <p14:creationId xmlns:p14="http://schemas.microsoft.com/office/powerpoint/2010/main" val="38046661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82688"/>
            <a:ext cx="6912768" cy="4524315"/>
          </a:xfrm>
          <a:prstGeom prst="rect">
            <a:avLst/>
          </a:prstGeom>
          <a:noFill/>
        </p:spPr>
        <p:txBody>
          <a:bodyPr wrap="square" rtlCol="0">
            <a:spAutoFit/>
          </a:bodyPr>
          <a:lstStyle/>
          <a:p>
            <a:pPr marL="285750" indent="-285750">
              <a:buFont typeface="Wingdings" pitchFamily="2" charset="2"/>
              <a:buChar char="v"/>
            </a:pPr>
            <a:endParaRPr lang="en-GB" dirty="0" smtClean="0">
              <a:latin typeface="Trebuchet MS" pitchFamily="34" charset="0"/>
            </a:endParaRPr>
          </a:p>
          <a:p>
            <a:pPr marL="285750" indent="-285750">
              <a:buFont typeface="Wingdings" pitchFamily="2" charset="2"/>
              <a:buChar char="v"/>
            </a:pPr>
            <a:r>
              <a:rPr lang="en-GB" dirty="0" smtClean="0">
                <a:latin typeface="Trebuchet MS" pitchFamily="34" charset="0"/>
              </a:rPr>
              <a:t>Beckford </a:t>
            </a:r>
            <a:r>
              <a:rPr lang="en-GB" dirty="0">
                <a:latin typeface="Trebuchet MS" pitchFamily="34" charset="0"/>
              </a:rPr>
              <a:t>(1999) notes that the mass media is “vital” to a “healthy democracy” but that it can “serve the interests of the dominant groups by stifling new ideas and change</a:t>
            </a:r>
            <a:r>
              <a:rPr lang="en-GB" dirty="0" smtClean="0">
                <a:latin typeface="Trebuchet MS" pitchFamily="34" charset="0"/>
              </a:rPr>
              <a:t>”.</a:t>
            </a:r>
          </a:p>
          <a:p>
            <a:endParaRPr lang="en-GB" dirty="0">
              <a:latin typeface="Trebuchet MS" pitchFamily="34" charset="0"/>
            </a:endParaRPr>
          </a:p>
          <a:p>
            <a:pPr marL="285750" indent="-285750">
              <a:buFont typeface="Wingdings" pitchFamily="2" charset="2"/>
              <a:buChar char="v"/>
            </a:pPr>
            <a:r>
              <a:rPr lang="en-GB" dirty="0">
                <a:latin typeface="Trebuchet MS" pitchFamily="34" charset="0"/>
              </a:rPr>
              <a:t>The article by Richardson and van </a:t>
            </a:r>
            <a:r>
              <a:rPr lang="en-GB" dirty="0" err="1">
                <a:latin typeface="Trebuchet MS" pitchFamily="34" charset="0"/>
              </a:rPr>
              <a:t>Driel</a:t>
            </a:r>
            <a:r>
              <a:rPr lang="en-GB" dirty="0">
                <a:latin typeface="Trebuchet MS" pitchFamily="34" charset="0"/>
              </a:rPr>
              <a:t> states that how negative a newspaper article will be dependent on the NRM. They state that media coverage of the Unification Church and ISKCON is more negative than media coverage of the Jehovah’s Witnesses and the Salvation </a:t>
            </a:r>
            <a:r>
              <a:rPr lang="en-GB" dirty="0" smtClean="0">
                <a:latin typeface="Trebuchet MS" pitchFamily="34" charset="0"/>
              </a:rPr>
              <a:t>Army.</a:t>
            </a:r>
          </a:p>
          <a:p>
            <a:pPr marL="285750" indent="-285750">
              <a:buFont typeface="Wingdings" pitchFamily="2" charset="2"/>
              <a:buChar char="v"/>
            </a:pPr>
            <a:endParaRPr lang="en-GB" dirty="0">
              <a:latin typeface="Trebuchet MS" pitchFamily="34" charset="0"/>
            </a:endParaRPr>
          </a:p>
          <a:p>
            <a:pPr marL="285750" indent="-285750">
              <a:buFont typeface="Wingdings" pitchFamily="2" charset="2"/>
              <a:buChar char="v"/>
            </a:pPr>
            <a:r>
              <a:rPr lang="en-GB" dirty="0">
                <a:latin typeface="Trebuchet MS" pitchFamily="34" charset="0"/>
              </a:rPr>
              <a:t>The American public was asked who their worst neighbours would be and a significant percentage answered “religious cults”.  Another statistic is that only 2% of headlines of stories relating to NRMs are worded positively.</a:t>
            </a:r>
          </a:p>
          <a:p>
            <a:pPr marL="285750" indent="-285750">
              <a:buFont typeface="Wingdings" pitchFamily="2" charset="2"/>
              <a:buChar char="v"/>
            </a:pPr>
            <a:endParaRPr lang="en-GB" dirty="0"/>
          </a:p>
        </p:txBody>
      </p:sp>
    </p:spTree>
    <p:extLst>
      <p:ext uri="{BB962C8B-B14F-4D97-AF65-F5344CB8AC3E}">
        <p14:creationId xmlns:p14="http://schemas.microsoft.com/office/powerpoint/2010/main" val="4467341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43608" y="1124744"/>
            <a:ext cx="7056784" cy="4247317"/>
          </a:xfrm>
          <a:prstGeom prst="rect">
            <a:avLst/>
          </a:prstGeom>
          <a:noFill/>
        </p:spPr>
        <p:txBody>
          <a:bodyPr wrap="square" rtlCol="0">
            <a:spAutoFit/>
          </a:bodyPr>
          <a:lstStyle/>
          <a:p>
            <a:endParaRPr lang="en-GB" dirty="0" smtClean="0"/>
          </a:p>
          <a:p>
            <a:r>
              <a:rPr lang="en-GB" dirty="0" smtClean="0">
                <a:latin typeface="Trebuchet MS" pitchFamily="34" charset="0"/>
              </a:rPr>
              <a:t>Also </a:t>
            </a:r>
            <a:r>
              <a:rPr lang="en-GB" dirty="0">
                <a:latin typeface="Trebuchet MS" pitchFamily="34" charset="0"/>
              </a:rPr>
              <a:t>cited by Richardson and van </a:t>
            </a:r>
            <a:r>
              <a:rPr lang="en-GB" dirty="0" err="1">
                <a:latin typeface="Trebuchet MS" pitchFamily="34" charset="0"/>
              </a:rPr>
              <a:t>Driel</a:t>
            </a:r>
            <a:r>
              <a:rPr lang="en-GB" dirty="0">
                <a:latin typeface="Trebuchet MS" pitchFamily="34" charset="0"/>
              </a:rPr>
              <a:t>  1997) is a survey made of American journalists asking questions such as how they feel about NRMs, the opponents of NRMs, have they even been in direct contact with an NRM or any member of the ACM. The survey took place in 1989 and 437 journalists were sent the survey.  The number of responses received was low, only 87, attributed partly to the fact that the editor of the Religion </a:t>
            </a:r>
            <a:r>
              <a:rPr lang="en-GB" dirty="0" err="1">
                <a:latin typeface="Trebuchet MS" pitchFamily="34" charset="0"/>
              </a:rPr>
              <a:t>Newswriters</a:t>
            </a:r>
            <a:r>
              <a:rPr lang="en-GB" dirty="0">
                <a:latin typeface="Trebuchet MS" pitchFamily="34" charset="0"/>
              </a:rPr>
              <a:t> Association newsletter spoke out against the survey, in part as some journalists may no longer be employed by the newspapers the survey was went to and in part because of distrust of social scientists.  In the responses it was common for the factual questions to be answered but not the ones requiring opinion. Out of that, the article suggests recommendations:</a:t>
            </a:r>
          </a:p>
          <a:p>
            <a:endParaRPr lang="en-GB" dirty="0"/>
          </a:p>
        </p:txBody>
      </p:sp>
    </p:spTree>
    <p:extLst>
      <p:ext uri="{BB962C8B-B14F-4D97-AF65-F5344CB8AC3E}">
        <p14:creationId xmlns:p14="http://schemas.microsoft.com/office/powerpoint/2010/main" val="2146822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7" y="1196752"/>
            <a:ext cx="6840760" cy="4247317"/>
          </a:xfrm>
          <a:prstGeom prst="rect">
            <a:avLst/>
          </a:prstGeom>
          <a:noFill/>
        </p:spPr>
        <p:txBody>
          <a:bodyPr wrap="square" rtlCol="0">
            <a:spAutoFit/>
          </a:bodyPr>
          <a:lstStyle/>
          <a:p>
            <a:pPr lvl="0"/>
            <a:endParaRPr lang="en-GB" dirty="0" smtClean="0"/>
          </a:p>
          <a:p>
            <a:pPr marL="285750" lvl="0" indent="-285750">
              <a:buFont typeface="Wingdings" pitchFamily="2" charset="2"/>
              <a:buChar char="v"/>
            </a:pPr>
            <a:r>
              <a:rPr lang="en-GB" dirty="0" smtClean="0">
                <a:latin typeface="Trebuchet MS" pitchFamily="34" charset="0"/>
              </a:rPr>
              <a:t>That </a:t>
            </a:r>
            <a:r>
              <a:rPr lang="en-GB" dirty="0">
                <a:latin typeface="Trebuchet MS" pitchFamily="34" charset="0"/>
              </a:rPr>
              <a:t>journalists have to change.  </a:t>
            </a:r>
            <a:endParaRPr lang="en-GB" dirty="0" smtClean="0">
              <a:latin typeface="Trebuchet MS" pitchFamily="34" charset="0"/>
            </a:endParaRPr>
          </a:p>
          <a:p>
            <a:pPr marL="285750" lvl="0" indent="-285750">
              <a:buFont typeface="Wingdings" pitchFamily="2" charset="2"/>
              <a:buChar char="v"/>
            </a:pPr>
            <a:endParaRPr lang="en-GB" dirty="0">
              <a:latin typeface="Trebuchet MS" pitchFamily="34" charset="0"/>
            </a:endParaRPr>
          </a:p>
          <a:p>
            <a:pPr marL="285750" lvl="0" indent="-285750">
              <a:buFont typeface="Wingdings" pitchFamily="2" charset="2"/>
              <a:buChar char="v"/>
            </a:pPr>
            <a:r>
              <a:rPr lang="en-GB" dirty="0" smtClean="0">
                <a:latin typeface="Trebuchet MS" pitchFamily="34" charset="0"/>
              </a:rPr>
              <a:t>Academic </a:t>
            </a:r>
            <a:r>
              <a:rPr lang="en-GB" dirty="0">
                <a:latin typeface="Trebuchet MS" pitchFamily="34" charset="0"/>
              </a:rPr>
              <a:t>organisations must communicate the results of research to those involved in the media.  </a:t>
            </a:r>
            <a:endParaRPr lang="en-GB" dirty="0" smtClean="0">
              <a:latin typeface="Trebuchet MS" pitchFamily="34" charset="0"/>
            </a:endParaRPr>
          </a:p>
          <a:p>
            <a:pPr marL="285750" lvl="0" indent="-285750">
              <a:buFont typeface="Wingdings" pitchFamily="2" charset="2"/>
              <a:buChar char="v"/>
            </a:pPr>
            <a:endParaRPr lang="en-GB" dirty="0">
              <a:latin typeface="Trebuchet MS" pitchFamily="34" charset="0"/>
            </a:endParaRPr>
          </a:p>
          <a:p>
            <a:pPr marL="285750" lvl="0" indent="-285750">
              <a:buFont typeface="Wingdings" pitchFamily="2" charset="2"/>
              <a:buChar char="v"/>
            </a:pPr>
            <a:r>
              <a:rPr lang="en-GB" dirty="0" smtClean="0">
                <a:latin typeface="Trebuchet MS" pitchFamily="34" charset="0"/>
              </a:rPr>
              <a:t>New </a:t>
            </a:r>
            <a:r>
              <a:rPr lang="en-GB" dirty="0">
                <a:latin typeface="Trebuchet MS" pitchFamily="34" charset="0"/>
              </a:rPr>
              <a:t>and minority religions need to change what they do to communicate with journalists.  </a:t>
            </a:r>
            <a:endParaRPr lang="en-GB" dirty="0" smtClean="0">
              <a:latin typeface="Trebuchet MS" pitchFamily="34" charset="0"/>
            </a:endParaRPr>
          </a:p>
          <a:p>
            <a:pPr marL="285750" lvl="0" indent="-285750">
              <a:buFont typeface="Wingdings" pitchFamily="2" charset="2"/>
              <a:buChar char="v"/>
            </a:pPr>
            <a:endParaRPr lang="en-GB" dirty="0">
              <a:latin typeface="Trebuchet MS" pitchFamily="34" charset="0"/>
            </a:endParaRPr>
          </a:p>
          <a:p>
            <a:pPr marL="285750" indent="-285750">
              <a:buFont typeface="Wingdings" pitchFamily="2" charset="2"/>
              <a:buChar char="v"/>
            </a:pPr>
            <a:r>
              <a:rPr lang="en-GB" dirty="0" smtClean="0">
                <a:latin typeface="Trebuchet MS" pitchFamily="34" charset="0"/>
              </a:rPr>
              <a:t>Eileen </a:t>
            </a:r>
            <a:r>
              <a:rPr lang="en-GB" dirty="0">
                <a:latin typeface="Trebuchet MS" pitchFamily="34" charset="0"/>
              </a:rPr>
              <a:t>Barker’s </a:t>
            </a:r>
            <a:r>
              <a:rPr lang="en-GB" i="1" dirty="0">
                <a:latin typeface="Trebuchet MS" pitchFamily="34" charset="0"/>
              </a:rPr>
              <a:t>The Making of a Moonie, brainwashing or choice?</a:t>
            </a:r>
            <a:r>
              <a:rPr lang="en-GB" dirty="0">
                <a:latin typeface="Trebuchet MS" pitchFamily="34" charset="0"/>
              </a:rPr>
              <a:t> (</a:t>
            </a:r>
            <a:r>
              <a:rPr lang="en-GB" dirty="0" smtClean="0">
                <a:latin typeface="Trebuchet MS" pitchFamily="34" charset="0"/>
              </a:rPr>
              <a:t>1985) was </a:t>
            </a:r>
            <a:r>
              <a:rPr lang="en-GB" dirty="0">
                <a:latin typeface="Trebuchet MS" pitchFamily="34" charset="0"/>
              </a:rPr>
              <a:t>criticised by the ACM for not concluding that the UC brainwashes, yet she is widely respected in other circles.    </a:t>
            </a:r>
          </a:p>
          <a:p>
            <a:pPr marL="285750" lvl="0" indent="-285750">
              <a:buFont typeface="Wingdings" pitchFamily="2" charset="2"/>
              <a:buChar char="v"/>
            </a:pPr>
            <a:endParaRPr lang="en-GB" dirty="0">
              <a:latin typeface="Trebuchet MS" pitchFamily="34" charset="0"/>
            </a:endParaRPr>
          </a:p>
          <a:p>
            <a:endParaRPr lang="en-GB" dirty="0"/>
          </a:p>
        </p:txBody>
      </p:sp>
    </p:spTree>
    <p:extLst>
      <p:ext uri="{BB962C8B-B14F-4D97-AF65-F5344CB8AC3E}">
        <p14:creationId xmlns:p14="http://schemas.microsoft.com/office/powerpoint/2010/main" val="27553358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124744"/>
            <a:ext cx="6912768" cy="4801314"/>
          </a:xfrm>
          <a:prstGeom prst="rect">
            <a:avLst/>
          </a:prstGeom>
          <a:noFill/>
        </p:spPr>
        <p:txBody>
          <a:bodyPr wrap="square" rtlCol="0">
            <a:spAutoFit/>
          </a:bodyPr>
          <a:lstStyle/>
          <a:p>
            <a:pPr marL="285750" indent="-285750">
              <a:buFont typeface="Wingdings" pitchFamily="2" charset="2"/>
              <a:buChar char="v"/>
            </a:pPr>
            <a:r>
              <a:rPr lang="en-GB" dirty="0" smtClean="0">
                <a:latin typeface="Trebuchet MS" pitchFamily="34" charset="0"/>
              </a:rPr>
              <a:t>Beckford (1999) says “It is almost as if researchers considered the occasional cult controversy as a rude interruption of the routine life of NRMs – quite the opposite of most journalists.  As a result, dull or boring NRMs could be just as exciting to academic researchers as the most eye-catching cult”. </a:t>
            </a:r>
          </a:p>
          <a:p>
            <a:pPr marL="285750" indent="-285750">
              <a:buFont typeface="Wingdings" pitchFamily="2" charset="2"/>
              <a:buChar char="v"/>
            </a:pPr>
            <a:endParaRPr lang="en-GB" dirty="0" smtClean="0">
              <a:latin typeface="Trebuchet MS" pitchFamily="34" charset="0"/>
            </a:endParaRPr>
          </a:p>
          <a:p>
            <a:pPr marL="285750" indent="-285750">
              <a:buFont typeface="Wingdings" pitchFamily="2" charset="2"/>
              <a:buChar char="v"/>
            </a:pPr>
            <a:r>
              <a:rPr lang="en-GB" dirty="0">
                <a:latin typeface="Trebuchet MS" pitchFamily="34" charset="0"/>
              </a:rPr>
              <a:t>Academic researchers have “certain strategies are conventional”.  Beckford (1999) </a:t>
            </a:r>
            <a:r>
              <a:rPr lang="en-GB" dirty="0" smtClean="0">
                <a:latin typeface="Trebuchet MS" pitchFamily="34" charset="0"/>
              </a:rPr>
              <a:t>says</a:t>
            </a:r>
          </a:p>
          <a:p>
            <a:pPr marL="285750" indent="-285750">
              <a:buFont typeface="Wingdings" pitchFamily="2" charset="2"/>
              <a:buChar char="v"/>
            </a:pPr>
            <a:endParaRPr lang="en-GB" dirty="0">
              <a:latin typeface="Trebuchet MS" pitchFamily="34" charset="0"/>
            </a:endParaRPr>
          </a:p>
          <a:p>
            <a:pPr marL="285750" indent="-285750">
              <a:buFont typeface="Wingdings" pitchFamily="2" charset="2"/>
              <a:buChar char="v"/>
            </a:pPr>
            <a:r>
              <a:rPr lang="en-GB" dirty="0" smtClean="0">
                <a:latin typeface="Trebuchet MS" pitchFamily="34" charset="0"/>
              </a:rPr>
              <a:t>“filtering </a:t>
            </a:r>
            <a:r>
              <a:rPr lang="en-GB" dirty="0">
                <a:latin typeface="Trebuchet MS" pitchFamily="34" charset="0"/>
              </a:rPr>
              <a:t>out personal values and emotive language; basing findings on representative samples; comparing NRM members with matched samples of non-members; conducting research over relatively long periods of time; taking account of all available publications on a topic; and, in the sharpest contrast to journalists, participating in both mutual criticism and </a:t>
            </a:r>
            <a:r>
              <a:rPr lang="en-GB" dirty="0" smtClean="0">
                <a:latin typeface="Trebuchet MS" pitchFamily="34" charset="0"/>
              </a:rPr>
              <a:t>self-criticism”.</a:t>
            </a:r>
            <a:endParaRPr lang="en-GB" dirty="0">
              <a:latin typeface="Trebuchet MS" pitchFamily="34" charset="0"/>
            </a:endParaRPr>
          </a:p>
          <a:p>
            <a:endParaRPr lang="en-GB" dirty="0"/>
          </a:p>
        </p:txBody>
      </p:sp>
    </p:spTree>
    <p:extLst>
      <p:ext uri="{BB962C8B-B14F-4D97-AF65-F5344CB8AC3E}">
        <p14:creationId xmlns:p14="http://schemas.microsoft.com/office/powerpoint/2010/main" val="10481783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196752"/>
            <a:ext cx="6840760" cy="2862322"/>
          </a:xfrm>
          <a:prstGeom prst="rect">
            <a:avLst/>
          </a:prstGeom>
          <a:noFill/>
        </p:spPr>
        <p:txBody>
          <a:bodyPr wrap="square" rtlCol="0">
            <a:spAutoFit/>
          </a:bodyPr>
          <a:lstStyle/>
          <a:p>
            <a:endParaRPr lang="en-GB" dirty="0" smtClean="0"/>
          </a:p>
          <a:p>
            <a:r>
              <a:rPr lang="en-GB" dirty="0" smtClean="0">
                <a:latin typeface="Trebuchet MS" pitchFamily="34" charset="0"/>
              </a:rPr>
              <a:t>Beckford </a:t>
            </a:r>
            <a:r>
              <a:rPr lang="en-GB" dirty="0">
                <a:latin typeface="Trebuchet MS" pitchFamily="34" charset="0"/>
              </a:rPr>
              <a:t>disagrees with the view of Richardson and van </a:t>
            </a:r>
            <a:r>
              <a:rPr lang="en-GB" dirty="0" err="1" smtClean="0">
                <a:latin typeface="Trebuchet MS" pitchFamily="34" charset="0"/>
              </a:rPr>
              <a:t>Driel</a:t>
            </a:r>
            <a:r>
              <a:rPr lang="en-GB" dirty="0" smtClean="0">
                <a:latin typeface="Trebuchet MS" pitchFamily="34" charset="0"/>
              </a:rPr>
              <a:t> (1997) </a:t>
            </a:r>
            <a:r>
              <a:rPr lang="en-GB" dirty="0">
                <a:latin typeface="Trebuchet MS" pitchFamily="34" charset="0"/>
              </a:rPr>
              <a:t>that look to a closer relationship between the media and the academic community.  Instead, Beckford says that the “imbalance of power between them is too great for this to succeed”.  Instead, “the challenge is to </a:t>
            </a:r>
            <a:r>
              <a:rPr lang="en-GB" dirty="0" err="1">
                <a:latin typeface="Trebuchet MS" pitchFamily="34" charset="0"/>
              </a:rPr>
              <a:t>counterpose</a:t>
            </a:r>
            <a:r>
              <a:rPr lang="en-GB" dirty="0">
                <a:latin typeface="Trebuchet MS" pitchFamily="34" charset="0"/>
              </a:rPr>
              <a:t> information based on careful, critical scholarship to the generalisations and stereotypical images which all too often pass for ‘in depth’ journalism”.</a:t>
            </a:r>
          </a:p>
          <a:p>
            <a:endParaRPr lang="en-GB" dirty="0"/>
          </a:p>
        </p:txBody>
      </p:sp>
    </p:spTree>
    <p:extLst>
      <p:ext uri="{BB962C8B-B14F-4D97-AF65-F5344CB8AC3E}">
        <p14:creationId xmlns:p14="http://schemas.microsoft.com/office/powerpoint/2010/main" val="35326040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40</TotalTime>
  <Words>1365</Words>
  <Application>Microsoft Office PowerPoint</Application>
  <PresentationFormat>On-screen Show (4:3)</PresentationFormat>
  <Paragraphs>73</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Couture</vt:lpstr>
      <vt:lpstr>Religion and Media TRRS6013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and Media TRRS6013</dc:title>
  <dc:creator>Sarah</dc:creator>
  <cp:lastModifiedBy>Sarah</cp:lastModifiedBy>
  <cp:revision>9</cp:revision>
  <dcterms:created xsi:type="dcterms:W3CDTF">2012-10-22T10:08:34Z</dcterms:created>
  <dcterms:modified xsi:type="dcterms:W3CDTF">2012-10-22T10:48:57Z</dcterms:modified>
</cp:coreProperties>
</file>