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66" r:id="rId3"/>
    <p:sldId id="257" r:id="rId4"/>
    <p:sldId id="258" r:id="rId5"/>
    <p:sldId id="259" r:id="rId6"/>
    <p:sldId id="261" r:id="rId7"/>
    <p:sldId id="262" r:id="rId8"/>
    <p:sldId id="264" r:id="rId9"/>
    <p:sldId id="265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B8BF84-7C28-4C6A-B71F-7198A3A7D456}" v="9" dt="2026-03-09T16:42:01.0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9829800" cy="2387600"/>
          </a:xfrm>
        </p:spPr>
        <p:txBody>
          <a:bodyPr anchor="b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9829800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9549D6DC-E1CB-4874-BF52-C3407230D20E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713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13E51-B7F7-4C24-B8E3-5471755DC0E0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318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1A59F-D956-4598-A3C1-AE72A5387751}" type="datetime1">
              <a:rPr lang="en-US" smtClean="0"/>
              <a:t>3/9/2026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52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BBD69-7BD3-4731-8064-242619E92CBE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548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149131"/>
            <a:ext cx="5157787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10625"/>
            <a:ext cx="5157787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149131"/>
            <a:ext cx="5183188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10625"/>
            <a:ext cx="5183188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D77D9-239F-488B-9358-023C46BC7084}" type="datetime1">
              <a:rPr lang="en-US" smtClean="0"/>
              <a:t>3/9/2026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946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61C24-7140-4FDE-92F3-654C6E2D3C1C}" type="datetime1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31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D6ACF-ECB9-4B5F-A429-08B8AC75E8EF}" type="datetime1">
              <a:rPr lang="en-US" smtClean="0"/>
              <a:t>3/9/2026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34807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6326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31521"/>
            <a:ext cx="6172200" cy="512953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B429B-EE2A-486A-BDB9-0C848B4FAFDD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31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1564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7257"/>
            <a:ext cx="6172200" cy="517379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5FE4A-CB8D-40AB-BFFC-AAF37EA071CB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851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01D81-C4B9-4A87-89A7-22E29E6C9200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71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31520"/>
            <a:ext cx="2628900" cy="537807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31520"/>
            <a:ext cx="7734300" cy="537807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07718-69F7-427E-95A3-C1246AF46913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81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</a:extLst>
            </p:cNvPr>
            <p:cNvCxnSpPr>
              <a:cxnSpLocks/>
            </p:cNvCxnSpPr>
            <p:nvPr/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</a:extLst>
            </p:cNvPr>
            <p:cNvCxnSpPr>
              <a:cxnSpLocks/>
            </p:cNvCxnSpPr>
            <p:nvPr/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</a:extLst>
            </p:cNvPr>
            <p:cNvSpPr/>
            <p:nvPr/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</a:extLst>
            </p:cNvPr>
            <p:cNvSpPr/>
            <p:nvPr/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89408"/>
            <a:ext cx="10515600" cy="38217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0517C94-3B1E-4991-BED3-41F8B0158A00}" type="datetime1">
              <a:rPr lang="en-US" smtClean="0"/>
              <a:t>3/9/2026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3467" y="3246434"/>
            <a:ext cx="6285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699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>
              <a:lumMod val="60000"/>
              <a:lumOff val="4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lculatorultra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8827F1-3359-44F6-9009-43AE2B17F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7AFAD67-5350-4773-886F-D6DD7E66D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"/>
            <a:ext cx="12192000" cy="6857996"/>
            <a:chOff x="572" y="-1"/>
            <a:chExt cx="12192000" cy="6857996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9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942B565-2E5B-4321-C808-9755B9BE43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3429000"/>
            <a:ext cx="7151357" cy="2387600"/>
          </a:xfrm>
        </p:spPr>
        <p:txBody>
          <a:bodyPr anchor="t">
            <a:normAutofit fontScale="90000"/>
          </a:bodyPr>
          <a:lstStyle/>
          <a:p>
            <a:br>
              <a:rPr lang="en-GB" sz="2000" dirty="0"/>
            </a:br>
            <a:r>
              <a:rPr lang="en-GB" sz="2000" dirty="0"/>
              <a:t>Student </a:t>
            </a:r>
            <a:r>
              <a:rPr lang="en-GB" sz="2000" dirty="0" err="1"/>
              <a:t>Name:Catalin</a:t>
            </a:r>
            <a:r>
              <a:rPr lang="en-GB" sz="2000" dirty="0"/>
              <a:t> Andrei Dinu</a:t>
            </a:r>
            <a:br>
              <a:rPr lang="en-GB" sz="2000" dirty="0"/>
            </a:br>
            <a:r>
              <a:rPr lang="en-GB" sz="2000" dirty="0"/>
              <a:t>Student Number:2513408</a:t>
            </a:r>
            <a:br>
              <a:rPr lang="en-GB" sz="2000" dirty="0"/>
            </a:br>
            <a:r>
              <a:rPr lang="en-GB" sz="2000" dirty="0"/>
              <a:t>Assignment 1: Presentation</a:t>
            </a:r>
            <a:br>
              <a:rPr lang="en-GB" sz="2000" dirty="0"/>
            </a:br>
            <a:r>
              <a:rPr lang="en-GB" sz="2000" dirty="0"/>
              <a:t>lecturer </a:t>
            </a:r>
            <a:r>
              <a:rPr lang="en-GB" sz="2000" dirty="0" err="1"/>
              <a:t>Name:Anita</a:t>
            </a:r>
            <a:r>
              <a:rPr lang="en-GB" sz="2000" dirty="0"/>
              <a:t> Nan</a:t>
            </a:r>
            <a:br>
              <a:rPr lang="en-GB" sz="2000" dirty="0"/>
            </a:br>
            <a:r>
              <a:rPr lang="en-GB" sz="2000" dirty="0"/>
              <a:t>problem solving and decision making</a:t>
            </a:r>
            <a:br>
              <a:rPr lang="en-GB" sz="2000" dirty="0"/>
            </a:br>
            <a:r>
              <a:rPr lang="en-GB" sz="2000" dirty="0"/>
              <a:t>Case Study: </a:t>
            </a:r>
            <a:r>
              <a:rPr lang="en-GB" sz="2000" b="1" dirty="0"/>
              <a:t>Green Haven Florists</a:t>
            </a:r>
            <a:br>
              <a:rPr lang="en-GB" dirty="0"/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9E56BF-79D4-6853-AFC2-0423A4564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1040986"/>
            <a:ext cx="7151357" cy="2272483"/>
          </a:xfrm>
        </p:spPr>
        <p:txBody>
          <a:bodyPr anchor="b">
            <a:normAutofit/>
          </a:bodyPr>
          <a:lstStyle/>
          <a:p>
            <a:r>
              <a:rPr lang="en-GB" b="1" dirty="0"/>
              <a:t>Green Haven Florists: Business Environment Analysis</a:t>
            </a: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1026" name="Picture 2" descr="Bespoke Flowers - MilaMei">
            <a:extLst>
              <a:ext uri="{FF2B5EF4-FFF2-40B4-BE49-F238E27FC236}">
                <a16:creationId xmlns:a16="http://schemas.microsoft.com/office/drawing/2014/main" id="{20DE13BD-C89D-15F1-17EF-A35D294507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605" y="1457060"/>
            <a:ext cx="2781299" cy="2781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34680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5F96F-9C05-6C6F-B354-65A5407F3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1271D-927E-9828-890B-4C425DBDF3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Structure of Presentation</a:t>
            </a:r>
          </a:p>
          <a:p>
            <a:r>
              <a:rPr lang="en-GB" b="1" dirty="0">
                <a:solidFill>
                  <a:schemeClr val="tx1"/>
                </a:solidFill>
              </a:rPr>
              <a:t>Company background</a:t>
            </a:r>
          </a:p>
          <a:p>
            <a:r>
              <a:rPr lang="en-GB" b="1" dirty="0">
                <a:solidFill>
                  <a:schemeClr val="tx1"/>
                </a:solidFill>
              </a:rPr>
              <a:t>Nature and scope of the problem</a:t>
            </a:r>
          </a:p>
          <a:p>
            <a:r>
              <a:rPr lang="en-GB" b="1" dirty="0">
                <a:solidFill>
                  <a:schemeClr val="tx1"/>
                </a:solidFill>
              </a:rPr>
              <a:t>5W2H analysis</a:t>
            </a:r>
          </a:p>
          <a:p>
            <a:r>
              <a:rPr lang="en-GB" b="1" dirty="0">
                <a:solidFill>
                  <a:schemeClr val="tx1"/>
                </a:solidFill>
              </a:rPr>
              <a:t>PESTEL analysis</a:t>
            </a:r>
          </a:p>
          <a:p>
            <a:r>
              <a:rPr lang="en-GB" b="1" dirty="0">
                <a:solidFill>
                  <a:schemeClr val="tx1"/>
                </a:solidFill>
              </a:rPr>
              <a:t>Fishbone diagram</a:t>
            </a:r>
          </a:p>
          <a:p>
            <a:r>
              <a:rPr lang="en-GB" b="1" dirty="0">
                <a:solidFill>
                  <a:schemeClr val="tx1"/>
                </a:solidFill>
              </a:rPr>
              <a:t>Key findings</a:t>
            </a:r>
          </a:p>
          <a:p>
            <a:r>
              <a:rPr lang="en-GB" b="1" dirty="0">
                <a:solidFill>
                  <a:schemeClr val="tx1"/>
                </a:solidFill>
              </a:rPr>
              <a:t>Reference</a:t>
            </a:r>
          </a:p>
          <a:p>
            <a:r>
              <a:rPr lang="en-GB" b="1" dirty="0">
                <a:solidFill>
                  <a:schemeClr val="tx1"/>
                </a:solidFill>
              </a:rPr>
              <a:t>Case Study (2026)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048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C47D9-E3F6-C4E2-DBA1-5CA118C06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F0417-7023-CD7C-21FC-6FD0487813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001" y="1881629"/>
            <a:ext cx="4839123" cy="1247386"/>
          </a:xfrm>
        </p:spPr>
        <p:txBody>
          <a:bodyPr>
            <a:normAutofit fontScale="25000" lnSpcReduction="20000"/>
          </a:bodyPr>
          <a:lstStyle/>
          <a:p>
            <a:r>
              <a:rPr lang="en-GB" sz="5600" b="1" dirty="0">
                <a:solidFill>
                  <a:schemeClr val="tx1"/>
                </a:solidFill>
              </a:rPr>
              <a:t>Introduction</a:t>
            </a:r>
          </a:p>
          <a:p>
            <a:r>
              <a:rPr lang="en-GB" sz="5600" b="1" dirty="0">
                <a:solidFill>
                  <a:schemeClr val="tx1"/>
                </a:solidFill>
              </a:rPr>
              <a:t>This presentation analyses the business challenges facing Green Haven Florists.</a:t>
            </a:r>
          </a:p>
          <a:p>
            <a:r>
              <a:rPr lang="en-GB" sz="5600" b="1" dirty="0">
                <a:solidFill>
                  <a:schemeClr val="tx1"/>
                </a:solidFill>
              </a:rPr>
              <a:t>It focuses on the decline in in-store sales and foot traffic.</a:t>
            </a:r>
          </a:p>
          <a:p>
            <a:r>
              <a:rPr lang="en-GB" sz="5600" b="1" dirty="0">
                <a:solidFill>
                  <a:schemeClr val="tx1"/>
                </a:solidFill>
              </a:rPr>
              <a:t>Several business analysis tools will be applied.</a:t>
            </a:r>
            <a:endParaRPr lang="en-GB" dirty="0"/>
          </a:p>
        </p:txBody>
      </p:sp>
      <p:pic>
        <p:nvPicPr>
          <p:cNvPr id="2050" name="Picture 2" descr="Florist &amp; Chocolate Shop in Edinburgh | Flower Delivery | Harvest &amp; Green">
            <a:extLst>
              <a:ext uri="{FF2B5EF4-FFF2-40B4-BE49-F238E27FC236}">
                <a16:creationId xmlns:a16="http://schemas.microsoft.com/office/drawing/2014/main" id="{C8560CE5-8357-6315-BD09-7C663CB96B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575" y="1127373"/>
            <a:ext cx="4133849" cy="2755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5660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34F34-422A-2B1D-F23E-0AD911BD0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62" y="10138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Company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AF6A1-783A-2547-E42C-047B8758E4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136" y="1220542"/>
            <a:ext cx="10515600" cy="3821778"/>
          </a:xfrm>
        </p:spPr>
        <p:txBody>
          <a:bodyPr>
            <a:normAutofit fontScale="25000" lnSpcReduction="20000"/>
          </a:bodyPr>
          <a:lstStyle/>
          <a:p>
            <a:r>
              <a:rPr lang="en-GB" sz="4800" b="1" dirty="0">
                <a:solidFill>
                  <a:schemeClr val="tx1"/>
                </a:solidFill>
              </a:rPr>
              <a:t>Green Haven Florists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Independent flower shop located in Norwich, UK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Founded in 2016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Owned by Liam and Priya Patel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Known for: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Bespoke floral arrangements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Eco-friendly packaging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Strong community relationships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Customers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Walk-in retail customers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Weddings and events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Corporate clients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Business reputation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High quality arrangements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Sustainable and environmentally friendly brand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Reference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Case Study (2026)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Visuals</a:t>
            </a:r>
            <a:endParaRPr lang="en-GB" dirty="0"/>
          </a:p>
        </p:txBody>
      </p:sp>
      <p:sp>
        <p:nvSpPr>
          <p:cNvPr id="4" name="AutoShape 2" descr="Norwich Vector Motorways and Main Roads Map">
            <a:extLst>
              <a:ext uri="{FF2B5EF4-FFF2-40B4-BE49-F238E27FC236}">
                <a16:creationId xmlns:a16="http://schemas.microsoft.com/office/drawing/2014/main" id="{512D8C96-4055-4606-E157-D017BDD5958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599" y="3276599"/>
            <a:ext cx="2983117" cy="2983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6" name="Picture 4" descr="Where is Norwich, UK? | Where is Norwich Located in UK Map | Geography and  Facts">
            <a:extLst>
              <a:ext uri="{FF2B5EF4-FFF2-40B4-BE49-F238E27FC236}">
                <a16:creationId xmlns:a16="http://schemas.microsoft.com/office/drawing/2014/main" id="{55776139-E1A2-0915-2B07-1DA377003E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4212" y="2189408"/>
            <a:ext cx="4477987" cy="344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12278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EB512-A94A-A882-A1ED-A6364BB8B4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Problem: Nature and Scope + 5W2H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C701C5-F3A3-36EE-4F2B-2E4E12D00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" y="1793922"/>
            <a:ext cx="10515600" cy="3821778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Main Problem</a:t>
            </a:r>
          </a:p>
          <a:p>
            <a:r>
              <a:rPr lang="en-GB" b="1" dirty="0">
                <a:solidFill>
                  <a:schemeClr val="tx1"/>
                </a:solidFill>
              </a:rPr>
              <a:t>30% decline in in-store sales in the last 12 months</a:t>
            </a:r>
          </a:p>
          <a:p>
            <a:r>
              <a:rPr lang="en-GB" b="1" dirty="0">
                <a:solidFill>
                  <a:schemeClr val="tx1"/>
                </a:solidFill>
              </a:rPr>
              <a:t>Reduced foot traffic on the high street</a:t>
            </a:r>
          </a:p>
          <a:p>
            <a:r>
              <a:rPr lang="en-GB" b="1" dirty="0">
                <a:solidFill>
                  <a:schemeClr val="tx1"/>
                </a:solidFill>
              </a:rPr>
              <a:t>Increased competition from online flower retailers</a:t>
            </a:r>
          </a:p>
          <a:p>
            <a:r>
              <a:rPr lang="en-GB" b="1" dirty="0">
                <a:solidFill>
                  <a:schemeClr val="tx1"/>
                </a:solidFill>
              </a:rPr>
              <a:t>References</a:t>
            </a:r>
          </a:p>
          <a:p>
            <a:r>
              <a:rPr lang="en-GB" b="1" dirty="0">
                <a:solidFill>
                  <a:schemeClr val="tx1"/>
                </a:solidFill>
              </a:rPr>
              <a:t>(Calculator Ultra, 2025) Case Study (2026)</a:t>
            </a:r>
          </a:p>
          <a:p>
            <a:r>
              <a:rPr lang="en-GB" b="1" dirty="0">
                <a:solidFill>
                  <a:schemeClr val="tx1"/>
                </a:solidFill>
              </a:rPr>
              <a:t>Calculator Ultra (2025)</a:t>
            </a:r>
            <a:endParaRPr lang="en-GB" dirty="0"/>
          </a:p>
        </p:txBody>
      </p:sp>
      <p:pic>
        <p:nvPicPr>
          <p:cNvPr id="4" name="table">
            <a:extLst>
              <a:ext uri="{FF2B5EF4-FFF2-40B4-BE49-F238E27FC236}">
                <a16:creationId xmlns:a16="http://schemas.microsoft.com/office/drawing/2014/main" id="{73A0F76E-C4E0-9BD4-A071-684444C1EE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7697" y="2243617"/>
            <a:ext cx="4841328" cy="3181351"/>
          </a:xfrm>
          <a:prstGeom prst="rect">
            <a:avLst/>
          </a:prstGeom>
        </p:spPr>
      </p:pic>
      <p:pic>
        <p:nvPicPr>
          <p:cNvPr id="5" name="Picture 2" descr="5,600+ Falling Sales Graph Stock Photos, Pictures &amp; Royalty-Free Images -  iStock">
            <a:extLst>
              <a:ext uri="{FF2B5EF4-FFF2-40B4-BE49-F238E27FC236}">
                <a16:creationId xmlns:a16="http://schemas.microsoft.com/office/drawing/2014/main" id="{DFB79631-F061-CF25-04D9-4A24A7982B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8958" y="4379964"/>
            <a:ext cx="2938414" cy="1958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42073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61C5A-A26C-A49D-8E0E-78ACB30C5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PESTEL Analysis (Part 1)</a:t>
            </a:r>
            <a:br>
              <a:rPr lang="en-GB" b="1" dirty="0">
                <a:solidFill>
                  <a:schemeClr val="tx1"/>
                </a:solidFill>
              </a:rPr>
            </a:br>
            <a:r>
              <a:rPr lang="en-GB" b="1" dirty="0">
                <a:solidFill>
                  <a:schemeClr val="tx1"/>
                </a:solidFill>
              </a:rPr>
              <a:t>PESTEL – External Factors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858E6-C2D4-64F0-2AF9-F71D607E0F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PESTEL – External Factors</a:t>
            </a:r>
          </a:p>
          <a:p>
            <a:r>
              <a:rPr lang="en-GB" b="1" dirty="0">
                <a:solidFill>
                  <a:schemeClr val="tx1"/>
                </a:solidFill>
              </a:rPr>
              <a:t>Political</a:t>
            </a:r>
          </a:p>
          <a:p>
            <a:r>
              <a:rPr lang="en-GB" b="1" dirty="0">
                <a:solidFill>
                  <a:schemeClr val="tx1"/>
                </a:solidFill>
              </a:rPr>
              <a:t>Import regulations affecting flower supply</a:t>
            </a:r>
          </a:p>
          <a:p>
            <a:r>
              <a:rPr lang="en-GB" b="1" dirty="0">
                <a:solidFill>
                  <a:schemeClr val="tx1"/>
                </a:solidFill>
              </a:rPr>
              <a:t>Trade policies influencing flower prices</a:t>
            </a:r>
          </a:p>
          <a:p>
            <a:r>
              <a:rPr lang="en-GB" b="1" dirty="0">
                <a:solidFill>
                  <a:schemeClr val="tx1"/>
                </a:solidFill>
              </a:rPr>
              <a:t>Economic</a:t>
            </a:r>
          </a:p>
          <a:p>
            <a:r>
              <a:rPr lang="en-GB" b="1" dirty="0">
                <a:solidFill>
                  <a:schemeClr val="tx1"/>
                </a:solidFill>
              </a:rPr>
              <a:t>Inflation increasing flower costs</a:t>
            </a:r>
          </a:p>
          <a:p>
            <a:r>
              <a:rPr lang="en-GB" b="1" dirty="0">
                <a:solidFill>
                  <a:schemeClr val="tx1"/>
                </a:solidFill>
              </a:rPr>
              <a:t>Rising operational expenses</a:t>
            </a:r>
          </a:p>
          <a:p>
            <a:r>
              <a:rPr lang="en-GB" b="1" dirty="0">
                <a:solidFill>
                  <a:schemeClr val="tx1"/>
                </a:solidFill>
              </a:rPr>
              <a:t>Social</a:t>
            </a:r>
          </a:p>
          <a:p>
            <a:r>
              <a:rPr lang="en-GB" b="1" dirty="0">
                <a:solidFill>
                  <a:schemeClr val="tx1"/>
                </a:solidFill>
              </a:rPr>
              <a:t>Customers preferring online shopping convenience</a:t>
            </a:r>
          </a:p>
          <a:p>
            <a:r>
              <a:rPr lang="en-GB" b="1" dirty="0">
                <a:solidFill>
                  <a:schemeClr val="tx1"/>
                </a:solidFill>
              </a:rPr>
              <a:t>Increased interest in sustainable products</a:t>
            </a:r>
          </a:p>
          <a:p>
            <a:r>
              <a:rPr lang="en-GB" b="1" dirty="0">
                <a:solidFill>
                  <a:schemeClr val="tx1"/>
                </a:solidFill>
              </a:rPr>
              <a:t>References</a:t>
            </a:r>
          </a:p>
          <a:p>
            <a:r>
              <a:rPr lang="en-GB" b="1" dirty="0">
                <a:solidFill>
                  <a:schemeClr val="tx1"/>
                </a:solidFill>
              </a:rPr>
              <a:t>Kotler &amp; Keller (2016)</a:t>
            </a:r>
          </a:p>
          <a:p>
            <a:r>
              <a:rPr lang="en-GB" b="1" dirty="0">
                <a:solidFill>
                  <a:schemeClr val="tx1"/>
                </a:solidFill>
              </a:rPr>
              <a:t>Case Study (2026)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89933B-6D2B-E511-1B02-1F286D66E7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333" b="53333"/>
          <a:stretch>
            <a:fillRect/>
          </a:stretch>
        </p:blipFill>
        <p:spPr>
          <a:xfrm>
            <a:off x="5090192" y="1962430"/>
            <a:ext cx="5962050" cy="397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8831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B1030-0518-6066-CF87-68C651528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4660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PESTEL Analysis (Part 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C3E771-FF35-D97D-1893-260A176214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sz="2600" b="1" dirty="0">
                <a:solidFill>
                  <a:schemeClr val="tx1"/>
                </a:solidFill>
              </a:rPr>
              <a:t>Continued PESTEL</a:t>
            </a:r>
          </a:p>
          <a:p>
            <a:r>
              <a:rPr lang="en-GB" sz="2600" b="1" dirty="0">
                <a:solidFill>
                  <a:schemeClr val="tx1"/>
                </a:solidFill>
              </a:rPr>
              <a:t>Technological</a:t>
            </a:r>
          </a:p>
          <a:p>
            <a:r>
              <a:rPr lang="en-GB" sz="2600" b="1" dirty="0">
                <a:solidFill>
                  <a:schemeClr val="tx1"/>
                </a:solidFill>
              </a:rPr>
              <a:t>Outdated website</a:t>
            </a:r>
          </a:p>
          <a:p>
            <a:r>
              <a:rPr lang="en-GB" sz="2600" b="1" dirty="0">
                <a:solidFill>
                  <a:schemeClr val="tx1"/>
                </a:solidFill>
              </a:rPr>
              <a:t>Limited digital marketing</a:t>
            </a:r>
          </a:p>
          <a:p>
            <a:r>
              <a:rPr lang="en-GB" sz="2600" b="1" dirty="0">
                <a:solidFill>
                  <a:schemeClr val="tx1"/>
                </a:solidFill>
              </a:rPr>
              <a:t>Legal</a:t>
            </a:r>
          </a:p>
          <a:p>
            <a:r>
              <a:rPr lang="en-GB" sz="2600" b="1" dirty="0">
                <a:solidFill>
                  <a:schemeClr val="tx1"/>
                </a:solidFill>
              </a:rPr>
              <a:t>Business regulations for retail</a:t>
            </a:r>
          </a:p>
          <a:p>
            <a:r>
              <a:rPr lang="en-GB" sz="2600" b="1" dirty="0">
                <a:solidFill>
                  <a:schemeClr val="tx1"/>
                </a:solidFill>
              </a:rPr>
              <a:t>Employment and consumer protection laws</a:t>
            </a:r>
          </a:p>
          <a:p>
            <a:r>
              <a:rPr lang="en-GB" sz="2600" b="1" dirty="0">
                <a:solidFill>
                  <a:schemeClr val="tx1"/>
                </a:solidFill>
              </a:rPr>
              <a:t>Environmental</a:t>
            </a:r>
          </a:p>
          <a:p>
            <a:r>
              <a:rPr lang="en-GB" sz="2600" b="1" dirty="0">
                <a:solidFill>
                  <a:schemeClr val="tx1"/>
                </a:solidFill>
              </a:rPr>
              <a:t>Commitment to biodegradable packaging</a:t>
            </a:r>
          </a:p>
          <a:p>
            <a:r>
              <a:rPr lang="en-GB" sz="2600" b="1" dirty="0">
                <a:solidFill>
                  <a:schemeClr val="tx1"/>
                </a:solidFill>
              </a:rPr>
              <a:t>Local sourcing of flowers increases costs</a:t>
            </a:r>
          </a:p>
          <a:p>
            <a:r>
              <a:rPr lang="en-GB" sz="2600" b="1" dirty="0">
                <a:solidFill>
                  <a:schemeClr val="tx1"/>
                </a:solidFill>
              </a:rPr>
              <a:t>References</a:t>
            </a:r>
          </a:p>
          <a:p>
            <a:r>
              <a:rPr lang="en-GB" sz="2600" b="1" dirty="0">
                <a:solidFill>
                  <a:schemeClr val="tx1"/>
                </a:solidFill>
              </a:rPr>
              <a:t>Kotler &amp; Keller (2016)</a:t>
            </a:r>
          </a:p>
          <a:p>
            <a:r>
              <a:rPr lang="en-GB" sz="2600" b="1" dirty="0">
                <a:solidFill>
                  <a:schemeClr val="tx1"/>
                </a:solidFill>
              </a:rPr>
              <a:t>Case Study (2026)</a:t>
            </a:r>
            <a:endParaRPr lang="en-GB" dirty="0"/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29A7212C-7AD6-049C-58FF-19B75F5525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2313160" cy="2313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1905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EBA68-A23C-ED8F-E928-5F798C8B9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59029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Fishbone Diagram (Cause and Effect)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84BDF-AC7A-1B41-B017-11FDA970E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909" y="822503"/>
            <a:ext cx="10515600" cy="3821778"/>
          </a:xfrm>
        </p:spPr>
        <p:txBody>
          <a:bodyPr>
            <a:normAutofit fontScale="25000" lnSpcReduction="20000"/>
          </a:bodyPr>
          <a:lstStyle/>
          <a:p>
            <a:r>
              <a:rPr lang="en-GB" sz="4800" b="1" dirty="0">
                <a:solidFill>
                  <a:schemeClr val="tx1"/>
                </a:solidFill>
              </a:rPr>
              <a:t>Main Problem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Declining In-Store Sales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Possible Causes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Competition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Online flower retailers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New boutique florist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National chain competitor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Technology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Outdated website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Weak digital marketing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Location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Reduced high street activity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Nearby business closures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Costs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Higher flower prices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Expensive sustainable materials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Customers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Preference for delivery services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Price sensitivity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Reference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Ishikawa (1986)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684988-899B-E634-0DD7-E39527F73F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935" r="1768"/>
          <a:stretch>
            <a:fillRect/>
          </a:stretch>
        </p:blipFill>
        <p:spPr>
          <a:xfrm>
            <a:off x="4826918" y="2189408"/>
            <a:ext cx="6249578" cy="3502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028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CBEF5-A133-75A2-BC80-CEA1000A6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Key findings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ADAE5-5054-8931-2A61-73DC6A0A15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Key Findings</a:t>
            </a:r>
          </a:p>
          <a:p>
            <a:r>
              <a:rPr lang="en-GB" b="1" dirty="0">
                <a:solidFill>
                  <a:schemeClr val="tx1"/>
                </a:solidFill>
              </a:rPr>
              <a:t>Green Haven Florists has experienced a 30% drop in in-store sales.</a:t>
            </a:r>
          </a:p>
          <a:p>
            <a:r>
              <a:rPr lang="en-GB" b="1" dirty="0">
                <a:solidFill>
                  <a:schemeClr val="tx1"/>
                </a:solidFill>
              </a:rPr>
              <a:t>External pressures such as online competition and inflation are significant.</a:t>
            </a:r>
          </a:p>
          <a:p>
            <a:r>
              <a:rPr lang="en-GB" b="1" dirty="0">
                <a:solidFill>
                  <a:schemeClr val="tx1"/>
                </a:solidFill>
              </a:rPr>
              <a:t>Internal weaknesses include:</a:t>
            </a:r>
          </a:p>
          <a:p>
            <a:r>
              <a:rPr lang="en-GB" b="1" dirty="0">
                <a:solidFill>
                  <a:schemeClr val="tx1"/>
                </a:solidFill>
              </a:rPr>
              <a:t>Outdated website</a:t>
            </a:r>
          </a:p>
          <a:p>
            <a:r>
              <a:rPr lang="en-GB" b="1" dirty="0">
                <a:solidFill>
                  <a:schemeClr val="tx1"/>
                </a:solidFill>
              </a:rPr>
              <a:t>Limited digital marketing</a:t>
            </a:r>
          </a:p>
          <a:p>
            <a:r>
              <a:rPr lang="en-GB" b="1" dirty="0">
                <a:solidFill>
                  <a:schemeClr val="tx1"/>
                </a:solidFill>
              </a:rPr>
              <a:t>Customer behaviour is shifting toward online convenience and delivery services.</a:t>
            </a:r>
          </a:p>
          <a:p>
            <a:r>
              <a:rPr lang="en-GB" b="1" dirty="0">
                <a:solidFill>
                  <a:schemeClr val="tx1"/>
                </a:solidFill>
              </a:rPr>
              <a:t>Strategic changes and digital improvements may help the business regain competitiveness.</a:t>
            </a:r>
          </a:p>
          <a:p>
            <a:r>
              <a:rPr lang="en-GB" b="1" dirty="0">
                <a:solidFill>
                  <a:schemeClr val="tx1"/>
                </a:solidFill>
              </a:rPr>
              <a:t>Case Study (2026)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8485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9DCAD-8304-179B-7DBD-29EC67F0C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945DE-049D-6E12-1B0C-4C57CE3882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Calculator Ultra (2025) </a:t>
            </a:r>
            <a:r>
              <a:rPr lang="en-GB" i="1" dirty="0">
                <a:solidFill>
                  <a:schemeClr val="tx1"/>
                </a:solidFill>
              </a:rPr>
              <a:t>Drop in Sales Calculator</a:t>
            </a:r>
            <a:r>
              <a:rPr lang="en-GB" dirty="0">
                <a:solidFill>
                  <a:schemeClr val="tx1"/>
                </a:solidFill>
              </a:rPr>
              <a:t>. Available at: 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https://www.calculatorultra.com</a:t>
            </a:r>
            <a:r>
              <a:rPr lang="en-GB" dirty="0">
                <a:solidFill>
                  <a:schemeClr val="tx1"/>
                </a:solidFill>
              </a:rPr>
              <a:t> (Accessed: 6 October 2025).</a:t>
            </a:r>
          </a:p>
          <a:p>
            <a:r>
              <a:rPr lang="en-GB" dirty="0">
                <a:solidFill>
                  <a:schemeClr val="tx1"/>
                </a:solidFill>
              </a:rPr>
              <a:t>Ishikawa, K. (1986) </a:t>
            </a:r>
            <a:r>
              <a:rPr lang="en-GB" i="1" dirty="0">
                <a:solidFill>
                  <a:schemeClr val="tx1"/>
                </a:solidFill>
              </a:rPr>
              <a:t>Guide to Quality Control</a:t>
            </a:r>
            <a:r>
              <a:rPr lang="en-GB" dirty="0">
                <a:solidFill>
                  <a:schemeClr val="tx1"/>
                </a:solidFill>
              </a:rPr>
              <a:t>. Tokyo: Asian Productivity Organization.</a:t>
            </a:r>
          </a:p>
          <a:p>
            <a:r>
              <a:rPr lang="en-GB" dirty="0">
                <a:solidFill>
                  <a:schemeClr val="tx1"/>
                </a:solidFill>
              </a:rPr>
              <a:t>Kotler, P. and Keller, K. (2016) </a:t>
            </a:r>
            <a:r>
              <a:rPr lang="en-GB" i="1" dirty="0">
                <a:solidFill>
                  <a:schemeClr val="tx1"/>
                </a:solidFill>
              </a:rPr>
              <a:t>Marketing Management</a:t>
            </a:r>
            <a:r>
              <a:rPr lang="en-GB" dirty="0">
                <a:solidFill>
                  <a:schemeClr val="tx1"/>
                </a:solidFill>
              </a:rPr>
              <a:t>. 15th ed. Pearson.</a:t>
            </a:r>
          </a:p>
          <a:p>
            <a:r>
              <a:rPr lang="en-GB" dirty="0">
                <a:solidFill>
                  <a:schemeClr val="tx1"/>
                </a:solidFill>
              </a:rPr>
              <a:t>Green Haven Florists Case Study (2026).</a:t>
            </a:r>
          </a:p>
          <a:p>
            <a:r>
              <a:rPr lang="en-GB" dirty="0">
                <a:solidFill>
                  <a:schemeClr val="tx1"/>
                </a:solidFill>
              </a:rPr>
              <a:t>Statista (2024) </a:t>
            </a:r>
            <a:r>
              <a:rPr lang="en-GB" i="1" dirty="0">
                <a:solidFill>
                  <a:schemeClr val="tx1"/>
                </a:solidFill>
              </a:rPr>
              <a:t>Online Retail Trends in the UK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2905653"/>
      </p:ext>
    </p:extLst>
  </p:cSld>
  <p:clrMapOvr>
    <a:masterClrMapping/>
  </p:clrMapOvr>
</p:sld>
</file>

<file path=ppt/theme/theme1.xml><?xml version="1.0" encoding="utf-8"?>
<a:theme xmlns:a="http://schemas.openxmlformats.org/drawingml/2006/main" name="ArchVTI">
  <a:themeElements>
    <a:clrScheme name="Custom 42">
      <a:dk1>
        <a:sysClr val="windowText" lastClr="000000"/>
      </a:dk1>
      <a:lt1>
        <a:sysClr val="window" lastClr="FFFFFF"/>
      </a:lt1>
      <a:dk2>
        <a:srgbClr val="642626"/>
      </a:dk2>
      <a:lt2>
        <a:srgbClr val="F3F0E9"/>
      </a:lt2>
      <a:accent1>
        <a:srgbClr val="556D6F"/>
      </a:accent1>
      <a:accent2>
        <a:srgbClr val="C05050"/>
      </a:accent2>
      <a:accent3>
        <a:srgbClr val="BF873A"/>
      </a:accent3>
      <a:accent4>
        <a:srgbClr val="D8897E"/>
      </a:accent4>
      <a:accent5>
        <a:srgbClr val="A4976B"/>
      </a:accent5>
      <a:accent6>
        <a:srgbClr val="D49D8C"/>
      </a:accent6>
      <a:hlink>
        <a:srgbClr val="D13D6E"/>
      </a:hlink>
      <a:folHlink>
        <a:srgbClr val="6C9D92"/>
      </a:folHlink>
    </a:clrScheme>
    <a:fontScheme name="Custom 16">
      <a:majorFont>
        <a:latin typeface="Footlight MT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VTI" id="{23FE938F-4DF0-4C94-8546-C2AC6D26660D}" vid="{62E62DA1-385F-4EE3-8841-58A87FAE206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524</Words>
  <Application>Microsoft Office PowerPoint</Application>
  <PresentationFormat>Widescreen</PresentationFormat>
  <Paragraphs>110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Avenir Next LT Pro</vt:lpstr>
      <vt:lpstr>Footlight MT Light</vt:lpstr>
      <vt:lpstr>ArchVTI</vt:lpstr>
      <vt:lpstr> Student Name:Catalin Andrei Dinu Student Number:2513408 Assignment 1: Presentation lecturer Name:Anita Nan problem solving and decision making Case Study: Green Haven Florists </vt:lpstr>
      <vt:lpstr>Overview</vt:lpstr>
      <vt:lpstr>Introduction</vt:lpstr>
      <vt:lpstr>Company background</vt:lpstr>
      <vt:lpstr>Problem: Nature and Scope + 5W2H</vt:lpstr>
      <vt:lpstr>PESTEL Analysis (Part 1) PESTEL – External Factors </vt:lpstr>
      <vt:lpstr>PESTEL Analysis (Part 2)</vt:lpstr>
      <vt:lpstr>Fishbone Diagram (Cause and Effect)</vt:lpstr>
      <vt:lpstr>Key findings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Catalin Andrei Dinu (2513408)</dc:creator>
  <cp:lastModifiedBy>Catalin Andrei Dinu (2513408)</cp:lastModifiedBy>
  <cp:revision>3</cp:revision>
  <dcterms:created xsi:type="dcterms:W3CDTF">2026-03-09T15:40:21Z</dcterms:created>
  <dcterms:modified xsi:type="dcterms:W3CDTF">2026-03-09T16:57:37Z</dcterms:modified>
</cp:coreProperties>
</file>