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62"/>
  </p:notesMasterIdLst>
  <p:sldIdLst>
    <p:sldId id="259" r:id="rId4"/>
    <p:sldId id="260" r:id="rId5"/>
    <p:sldId id="261" r:id="rId6"/>
    <p:sldId id="549" r:id="rId7"/>
    <p:sldId id="551" r:id="rId8"/>
    <p:sldId id="552" r:id="rId9"/>
    <p:sldId id="550" r:id="rId10"/>
    <p:sldId id="263" r:id="rId11"/>
    <p:sldId id="299" r:id="rId12"/>
    <p:sldId id="266" r:id="rId13"/>
    <p:sldId id="300" r:id="rId14"/>
    <p:sldId id="301" r:id="rId15"/>
    <p:sldId id="304" r:id="rId16"/>
    <p:sldId id="273" r:id="rId17"/>
    <p:sldId id="274" r:id="rId18"/>
    <p:sldId id="276" r:id="rId19"/>
    <p:sldId id="277" r:id="rId20"/>
    <p:sldId id="305" r:id="rId21"/>
    <p:sldId id="279" r:id="rId22"/>
    <p:sldId id="280" r:id="rId23"/>
    <p:sldId id="281" r:id="rId24"/>
    <p:sldId id="282" r:id="rId25"/>
    <p:sldId id="283" r:id="rId26"/>
    <p:sldId id="285" r:id="rId27"/>
    <p:sldId id="286" r:id="rId28"/>
    <p:sldId id="290" r:id="rId29"/>
    <p:sldId id="547" r:id="rId30"/>
    <p:sldId id="308" r:id="rId31"/>
    <p:sldId id="309" r:id="rId32"/>
    <p:sldId id="291" r:id="rId33"/>
    <p:sldId id="311" r:id="rId34"/>
    <p:sldId id="312" r:id="rId35"/>
    <p:sldId id="310" r:id="rId36"/>
    <p:sldId id="313" r:id="rId37"/>
    <p:sldId id="303" r:id="rId38"/>
    <p:sldId id="314" r:id="rId39"/>
    <p:sldId id="293" r:id="rId40"/>
    <p:sldId id="292" r:id="rId41"/>
    <p:sldId id="486" r:id="rId42"/>
    <p:sldId id="485" r:id="rId43"/>
    <p:sldId id="332" r:id="rId44"/>
    <p:sldId id="322" r:id="rId45"/>
    <p:sldId id="333" r:id="rId46"/>
    <p:sldId id="487" r:id="rId47"/>
    <p:sldId id="404" r:id="rId48"/>
    <p:sldId id="545" r:id="rId49"/>
    <p:sldId id="553" r:id="rId50"/>
    <p:sldId id="331" r:id="rId51"/>
    <p:sldId id="554" r:id="rId52"/>
    <p:sldId id="555" r:id="rId53"/>
    <p:sldId id="556" r:id="rId54"/>
    <p:sldId id="558" r:id="rId55"/>
    <p:sldId id="557" r:id="rId56"/>
    <p:sldId id="287" r:id="rId57"/>
    <p:sldId id="559" r:id="rId58"/>
    <p:sldId id="561" r:id="rId59"/>
    <p:sldId id="560" r:id="rId60"/>
    <p:sldId id="298"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13"/>
    <p:restoredTop sz="94674"/>
  </p:normalViewPr>
  <p:slideViewPr>
    <p:cSldViewPr snapToGrid="0" snapToObjects="1">
      <p:cViewPr varScale="1">
        <p:scale>
          <a:sx n="114" d="100"/>
          <a:sy n="114" d="100"/>
        </p:scale>
        <p:origin x="19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0501153_student_uwtsd_ac_uk/Documents/PhD/DATA/M-ABC.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uowtsd-my.sharepoint.com/personal/0501153_student_uwtsd_ac_uk/Documents/PhD/DATA/M-ABC.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sz="2000"/>
              <a:t>M-ABC Baseline (n=92)</a:t>
            </a:r>
          </a:p>
          <a:p>
            <a:pPr>
              <a:defRPr sz="2000"/>
            </a:pPr>
            <a:r>
              <a:rPr lang="en-GB" sz="2000"/>
              <a:t>Autumn 2018</a:t>
            </a:r>
          </a:p>
        </c:rich>
      </c:tx>
      <c:overlay val="0"/>
      <c:spPr>
        <a:noFill/>
        <a:ln>
          <a:noFill/>
        </a:ln>
        <a:effectLst/>
      </c:spPr>
      <c:txPr>
        <a:bodyPr rot="0" spcFirstLastPara="1" vertOverflow="ellipsis" vert="horz" wrap="square" anchor="ctr" anchorCtr="1"/>
        <a:lstStyle/>
        <a:p>
          <a:pPr>
            <a:defRPr sz="20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0"/>
            <c:invertIfNegative val="0"/>
            <c:bubble3D val="0"/>
            <c:spPr>
              <a:solidFill>
                <a:srgbClr val="00B05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F70E-1740-978F-C88932A3F895}"/>
              </c:ext>
            </c:extLst>
          </c:dPt>
          <c:dPt>
            <c:idx val="1"/>
            <c:invertIfNegative val="0"/>
            <c:bubble3D val="0"/>
            <c:spPr>
              <a:solidFill>
                <a:schemeClr val="accent4"/>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F70E-1740-978F-C88932A3F895}"/>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F70E-1740-978F-C88932A3F895}"/>
              </c:ext>
            </c:extLst>
          </c:dPt>
          <c:dLbls>
            <c:dLbl>
              <c:idx val="0"/>
              <c:layout>
                <c:manualLayout>
                  <c:x val="2.7777777777777376E-3"/>
                  <c:y val="0.1758771929824561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70E-1740-978F-C88932A3F895}"/>
                </c:ext>
              </c:extLst>
            </c:dLbl>
            <c:dLbl>
              <c:idx val="1"/>
              <c:layout>
                <c:manualLayout>
                  <c:x val="2.2048611111110303E-3"/>
                  <c:y val="0.12256491228070161"/>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70E-1740-978F-C88932A3F895}"/>
                </c:ext>
              </c:extLst>
            </c:dLbl>
            <c:dLbl>
              <c:idx val="2"/>
              <c:layout>
                <c:manualLayout>
                  <c:x val="-2.7777777777777779E-3"/>
                  <c:y val="0.1990740740740740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70E-1740-978F-C88932A3F895}"/>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Graphs!$B$67:$B$69</c:f>
              <c:strCache>
                <c:ptCount val="3"/>
                <c:pt idx="0">
                  <c:v>Above 15th percentile</c:v>
                </c:pt>
                <c:pt idx="1">
                  <c:v>5th to 15th perentile</c:v>
                </c:pt>
                <c:pt idx="2">
                  <c:v>At or below 5th percentile</c:v>
                </c:pt>
              </c:strCache>
            </c:strRef>
          </c:cat>
          <c:val>
            <c:numRef>
              <c:f>Graphs!$C$67:$C$69</c:f>
              <c:numCache>
                <c:formatCode>General</c:formatCode>
                <c:ptCount val="3"/>
                <c:pt idx="0">
                  <c:v>30</c:v>
                </c:pt>
                <c:pt idx="1">
                  <c:v>17</c:v>
                </c:pt>
                <c:pt idx="2">
                  <c:v>45</c:v>
                </c:pt>
              </c:numCache>
            </c:numRef>
          </c:val>
          <c:extLst>
            <c:ext xmlns:c16="http://schemas.microsoft.com/office/drawing/2014/chart" uri="{C3380CC4-5D6E-409C-BE32-E72D297353CC}">
              <c16:uniqueId val="{00000006-F70E-1740-978F-C88932A3F895}"/>
            </c:ext>
          </c:extLst>
        </c:ser>
        <c:dLbls>
          <c:showLegendKey val="0"/>
          <c:showVal val="0"/>
          <c:showCatName val="0"/>
          <c:showSerName val="0"/>
          <c:showPercent val="0"/>
          <c:showBubbleSize val="0"/>
        </c:dLbls>
        <c:gapWidth val="100"/>
        <c:overlap val="-24"/>
        <c:axId val="1582109200"/>
        <c:axId val="1612452784"/>
      </c:barChart>
      <c:catAx>
        <c:axId val="1582109200"/>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800" b="0" i="0" u="none" strike="noStrike" kern="1200" baseline="0">
                <a:solidFill>
                  <a:schemeClr val="lt1">
                    <a:lumMod val="85000"/>
                  </a:schemeClr>
                </a:solidFill>
                <a:latin typeface="+mn-lt"/>
                <a:ea typeface="+mn-ea"/>
                <a:cs typeface="+mn-cs"/>
              </a:defRPr>
            </a:pPr>
            <a:endParaRPr lang="en-US"/>
          </a:p>
        </c:txPr>
        <c:crossAx val="1612452784"/>
        <c:crosses val="autoZero"/>
        <c:auto val="1"/>
        <c:lblAlgn val="ctr"/>
        <c:lblOffset val="100"/>
        <c:noMultiLvlLbl val="0"/>
      </c:catAx>
      <c:valAx>
        <c:axId val="1612452784"/>
        <c:scaling>
          <c:orientation val="minMax"/>
          <c:max val="100"/>
          <c:min val="0"/>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lt1">
                    <a:lumMod val="85000"/>
                  </a:schemeClr>
                </a:solidFill>
                <a:latin typeface="+mn-lt"/>
                <a:ea typeface="+mn-ea"/>
                <a:cs typeface="+mn-cs"/>
              </a:defRPr>
            </a:pPr>
            <a:endParaRPr lang="en-US"/>
          </a:p>
        </c:txPr>
        <c:crossAx val="1582109200"/>
        <c:crosses val="autoZero"/>
        <c:crossBetween val="between"/>
        <c:majorUnit val="2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sz="2000"/>
              <a:t>M-ABC Retention</a:t>
            </a:r>
            <a:r>
              <a:rPr lang="en-GB" sz="2000" baseline="0"/>
              <a:t> &amp; </a:t>
            </a:r>
            <a:r>
              <a:rPr lang="en-GB" sz="2000"/>
              <a:t>Post Test 2 (n=84)</a:t>
            </a:r>
          </a:p>
          <a:p>
            <a:pPr>
              <a:defRPr sz="2000"/>
            </a:pPr>
            <a:r>
              <a:rPr lang="en-GB" sz="2000"/>
              <a:t>Summer 2019</a:t>
            </a:r>
          </a:p>
        </c:rich>
      </c:tx>
      <c:overlay val="0"/>
      <c:spPr>
        <a:noFill/>
        <a:ln>
          <a:noFill/>
        </a:ln>
        <a:effectLst/>
      </c:spPr>
      <c:txPr>
        <a:bodyPr rot="0" spcFirstLastPara="1" vertOverflow="ellipsis" vert="horz" wrap="square" anchor="ctr" anchorCtr="1"/>
        <a:lstStyle/>
        <a:p>
          <a:pPr>
            <a:defRPr sz="20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0"/>
            <c:invertIfNegative val="0"/>
            <c:bubble3D val="0"/>
            <c:spPr>
              <a:solidFill>
                <a:srgbClr val="00B05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BBE6-FC4B-A6BF-669996B56E80}"/>
              </c:ext>
            </c:extLst>
          </c:dPt>
          <c:dPt>
            <c:idx val="1"/>
            <c:invertIfNegative val="0"/>
            <c:bubble3D val="0"/>
            <c:spPr>
              <a:solidFill>
                <a:schemeClr val="accent4"/>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BBE6-FC4B-A6BF-669996B56E80}"/>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BBE6-FC4B-A6BF-669996B56E80}"/>
              </c:ext>
            </c:extLst>
          </c:dPt>
          <c:dLbls>
            <c:dLbl>
              <c:idx val="0"/>
              <c:layout>
                <c:manualLayout>
                  <c:x val="2.7777777777777779E-3"/>
                  <c:y val="0.18055555555555561"/>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BE6-FC4B-A6BF-669996B56E80}"/>
                </c:ext>
              </c:extLst>
            </c:dLbl>
            <c:dLbl>
              <c:idx val="2"/>
              <c:layout>
                <c:manualLayout>
                  <c:x val="2.777777777777676E-3"/>
                  <c:y val="6.395042404689271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BBE6-FC4B-A6BF-669996B56E80}"/>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Graphs!$B$76:$B$78</c:f>
              <c:strCache>
                <c:ptCount val="3"/>
                <c:pt idx="0">
                  <c:v>Above 15th percentile</c:v>
                </c:pt>
                <c:pt idx="1">
                  <c:v>5th to 15th perentile</c:v>
                </c:pt>
                <c:pt idx="2">
                  <c:v>At or below 5th percentile</c:v>
                </c:pt>
              </c:strCache>
            </c:strRef>
          </c:cat>
          <c:val>
            <c:numRef>
              <c:f>Graphs!$C$76:$C$78</c:f>
              <c:numCache>
                <c:formatCode>General</c:formatCode>
                <c:ptCount val="3"/>
                <c:pt idx="0">
                  <c:v>65</c:v>
                </c:pt>
                <c:pt idx="1">
                  <c:v>7</c:v>
                </c:pt>
                <c:pt idx="2">
                  <c:v>12</c:v>
                </c:pt>
              </c:numCache>
            </c:numRef>
          </c:val>
          <c:extLst>
            <c:ext xmlns:c16="http://schemas.microsoft.com/office/drawing/2014/chart" uri="{C3380CC4-5D6E-409C-BE32-E72D297353CC}">
              <c16:uniqueId val="{00000006-BBE6-FC4B-A6BF-669996B56E80}"/>
            </c:ext>
          </c:extLst>
        </c:ser>
        <c:dLbls>
          <c:showLegendKey val="0"/>
          <c:showVal val="0"/>
          <c:showCatName val="0"/>
          <c:showSerName val="0"/>
          <c:showPercent val="0"/>
          <c:showBubbleSize val="0"/>
        </c:dLbls>
        <c:gapWidth val="100"/>
        <c:overlap val="-24"/>
        <c:axId val="1592709504"/>
        <c:axId val="1592070080"/>
      </c:barChart>
      <c:catAx>
        <c:axId val="1592709504"/>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800" b="0" i="0" u="none" strike="noStrike" kern="1200" baseline="0">
                <a:solidFill>
                  <a:schemeClr val="lt1">
                    <a:lumMod val="85000"/>
                  </a:schemeClr>
                </a:solidFill>
                <a:latin typeface="+mn-lt"/>
                <a:ea typeface="+mn-ea"/>
                <a:cs typeface="+mn-cs"/>
              </a:defRPr>
            </a:pPr>
            <a:endParaRPr lang="en-US"/>
          </a:p>
        </c:txPr>
        <c:crossAx val="1592070080"/>
        <c:crosses val="autoZero"/>
        <c:auto val="1"/>
        <c:lblAlgn val="ctr"/>
        <c:lblOffset val="100"/>
        <c:noMultiLvlLbl val="0"/>
      </c:catAx>
      <c:valAx>
        <c:axId val="1592070080"/>
        <c:scaling>
          <c:orientation val="minMax"/>
          <c:max val="100"/>
          <c:min val="0"/>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lt1">
                    <a:lumMod val="85000"/>
                  </a:schemeClr>
                </a:solidFill>
                <a:latin typeface="+mn-lt"/>
                <a:ea typeface="+mn-ea"/>
                <a:cs typeface="+mn-cs"/>
              </a:defRPr>
            </a:pPr>
            <a:endParaRPr lang="en-US"/>
          </a:p>
        </c:txPr>
        <c:crossAx val="1592709504"/>
        <c:crosses val="autoZero"/>
        <c:crossBetween val="between"/>
        <c:majorUnit val="2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44DC6A-BD6E-6F4D-BC7B-C8643A5D498A}" type="datetimeFigureOut">
              <a:rPr lang="en-US" smtClean="0"/>
              <a:t>11/2/23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90D62A-B6EB-CE44-B497-51DFB21D36ED}" type="slidenum">
              <a:rPr lang="en-US" smtClean="0"/>
              <a:t>‹#›</a:t>
            </a:fld>
            <a:endParaRPr lang="en-US"/>
          </a:p>
        </p:txBody>
      </p:sp>
    </p:spTree>
    <p:extLst>
      <p:ext uri="{BB962C8B-B14F-4D97-AF65-F5344CB8AC3E}">
        <p14:creationId xmlns:p14="http://schemas.microsoft.com/office/powerpoint/2010/main" val="197195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1</a:t>
            </a:fld>
            <a:endParaRPr lang="en-GB"/>
          </a:p>
        </p:txBody>
      </p:sp>
    </p:spTree>
    <p:extLst>
      <p:ext uri="{BB962C8B-B14F-4D97-AF65-F5344CB8AC3E}">
        <p14:creationId xmlns:p14="http://schemas.microsoft.com/office/powerpoint/2010/main" val="530291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I know</a:t>
            </a:r>
            <a:r>
              <a:rPr lang="en-US" altLang="en-US" baseline="0" dirty="0">
                <a:ea typeface="ＭＳ Ｐゴシック" panose="020B0600070205080204" pitchFamily="34" charset="-128"/>
              </a:rPr>
              <a:t> that many of you are familiar with this definition and indeed many of the things that I am about to say today, however </a:t>
            </a:r>
            <a:r>
              <a:rPr lang="en-US" altLang="en-US" baseline="0" dirty="0" err="1">
                <a:ea typeface="ＭＳ Ｐゴシック" panose="020B0600070205080204" pitchFamily="34" charset="-128"/>
              </a:rPr>
              <a:t>i</a:t>
            </a:r>
            <a:r>
              <a:rPr lang="en-US" altLang="en-US" baseline="0" dirty="0">
                <a:ea typeface="ＭＳ Ｐゴシック" panose="020B0600070205080204" pitchFamily="34" charset="-128"/>
              </a:rPr>
              <a:t> know that for some of you this concept will be new, and in fact in the terms of an area of study it is very much an emerging field and in many</a:t>
            </a:r>
            <a:r>
              <a:rPr lang="en-US" altLang="en-US" dirty="0">
                <a:ea typeface="ＭＳ Ｐゴシック" panose="020B0600070205080204" pitchFamily="34" charset="-128"/>
              </a:rPr>
              <a:t> ways physical</a:t>
            </a:r>
            <a:r>
              <a:rPr lang="en-US" altLang="en-US" baseline="0" dirty="0">
                <a:ea typeface="ＭＳ Ｐゴシック" panose="020B0600070205080204" pitchFamily="34" charset="-128"/>
              </a:rPr>
              <a:t> literacy</a:t>
            </a:r>
            <a:r>
              <a:rPr lang="en-US" altLang="en-US" dirty="0">
                <a:ea typeface="ＭＳ Ｐゴシック" panose="020B0600070205080204" pitchFamily="34" charset="-128"/>
              </a:rPr>
              <a:t> is about about challenging</a:t>
            </a:r>
            <a:r>
              <a:rPr lang="en-US" altLang="en-US" baseline="0" dirty="0">
                <a:ea typeface="ＭＳ Ｐゴシック" panose="020B0600070205080204" pitchFamily="34" charset="-128"/>
              </a:rPr>
              <a:t> a traditional view of  sport and physical activity </a:t>
            </a: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74A18C9-CCE2-451F-8AC8-13A545DB8DB5}" type="slidenum">
              <a:rPr lang="en-US" altLang="en-US" smtClean="0">
                <a:latin typeface="Arial" panose="020B0604020202020204" pitchFamily="34" charset="0"/>
              </a:rPr>
              <a:pPr>
                <a:spcBef>
                  <a:spcPct val="0"/>
                </a:spcBef>
              </a:pPr>
              <a:t>3</a:t>
            </a:fld>
            <a:endParaRPr lang="en-US" altLang="en-US">
              <a:latin typeface="Arial" panose="020B0604020202020204" pitchFamily="34" charset="0"/>
            </a:endParaRPr>
          </a:p>
        </p:txBody>
      </p:sp>
    </p:spTree>
    <p:extLst>
      <p:ext uri="{BB962C8B-B14F-4D97-AF65-F5344CB8AC3E}">
        <p14:creationId xmlns:p14="http://schemas.microsoft.com/office/powerpoint/2010/main" val="1481494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I would like very briefly explain a little about the underpinning philosophies of the concept, as this is why I feel so passionately about physical literacy. </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Underpinned by And Monism </a:t>
            </a:r>
            <a:r>
              <a:rPr lang="is-IS" baseline="0" dirty="0"/>
              <a:t>….</a:t>
            </a:r>
          </a:p>
          <a:p>
            <a:r>
              <a:rPr lang="en-US" baseline="0" dirty="0"/>
              <a:t> E</a:t>
            </a:r>
            <a:r>
              <a:rPr lang="is-IS" baseline="0" dirty="0"/>
              <a:t>xistensialism ....it is about valuing movement as part of what we are as human, that embodiment is to be human.</a:t>
            </a:r>
          </a:p>
          <a:p>
            <a:endParaRPr lang="is-IS" baseline="0" dirty="0"/>
          </a:p>
          <a:p>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8</a:t>
            </a:fld>
            <a:endParaRPr lang="en-GB"/>
          </a:p>
        </p:txBody>
      </p:sp>
    </p:spTree>
    <p:extLst>
      <p:ext uri="{BB962C8B-B14F-4D97-AF65-F5344CB8AC3E}">
        <p14:creationId xmlns:p14="http://schemas.microsoft.com/office/powerpoint/2010/main" val="1572978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need to ensure</a:t>
            </a:r>
            <a:r>
              <a:rPr lang="en-US" baseline="0" dirty="0"/>
              <a:t> to develop physical literacy that we give people valuable authentic experiences of movement in a variety of contexts...throughout life</a:t>
            </a:r>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10</a:t>
            </a:fld>
            <a:endParaRPr lang="en-GB"/>
          </a:p>
        </p:txBody>
      </p:sp>
    </p:spTree>
    <p:extLst>
      <p:ext uri="{BB962C8B-B14F-4D97-AF65-F5344CB8AC3E}">
        <p14:creationId xmlns:p14="http://schemas.microsoft.com/office/powerpoint/2010/main" val="112168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ea typeface="ＭＳ Ｐゴシック" panose="020B0600070205080204" pitchFamily="34" charset="-128"/>
              </a:rPr>
              <a:t>Cradle to grave</a:t>
            </a:r>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161B26F4-F2CA-44B1-A61C-184BA49F0105}" type="slidenum">
              <a:rPr lang="en-US" altLang="en-US" smtClean="0"/>
              <a:pPr/>
              <a:t>13</a:t>
            </a:fld>
            <a:endParaRPr lang="en-US" altLang="en-US"/>
          </a:p>
        </p:txBody>
      </p:sp>
    </p:spTree>
    <p:extLst>
      <p:ext uri="{BB962C8B-B14F-4D97-AF65-F5344CB8AC3E}">
        <p14:creationId xmlns:p14="http://schemas.microsoft.com/office/powerpoint/2010/main" val="1252947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young children move they</a:t>
            </a:r>
            <a:r>
              <a:rPr lang="en-US" baseline="0" dirty="0"/>
              <a:t> are literally creating themselves....stimulation from sensors in muscles and joints all around our bodies fire neurons in the brain creating pathways.....</a:t>
            </a:r>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15</a:t>
            </a:fld>
            <a:endParaRPr lang="en-GB"/>
          </a:p>
        </p:txBody>
      </p:sp>
    </p:spTree>
    <p:extLst>
      <p:ext uri="{BB962C8B-B14F-4D97-AF65-F5344CB8AC3E}">
        <p14:creationId xmlns:p14="http://schemas.microsoft.com/office/powerpoint/2010/main" val="1647368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early movement</a:t>
            </a:r>
            <a:r>
              <a:rPr lang="en-US" baseline="0" dirty="0"/>
              <a:t> is how the brain learns to process the information it is being sent and how we make sense of the systems in the body. the most important system is the vestibular system.....this is the balance system</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also linked to our ability to pay attention</a:t>
            </a:r>
          </a:p>
        </p:txBody>
      </p:sp>
      <p:sp>
        <p:nvSpPr>
          <p:cNvPr id="4" name="Slide Number Placeholder 3"/>
          <p:cNvSpPr>
            <a:spLocks noGrp="1"/>
          </p:cNvSpPr>
          <p:nvPr>
            <p:ph type="sldNum" sz="quarter" idx="10"/>
          </p:nvPr>
        </p:nvSpPr>
        <p:spPr/>
        <p:txBody>
          <a:bodyPr/>
          <a:lstStyle/>
          <a:p>
            <a:fld id="{F9846C1A-FA1B-E448-9E9D-5CC5C5F25656}" type="slidenum">
              <a:rPr lang="en-GB" smtClean="0"/>
              <a:t>16</a:t>
            </a:fld>
            <a:endParaRPr lang="en-GB"/>
          </a:p>
        </p:txBody>
      </p:sp>
    </p:spTree>
    <p:extLst>
      <p:ext uri="{BB962C8B-B14F-4D97-AF65-F5344CB8AC3E}">
        <p14:creationId xmlns:p14="http://schemas.microsoft.com/office/powerpoint/2010/main" val="717108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63894C76-A922-40C4-B002-06CEE540221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8" name="Notes Placeholder 2">
            <a:extLst>
              <a:ext uri="{FF2B5EF4-FFF2-40B4-BE49-F238E27FC236}">
                <a16:creationId xmlns:a16="http://schemas.microsoft.com/office/drawing/2014/main" id="{FF2EBAFA-DBEA-46D8-9E8F-03E883BD2C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 gross motor skills developed before fine. Prior to this the ability to coordinate the right and left sides of the bodies and cross the midline shows us that both sides of the brain are working well together and this coordination of both sides of the body is very important as a foundation for the development of later skills. We need to ensure good gross motor development before young children can master fine motor skills. This is because we are a system of levers. This can be illustrated by a digger trying to dig a hole in the road. The first job it must do before attempting to dig a hole is to put </a:t>
            </a:r>
            <a:r>
              <a:rPr lang="en-US" altLang="en-US" dirty="0" err="1"/>
              <a:t>stabilisers</a:t>
            </a:r>
            <a:r>
              <a:rPr lang="en-US" altLang="en-US" dirty="0"/>
              <a:t> out around the vehicle. If it does not do this when it tries to break the ground it will pull the digger over this is because a system of levers requires a stable base. Our limbs are a system of levers and as such require us to have a stable base in the form of a good strong core and integrated balance system.</a:t>
            </a:r>
          </a:p>
        </p:txBody>
      </p:sp>
      <p:sp>
        <p:nvSpPr>
          <p:cNvPr id="4" name="Slide Number Placeholder 3">
            <a:extLst>
              <a:ext uri="{FF2B5EF4-FFF2-40B4-BE49-F238E27FC236}">
                <a16:creationId xmlns:a16="http://schemas.microsoft.com/office/drawing/2014/main" id="{5F1FDFEA-2680-4FFE-BAD4-44F98BEA6BFA}"/>
              </a:ext>
            </a:extLst>
          </p:cNvPr>
          <p:cNvSpPr>
            <a:spLocks noGrp="1"/>
          </p:cNvSpPr>
          <p:nvPr>
            <p:ph type="sldNum" sz="quarter" idx="5"/>
          </p:nvPr>
        </p:nvSpPr>
        <p:spPr/>
        <p:txBody>
          <a:bodyPr/>
          <a:lstStyle/>
          <a:p>
            <a:pPr>
              <a:defRPr/>
            </a:pPr>
            <a:fld id="{CF11CD45-1F28-423B-9D7C-AE626CD24B45}" type="slidenum">
              <a:rPr lang="en-US" smtClean="0"/>
              <a:pPr>
                <a:defRPr/>
              </a:pPr>
              <a:t>17</a:t>
            </a:fld>
            <a:endParaRPr lang="en-US"/>
          </a:p>
        </p:txBody>
      </p:sp>
    </p:spTree>
    <p:extLst>
      <p:ext uri="{BB962C8B-B14F-4D97-AF65-F5344CB8AC3E}">
        <p14:creationId xmlns:p14="http://schemas.microsoft.com/office/powerpoint/2010/main" val="1223401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not just about counting steps</a:t>
            </a:r>
            <a:r>
              <a:rPr lang="en-US" baseline="0" dirty="0"/>
              <a:t> and doing a daily mile !  This reductionist view of movement results in just as many children put off moving as traditional games has done over the years. We need to ensure that children are having meaningful, developmentally appropriate physical activities. So let’s look at some of the models of movement development </a:t>
            </a:r>
            <a:endParaRPr lang="en-US" dirty="0"/>
          </a:p>
        </p:txBody>
      </p:sp>
      <p:sp>
        <p:nvSpPr>
          <p:cNvPr id="4" name="Slide Number Placeholder 3"/>
          <p:cNvSpPr>
            <a:spLocks noGrp="1"/>
          </p:cNvSpPr>
          <p:nvPr>
            <p:ph type="sldNum" sz="quarter" idx="10"/>
          </p:nvPr>
        </p:nvSpPr>
        <p:spPr/>
        <p:txBody>
          <a:bodyPr/>
          <a:lstStyle/>
          <a:p>
            <a:pPr>
              <a:defRPr/>
            </a:pPr>
            <a:fld id="{BB95FB2E-053C-411B-A18E-F367B7AC6086}" type="slidenum">
              <a:rPr lang="en-GB" smtClean="0"/>
              <a:pPr>
                <a:defRPr/>
              </a:pPr>
              <a:t>20</a:t>
            </a:fld>
            <a:endParaRPr lang="en-GB"/>
          </a:p>
        </p:txBody>
      </p:sp>
    </p:spTree>
    <p:extLst>
      <p:ext uri="{BB962C8B-B14F-4D97-AF65-F5344CB8AC3E}">
        <p14:creationId xmlns:p14="http://schemas.microsoft.com/office/powerpoint/2010/main" val="1734284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a:extLst>
              <a:ext uri="{FF2B5EF4-FFF2-40B4-BE49-F238E27FC236}">
                <a16:creationId xmlns:a16="http://schemas.microsoft.com/office/drawing/2014/main" id="{EFCE0404-5C4F-4A4E-88E2-B5827962F39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6" name="Notes Placeholder 2">
            <a:extLst>
              <a:ext uri="{FF2B5EF4-FFF2-40B4-BE49-F238E27FC236}">
                <a16:creationId xmlns:a16="http://schemas.microsoft.com/office/drawing/2014/main" id="{6C093286-D970-4CD7-B6DE-5DB30446D5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ea typeface="ＭＳ Ｐゴシック" panose="020B0600070205080204" pitchFamily="34" charset="-128"/>
              </a:rPr>
              <a:t>Crucial that by the age of 7 children develop these FMS otherwise more likely to become disengaged</a:t>
            </a:r>
          </a:p>
          <a:p>
            <a:pPr eaLnBrk="1" hangingPunct="1"/>
            <a:r>
              <a:rPr lang="en-US" altLang="en-US">
                <a:ea typeface="ＭＳ Ｐゴシック" panose="020B0600070205080204" pitchFamily="34" charset="-128"/>
              </a:rPr>
              <a:t>Developing from early age- change in society car seats, wooden floor, busy lifestyles people are less active</a:t>
            </a:r>
          </a:p>
          <a:p>
            <a:pPr eaLnBrk="1" hangingPunct="1"/>
            <a:r>
              <a:rPr lang="en-US" altLang="en-US">
                <a:ea typeface="ＭＳ Ｐゴシック" panose="020B0600070205080204" pitchFamily="34" charset="-128"/>
              </a:rPr>
              <a:t>Buggy mums/ mobile phones/ computers</a:t>
            </a:r>
          </a:p>
          <a:p>
            <a:pPr eaLnBrk="1" hangingPunct="1"/>
            <a:r>
              <a:rPr lang="en-US" altLang="en-US">
                <a:ea typeface="ＭＳ Ｐゴシック" panose="020B0600070205080204" pitchFamily="34" charset="-128"/>
              </a:rPr>
              <a:t>Neurological pathways in the brain….swinging upside down, crossing the mid line etc- if children aren’t exposed at an early age it can impact on this</a:t>
            </a:r>
          </a:p>
        </p:txBody>
      </p:sp>
      <p:sp>
        <p:nvSpPr>
          <p:cNvPr id="36867" name="Slide Number Placeholder 3">
            <a:extLst>
              <a:ext uri="{FF2B5EF4-FFF2-40B4-BE49-F238E27FC236}">
                <a16:creationId xmlns:a16="http://schemas.microsoft.com/office/drawing/2014/main" id="{91AC6A71-D852-4E38-BCFE-DD213B2265F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F765A3AC-FB0C-4B18-8FC6-DD0B1823C410}" type="slidenum">
              <a:rPr lang="en-US" altLang="en-US" smtClean="0">
                <a:latin typeface="Arial" panose="020B0604020202020204" pitchFamily="34" charset="0"/>
                <a:ea typeface="ＭＳ Ｐゴシック" panose="020B0600070205080204" pitchFamily="34" charset="-128"/>
              </a:rPr>
              <a:pPr fontAlgn="base">
                <a:spcBef>
                  <a:spcPct val="0"/>
                </a:spcBef>
                <a:spcAft>
                  <a:spcPct val="0"/>
                </a:spcAft>
              </a:pPr>
              <a:t>21</a:t>
            </a:fld>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741992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a:extLst>
              <a:ext uri="{FF2B5EF4-FFF2-40B4-BE49-F238E27FC236}">
                <a16:creationId xmlns:a16="http://schemas.microsoft.com/office/drawing/2014/main" id="{9E66D2D2-7CF4-4395-8C58-8A605E4FC80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4" name="Notes Placeholder 2">
            <a:extLst>
              <a:ext uri="{FF2B5EF4-FFF2-40B4-BE49-F238E27FC236}">
                <a16:creationId xmlns:a16="http://schemas.microsoft.com/office/drawing/2014/main" id="{AF48B4B8-0CDA-41BE-B40B-B41D81E97A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dirty="0"/>
              <a:t>Like Clark and Metcalf</a:t>
            </a:r>
          </a:p>
          <a:p>
            <a:pPr eaLnBrk="1" hangingPunct="1"/>
            <a:r>
              <a:rPr lang="en-US" altLang="en-US" b="1" dirty="0"/>
              <a:t>PL does not require individuals to have the same levels of competences. PL promotes the idea that each individual has his/her own movement ability potential. </a:t>
            </a:r>
          </a:p>
          <a:p>
            <a:pPr eaLnBrk="1" hangingPunct="1"/>
            <a:r>
              <a:rPr lang="en-US" altLang="en-US" b="1" dirty="0"/>
              <a:t>What</a:t>
            </a:r>
            <a:r>
              <a:rPr lang="en-US" altLang="en-US" b="1" baseline="0" dirty="0"/>
              <a:t> is important here is that children have a broad base camp of movement skills that enable them to apply them into a range of contexts....need to be able to catch and throw proficiently before can learn the sport techniques</a:t>
            </a:r>
          </a:p>
          <a:p>
            <a:pPr eaLnBrk="1" hangingPunct="1"/>
            <a:r>
              <a:rPr lang="en-US" altLang="en-US" b="1" baseline="0" dirty="0"/>
              <a:t>early </a:t>
            </a:r>
            <a:r>
              <a:rPr lang="en-US" altLang="en-US" b="1" baseline="0" dirty="0" err="1"/>
              <a:t>specialisation</a:t>
            </a:r>
            <a:r>
              <a:rPr lang="en-US" altLang="en-US" b="1" baseline="0" dirty="0"/>
              <a:t> limits opportunities </a:t>
            </a:r>
            <a:endParaRPr lang="en-US" altLang="en-US" dirty="0"/>
          </a:p>
          <a:p>
            <a:endParaRPr lang="en-US" altLang="en-US" dirty="0"/>
          </a:p>
        </p:txBody>
      </p:sp>
      <p:sp>
        <p:nvSpPr>
          <p:cNvPr id="38915" name="Slide Number Placeholder 3">
            <a:extLst>
              <a:ext uri="{FF2B5EF4-FFF2-40B4-BE49-F238E27FC236}">
                <a16:creationId xmlns:a16="http://schemas.microsoft.com/office/drawing/2014/main" id="{E815D8A6-B953-4026-86C3-6975D615F89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EE313F3D-A293-4469-B0FB-8DCFE9E58E8F}" type="slidenum">
              <a:rPr lang="en-US" altLang="en-US" smtClean="0">
                <a:latin typeface="Arial" panose="020B0604020202020204" pitchFamily="34" charset="0"/>
                <a:ea typeface="ＭＳ Ｐゴシック" panose="020B0600070205080204" pitchFamily="34" charset="-128"/>
              </a:rPr>
              <a:pPr fontAlgn="base">
                <a:spcBef>
                  <a:spcPct val="0"/>
                </a:spcBef>
                <a:spcAft>
                  <a:spcPct val="0"/>
                </a:spcAft>
              </a:pPr>
              <a:t>22</a:t>
            </a:fld>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248555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a:extLst>
              <a:ext uri="{FF2B5EF4-FFF2-40B4-BE49-F238E27FC236}">
                <a16:creationId xmlns:a16="http://schemas.microsoft.com/office/drawing/2014/main" id="{9C8FA8EC-E352-43B1-81F9-5F0A4750CAF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2" name="Notes Placeholder 2">
            <a:extLst>
              <a:ext uri="{FF2B5EF4-FFF2-40B4-BE49-F238E27FC236}">
                <a16:creationId xmlns:a16="http://schemas.microsoft.com/office/drawing/2014/main" id="{C24EED10-8478-4C29-96F1-4C33A83C13B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err="1"/>
              <a:t>Stodden</a:t>
            </a:r>
            <a:r>
              <a:rPr lang="en-US" altLang="en-US" dirty="0"/>
              <a:t> </a:t>
            </a:r>
            <a:r>
              <a:rPr lang="en-US" altLang="en-US" dirty="0" err="1"/>
              <a:t>Goodway</a:t>
            </a:r>
            <a:r>
              <a:rPr lang="en-US" altLang="en-US" dirty="0"/>
              <a:t> &amp; colleagues developed a conceptual model.  This model suggests dynamic and synergistic relationships among MC, PA, PMC and HRF.   that engage a child into a positive spiral of engagement or a negative spiral of disengagement leading to a greater or lesser probability that a child will be obese or healthy weight.</a:t>
            </a:r>
          </a:p>
        </p:txBody>
      </p:sp>
      <p:sp>
        <p:nvSpPr>
          <p:cNvPr id="4" name="Slide Number Placeholder 3">
            <a:extLst>
              <a:ext uri="{FF2B5EF4-FFF2-40B4-BE49-F238E27FC236}">
                <a16:creationId xmlns:a16="http://schemas.microsoft.com/office/drawing/2014/main" id="{2082CF5D-0A17-45A7-B4EB-9DD6795317DA}"/>
              </a:ext>
            </a:extLst>
          </p:cNvPr>
          <p:cNvSpPr>
            <a:spLocks noGrp="1"/>
          </p:cNvSpPr>
          <p:nvPr>
            <p:ph type="sldNum" sz="quarter" idx="5"/>
          </p:nvPr>
        </p:nvSpPr>
        <p:spPr/>
        <p:txBody>
          <a:bodyPr/>
          <a:lstStyle/>
          <a:p>
            <a:pPr>
              <a:defRPr/>
            </a:pPr>
            <a:fld id="{A121D19C-CABC-443E-8A4D-EC2426539013}" type="slidenum">
              <a:rPr lang="en-US" smtClean="0"/>
              <a:pPr>
                <a:defRPr/>
              </a:pPr>
              <a:t>23</a:t>
            </a:fld>
            <a:endParaRPr lang="en-US" dirty="0"/>
          </a:p>
        </p:txBody>
      </p:sp>
    </p:spTree>
    <p:extLst>
      <p:ext uri="{BB962C8B-B14F-4D97-AF65-F5344CB8AC3E}">
        <p14:creationId xmlns:p14="http://schemas.microsoft.com/office/powerpoint/2010/main" val="1100847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heart of the model is the dynamic and synergistic relationship between MC and PA. Explain………..</a:t>
            </a:r>
          </a:p>
          <a:p>
            <a:endParaRPr lang="en-US" dirty="0"/>
          </a:p>
          <a:p>
            <a:r>
              <a:rPr lang="en-US" dirty="0"/>
              <a:t>In the early years, opportunities to be</a:t>
            </a:r>
            <a:r>
              <a:rPr lang="en-US" baseline="0" dirty="0"/>
              <a:t> PA will drive children’s ability to develop MC.  This is a weak relationship and is strongly influenced by context.  </a:t>
            </a:r>
          </a:p>
          <a:p>
            <a:endParaRPr lang="en-US" baseline="0" dirty="0"/>
          </a:p>
          <a:p>
            <a:r>
              <a:rPr lang="en-US" baseline="0" dirty="0"/>
              <a:t>By middle and later children, this relationship begins to strengthen with trajectories changing.  Now MC drives PA because children with poor MC will be less likely to choose to be PA.  </a:t>
            </a:r>
            <a:endParaRPr lang="en-US" dirty="0"/>
          </a:p>
        </p:txBody>
      </p:sp>
      <p:sp>
        <p:nvSpPr>
          <p:cNvPr id="4" name="Slide Number Placeholder 3"/>
          <p:cNvSpPr>
            <a:spLocks noGrp="1"/>
          </p:cNvSpPr>
          <p:nvPr>
            <p:ph type="sldNum" sz="quarter" idx="10"/>
          </p:nvPr>
        </p:nvSpPr>
        <p:spPr/>
        <p:txBody>
          <a:bodyPr/>
          <a:lstStyle/>
          <a:p>
            <a:pPr>
              <a:defRPr/>
            </a:pPr>
            <a:fld id="{A1E37552-27B9-4AE5-9BA7-1996636E8CFC}" type="slidenum">
              <a:rPr lang="en-US" smtClean="0"/>
              <a:pPr>
                <a:defRPr/>
              </a:pPr>
              <a:t>24</a:t>
            </a:fld>
            <a:endParaRPr lang="en-US" dirty="0"/>
          </a:p>
        </p:txBody>
      </p:sp>
    </p:spTree>
    <p:extLst>
      <p:ext uri="{BB962C8B-B14F-4D97-AF65-F5344CB8AC3E}">
        <p14:creationId xmlns:p14="http://schemas.microsoft.com/office/powerpoint/2010/main" val="466249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we believe that MC is important</a:t>
            </a:r>
            <a:r>
              <a:rPr lang="en-US" baseline="0" dirty="0"/>
              <a:t> in determining PA behaviors over time, we also recognize the critical role that PMC plays in mediating the relationship between MC and PC. Explain…….</a:t>
            </a:r>
            <a:endParaRPr lang="en-US" dirty="0"/>
          </a:p>
        </p:txBody>
      </p:sp>
      <p:sp>
        <p:nvSpPr>
          <p:cNvPr id="4" name="Slide Number Placeholder 3"/>
          <p:cNvSpPr>
            <a:spLocks noGrp="1"/>
          </p:cNvSpPr>
          <p:nvPr>
            <p:ph type="sldNum" sz="quarter" idx="10"/>
          </p:nvPr>
        </p:nvSpPr>
        <p:spPr/>
        <p:txBody>
          <a:bodyPr/>
          <a:lstStyle/>
          <a:p>
            <a:pPr>
              <a:defRPr/>
            </a:pPr>
            <a:fld id="{A1E37552-27B9-4AE5-9BA7-1996636E8CFC}" type="slidenum">
              <a:rPr lang="en-US" smtClean="0"/>
              <a:pPr>
                <a:defRPr/>
              </a:pPr>
              <a:t>25</a:t>
            </a:fld>
            <a:endParaRPr lang="en-US" dirty="0"/>
          </a:p>
        </p:txBody>
      </p:sp>
    </p:spTree>
    <p:extLst>
      <p:ext uri="{BB962C8B-B14F-4D97-AF65-F5344CB8AC3E}">
        <p14:creationId xmlns:p14="http://schemas.microsoft.com/office/powerpoint/2010/main" val="1757052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Hulteen</a:t>
            </a:r>
            <a:r>
              <a:rPr lang="en-US" dirty="0"/>
              <a:t> and colleagues have further developed the </a:t>
            </a:r>
            <a:r>
              <a:rPr lang="en-US" dirty="0" err="1"/>
              <a:t>Stodden</a:t>
            </a:r>
            <a:r>
              <a:rPr lang="en-US" baseline="0" dirty="0"/>
              <a:t> et al model and identified a </a:t>
            </a:r>
            <a:r>
              <a:rPr lang="en-US" baseline="0" dirty="0" err="1"/>
              <a:t>braoder</a:t>
            </a:r>
            <a:r>
              <a:rPr lang="en-US" baseline="0" dirty="0"/>
              <a:t> range of foundational skills and also suggest the existence of a proficiency barrier (originally identified by </a:t>
            </a:r>
            <a:r>
              <a:rPr lang="en-US" baseline="0" dirty="0" err="1"/>
              <a:t>Seedfledt</a:t>
            </a:r>
            <a:r>
              <a:rPr lang="en-US" baseline="0" dirty="0"/>
              <a:t> back in the 80s </a:t>
            </a:r>
          </a:p>
          <a:p>
            <a:r>
              <a:rPr lang="en-US" baseline="0" dirty="0"/>
              <a:t>This model </a:t>
            </a:r>
            <a:r>
              <a:rPr lang="en-US" baseline="0" dirty="0" err="1"/>
              <a:t>recognises</a:t>
            </a:r>
            <a:r>
              <a:rPr lang="en-US" baseline="0" dirty="0"/>
              <a:t> the importance of the foundational skills for physical activity across the lifespan.</a:t>
            </a:r>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26</a:t>
            </a:fld>
            <a:endParaRPr lang="en-GB"/>
          </a:p>
        </p:txBody>
      </p:sp>
    </p:spTree>
    <p:extLst>
      <p:ext uri="{BB962C8B-B14F-4D97-AF65-F5344CB8AC3E}">
        <p14:creationId xmlns:p14="http://schemas.microsoft.com/office/powerpoint/2010/main" val="15512327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noTextEdit="1"/>
          </p:cNvSpPr>
          <p:nvPr>
            <p:ph type="sldImg"/>
          </p:nvPr>
        </p:nvSpPr>
        <p:spPr>
          <a:ln/>
        </p:spPr>
      </p:sp>
      <p:sp>
        <p:nvSpPr>
          <p:cNvPr id="2969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ea typeface="ＭＳ Ｐゴシック" charset="-128"/>
              </a:rPr>
              <a:t>As has been discussed on some of the sessions so far at this conference, evaluating / assessing / capturing what is an Holistic concept is highly challenging and so the study required a pragmatic approach which resulted in a very complex research design  </a:t>
            </a:r>
          </a:p>
        </p:txBody>
      </p:sp>
      <p:sp>
        <p:nvSpPr>
          <p:cNvPr id="2969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ea typeface="ＭＳ Ｐゴシック" charset="-128"/>
                <a:cs typeface="Arial" charset="0"/>
              </a:defRPr>
            </a:lvl1pPr>
            <a:lvl2pPr marL="742950" indent="-285750">
              <a:spcBef>
                <a:spcPct val="30000"/>
              </a:spcBef>
              <a:defRPr sz="1200">
                <a:solidFill>
                  <a:schemeClr val="tx1"/>
                </a:solidFill>
                <a:latin typeface="Arial" charset="0"/>
                <a:ea typeface="Arial" charset="0"/>
                <a:cs typeface="Arial" charset="0"/>
              </a:defRPr>
            </a:lvl2pPr>
            <a:lvl3pPr marL="1143000" indent="-228600">
              <a:spcBef>
                <a:spcPct val="30000"/>
              </a:spcBef>
              <a:defRPr sz="1200">
                <a:solidFill>
                  <a:schemeClr val="tx1"/>
                </a:solidFill>
                <a:latin typeface="Arial" charset="0"/>
                <a:ea typeface="Arial" charset="0"/>
                <a:cs typeface="Arial" charset="0"/>
              </a:defRPr>
            </a:lvl3pPr>
            <a:lvl4pPr marL="1600200" indent="-228600">
              <a:spcBef>
                <a:spcPct val="30000"/>
              </a:spcBef>
              <a:defRPr sz="1200">
                <a:solidFill>
                  <a:schemeClr val="tx1"/>
                </a:solidFill>
                <a:latin typeface="Arial" charset="0"/>
                <a:ea typeface="Arial" charset="0"/>
                <a:cs typeface="Arial" charset="0"/>
              </a:defRPr>
            </a:lvl4pPr>
            <a:lvl5pPr marL="2057400" indent="-228600">
              <a:spcBef>
                <a:spcPct val="30000"/>
              </a:spcBef>
              <a:defRPr sz="1200">
                <a:solidFill>
                  <a:schemeClr val="tx1"/>
                </a:solidFill>
                <a:latin typeface="Arial" charset="0"/>
                <a:ea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ea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ea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ea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ea typeface="Arial" charset="0"/>
                <a:cs typeface="Arial" charset="0"/>
              </a:defRPr>
            </a:lvl9pPr>
          </a:lstStyle>
          <a:p>
            <a:pPr>
              <a:spcBef>
                <a:spcPct val="0"/>
              </a:spcBef>
            </a:pPr>
            <a:fld id="{DCEEB88E-0E9C-A547-9E34-DA3C7AF50B8C}" type="slidenum">
              <a:rPr lang="en-US" altLang="en-US"/>
              <a:pPr>
                <a:spcBef>
                  <a:spcPct val="0"/>
                </a:spcBef>
              </a:pPr>
              <a:t>28</a:t>
            </a:fld>
            <a:endParaRPr lang="en-US" altLang="en-US"/>
          </a:p>
        </p:txBody>
      </p:sp>
    </p:spTree>
    <p:extLst>
      <p:ext uri="{BB962C8B-B14F-4D97-AF65-F5344CB8AC3E}">
        <p14:creationId xmlns:p14="http://schemas.microsoft.com/office/powerpoint/2010/main" val="20039269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a:ln/>
        </p:spPr>
      </p:sp>
      <p:sp>
        <p:nvSpPr>
          <p:cNvPr id="3379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ea typeface="ＭＳ Ｐゴシック" charset="-128"/>
              </a:rPr>
              <a:t>Explain phases – one to find out what it should be doing and in relation to PL and also key features for fidelity and CPD </a:t>
            </a:r>
          </a:p>
          <a:p>
            <a:r>
              <a:rPr lang="en-US" altLang="en-US">
                <a:ea typeface="ＭＳ Ｐゴシック" charset="-128"/>
              </a:rPr>
              <a:t> </a:t>
            </a:r>
          </a:p>
          <a:p>
            <a:r>
              <a:rPr lang="en-US" altLang="en-US">
                <a:ea typeface="ＭＳ Ｐゴシック" charset="-128"/>
              </a:rPr>
              <a:t>Explain Phase one </a:t>
            </a:r>
          </a:p>
          <a:p>
            <a:endParaRPr lang="en-US" altLang="en-US">
              <a:ea typeface="ＭＳ Ｐゴシック" charset="-128"/>
            </a:endParaRPr>
          </a:p>
          <a:p>
            <a:endParaRPr lang="en-US" altLang="en-US">
              <a:ea typeface="ＭＳ Ｐゴシック" charset="-128"/>
            </a:endParaRPr>
          </a:p>
          <a:p>
            <a:r>
              <a:rPr lang="en-US" altLang="en-US">
                <a:ea typeface="ＭＳ Ｐゴシック" charset="-128"/>
              </a:rPr>
              <a:t>Two – what is happening in relation to PL</a:t>
            </a:r>
          </a:p>
          <a:p>
            <a:r>
              <a:rPr lang="en-US" altLang="en-US">
                <a:ea typeface="ＭＳ Ｐゴシック" charset="-128"/>
              </a:rPr>
              <a:t>Three wider learning</a:t>
            </a:r>
          </a:p>
          <a:p>
            <a:endParaRPr lang="en-US" altLang="en-US">
              <a:ea typeface="ＭＳ Ｐゴシック" charset="-128"/>
            </a:endParaRPr>
          </a:p>
          <a:p>
            <a:endParaRPr lang="en-US" altLang="en-US">
              <a:ea typeface="ＭＳ Ｐゴシック" charset="-128"/>
            </a:endParaRPr>
          </a:p>
        </p:txBody>
      </p:sp>
      <p:sp>
        <p:nvSpPr>
          <p:cNvPr id="3379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ea typeface="ＭＳ Ｐゴシック" charset="-128"/>
                <a:cs typeface="Arial" charset="0"/>
              </a:defRPr>
            </a:lvl1pPr>
            <a:lvl2pPr marL="742950" indent="-285750">
              <a:spcBef>
                <a:spcPct val="30000"/>
              </a:spcBef>
              <a:defRPr sz="1200">
                <a:solidFill>
                  <a:schemeClr val="tx1"/>
                </a:solidFill>
                <a:latin typeface="Arial" charset="0"/>
                <a:ea typeface="Arial" charset="0"/>
                <a:cs typeface="Arial" charset="0"/>
              </a:defRPr>
            </a:lvl2pPr>
            <a:lvl3pPr marL="1143000" indent="-228600">
              <a:spcBef>
                <a:spcPct val="30000"/>
              </a:spcBef>
              <a:defRPr sz="1200">
                <a:solidFill>
                  <a:schemeClr val="tx1"/>
                </a:solidFill>
                <a:latin typeface="Arial" charset="0"/>
                <a:ea typeface="Arial" charset="0"/>
                <a:cs typeface="Arial" charset="0"/>
              </a:defRPr>
            </a:lvl3pPr>
            <a:lvl4pPr marL="1600200" indent="-228600">
              <a:spcBef>
                <a:spcPct val="30000"/>
              </a:spcBef>
              <a:defRPr sz="1200">
                <a:solidFill>
                  <a:schemeClr val="tx1"/>
                </a:solidFill>
                <a:latin typeface="Arial" charset="0"/>
                <a:ea typeface="Arial" charset="0"/>
                <a:cs typeface="Arial" charset="0"/>
              </a:defRPr>
            </a:lvl4pPr>
            <a:lvl5pPr marL="2057400" indent="-228600">
              <a:spcBef>
                <a:spcPct val="30000"/>
              </a:spcBef>
              <a:defRPr sz="1200">
                <a:solidFill>
                  <a:schemeClr val="tx1"/>
                </a:solidFill>
                <a:latin typeface="Arial" charset="0"/>
                <a:ea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ea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ea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ea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ea typeface="Arial" charset="0"/>
                <a:cs typeface="Arial" charset="0"/>
              </a:defRPr>
            </a:lvl9pPr>
          </a:lstStyle>
          <a:p>
            <a:pPr>
              <a:spcBef>
                <a:spcPct val="0"/>
              </a:spcBef>
            </a:pPr>
            <a:fld id="{1CF2CA51-208C-E049-A71F-FB00A59EC9DE}" type="slidenum">
              <a:rPr lang="en-US" altLang="en-US"/>
              <a:pPr>
                <a:spcBef>
                  <a:spcPct val="0"/>
                </a:spcBef>
              </a:pPr>
              <a:t>29</a:t>
            </a:fld>
            <a:endParaRPr lang="en-US" altLang="en-US"/>
          </a:p>
        </p:txBody>
      </p:sp>
    </p:spTree>
    <p:extLst>
      <p:ext uri="{BB962C8B-B14F-4D97-AF65-F5344CB8AC3E}">
        <p14:creationId xmlns:p14="http://schemas.microsoft.com/office/powerpoint/2010/main" val="1433344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A</a:t>
            </a:r>
            <a:r>
              <a:rPr lang="en-US" baseline="0" dirty="0"/>
              <a:t> 3 year mixed methods study  found that the play based holistic nature of the foundation phase, with its emphasis on the use of the outdoors makes a positive contribution to many of the attributes of physical literacy</a:t>
            </a:r>
            <a:r>
              <a:rPr lang="is-IS" baseline="0" dirty="0"/>
              <a:t>…however it did not develop all of the pupils FMS....the ontogenetic Object control skills were not being developed even in schools that were identified for high quality F PH provision</a:t>
            </a:r>
            <a:endParaRPr lang="en-US" dirty="0"/>
          </a:p>
          <a:p>
            <a:endParaRPr lang="en-US" dirty="0"/>
          </a:p>
        </p:txBody>
      </p:sp>
      <p:sp>
        <p:nvSpPr>
          <p:cNvPr id="4" name="Slide Number Placeholder 3"/>
          <p:cNvSpPr>
            <a:spLocks noGrp="1"/>
          </p:cNvSpPr>
          <p:nvPr>
            <p:ph type="sldNum" sz="quarter" idx="10"/>
          </p:nvPr>
        </p:nvSpPr>
        <p:spPr/>
        <p:txBody>
          <a:bodyPr/>
          <a:lstStyle/>
          <a:p>
            <a:fld id="{35F79817-F22E-A74F-B94C-186DCBCE5D08}" type="slidenum">
              <a:rPr lang="en-US" smtClean="0"/>
              <a:t>30</a:t>
            </a:fld>
            <a:endParaRPr lang="en-US"/>
          </a:p>
        </p:txBody>
      </p:sp>
    </p:spTree>
    <p:extLst>
      <p:ext uri="{BB962C8B-B14F-4D97-AF65-F5344CB8AC3E}">
        <p14:creationId xmlns:p14="http://schemas.microsoft.com/office/powerpoint/2010/main" val="10478219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charset="0"/>
              </a:defRPr>
            </a:lvl1pPr>
            <a:lvl2pPr marL="742950" indent="-285750">
              <a:defRPr>
                <a:solidFill>
                  <a:schemeClr val="tx1"/>
                </a:solidFill>
                <a:latin typeface="Myriad Pro" charset="0"/>
              </a:defRPr>
            </a:lvl2pPr>
            <a:lvl3pPr marL="1143000" indent="-228600">
              <a:defRPr>
                <a:solidFill>
                  <a:schemeClr val="tx1"/>
                </a:solidFill>
                <a:latin typeface="Myriad Pro" charset="0"/>
              </a:defRPr>
            </a:lvl3pPr>
            <a:lvl4pPr marL="1600200" indent="-228600">
              <a:defRPr>
                <a:solidFill>
                  <a:schemeClr val="tx1"/>
                </a:solidFill>
                <a:latin typeface="Myriad Pro" charset="0"/>
              </a:defRPr>
            </a:lvl4pPr>
            <a:lvl5pPr marL="2057400" indent="-228600">
              <a:defRPr>
                <a:solidFill>
                  <a:schemeClr val="tx1"/>
                </a:solidFill>
                <a:latin typeface="Myriad Pro" charset="0"/>
              </a:defRPr>
            </a:lvl5pPr>
            <a:lvl6pPr marL="2514600" indent="-228600" eaLnBrk="0" fontAlgn="base" hangingPunct="0">
              <a:spcBef>
                <a:spcPct val="0"/>
              </a:spcBef>
              <a:spcAft>
                <a:spcPct val="0"/>
              </a:spcAft>
              <a:defRPr>
                <a:solidFill>
                  <a:schemeClr val="tx1"/>
                </a:solidFill>
                <a:latin typeface="Myriad Pro" charset="0"/>
              </a:defRPr>
            </a:lvl6pPr>
            <a:lvl7pPr marL="2971800" indent="-228600" eaLnBrk="0" fontAlgn="base" hangingPunct="0">
              <a:spcBef>
                <a:spcPct val="0"/>
              </a:spcBef>
              <a:spcAft>
                <a:spcPct val="0"/>
              </a:spcAft>
              <a:defRPr>
                <a:solidFill>
                  <a:schemeClr val="tx1"/>
                </a:solidFill>
                <a:latin typeface="Myriad Pro" charset="0"/>
              </a:defRPr>
            </a:lvl7pPr>
            <a:lvl8pPr marL="3429000" indent="-228600" eaLnBrk="0" fontAlgn="base" hangingPunct="0">
              <a:spcBef>
                <a:spcPct val="0"/>
              </a:spcBef>
              <a:spcAft>
                <a:spcPct val="0"/>
              </a:spcAft>
              <a:defRPr>
                <a:solidFill>
                  <a:schemeClr val="tx1"/>
                </a:solidFill>
                <a:latin typeface="Myriad Pro" charset="0"/>
              </a:defRPr>
            </a:lvl8pPr>
            <a:lvl9pPr marL="3886200" indent="-228600" eaLnBrk="0" fontAlgn="base" hangingPunct="0">
              <a:spcBef>
                <a:spcPct val="0"/>
              </a:spcBef>
              <a:spcAft>
                <a:spcPct val="0"/>
              </a:spcAft>
              <a:defRPr>
                <a:solidFill>
                  <a:schemeClr val="tx1"/>
                </a:solidFill>
                <a:latin typeface="Myriad Pro" charset="0"/>
              </a:defRPr>
            </a:lvl9pPr>
          </a:lstStyle>
          <a:p>
            <a:pPr fontAlgn="base">
              <a:spcBef>
                <a:spcPct val="0"/>
              </a:spcBef>
              <a:spcAft>
                <a:spcPct val="0"/>
              </a:spcAft>
            </a:pPr>
            <a:fld id="{ABBDA810-3E51-6340-B8FC-D8904181D6E3}" type="slidenum">
              <a:rPr lang="en-US" altLang="en-US">
                <a:latin typeface="Calibri" charset="0"/>
              </a:rPr>
              <a:pPr fontAlgn="base">
                <a:spcBef>
                  <a:spcPct val="0"/>
                </a:spcBef>
                <a:spcAft>
                  <a:spcPct val="0"/>
                </a:spcAft>
              </a:pPr>
              <a:t>36</a:t>
            </a:fld>
            <a:endParaRPr lang="en-US" altLang="en-US">
              <a:latin typeface="Calibri" charset="0"/>
            </a:endParaRPr>
          </a:p>
        </p:txBody>
      </p:sp>
      <p:sp>
        <p:nvSpPr>
          <p:cNvPr id="450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5059" name="Rectangle 3"/>
          <p:cNvSpPr>
            <a:spLocks noGrp="1" noChangeArrowheads="1"/>
          </p:cNvSpPr>
          <p:nvPr>
            <p:ph type="body" idx="1"/>
          </p:nvPr>
        </p:nvSpPr>
        <p:spPr bwMode="auto">
          <a:xfrm>
            <a:off x="304800" y="4495800"/>
            <a:ext cx="6019800" cy="426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numCol="1" anchor="t" anchorCtr="0" compatLnSpc="1">
            <a:prstTxWarp prst="textNoShape">
              <a:avLst/>
            </a:prstTxWarp>
          </a:bodyPr>
          <a:lstStyle/>
          <a:p>
            <a:pPr eaLnBrk="1" hangingPunct="1">
              <a:spcBef>
                <a:spcPct val="0"/>
              </a:spcBef>
            </a:pPr>
            <a:r>
              <a:rPr lang="en-US" altLang="en-US" sz="1600"/>
              <a:t>In Intervention 1, a 12-week motor skill program yielded powerful results.  Thirty minutes of skill instruction, twice per week resulted in significant improvements in locomotor and object control skills by the experimental group.  In addition to improvements in fundamental motor skills, the experimental children also increased their perceived motor competence as a result of the instructional program. Thus it appeared, although delayed entering the program, young at-risk children were able to significantly benefit from motor skill instruction.  When looking at the relationship of contextual factors to motor performance, the number of risk factors, maternal education, and a preschool readiness test score significantly predicted motor skill performance.</a:t>
            </a:r>
          </a:p>
        </p:txBody>
      </p:sp>
    </p:spTree>
    <p:extLst>
      <p:ext uri="{BB962C8B-B14F-4D97-AF65-F5344CB8AC3E}">
        <p14:creationId xmlns:p14="http://schemas.microsoft.com/office/powerpoint/2010/main" val="959225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ea typeface="MS PGothic" panose="020B0600070205080204" pitchFamily="34" charset="-128"/>
              </a:rPr>
              <a:t>So what is SKIP </a:t>
            </a:r>
            <a:r>
              <a:rPr lang="en-GB" altLang="en-US" dirty="0" err="1">
                <a:ea typeface="MS PGothic" panose="020B0600070205080204" pitchFamily="34" charset="-128"/>
              </a:rPr>
              <a:t>Cymru</a:t>
            </a:r>
            <a:r>
              <a:rPr lang="is-IS" altLang="en-US" dirty="0">
                <a:ea typeface="MS PGothic" panose="020B0600070205080204" pitchFamily="34" charset="-128"/>
              </a:rPr>
              <a:t>….</a:t>
            </a:r>
            <a:endParaRPr lang="en-GB" altLang="en-US" dirty="0">
              <a:ea typeface="MS PGothic" panose="020B0600070205080204" pitchFamily="34" charset="-128"/>
            </a:endParaRP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A1F5CB4-9265-48A5-B9B7-BDFC87EEA204}" type="slidenum">
              <a:rPr lang="en-US" altLang="en-US" smtClean="0">
                <a:latin typeface="Arial" panose="020B0604020202020204" pitchFamily="34" charset="0"/>
                <a:ea typeface="MS PGothic" panose="020B0600070205080204" pitchFamily="34" charset="-128"/>
              </a:rPr>
              <a:pPr fontAlgn="base">
                <a:spcBef>
                  <a:spcPct val="0"/>
                </a:spcBef>
                <a:spcAft>
                  <a:spcPct val="0"/>
                </a:spcAft>
              </a:pPr>
              <a:t>37</a:t>
            </a:fld>
            <a:endParaRPr lang="en-US" altLang="en-US">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18044916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found that SKIP-</a:t>
            </a:r>
            <a:r>
              <a:rPr lang="en-US" dirty="0" err="1"/>
              <a:t>Cymru</a:t>
            </a:r>
            <a:r>
              <a:rPr lang="en-US" baseline="0" dirty="0"/>
              <a:t> develops pupils motor skills in the Foundation phase </a:t>
            </a:r>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38</a:t>
            </a:fld>
            <a:endParaRPr lang="en-GB"/>
          </a:p>
        </p:txBody>
      </p:sp>
    </p:spTree>
    <p:extLst>
      <p:ext uri="{BB962C8B-B14F-4D97-AF65-F5344CB8AC3E}">
        <p14:creationId xmlns:p14="http://schemas.microsoft.com/office/powerpoint/2010/main" val="15563365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8900" indent="0">
              <a:lnSpc>
                <a:spcPct val="140000"/>
              </a:lnSpc>
              <a:spcBef>
                <a:spcPts val="0"/>
              </a:spcBef>
              <a:buNone/>
              <a:tabLst>
                <a:tab pos="457200" algn="l"/>
              </a:tabLst>
            </a:pPr>
            <a:r>
              <a:rPr lang="en-GB" sz="9600" b="1">
                <a:ea typeface="Times New Roman" panose="02020603050405020304" pitchFamily="18" charset="0"/>
              </a:rPr>
              <a:t>The effectiveness of professional development SKIP Cymru </a:t>
            </a:r>
          </a:p>
          <a:p>
            <a:pPr marL="317500">
              <a:lnSpc>
                <a:spcPct val="140000"/>
              </a:lnSpc>
              <a:spcBef>
                <a:spcPts val="0"/>
              </a:spcBef>
              <a:tabLst>
                <a:tab pos="457200" algn="l"/>
              </a:tabLst>
            </a:pPr>
            <a:r>
              <a:rPr lang="en-GB" sz="9600">
                <a:ea typeface="Times New Roman" panose="02020603050405020304" pitchFamily="18" charset="0"/>
              </a:rPr>
              <a:t>It examined the impact of SKIP on FP children’s:</a:t>
            </a:r>
          </a:p>
          <a:p>
            <a:pPr marL="1123950" lvl="1" indent="-398463">
              <a:lnSpc>
                <a:spcPct val="140000"/>
              </a:lnSpc>
              <a:spcBef>
                <a:spcPts val="0"/>
              </a:spcBef>
              <a:buFont typeface="Wingdings" pitchFamily="2" charset="2"/>
              <a:buChar char="Ø"/>
              <a:tabLst>
                <a:tab pos="793750" algn="l"/>
              </a:tabLst>
            </a:pPr>
            <a:r>
              <a:rPr lang="en-GB" sz="9600" i="1">
                <a:ea typeface="Times New Roman" panose="02020603050405020304" pitchFamily="18" charset="0"/>
                <a:cs typeface="Times New Roman" panose="02020603050405020304" pitchFamily="18" charset="0"/>
              </a:rPr>
              <a:t>Motor competence (FMS)</a:t>
            </a:r>
          </a:p>
          <a:p>
            <a:pPr marL="1123950" lvl="1" indent="-398463">
              <a:lnSpc>
                <a:spcPct val="140000"/>
              </a:lnSpc>
              <a:spcBef>
                <a:spcPts val="0"/>
              </a:spcBef>
              <a:buFont typeface="Wingdings" pitchFamily="2" charset="2"/>
              <a:buChar char="Ø"/>
              <a:tabLst>
                <a:tab pos="793750" algn="l"/>
              </a:tabLst>
            </a:pPr>
            <a:r>
              <a:rPr lang="en-GB" sz="9600" i="1">
                <a:ea typeface="Times New Roman" panose="02020603050405020304" pitchFamily="18" charset="0"/>
                <a:cs typeface="Times New Roman" panose="02020603050405020304" pitchFamily="18" charset="0"/>
              </a:rPr>
              <a:t>Perceived motor competence</a:t>
            </a:r>
          </a:p>
          <a:p>
            <a:pPr marL="1123950" lvl="1" indent="-398463">
              <a:lnSpc>
                <a:spcPct val="140000"/>
              </a:lnSpc>
              <a:spcBef>
                <a:spcPts val="0"/>
              </a:spcBef>
              <a:buFont typeface="Wingdings" pitchFamily="2" charset="2"/>
              <a:buChar char="Ø"/>
              <a:tabLst>
                <a:tab pos="793750" algn="l"/>
              </a:tabLst>
            </a:pPr>
            <a:r>
              <a:rPr lang="en-GB" sz="9600" i="1">
                <a:ea typeface="Times New Roman" panose="02020603050405020304" pitchFamily="18" charset="0"/>
                <a:cs typeface="Times New Roman" panose="02020603050405020304" pitchFamily="18" charset="0"/>
              </a:rPr>
              <a:t>Physical activity levels across the school day</a:t>
            </a:r>
          </a:p>
          <a:p>
            <a:pPr marL="984250" lvl="1" indent="-285750">
              <a:lnSpc>
                <a:spcPct val="140000"/>
              </a:lnSpc>
              <a:spcBef>
                <a:spcPts val="0"/>
              </a:spcBef>
              <a:tabLst>
                <a:tab pos="793750" algn="l"/>
              </a:tabLst>
            </a:pPr>
            <a:endParaRPr lang="en-GB" sz="5600">
              <a:ea typeface="Times New Roman" panose="02020603050405020304" pitchFamily="18" charset="0"/>
              <a:cs typeface="Times New Roman" panose="02020603050405020304" pitchFamily="18" charset="0"/>
            </a:endParaRPr>
          </a:p>
          <a:p>
            <a:pPr marL="325438" indent="-234950">
              <a:lnSpc>
                <a:spcPct val="140000"/>
              </a:lnSpc>
              <a:spcBef>
                <a:spcPts val="0"/>
              </a:spcBef>
              <a:tabLst>
                <a:tab pos="457200" algn="l"/>
              </a:tabLst>
            </a:pPr>
            <a:r>
              <a:rPr lang="en-GB" sz="9600">
                <a:ea typeface="Times New Roman" panose="02020603050405020304" pitchFamily="18" charset="0"/>
              </a:rPr>
              <a:t>A secondary purpose of the study was to examine: </a:t>
            </a:r>
          </a:p>
          <a:p>
            <a:pPr marL="1123950" lvl="0" indent="-398463">
              <a:lnSpc>
                <a:spcPct val="140000"/>
              </a:lnSpc>
              <a:spcBef>
                <a:spcPts val="0"/>
              </a:spcBef>
              <a:buFont typeface="Wingdings" pitchFamily="2" charset="2"/>
              <a:buChar char="Ø"/>
              <a:tabLst>
                <a:tab pos="825500" algn="l"/>
              </a:tabLst>
            </a:pPr>
            <a:r>
              <a:rPr lang="en-GB" sz="9600" i="1">
                <a:ea typeface="Times New Roman" panose="02020603050405020304" pitchFamily="18" charset="0"/>
                <a:cs typeface="Times New Roman" panose="02020603050405020304" pitchFamily="18" charset="0"/>
              </a:rPr>
              <a:t>The extent to which the teachers implemented SKIP Cymru with fidelity while receiving mentoring and support</a:t>
            </a:r>
          </a:p>
          <a:p>
            <a:pPr marL="1123950" lvl="0" indent="-398463">
              <a:lnSpc>
                <a:spcPct val="140000"/>
              </a:lnSpc>
              <a:spcBef>
                <a:spcPts val="0"/>
              </a:spcBef>
              <a:buFont typeface="Wingdings" pitchFamily="2" charset="2"/>
              <a:buChar char="Ø"/>
              <a:tabLst>
                <a:tab pos="825500" algn="l"/>
              </a:tabLst>
            </a:pPr>
            <a:r>
              <a:rPr lang="en-GB" sz="9600" i="1">
                <a:ea typeface="Times New Roman" panose="02020603050405020304" pitchFamily="18" charset="0"/>
                <a:cs typeface="Times New Roman" panose="02020603050405020304" pitchFamily="18" charset="0"/>
              </a:rPr>
              <a:t>The teacher and their experience, knowledge and understanding, prior to and following the SKIP Cymru training</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58F182-7A84-294F-9588-BC5BE4710F7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51996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MABC-2 is a product-oriented assessment that evaluates motor competence in children Not only is it a research tool, but it is also more generally used to identify</a:t>
            </a:r>
          </a:p>
          <a:p>
            <a:r>
              <a:rPr lang="en-GB" sz="1200" kern="1200">
                <a:solidFill>
                  <a:schemeClr val="tx1"/>
                </a:solidFill>
                <a:effectLst/>
                <a:latin typeface="+mn-lt"/>
                <a:ea typeface="+mn-ea"/>
                <a:cs typeface="+mn-cs"/>
              </a:rPr>
              <a:t>impairment and delay in motor development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There are increasing concerns over the declining levels of physical activity and school readiness due to children’s poor physical development, that results in difficulties later in the classroom</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58F182-7A84-294F-9588-BC5BE4710F7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20013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March this year</a:t>
            </a:r>
            <a:r>
              <a:rPr lang="is-IS" dirty="0"/>
              <a:t>….Health, social care and sport committee reconised</a:t>
            </a:r>
            <a:r>
              <a:rPr lang="is-IS" baseline="0" dirty="0"/>
              <a:t> the imprtance of quality movement experiences in early childhood</a:t>
            </a:r>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t>44</a:t>
            </a:fld>
            <a:endParaRPr lang="en-GB"/>
          </a:p>
        </p:txBody>
      </p:sp>
    </p:spTree>
    <p:extLst>
      <p:ext uri="{BB962C8B-B14F-4D97-AF65-F5344CB8AC3E}">
        <p14:creationId xmlns:p14="http://schemas.microsoft.com/office/powerpoint/2010/main" val="42282401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60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You are</a:t>
            </a:r>
            <a:r>
              <a:rPr lang="en-US" altLang="en-US" baseline="0" dirty="0"/>
              <a:t> all aware of affordance theory</a:t>
            </a:r>
            <a:r>
              <a:rPr lang="is-IS" altLang="en-US" baseline="0" dirty="0"/>
              <a:t>….</a:t>
            </a:r>
          </a:p>
          <a:p>
            <a:endParaRPr lang="is-IS" altLang="en-US" baseline="0" dirty="0"/>
          </a:p>
          <a:p>
            <a:endParaRPr lang="en-US" altLang="en-US" dirty="0"/>
          </a:p>
          <a:p>
            <a:r>
              <a:rPr lang="en-US" altLang="en-US" dirty="0"/>
              <a:t>Studies of the affordances of the home show that more opportunities in the home improve motor development and learning readiness, </a:t>
            </a:r>
          </a:p>
          <a:p>
            <a:r>
              <a:rPr lang="en-US" altLang="en-US" dirty="0"/>
              <a:t>Studies in</a:t>
            </a:r>
            <a:r>
              <a:rPr lang="en-US" altLang="en-US" baseline="0" dirty="0"/>
              <a:t> </a:t>
            </a:r>
            <a:r>
              <a:rPr lang="en-US" altLang="en-US" baseline="0" dirty="0" err="1"/>
              <a:t>Scandanavia</a:t>
            </a:r>
            <a:r>
              <a:rPr lang="en-US" altLang="en-US" baseline="0" dirty="0"/>
              <a:t> show that children in pre schools that move in natural settings have better motor development due to the rich variety of affordances that nature offers. </a:t>
            </a:r>
            <a:endParaRPr lang="en-US" altLang="en-US" dirty="0"/>
          </a:p>
          <a:p>
            <a:endParaRPr lang="en-US" altLang="en-US" dirty="0"/>
          </a:p>
        </p:txBody>
      </p:sp>
      <p:sp>
        <p:nvSpPr>
          <p:cNvPr id="4" name="Slide Number Placeholder 3"/>
          <p:cNvSpPr>
            <a:spLocks noGrp="1"/>
          </p:cNvSpPr>
          <p:nvPr>
            <p:ph type="sldNum" sz="quarter" idx="5"/>
          </p:nvPr>
        </p:nvSpPr>
        <p:spPr/>
        <p:txBody>
          <a:bodyPr/>
          <a:lstStyle/>
          <a:p>
            <a:pPr>
              <a:defRPr/>
            </a:pPr>
            <a:fld id="{EBD2914C-B201-F044-9526-16C201EE8CF0}" type="slidenum">
              <a:rPr lang="en-GB" smtClean="0"/>
              <a:pPr>
                <a:defRPr/>
              </a:pPr>
              <a:t>50</a:t>
            </a:fld>
            <a:endParaRPr lang="en-GB"/>
          </a:p>
        </p:txBody>
      </p:sp>
    </p:spTree>
    <p:extLst>
      <p:ext uri="{BB962C8B-B14F-4D97-AF65-F5344CB8AC3E}">
        <p14:creationId xmlns:p14="http://schemas.microsoft.com/office/powerpoint/2010/main" val="778890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CA991-4FB2-F84C-9546-375E9435A407}"/>
              </a:ext>
            </a:extLst>
          </p:cNvPr>
          <p:cNvSpPr>
            <a:spLocks noGrp="1"/>
          </p:cNvSpPr>
          <p:nvPr>
            <p:ph type="ctrTitle"/>
          </p:nvPr>
        </p:nvSpPr>
        <p:spPr>
          <a:xfrm>
            <a:off x="1524000" y="1662694"/>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9DA6CA-D4FA-BA44-A58B-88B090228C32}"/>
              </a:ext>
            </a:extLst>
          </p:cNvPr>
          <p:cNvSpPr>
            <a:spLocks noGrp="1"/>
          </p:cNvSpPr>
          <p:nvPr>
            <p:ph type="subTitle" idx="1"/>
          </p:nvPr>
        </p:nvSpPr>
        <p:spPr>
          <a:xfrm>
            <a:off x="1524000" y="4142369"/>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7863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7750-B475-004D-9BEE-53F7B615AEA3}"/>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1DE33F7-5C20-6249-8358-8AC4B0B831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1A42AA-85A7-F549-ACE2-7FF4FCB58C30}"/>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5" name="Footer Placeholder 4">
            <a:extLst>
              <a:ext uri="{FF2B5EF4-FFF2-40B4-BE49-F238E27FC236}">
                <a16:creationId xmlns:a16="http://schemas.microsoft.com/office/drawing/2014/main" id="{E263587C-988C-1741-B1AD-2260344FF39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66DE21C-3B8E-5F40-A53E-9F42721913A3}"/>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9925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E433-868A-9B40-8540-5D1A563C702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630A8-95A9-184E-87CF-BCBF239A73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C293386-3775-BB46-AF82-C34FB0210199}"/>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5" name="Footer Placeholder 4">
            <a:extLst>
              <a:ext uri="{FF2B5EF4-FFF2-40B4-BE49-F238E27FC236}">
                <a16:creationId xmlns:a16="http://schemas.microsoft.com/office/drawing/2014/main" id="{850FF5CA-C335-3D4B-8F03-1CD481A582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A6BCDFF-05A2-934D-BEA2-AAFE46CB812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5795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4CCA-958F-144C-9EDD-BE41855E487B}"/>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11EAB40F-54BD-A242-9BDD-14BE604F26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29F4EB-3198-804A-8B18-D80338851D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B9CD05-9F85-5F4A-9272-880DE5C9C57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6" name="Footer Placeholder 5">
            <a:extLst>
              <a:ext uri="{FF2B5EF4-FFF2-40B4-BE49-F238E27FC236}">
                <a16:creationId xmlns:a16="http://schemas.microsoft.com/office/drawing/2014/main" id="{41BF5F0E-37F4-CE4C-BCA5-F5FA2BC71AD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A44852C-11D2-9545-A28D-21DC2835B5B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2238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8F641-C35D-A84E-AB4E-86B0499AADAB}"/>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53ADEAA3-A5CE-E94A-911B-75F86F943A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E195F6F-7B01-9041-B242-983D6535B7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EC6547D-0AF5-F144-99C9-F391613C38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618D06-44C8-D245-96F8-674E98E0A2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85D28F-5470-4B45-9050-2FED03F49DC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8" name="Footer Placeholder 7">
            <a:extLst>
              <a:ext uri="{FF2B5EF4-FFF2-40B4-BE49-F238E27FC236}">
                <a16:creationId xmlns:a16="http://schemas.microsoft.com/office/drawing/2014/main" id="{AE5B70C0-C3E6-1E4E-BEE1-C8C8410F051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85C1C21-E6FE-664A-9ACE-EFF6F0D1CE4A}"/>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3570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64B1-84EB-6047-A2BE-E5BC5BBEEF46}"/>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E5E309EF-E51D-F540-93D4-6600A73DE63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4" name="Footer Placeholder 3">
            <a:extLst>
              <a:ext uri="{FF2B5EF4-FFF2-40B4-BE49-F238E27FC236}">
                <a16:creationId xmlns:a16="http://schemas.microsoft.com/office/drawing/2014/main" id="{C32FA78D-E555-614A-98D3-7FC8B985193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95562C4-7058-6247-8E7C-A3F4FCE6C647}"/>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424554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0D5E5-3C79-D94B-AB17-5E7DC0ED563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3" name="Footer Placeholder 2">
            <a:extLst>
              <a:ext uri="{FF2B5EF4-FFF2-40B4-BE49-F238E27FC236}">
                <a16:creationId xmlns:a16="http://schemas.microsoft.com/office/drawing/2014/main" id="{F51A59F6-B720-BC4F-81CA-FD5C2DFD9E9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06DB336C-ECAA-6940-9957-27AD40DBCC4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71136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3EFD-60D8-2148-8133-A8C16AAA8BD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8DC8BE-79D9-BC47-B26C-EABEE74C93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B3F410-86AC-6545-8210-1638BC23F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E788203-4374-0D41-9821-0B48A63EFD58}"/>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6" name="Footer Placeholder 5">
            <a:extLst>
              <a:ext uri="{FF2B5EF4-FFF2-40B4-BE49-F238E27FC236}">
                <a16:creationId xmlns:a16="http://schemas.microsoft.com/office/drawing/2014/main" id="{F00BE619-47D1-724E-9D3F-5966C69816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45A3365-FAB5-2740-8154-E28942AE8CEC}"/>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93541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9E9B9-6B77-5345-B0EF-3918852A92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75C492-F7F6-744D-8063-93EAABE003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34A439-BEAF-CD4C-87DF-72DC1AECA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0B163-9E3E-D447-BE23-93AC00A4D50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6" name="Footer Placeholder 5">
            <a:extLst>
              <a:ext uri="{FF2B5EF4-FFF2-40B4-BE49-F238E27FC236}">
                <a16:creationId xmlns:a16="http://schemas.microsoft.com/office/drawing/2014/main" id="{D64C965D-8269-824D-BDAA-61860C152E5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5C46C733-D023-F64D-AB84-AE4A5DB2F83E}"/>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14288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4C1B1-AEA7-944F-88E0-58D25F45A3F5}"/>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9BF74-347D-114B-943B-F934FAC161F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899CF3-B36B-3A41-A8CE-2D2BDACADAFA}"/>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5" name="Footer Placeholder 4">
            <a:extLst>
              <a:ext uri="{FF2B5EF4-FFF2-40B4-BE49-F238E27FC236}">
                <a16:creationId xmlns:a16="http://schemas.microsoft.com/office/drawing/2014/main" id="{95228349-9DA2-3E4C-95D7-C3278CF353C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C81D5ED-65D9-0A42-9AA4-54F9134381DD}"/>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08727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D59055-C8D1-0F4E-9647-E3864DEF35EB}"/>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88BCB1-664D-0641-B8CB-184EBB9A2F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C41958-E946-1544-AA19-8120825B8BAB}"/>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11/2/23</a:t>
            </a:fld>
            <a:endParaRPr lang="en-US"/>
          </a:p>
        </p:txBody>
      </p:sp>
      <p:sp>
        <p:nvSpPr>
          <p:cNvPr id="5" name="Footer Placeholder 4">
            <a:extLst>
              <a:ext uri="{FF2B5EF4-FFF2-40B4-BE49-F238E27FC236}">
                <a16:creationId xmlns:a16="http://schemas.microsoft.com/office/drawing/2014/main" id="{AE82876A-64D4-FB45-96C8-382D8A5FA82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F150415-0CC0-B243-A002-EBB868A6C4A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504336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t>11/2/23</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t>11/2/23</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8CCAB8F-AE29-ED42-AEE8-C22385880054}"/>
              </a:ext>
            </a:extLst>
          </p:cNvPr>
          <p:cNvSpPr>
            <a:spLocks noGrp="1"/>
          </p:cNvSpPr>
          <p:nvPr>
            <p:ph type="body" idx="1"/>
          </p:nvPr>
        </p:nvSpPr>
        <p:spPr>
          <a:xfrm>
            <a:off x="838200" y="3719945"/>
            <a:ext cx="10515600" cy="24570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8">
            <a:extLst>
              <a:ext uri="{FF2B5EF4-FFF2-40B4-BE49-F238E27FC236}">
                <a16:creationId xmlns:a16="http://schemas.microsoft.com/office/drawing/2014/main" id="{87FDFF47-FCE0-3342-B7DA-F7EFFC719D6A}"/>
              </a:ext>
            </a:extLst>
          </p:cNvPr>
          <p:cNvSpPr>
            <a:spLocks noGrp="1"/>
          </p:cNvSpPr>
          <p:nvPr>
            <p:ph type="title"/>
          </p:nvPr>
        </p:nvSpPr>
        <p:spPr>
          <a:xfrm>
            <a:off x="838200" y="2048452"/>
            <a:ext cx="10515600" cy="1325563"/>
          </a:xfrm>
          <a:prstGeom prst="rect">
            <a:avLst/>
          </a:prstGeom>
        </p:spPr>
        <p:txBody>
          <a:bodyPr vert="horz" lIns="91440" tIns="45720" rIns="91440" bIns="45720" rtlCol="0" anchor="ctr">
            <a:normAutofit/>
          </a:bodyPr>
          <a:lstStyle/>
          <a:p>
            <a:r>
              <a:rPr lang="en-US"/>
              <a:t>Click to edit Master title style</a:t>
            </a:r>
          </a:p>
        </p:txBody>
      </p:sp>
      <p:pic>
        <p:nvPicPr>
          <p:cNvPr id="10" name="Picture 9">
            <a:extLst>
              <a:ext uri="{FF2B5EF4-FFF2-40B4-BE49-F238E27FC236}">
                <a16:creationId xmlns:a16="http://schemas.microsoft.com/office/drawing/2014/main" id="{499AC6EB-35F2-1540-9809-231E7BF318E1}"/>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531245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t>11/2/23</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t>11/2/23</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5.jpeg"/><Relationship Id="rId7"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5.jpe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oleObject" Target="file:///SWWCTE24/Users/swwcte24/Documents/Nalda/PHD/writing%20up/Chapter%203%20methodology%20and%20research%20design/research%20design%20over%20view%20grid.docx&#28624;&#33402;!OLE_LINK1" TargetMode="External"/><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40.emf"/></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jpeg"/><Relationship Id="rId7" Type="http://schemas.openxmlformats.org/officeDocument/2006/relationships/image" Target="../media/image52.png"/><Relationship Id="rId2" Type="http://schemas.openxmlformats.org/officeDocument/2006/relationships/image" Target="../media/image47.jpeg"/><Relationship Id="rId1" Type="http://schemas.openxmlformats.org/officeDocument/2006/relationships/slideLayout" Target="../slideLayouts/slideLayout13.xml"/><Relationship Id="rId6" Type="http://schemas.openxmlformats.org/officeDocument/2006/relationships/image" Target="../media/image51.jpeg"/><Relationship Id="rId5" Type="http://schemas.openxmlformats.org/officeDocument/2006/relationships/image" Target="../media/image50.png"/><Relationship Id="rId4" Type="http://schemas.openxmlformats.org/officeDocument/2006/relationships/image" Target="../media/image49.png"/></Relationships>
</file>

<file path=ppt/slides/_rels/slide3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55.jpeg"/></Relationships>
</file>

<file path=ppt/slides/_rels/slide37.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jpe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59.png"/><Relationship Id="rId5" Type="http://schemas.openxmlformats.org/officeDocument/2006/relationships/image" Target="../media/image58.jpeg"/><Relationship Id="rId4" Type="http://schemas.openxmlformats.org/officeDocument/2006/relationships/image" Target="../media/image57.png"/></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2.tiff"/><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63.tiff"/></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17.xml"/><Relationship Id="rId4" Type="http://schemas.openxmlformats.org/officeDocument/2006/relationships/chart" Target="../charts/chart2.xml"/></Relationships>
</file>

<file path=ppt/slides/_rels/slide4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hyperlink" Target="https://www.uwtsd.ac.uk/wahpl/training-courses/" TargetMode="Externa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4.png"/><Relationship Id="rId2" Type="http://schemas.openxmlformats.org/officeDocument/2006/relationships/image" Target="../media/image70.png"/><Relationship Id="rId1" Type="http://schemas.openxmlformats.org/officeDocument/2006/relationships/slideLayout" Target="../slideLayouts/slideLayout15.xml"/><Relationship Id="rId6" Type="http://schemas.microsoft.com/office/2007/relationships/hdphoto" Target="../media/hdphoto1.wdp"/><Relationship Id="rId5" Type="http://schemas.openxmlformats.org/officeDocument/2006/relationships/image" Target="../media/image73.png"/><Relationship Id="rId4" Type="http://schemas.openxmlformats.org/officeDocument/2006/relationships/image" Target="../media/image72.png"/></Relationships>
</file>

<file path=ppt/slides/_rels/slide4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13.xml"/><Relationship Id="rId4" Type="http://schemas.openxmlformats.org/officeDocument/2006/relationships/image" Target="../media/image77.jpeg"/></Relationships>
</file>

<file path=ppt/slides/_rels/slide48.xml.rels><?xml version="1.0" encoding="UTF-8" standalone="yes"?>
<Relationships xmlns="http://schemas.openxmlformats.org/package/2006/relationships"><Relationship Id="rId2" Type="http://schemas.openxmlformats.org/officeDocument/2006/relationships/hyperlink" Target="https://minimovers.org/" TargetMode="Externa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79.png"/><Relationship Id="rId7" Type="http://schemas.openxmlformats.org/officeDocument/2006/relationships/image" Target="../media/image82.jpe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81.jpeg"/><Relationship Id="rId5" Type="http://schemas.openxmlformats.org/officeDocument/2006/relationships/image" Target="../media/image24.png"/><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2.jpe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hyperlink" Target="mailto:N.wainwright@uwtsd.ac.uk"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37387" y="2445501"/>
            <a:ext cx="7992888" cy="1470025"/>
          </a:xfrm>
        </p:spPr>
        <p:txBody>
          <a:bodyPr>
            <a:normAutofit fontScale="90000"/>
          </a:bodyPr>
          <a:lstStyle/>
          <a:p>
            <a:r>
              <a:rPr lang="en-US" dirty="0">
                <a:solidFill>
                  <a:schemeClr val="bg1"/>
                </a:solidFill>
              </a:rPr>
              <a:t>Physical Literacy and Motor development in Foundation Learning </a:t>
            </a:r>
            <a:endParaRPr lang="en-GB" dirty="0">
              <a:solidFill>
                <a:schemeClr val="bg1"/>
              </a:solidFill>
            </a:endParaRPr>
          </a:p>
        </p:txBody>
      </p:sp>
      <p:sp>
        <p:nvSpPr>
          <p:cNvPr id="3" name="TextBox 2"/>
          <p:cNvSpPr txBox="1"/>
          <p:nvPr/>
        </p:nvSpPr>
        <p:spPr>
          <a:xfrm>
            <a:off x="3020993" y="4580311"/>
            <a:ext cx="8449519" cy="830997"/>
          </a:xfrm>
          <a:prstGeom prst="rect">
            <a:avLst/>
          </a:prstGeom>
          <a:noFill/>
        </p:spPr>
        <p:txBody>
          <a:bodyPr wrap="square" lIns="91440" tIns="45720" rIns="91440" bIns="45720" rtlCol="0" anchor="t">
            <a:spAutoFit/>
          </a:bodyPr>
          <a:lstStyle/>
          <a:p>
            <a:r>
              <a:rPr lang="en-US" sz="2400" dirty="0">
                <a:solidFill>
                  <a:schemeClr val="bg1"/>
                </a:solidFill>
              </a:rPr>
              <a:t>Dr </a:t>
            </a:r>
            <a:r>
              <a:rPr lang="en-US" sz="2400" dirty="0" err="1">
                <a:solidFill>
                  <a:schemeClr val="bg1"/>
                </a:solidFill>
              </a:rPr>
              <a:t>Nalda</a:t>
            </a:r>
            <a:r>
              <a:rPr lang="en-US" sz="2400" dirty="0">
                <a:solidFill>
                  <a:schemeClr val="bg1"/>
                </a:solidFill>
              </a:rPr>
              <a:t> Wainwright, Associate Professor </a:t>
            </a:r>
            <a:endParaRPr lang="en-US" sz="2400" dirty="0">
              <a:solidFill>
                <a:schemeClr val="bg1"/>
              </a:solidFill>
              <a:cs typeface="Calibri"/>
            </a:endParaRPr>
          </a:p>
          <a:p>
            <a:r>
              <a:rPr lang="en-US" sz="2400" dirty="0">
                <a:solidFill>
                  <a:schemeClr val="bg1"/>
                </a:solidFill>
              </a:rPr>
              <a:t>Director: Wales Academy for Health and Physical Literacy</a:t>
            </a:r>
          </a:p>
        </p:txBody>
      </p:sp>
      <p:sp>
        <p:nvSpPr>
          <p:cNvPr id="5" name="AutoShape 2" descr="data:image/jpg;base64,%20/9j/4AAQSkZJRgABAQEAYABgAAD/2wBDAAUDBAQEAwUEBAQFBQUGBwwIBwcHBw8LCwkMEQ8SEhEPERETFhwXExQaFRERGCEYGh0dHx8fExciJCIeJBweHx7/2wBDAQUFBQcGBw4ICA4eFBEUHh4eHh4eHh4eHh4eHh4eHh4eHh4eHh4eHh4eHh4eHh4eHh4eHh4eHh4eHh4eHh4eHh7/wAARCABO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z4jfGCw8H+IJdDOj3V5cxIrlxIqJ8wyPU/pXPeHfjhqWva5Dptn4btYfMOWeS7JIUH5jjbyQMn8K8/8A2j/+SrX3/XvD/wCg1xXhi7+w+IbC63bVSdd/OMqThh+RNfQ1MthLL5TpL944tp67200v3PDeOqLE8sn7t/wuezy/tB3lvfzQSeHLaaKOQqHjuyCwB6/dIrr/AAj8bPCWtzpa3vnaRcOQF+04MZP++OB+OK8AvvBmqN4yvPD+mw+c0JMiMx2qIj91ifxArM8Q+HNY0GRE1SzaEPnY4IZW/EVnR/sjE+zpU6q55RUkr+801dPlv8wdfG0nKUovlTs9NPvPuBGV0DowZWGQQcgilrwD9mnx1dNef8Idqk7SxlC9g7nJUjkx59Mcj6Gvf68vF4aWGqunI9XD1414KaCiiiuY3CiiigAooooAKKKKACiiigAooooAKKKKACiiigAooooAKKKKAPk/9o//AJKtff8AXvD/AOg15zXo37R//JVr7/r3h/8AQa88t4/OuIof77hfzNfdYNqOGg32X5HyeJV68vVn0B4AmjXwfZ67qnlw3BtBHLcOcZiQnaSfxrz34x+I9P1uexi02dLiGJWYuoPUmvX7uHTbLQWtb3yk0+OEROH+7swF5r598deHpfDmvSWfL20n7y2k7Oh6fiOlfivAEcDmOd1cbNuNROTpr7PL1S84prTt0PrM7dahg40Y2cbJN9b/APBE+Hl5Jp/jvQ7uNiGS/iBx6Fgp/Qmvtmvij4cWT6j4+0K0jUkvfRMforBj+gNfa9fp2fW9pDvY8jKb8kvUKKwvGniKLw3YW91JGknmzhCrSBcIAWdhnqQoPHc4FRDX7kxajqhhtk0ix85S7SHzZGjzkgdACQRyc14J650VFcXaeL9QvrK3uLKwtHZbOW4u42nJwY3KOiMBg8g4J46VWbx/ILK71BbWGS3guFjEalxJs3fM5JG3hQTgE9KAO9orltJ8W/2h4hm01LVRCl1JCk2/O9ViD7h+JI/Cm/8ACTX8WjR+IrqxgXR5SjjY7NMkTZAdhjHdTgdAT6UAdXRXC3Pjy4tBfw3eliO8tntgkQk++JQC/OP4MnP4etTaV41mvNWayNnAV+2fZw0bnMY8yRPmBHU+XnjjmgDtKK5XWPF39n+FX1o2qNILqSBIjKFDbJGBOT32oxx68Uth4qa78XNo8cdvJBztdHPmBRGr+YRjG07gODnJFAHU0VyKeLLj7CdUkgtFszCt2kIkY3H2bdhpSMY4U7sD6VSm8b30f252srSIW1qtwsTs5dlYZUnC4HGMjrQB3dFcZb+MLltbsdOeGzl+0iPPlNIrNvLDKhlHChSTnBxnFdnQAUUUUAFFFFABRRRQB8n/ALR//JVr7/r3h/8AQa88gfy545P7rhvyNeh/tH/8lWvv+veH/wBBqH4R+DhrN5/bGoxZ0+3b92jDiZx/QV9Pjc1w2U5V9axL91RXq3bRLzf/AAT5yOGqYnGOnT3bf/Dnq3irTj4j8JXNjBII2u4Q0bN0zwRmvKtL1XTbnT38HeN1eGa0kaO2vOptz0wT6e/TFe8W2n3dxbvNDCWjT07/AE9a53T/AIf+E9Q8ZPrGsQSyySkEQM2IWkHdh1PbjpX4ZwjmFGgng8dzU4TfPTmtJRntdS7NaO+j2e59jmeGnUaq0bNrSSezXmjK+Afw9k0jxJc67qc9vMIQYtPMbhvNDDJl9hjj8TXulUJ9JtHljliDW7xgKvknaMDoMVfr9HhisbiJyeLtdWSa6r06Pv07HnwoUqMVGkZmtafpN3NHNqnknZFIiLK4C7WA3nB74HXtWQmg+HI7QKupOLCdlUxG9zDK4x74JJUZ9TmsT41aDq2uW9sul2b3JSxvo2C44Z4gFHPqaw9A0G8s9T0W+1LwjNqNhHaNbJbvZwRmzn87cZvKU7ACuPnHPy89a2Gdzc+HfDr3D3C3jW6XW8PHDd+WkoYqGXAPQkDIHc+9OTQ/DyXjQG/LB7hpVs2uhsEnOQqZ9zxXnOkeAvEEkFvDqvnzW39m6ikcBjRfskrTh4sMOSSVDAnpioNV8Ear9mtrVfDcmoXt5oKxG7k2A21+8xkeZnPKkE5yvPGKAPVdN8O6HpF3ZtbZiljTy4EaYksAm08HqcdfzpI9B0i30+90/wC1zCxZNr273J2QKTnC5+6PT26VxnjnQvFV74z0nV7G1W5i0GK3KM7EPO7yfvig6fcUZzjrTPGen65JeeN7G10G9uk1m1h+y3Ee3y9yRYKnJznPHSgDstS0Hw1cXU17ePGJsyK7tcY2mRVDDrwcIuKiXQ/DNyP9GvF8wEsskF18ysJDLuBB6hmP4HHSudsvDra547stb1DQ7q10+SwZrq0u1Qo1zH+7jZl5BPlu/wCAFc/b+Atag07RYtKtV0aeOLVPtUsFtGS3mN+6Vh33LgA9gKAPS4tN8OiG1szPBMlkryqkk4fIcHdIwJ5zknJ9c0zR9J8OWbW8tjdRsbctJG32kNwI/LIznlQoH5A15CPAXiZRNdNpJYtYfZljWNRKH/s4Rg785K7wVK9MkGnXfgnxLdaLazaZpNxaXthpFxGiPbxW4mkdkVoysfB3IXwTycZNAHrEPh3w7H5+26cwvDJarEbvKQrJ8zIgz8vAyB2HSpZrPw7cWl3D9vh8vUFSF2W6AJKKAoU56gY6V5RJ4F8Uw6ibu3spWgur12uYSw+XZabI5B9SzKfoKj03wrqkWjaJBeeCp78W9rd281vJZwRASyRRKj/KcEZU/vD83FAHrsOjaN9uEcl69xfo0UmZbndKPLJZT64+Y/UGtl7q2juFt5LiFZnBZYy4DEDqQOteL6R4L8QQavBa3GkNJqMd7YT/ANtkriOOKFFlUP8AebJDLt6HOTWl4m8M6vcXni21Xw+11qOqOZdP1f5CEh2KPs+4ndHwrrxwd9AHqX9paf5C3H2+18lm2rJ5y7S3oDnGaWTULCOR45L62R4xudWlUFR6kZ46ivEda8D63rEk8+k+Ho9FsJ7rfDYTwRusRW0kRnMYO0b2KqD14BqU+Adan8PeJJ109Yp7uG1htraa2jkmwI7cMfOPzEDYwK9DigD2oX1kRCReW5ExxFiUfvD/ALPr+FLHeWkjSrHdQM0P+tAkBKf73p+NeQeK/A+rR3FzZQ6NDqr3WnwW2m3sEEdvHp0yyszuEH+r6q2V64xWXceAfEwvdWuP7NE63Uly5RFWNpoxeJI0bt/H5kYO3OAOR3oC57pDd2syxtDcwyCUExlHB3gdcY61NXjejaTrejeLbbxFbeFLyLS5Lu5aHTbcIHtUeKNNxXO1dzKzYHSvZKQz5Q/aNBb4sXiqCSYIAAO/y1u/EjxJdeE9I0zRdEhjtDNbZLgcxAYGFHrknmovivZf2h+0LDalcqxti30C5P8AKuP+Luq/2p41ulRsxWgFunpkfe/Un8q3xuDp5pmmBwtaPNCnCVSSe2toxutnrd6+Z5Sqyw1GvUi7OUlFfmz6V+CUss3wu0OaaRpJHhLM7HJJ3nkmt/VNGtr0+Yv7mb++o6/UVzvwM/5JRoP/AF7n/wBCNdrXLmuBw+LlOjWgnG70/wAu3yPTwlSUKcZRetkc75Os6XJ5iO15B3XqcfStWx1O0vAqxyBZD/yzbhgau1k6lYMt/BqFooEiuBIAPvA96+eeDxGVLnwsnOndXjLVpX1cXvp2dzs9pGtpNWff/Mm1fWtN0lXa/uPJVIHuCSpPyJjceOvUcVGPEOkG/gsReKZ55WiiXacMyqGIz06MPxOKq+LfD/8AbkunHzljS3n3TgjPmRHkoPqyp+ANYFh4EvoIrSSTVgbqyCNCVHyM/m73LZGeVCDj+7X0hynTv4h01YrGRGmmF+C1uIoWYsBjJIA4AyOtT6Zq1nqUMs9qZDDGSPNeMqrgZ5UnqODzXLw+GdaWPRkmh0yUaWJEQC7lTerbcNkJwRt+7yOetW4fDupfYdbtVltrCPUVEccNvK7pFksJJBuA2syt0AxlQecmgDSi8UaPNZ2V1azTXSXql4FhhZmZQcFiMZAB4ycU+58SaTA19G1wzyWMkUU6JGzMry42KBjkncOnrWNpXhnVdD1NrrTLm2u4juj8q7coRGzB8hlUgENu4xggjkYqrL4O1SOZ763v4prueZbi4imYrEXW5WZQpCkgYBXJz2oA6G38TaTcXFvbwPcSTTFxsW3fdHtYK28Y+XBYdfWoh4v8Pmzs7tb7dFeRSTQERsdyR/fOMcY9/Q1kL4W1Rdfi1pzYz3EhladfOkjWJnMe3ZgHfhYwPmxk88VHoHgWTTbq2kku4Z44AEEZU4VDAyOo+sjbvzoEdJc+INNhtzP5ksqfafsq+TEzlpAMkAAc4weenBqGXxTo0M8kUs8qeWGDOYW2BlXcybsY3BQePw68VUj8LL/wjui6O7qE0+ZJJDG7JvwrA4Iwcktn86o6j4T1K6tLjSVuLRdNaeS6ikJYzb2VsIRjGAzZ3ZJI4x3oGdNo+q2erQPNaNJ+7fY6yRlGU4BGQfYg/jV6sbwrop0OC6txL5sUswlQs7O4+RVIZmyTypxknAIHatmgAooooAKKKKACiiigAooooA8J8cyaZovxb1jxRrMhigt7eCC2wMs8jJztHfA/nXguozQzahczQuzRPKzIZD8xBPGfevuW80zTrxw93Y207DoZIwx/WoP7A0P/AKA9h/4Dr/hXXl1eGExFTEzvKU1GO+ijHZLTu23ruzgxWElWioJpJNvzuz4stPEOt2lulva65qFvCgwkcd06qo9gDgVL/wAJV4k/6GPVf/A2T/Gvs7+wND/6A9h/4Dr/AIUf2Bof/QHsP/Adf8K9f+26X/Pv8v8AI5P7Lqfzny/8GfEOuXfxP0O2utc1G4hedg8cl07Kw2N1BPNfWVUbfR9Jt5lmt9Ms4pUOVdIVBH0OKvV5ePxUcTNSjG2h6GEw8qEHGTucR8R9a13Stc0KHRYDdG4S7Mtv5qxhwkQIbcQfunnHevPvC3jvWY7y6v8AVtbeWK00WK5WB7iJBJI1vu/1eNzZbHIOBXuzRxswZkVmXOCRyM9agNhYlgxsrYsBtB8pc49OlcJ1Hj3hPxrqySaJpviXW5rKZLy7tr+S7VIWYG3EkJIPAILceuBT9K1rxZYyaZJbare6/Jca3eWf2eeSOMPFCsm35gvHQMfpXsE1naTEtNawSEnOXjB5/GnrBCu3bDGNpLLhRwT1NMVjxTxJ441yz+GvhC+/tWSC8vVe4vbjCgmNOG6jDEFlOwcsAa2fFeveKdX1PwyvheS6tpNQ017wQq8ewHfHhpSQcqFY5C8816fJZ2kkaRyWsDpGcorRghT7DtUiQwoVKRIpRdq4UDaPQe1ILHjFp4j8bapcW2nJdvZiWTVRBeiRG85oWOxSmPlC4x7g0qeKPEEb+Gta1PXHFrq5886fayxiWMyPiIbSMyRheDjkEk17KsEKkbYYxjOMKOM9fzphs7QvHJ9lg3xDEbeWMoPQelAWPJfA/iq91HULRvEfimTTktbCC4ggJRBqO7eZGJI+YDbtwuMdazvDvxC1ryYW1rUprMS6zaXO+6jWICxnDkJ7oCuN3WvansrOTy99pbt5YwmYwdo9vSlls7SVdstrA4wFw0YPA6CgDjta8UxWnjeC1OswRWN3ojz2qmRQs0xkAUqe5x0rhE1jxQdL/tM+KtR3f8IkdW8vbHs87O3+707/AFr2x7Ozcxl7WBjGMR5jB2D29Kd9nt9u3yIsbNmNg+76fT2oA8IuvFniaIaM1rr11KhthPcyrcwzxoTcxoWkKqMqAxG0YIzVq8+IXiBNQ8RtHdXEdldN/wAS2d7cGO3hjuBDLKn98BTvOeh9q9rSys40KJaW6qRggRgDHWnfZrfaF+zxbVBUDYMAHqPxp3Cx5rdXGsRar4ds9C8YS6pp2ryPBLdu8bshibzWZCowSUDJjtxXp9Qw2trCiJDbwxqhJQIgAUnrj0qakMKKKKACiiigD//Z"/>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634383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6575" y="-234256"/>
            <a:ext cx="10515600" cy="1325563"/>
          </a:xfrm>
        </p:spPr>
        <p:txBody>
          <a:bodyPr/>
          <a:lstStyle/>
          <a:p>
            <a:r>
              <a:rPr lang="en-US" b="1" dirty="0">
                <a:solidFill>
                  <a:schemeClr val="bg1"/>
                </a:solidFill>
              </a:rPr>
              <a:t>Presentation overview</a:t>
            </a:r>
          </a:p>
        </p:txBody>
      </p:sp>
      <p:sp>
        <p:nvSpPr>
          <p:cNvPr id="3" name="Content Placeholder 2"/>
          <p:cNvSpPr>
            <a:spLocks noGrp="1"/>
          </p:cNvSpPr>
          <p:nvPr>
            <p:ph idx="1"/>
          </p:nvPr>
        </p:nvSpPr>
        <p:spPr>
          <a:xfrm>
            <a:off x="905058" y="946341"/>
            <a:ext cx="10515600" cy="4351338"/>
          </a:xfrm>
        </p:spPr>
        <p:txBody>
          <a:bodyPr/>
          <a:lstStyle/>
          <a:p>
            <a:r>
              <a:rPr lang="en-US" sz="3200" dirty="0"/>
              <a:t>Physical literacy</a:t>
            </a:r>
          </a:p>
          <a:p>
            <a:r>
              <a:rPr lang="en-US" sz="3200" dirty="0"/>
              <a:t>The importance of movement in early childhood.</a:t>
            </a:r>
          </a:p>
          <a:p>
            <a:r>
              <a:rPr lang="en-US" sz="3200" dirty="0"/>
              <a:t>Researching the Foundation Phase</a:t>
            </a:r>
          </a:p>
          <a:p>
            <a:r>
              <a:rPr lang="en-US" sz="3200" dirty="0"/>
              <a:t>Development of SKIP-Cymru </a:t>
            </a:r>
          </a:p>
          <a:p>
            <a:r>
              <a:rPr lang="en-US" sz="3200" dirty="0"/>
              <a:t>Physical literacy and the outdoors</a:t>
            </a:r>
          </a:p>
          <a:p>
            <a:r>
              <a:rPr lang="en-US" sz="3200" dirty="0"/>
              <a:t>Affordance theory </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342" y="4335963"/>
            <a:ext cx="3244269" cy="2244089"/>
          </a:xfrm>
          <a:prstGeom prst="rect">
            <a:avLst/>
          </a:prstGeom>
        </p:spPr>
      </p:pic>
      <p:pic>
        <p:nvPicPr>
          <p:cNvPr id="6" name="Content Placeholder 2"/>
          <p:cNvPicPr>
            <a:picLocks noGrp="1"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7474" y="4334749"/>
            <a:ext cx="3084550" cy="222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2976" y="4280112"/>
            <a:ext cx="3024037" cy="2325064"/>
          </a:xfrm>
          <a:prstGeom prst="rect">
            <a:avLst/>
          </a:prstGeom>
        </p:spPr>
      </p:pic>
    </p:spTree>
    <p:extLst>
      <p:ext uri="{BB962C8B-B14F-4D97-AF65-F5344CB8AC3E}">
        <p14:creationId xmlns:p14="http://schemas.microsoft.com/office/powerpoint/2010/main" val="848088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descr="Unknown.jpe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254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p:cNvSpPr>
            <a:spLocks noChangeArrowheads="1"/>
          </p:cNvSpPr>
          <p:nvPr/>
        </p:nvSpPr>
        <p:spPr bwMode="auto">
          <a:xfrm>
            <a:off x="2207568" y="1196753"/>
            <a:ext cx="36080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600" b="1" i="1" dirty="0">
                <a:latin typeface="Candara" panose="020E0502030303020204" pitchFamily="34" charset="0"/>
              </a:rPr>
              <a:t>Physical Literacy</a:t>
            </a:r>
          </a:p>
        </p:txBody>
      </p:sp>
      <p:sp>
        <p:nvSpPr>
          <p:cNvPr id="4100" name="TextBox 10"/>
          <p:cNvSpPr txBox="1">
            <a:spLocks noChangeArrowheads="1"/>
          </p:cNvSpPr>
          <p:nvPr/>
        </p:nvSpPr>
        <p:spPr bwMode="auto">
          <a:xfrm>
            <a:off x="1938996" y="2941896"/>
            <a:ext cx="8314007"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000" dirty="0">
                <a:latin typeface="Candara" panose="020E0502030303020204" pitchFamily="34" charset="0"/>
              </a:rPr>
              <a:t>Physical literacy can be described as the motivation, confidence, physical competence, knowledge and understanding to value and </a:t>
            </a:r>
          </a:p>
          <a:p>
            <a:pPr algn="ctr" eaLnBrk="1" hangingPunct="1">
              <a:spcBef>
                <a:spcPct val="0"/>
              </a:spcBef>
              <a:buFontTx/>
              <a:buNone/>
            </a:pPr>
            <a:r>
              <a:rPr lang="en-US" altLang="en-US" sz="3000" dirty="0">
                <a:latin typeface="Candara" panose="020E0502030303020204" pitchFamily="34" charset="0"/>
              </a:rPr>
              <a:t>take responsibility for engagement in </a:t>
            </a:r>
          </a:p>
          <a:p>
            <a:pPr algn="ctr" eaLnBrk="1" hangingPunct="1">
              <a:spcBef>
                <a:spcPct val="0"/>
              </a:spcBef>
              <a:buFontTx/>
              <a:buNone/>
            </a:pPr>
            <a:r>
              <a:rPr lang="en-US" altLang="en-US" sz="3000" dirty="0">
                <a:latin typeface="Candara" panose="020E0502030303020204" pitchFamily="34" charset="0"/>
              </a:rPr>
              <a:t>physical activities for life.</a:t>
            </a:r>
          </a:p>
          <a:p>
            <a:pPr algn="ctr" eaLnBrk="1" hangingPunct="1">
              <a:spcBef>
                <a:spcPct val="0"/>
              </a:spcBef>
              <a:buFontTx/>
              <a:buNone/>
            </a:pPr>
            <a:endParaRPr lang="en-US" altLang="en-US" sz="1500" i="1" dirty="0">
              <a:latin typeface="Candara" panose="020E0502030303020204" pitchFamily="34" charset="0"/>
            </a:endParaRPr>
          </a:p>
          <a:p>
            <a:pPr algn="ctr" eaLnBrk="1" hangingPunct="1">
              <a:spcBef>
                <a:spcPct val="0"/>
              </a:spcBef>
              <a:buFontTx/>
              <a:buNone/>
            </a:pPr>
            <a:r>
              <a:rPr lang="de-DE" altLang="en-US" sz="1500" i="1" dirty="0">
                <a:latin typeface="Candara" panose="020E0502030303020204" pitchFamily="34" charset="0"/>
              </a:rPr>
              <a:t>       Whitehead, M. 2016.</a:t>
            </a:r>
            <a:endParaRPr lang="en-US" altLang="en-US" sz="1500" i="1" dirty="0">
              <a:latin typeface="Candara" panose="020E0502030303020204" pitchFamily="34" charset="0"/>
            </a:endParaRPr>
          </a:p>
        </p:txBody>
      </p:sp>
    </p:spTree>
    <p:extLst>
      <p:ext uri="{BB962C8B-B14F-4D97-AF65-F5344CB8AC3E}">
        <p14:creationId xmlns:p14="http://schemas.microsoft.com/office/powerpoint/2010/main" val="96899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9B624-C48D-9B22-FD50-CED685F976CB}"/>
              </a:ext>
            </a:extLst>
          </p:cNvPr>
          <p:cNvSpPr>
            <a:spLocks noGrp="1"/>
          </p:cNvSpPr>
          <p:nvPr>
            <p:ph type="title"/>
          </p:nvPr>
        </p:nvSpPr>
        <p:spPr>
          <a:xfrm>
            <a:off x="944880" y="-153035"/>
            <a:ext cx="10515600" cy="1325563"/>
          </a:xfrm>
        </p:spPr>
        <p:txBody>
          <a:bodyPr/>
          <a:lstStyle/>
          <a:p>
            <a:r>
              <a:rPr lang="en-US" b="1" dirty="0">
                <a:solidFill>
                  <a:schemeClr val="bg1"/>
                </a:solidFill>
              </a:rPr>
              <a:t>Sport England consensus statement </a:t>
            </a:r>
          </a:p>
        </p:txBody>
      </p:sp>
      <p:pic>
        <p:nvPicPr>
          <p:cNvPr id="4" name="Content Placeholder 3" descr="A diagram of a life cycle&#10;&#10;Description automatically generated with medium confidence">
            <a:extLst>
              <a:ext uri="{FF2B5EF4-FFF2-40B4-BE49-F238E27FC236}">
                <a16:creationId xmlns:a16="http://schemas.microsoft.com/office/drawing/2014/main" id="{DD8DDF0A-BE7B-ACE9-8FE3-228E8D8228B8}"/>
              </a:ext>
            </a:extLst>
          </p:cNvPr>
          <p:cNvPicPr>
            <a:picLocks noGrp="1" noChangeAspect="1"/>
          </p:cNvPicPr>
          <p:nvPr>
            <p:ph idx="1"/>
          </p:nvPr>
        </p:nvPicPr>
        <p:blipFill>
          <a:blip r:embed="rId2"/>
          <a:stretch>
            <a:fillRect/>
          </a:stretch>
        </p:blipFill>
        <p:spPr>
          <a:xfrm>
            <a:off x="944880" y="983657"/>
            <a:ext cx="9850987" cy="4890685"/>
          </a:xfrm>
          <a:prstGeom prst="rect">
            <a:avLst/>
          </a:prstGeom>
        </p:spPr>
      </p:pic>
    </p:spTree>
    <p:extLst>
      <p:ext uri="{BB962C8B-B14F-4D97-AF65-F5344CB8AC3E}">
        <p14:creationId xmlns:p14="http://schemas.microsoft.com/office/powerpoint/2010/main" val="639288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10314-986A-D1E4-E42E-AEEC6DCD81FF}"/>
              </a:ext>
            </a:extLst>
          </p:cNvPr>
          <p:cNvSpPr>
            <a:spLocks noGrp="1"/>
          </p:cNvSpPr>
          <p:nvPr>
            <p:ph type="title"/>
          </p:nvPr>
        </p:nvSpPr>
        <p:spPr>
          <a:xfrm>
            <a:off x="838200" y="-203587"/>
            <a:ext cx="10515600" cy="1325563"/>
          </a:xfrm>
        </p:spPr>
        <p:txBody>
          <a:bodyPr/>
          <a:lstStyle/>
          <a:p>
            <a:r>
              <a:rPr lang="en-US" b="1" dirty="0">
                <a:solidFill>
                  <a:schemeClr val="bg1"/>
                </a:solidFill>
              </a:rPr>
              <a:t>Physical literacy Sport Wales </a:t>
            </a:r>
          </a:p>
        </p:txBody>
      </p:sp>
      <p:pic>
        <p:nvPicPr>
          <p:cNvPr id="4" name="Picture 2" descr="Diagram&#10;&#10;Description automatically generated">
            <a:extLst>
              <a:ext uri="{FF2B5EF4-FFF2-40B4-BE49-F238E27FC236}">
                <a16:creationId xmlns:a16="http://schemas.microsoft.com/office/drawing/2014/main" id="{C3D5963D-B605-E8CB-FCB6-2A7D6A1816F3}"/>
              </a:ext>
            </a:extLst>
          </p:cNvPr>
          <p:cNvPicPr>
            <a:picLocks noGrp="1" noChangeAspect="1"/>
          </p:cNvPicPr>
          <p:nvPr>
            <p:ph idx="1"/>
          </p:nvPr>
        </p:nvPicPr>
        <p:blipFill>
          <a:blip r:embed="rId2"/>
          <a:stretch>
            <a:fillRect/>
          </a:stretch>
        </p:blipFill>
        <p:spPr>
          <a:xfrm>
            <a:off x="1554481" y="1121976"/>
            <a:ext cx="9331698" cy="4555718"/>
          </a:xfrm>
          <a:prstGeom prst="rect">
            <a:avLst/>
          </a:prstGeom>
        </p:spPr>
      </p:pic>
    </p:spTree>
    <p:extLst>
      <p:ext uri="{BB962C8B-B14F-4D97-AF65-F5344CB8AC3E}">
        <p14:creationId xmlns:p14="http://schemas.microsoft.com/office/powerpoint/2010/main" val="1966029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D1D47519-6283-4693-89CB-B6E11772FDC5}"/>
              </a:ext>
            </a:extLst>
          </p:cNvPr>
          <p:cNvSpPr>
            <a:spLocks noChangeArrowheads="1"/>
          </p:cNvSpPr>
          <p:nvPr/>
        </p:nvSpPr>
        <p:spPr bwMode="auto">
          <a:xfrm>
            <a:off x="2354516" y="151724"/>
            <a:ext cx="777387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None/>
            </a:pPr>
            <a:r>
              <a:rPr lang="en-US" altLang="en-US" sz="4400" dirty="0">
                <a:solidFill>
                  <a:schemeClr val="bg1"/>
                </a:solidFill>
                <a:latin typeface="+mn-lt"/>
                <a:ea typeface="ＭＳ Ｐゴシック"/>
              </a:rPr>
              <a:t>Task:  Your own journey...</a:t>
            </a:r>
            <a:endParaRPr lang="en-US" dirty="0">
              <a:solidFill>
                <a:schemeClr val="bg1"/>
              </a:solidFill>
            </a:endParaRPr>
          </a:p>
        </p:txBody>
      </p:sp>
      <p:pic>
        <p:nvPicPr>
          <p:cNvPr id="4" name="Picture 4" descr="Diagram&#10;&#10;Description automatically generated">
            <a:extLst>
              <a:ext uri="{FF2B5EF4-FFF2-40B4-BE49-F238E27FC236}">
                <a16:creationId xmlns:a16="http://schemas.microsoft.com/office/drawing/2014/main" id="{52F49DF7-3E56-451C-A355-8C5C6BE42556}"/>
              </a:ext>
            </a:extLst>
          </p:cNvPr>
          <p:cNvPicPr>
            <a:picLocks noChangeAspect="1"/>
          </p:cNvPicPr>
          <p:nvPr/>
        </p:nvPicPr>
        <p:blipFill>
          <a:blip r:embed="rId2"/>
          <a:stretch>
            <a:fillRect/>
          </a:stretch>
        </p:blipFill>
        <p:spPr>
          <a:xfrm flipH="1">
            <a:off x="4820024" y="1210146"/>
            <a:ext cx="7371976" cy="4640907"/>
          </a:xfrm>
          <a:prstGeom prst="rect">
            <a:avLst/>
          </a:prstGeom>
        </p:spPr>
      </p:pic>
      <p:sp>
        <p:nvSpPr>
          <p:cNvPr id="5" name="TextBox 4">
            <a:extLst>
              <a:ext uri="{FF2B5EF4-FFF2-40B4-BE49-F238E27FC236}">
                <a16:creationId xmlns:a16="http://schemas.microsoft.com/office/drawing/2014/main" id="{F8665713-F517-4825-B63C-8E46D82FB3B1}"/>
              </a:ext>
            </a:extLst>
          </p:cNvPr>
          <p:cNvSpPr txBox="1"/>
          <p:nvPr/>
        </p:nvSpPr>
        <p:spPr>
          <a:xfrm>
            <a:off x="376304" y="1472470"/>
            <a:ext cx="4640196" cy="39130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US" sz="2400" dirty="0"/>
              <a:t>Draw your own pathway</a:t>
            </a:r>
            <a:endParaRPr lang="en-US" sz="2400" dirty="0">
              <a:cs typeface="Calibri" panose="020F0502020204030204"/>
            </a:endParaRPr>
          </a:p>
          <a:p>
            <a:pPr marL="285750" indent="-285750">
              <a:lnSpc>
                <a:spcPct val="150000"/>
              </a:lnSpc>
              <a:buFont typeface="Arial"/>
              <a:buChar char="•"/>
            </a:pPr>
            <a:r>
              <a:rPr lang="en-US" sz="2400" dirty="0">
                <a:cs typeface="Calibri" panose="020F0502020204030204"/>
              </a:rPr>
              <a:t>Think about your own experiences as you've been growing up</a:t>
            </a:r>
          </a:p>
          <a:p>
            <a:pPr marL="285750" indent="-285750">
              <a:lnSpc>
                <a:spcPct val="150000"/>
              </a:lnSpc>
              <a:buFont typeface="Arial"/>
              <a:buChar char="•"/>
            </a:pPr>
            <a:r>
              <a:rPr lang="en-US" sz="2400" dirty="0">
                <a:cs typeface="Calibri" panose="020F0502020204030204"/>
              </a:rPr>
              <a:t>What games did you play?</a:t>
            </a:r>
          </a:p>
          <a:p>
            <a:pPr marL="285750" indent="-285750">
              <a:lnSpc>
                <a:spcPct val="150000"/>
              </a:lnSpc>
              <a:buFont typeface="Arial"/>
              <a:buChar char="•"/>
            </a:pPr>
            <a:r>
              <a:rPr lang="en-US" sz="2400" dirty="0">
                <a:cs typeface="Calibri" panose="020F0502020204030204"/>
              </a:rPr>
              <a:t>Who was involved in your journey?</a:t>
            </a:r>
          </a:p>
        </p:txBody>
      </p:sp>
    </p:spTree>
    <p:extLst>
      <p:ext uri="{BB962C8B-B14F-4D97-AF65-F5344CB8AC3E}">
        <p14:creationId xmlns:p14="http://schemas.microsoft.com/office/powerpoint/2010/main" val="1542038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F44D3-94AD-B03B-815D-58C6BD149B16}"/>
              </a:ext>
            </a:extLst>
          </p:cNvPr>
          <p:cNvSpPr>
            <a:spLocks noGrp="1"/>
          </p:cNvSpPr>
          <p:nvPr>
            <p:ph type="title"/>
          </p:nvPr>
        </p:nvSpPr>
        <p:spPr>
          <a:xfrm>
            <a:off x="838200" y="-170134"/>
            <a:ext cx="10515600" cy="1325563"/>
          </a:xfrm>
        </p:spPr>
        <p:txBody>
          <a:bodyPr/>
          <a:lstStyle/>
          <a:p>
            <a:r>
              <a:rPr lang="en-US" b="1" dirty="0">
                <a:solidFill>
                  <a:schemeClr val="bg1"/>
                </a:solidFill>
              </a:rPr>
              <a:t>Sport Australia – PL consensus </a:t>
            </a:r>
          </a:p>
        </p:txBody>
      </p:sp>
      <p:pic>
        <p:nvPicPr>
          <p:cNvPr id="5" name="Content Placeholder 4" descr="A diagram of a couple of colorful squares with text&#10;&#10;Description automatically generated with medium confidence">
            <a:extLst>
              <a:ext uri="{FF2B5EF4-FFF2-40B4-BE49-F238E27FC236}">
                <a16:creationId xmlns:a16="http://schemas.microsoft.com/office/drawing/2014/main" id="{C7122984-CE8C-B90A-7824-908FC74AFE7B}"/>
              </a:ext>
            </a:extLst>
          </p:cNvPr>
          <p:cNvPicPr>
            <a:picLocks noGrp="1" noChangeAspect="1"/>
          </p:cNvPicPr>
          <p:nvPr>
            <p:ph idx="1"/>
          </p:nvPr>
        </p:nvPicPr>
        <p:blipFill>
          <a:blip r:embed="rId2"/>
          <a:stretch>
            <a:fillRect/>
          </a:stretch>
        </p:blipFill>
        <p:spPr>
          <a:xfrm>
            <a:off x="5810280" y="1002556"/>
            <a:ext cx="5147280" cy="4865518"/>
          </a:xfrm>
        </p:spPr>
      </p:pic>
      <p:pic>
        <p:nvPicPr>
          <p:cNvPr id="6" name="Content Placeholder 3">
            <a:extLst>
              <a:ext uri="{FF2B5EF4-FFF2-40B4-BE49-F238E27FC236}">
                <a16:creationId xmlns:a16="http://schemas.microsoft.com/office/drawing/2014/main" id="{CA4148BE-C060-D78B-9DAC-EE15FB822D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43654"/>
            <a:ext cx="5810280" cy="4770691"/>
          </a:xfrm>
          <a:prstGeom prst="rect">
            <a:avLst/>
          </a:prstGeom>
        </p:spPr>
      </p:pic>
    </p:spTree>
    <p:extLst>
      <p:ext uri="{BB962C8B-B14F-4D97-AF65-F5344CB8AC3E}">
        <p14:creationId xmlns:p14="http://schemas.microsoft.com/office/powerpoint/2010/main" val="859120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665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213755" y="0"/>
            <a:ext cx="11756572" cy="994172"/>
          </a:xfrm>
        </p:spPr>
        <p:txBody>
          <a:bodyPr>
            <a:noAutofit/>
          </a:bodyPr>
          <a:lstStyle/>
          <a:p>
            <a:pPr algn="ctr" eaLnBrk="1" hangingPunct="1"/>
            <a:r>
              <a:rPr lang="en-US" altLang="en-US" b="1" dirty="0">
                <a:solidFill>
                  <a:schemeClr val="bg1"/>
                </a:solidFill>
              </a:rPr>
              <a:t>Philosophical perspective</a:t>
            </a:r>
            <a:r>
              <a:rPr lang="is-IS" altLang="en-US" b="1" dirty="0">
                <a:solidFill>
                  <a:schemeClr val="bg1"/>
                </a:solidFill>
              </a:rPr>
              <a:t>…</a:t>
            </a:r>
            <a:endParaRPr lang="en-US" altLang="en-US" b="1" dirty="0">
              <a:solidFill>
                <a:schemeClr val="bg1"/>
              </a:solidFill>
            </a:endParaRPr>
          </a:p>
        </p:txBody>
      </p:sp>
      <p:sp>
        <p:nvSpPr>
          <p:cNvPr id="3" name="Content Placeholder 2"/>
          <p:cNvSpPr>
            <a:spLocks noGrp="1"/>
          </p:cNvSpPr>
          <p:nvPr>
            <p:ph idx="1"/>
          </p:nvPr>
        </p:nvSpPr>
        <p:spPr>
          <a:xfrm>
            <a:off x="399910" y="1320197"/>
            <a:ext cx="5477873" cy="4356857"/>
          </a:xfrm>
        </p:spPr>
        <p:txBody>
          <a:bodyPr rtlCol="0">
            <a:normAutofit fontScale="85000" lnSpcReduction="20000"/>
          </a:bodyPr>
          <a:lstStyle/>
          <a:p>
            <a:pPr>
              <a:lnSpc>
                <a:spcPct val="140000"/>
              </a:lnSpc>
              <a:defRPr/>
            </a:pPr>
            <a:r>
              <a:rPr lang="en-US" sz="3600"/>
              <a:t>Drawing on existentialism, Whitehead highlights how it is through physical  ‘</a:t>
            </a:r>
            <a:r>
              <a:rPr lang="en-US" sz="3600" i="1"/>
              <a:t>embodiment</a:t>
            </a:r>
            <a:r>
              <a:rPr lang="en-US" sz="3600"/>
              <a:t>’ that humans </a:t>
            </a:r>
            <a:r>
              <a:rPr lang="en-GB" sz="3600"/>
              <a:t>‘</a:t>
            </a:r>
            <a:r>
              <a:rPr lang="en-GB" sz="3600" i="1"/>
              <a:t>create themselves as they interact with their surroundings</a:t>
            </a:r>
            <a:r>
              <a:rPr lang="en-GB" sz="3600"/>
              <a:t>’ (Whitehead, 2010:26).</a:t>
            </a:r>
          </a:p>
          <a:p>
            <a:pPr>
              <a:defRPr/>
            </a:pPr>
            <a:endParaRPr lang="en-US"/>
          </a:p>
        </p:txBody>
      </p:sp>
      <p:pic>
        <p:nvPicPr>
          <p:cNvPr id="29699" name="Picture 2" descr="photo-15.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5576" y="1320197"/>
            <a:ext cx="5477873" cy="4106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2067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6" descr="Unknown-2.jpe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50161" y="2933201"/>
            <a:ext cx="2987768" cy="2870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10" descr="disabled-activity-612x300.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8301" y="3232047"/>
            <a:ext cx="4150519" cy="244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983439" y="152173"/>
            <a:ext cx="3970734" cy="2555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Content Placeholder 2"/>
          <p:cNvPicPr>
            <a:picLocks noGrp="1"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95129" y="3013947"/>
            <a:ext cx="3859044" cy="2789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56094"/>
            <a:ext cx="3870281" cy="2677107"/>
          </a:xfrm>
          <a:prstGeom prst="rect">
            <a:avLst/>
          </a:prstGeom>
        </p:spPr>
      </p:pic>
      <p:pic>
        <p:nvPicPr>
          <p:cNvPr id="4" name="Pictur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08929" y="62616"/>
            <a:ext cx="3563471" cy="2739814"/>
          </a:xfrm>
          <a:prstGeom prst="rect">
            <a:avLst/>
          </a:prstGeom>
        </p:spPr>
      </p:pic>
    </p:spTree>
    <p:extLst>
      <p:ext uri="{BB962C8B-B14F-4D97-AF65-F5344CB8AC3E}">
        <p14:creationId xmlns:p14="http://schemas.microsoft.com/office/powerpoint/2010/main" val="15211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48222"/>
            <a:ext cx="10515600" cy="1325563"/>
          </a:xfrm>
        </p:spPr>
        <p:txBody>
          <a:bodyPr/>
          <a:lstStyle/>
          <a:p>
            <a:r>
              <a:rPr lang="en-US" b="1">
                <a:solidFill>
                  <a:schemeClr val="bg1"/>
                </a:solidFill>
              </a:rPr>
              <a:t>Why does physical literacy matter?</a:t>
            </a:r>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46947" y="1177925"/>
            <a:ext cx="6882064" cy="4351338"/>
          </a:xfrm>
        </p:spPr>
      </p:pic>
    </p:spTree>
    <p:extLst>
      <p:ext uri="{BB962C8B-B14F-4D97-AF65-F5344CB8AC3E}">
        <p14:creationId xmlns:p14="http://schemas.microsoft.com/office/powerpoint/2010/main" val="872256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010" y="-160421"/>
            <a:ext cx="12753473" cy="1325563"/>
          </a:xfrm>
        </p:spPr>
        <p:txBody>
          <a:bodyPr/>
          <a:lstStyle/>
          <a:p>
            <a:r>
              <a:rPr lang="en-US" b="1" dirty="0">
                <a:solidFill>
                  <a:schemeClr val="bg1"/>
                </a:solidFill>
              </a:rPr>
              <a:t>It is challenges the </a:t>
            </a:r>
            <a:r>
              <a:rPr lang="en-US" b="1">
                <a:solidFill>
                  <a:schemeClr val="bg1"/>
                </a:solidFill>
              </a:rPr>
              <a:t>dualist objectification of the body</a:t>
            </a:r>
            <a:endParaRPr lang="en-US" b="1" dirty="0">
              <a:solidFill>
                <a:schemeClr val="bg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010" y="1377620"/>
            <a:ext cx="6046343" cy="3795992"/>
          </a:xfrm>
          <a:prstGeom prst="rect">
            <a:avLst/>
          </a:prstGeom>
        </p:spPr>
      </p:pic>
      <p:pic>
        <p:nvPicPr>
          <p:cNvPr id="6" name="Content Placeholder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6102" y="1535307"/>
            <a:ext cx="5376003" cy="3638305"/>
          </a:xfrm>
          <a:prstGeom prst="rect">
            <a:avLst/>
          </a:prstGeom>
        </p:spPr>
      </p:pic>
    </p:spTree>
    <p:extLst>
      <p:ext uri="{BB962C8B-B14F-4D97-AF65-F5344CB8AC3E}">
        <p14:creationId xmlns:p14="http://schemas.microsoft.com/office/powerpoint/2010/main" val="2054901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13721" y="1038673"/>
            <a:ext cx="3931444" cy="841772"/>
          </a:xfrm>
        </p:spPr>
        <p:txBody>
          <a:bodyPr>
            <a:normAutofit fontScale="92500"/>
          </a:bodyPr>
          <a:lstStyle/>
          <a:p>
            <a:pPr>
              <a:defRPr/>
            </a:pPr>
            <a:r>
              <a:rPr lang="en-GB" dirty="0">
                <a:latin typeface="Candara" panose="020E0502030303020204" pitchFamily="34" charset="0"/>
              </a:rPr>
              <a:t>Starts in the early years- developmental process</a:t>
            </a:r>
          </a:p>
          <a:p>
            <a:pPr marL="0" indent="0">
              <a:buNone/>
              <a:defRPr/>
            </a:pPr>
            <a:endParaRPr lang="en-GB" sz="1950" dirty="0"/>
          </a:p>
        </p:txBody>
      </p:sp>
      <p:pic>
        <p:nvPicPr>
          <p:cNvPr id="20484" name="Picture 5"/>
          <p:cNvPicPr>
            <a:picLocks noChangeAspect="1"/>
          </p:cNvPicPr>
          <p:nvPr/>
        </p:nvPicPr>
        <p:blipFill>
          <a:blip r:embed="rId3">
            <a:extLst>
              <a:ext uri="{28A0092B-C50C-407E-A947-70E740481C1C}">
                <a14:useLocalDpi xmlns:a14="http://schemas.microsoft.com/office/drawing/2010/main" val="0"/>
              </a:ext>
            </a:extLst>
          </a:blip>
          <a:srcRect l="54726" t="21362" r="22438" b="34581"/>
          <a:stretch>
            <a:fillRect/>
          </a:stretch>
        </p:blipFill>
        <p:spPr bwMode="auto">
          <a:xfrm>
            <a:off x="705581" y="2348997"/>
            <a:ext cx="1606742" cy="221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3960" y="2660235"/>
            <a:ext cx="2464199" cy="162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005631" y="2222365"/>
            <a:ext cx="1783073" cy="221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Content Placeholder 4"/>
          <p:cNvSpPr txBox="1">
            <a:spLocks/>
          </p:cNvSpPr>
          <p:nvPr/>
        </p:nvSpPr>
        <p:spPr bwMode="auto">
          <a:xfrm>
            <a:off x="6397597" y="1033045"/>
            <a:ext cx="4861761" cy="84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r>
              <a:rPr lang="en-GB" altLang="en-US" sz="2600" dirty="0">
                <a:latin typeface="Candara" panose="020E0502030303020204" pitchFamily="34" charset="0"/>
              </a:rPr>
              <a:t>Provide supports across all phases of lifespan</a:t>
            </a:r>
          </a:p>
        </p:txBody>
      </p:sp>
      <p:sp>
        <p:nvSpPr>
          <p:cNvPr id="20490" name="TextBox 12"/>
          <p:cNvSpPr txBox="1">
            <a:spLocks noChangeArrowheads="1"/>
          </p:cNvSpPr>
          <p:nvPr/>
        </p:nvSpPr>
        <p:spPr bwMode="auto">
          <a:xfrm>
            <a:off x="705581" y="4751792"/>
            <a:ext cx="131478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dirty="0">
                <a:latin typeface="Candara" panose="020E0502030303020204" pitchFamily="34" charset="0"/>
              </a:rPr>
              <a:t>Preschool years</a:t>
            </a:r>
          </a:p>
        </p:txBody>
      </p:sp>
      <p:sp>
        <p:nvSpPr>
          <p:cNvPr id="20491" name="TextBox 13"/>
          <p:cNvSpPr txBox="1">
            <a:spLocks noChangeArrowheads="1"/>
          </p:cNvSpPr>
          <p:nvPr/>
        </p:nvSpPr>
        <p:spPr bwMode="auto">
          <a:xfrm>
            <a:off x="3035508" y="2207593"/>
            <a:ext cx="128112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dirty="0">
                <a:latin typeface="Candara" panose="020E0502030303020204" pitchFamily="34" charset="0"/>
              </a:rPr>
              <a:t>Primary School</a:t>
            </a:r>
          </a:p>
        </p:txBody>
      </p:sp>
      <p:sp>
        <p:nvSpPr>
          <p:cNvPr id="20492" name="TextBox 14"/>
          <p:cNvSpPr txBox="1">
            <a:spLocks noChangeArrowheads="1"/>
          </p:cNvSpPr>
          <p:nvPr/>
        </p:nvSpPr>
        <p:spPr bwMode="auto">
          <a:xfrm>
            <a:off x="5372006" y="4578068"/>
            <a:ext cx="150137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dirty="0">
                <a:latin typeface="Candara" panose="020E0502030303020204" pitchFamily="34" charset="0"/>
              </a:rPr>
              <a:t>Secondary School</a:t>
            </a:r>
          </a:p>
        </p:txBody>
      </p:sp>
      <p:sp>
        <p:nvSpPr>
          <p:cNvPr id="20493" name="TextBox 15"/>
          <p:cNvSpPr txBox="1">
            <a:spLocks noChangeArrowheads="1"/>
          </p:cNvSpPr>
          <p:nvPr/>
        </p:nvSpPr>
        <p:spPr bwMode="auto">
          <a:xfrm>
            <a:off x="7851804" y="2255390"/>
            <a:ext cx="139006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dirty="0">
                <a:latin typeface="Candara" panose="020E0502030303020204" pitchFamily="34" charset="0"/>
              </a:rPr>
              <a:t>Adult &amp; Working</a:t>
            </a:r>
          </a:p>
        </p:txBody>
      </p:sp>
      <p:sp>
        <p:nvSpPr>
          <p:cNvPr id="20494" name="TextBox 16"/>
          <p:cNvSpPr txBox="1">
            <a:spLocks noChangeArrowheads="1"/>
          </p:cNvSpPr>
          <p:nvPr/>
        </p:nvSpPr>
        <p:spPr bwMode="auto">
          <a:xfrm>
            <a:off x="10390457" y="4635468"/>
            <a:ext cx="101341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350" b="1" i="1" u="sng" dirty="0">
                <a:latin typeface="Candara" panose="020E0502030303020204" pitchFamily="34" charset="0"/>
              </a:rPr>
              <a:t>Older Adult</a:t>
            </a:r>
          </a:p>
        </p:txBody>
      </p:sp>
      <p:sp>
        <p:nvSpPr>
          <p:cNvPr id="20" name="Right Arrow 19"/>
          <p:cNvSpPr/>
          <p:nvPr/>
        </p:nvSpPr>
        <p:spPr>
          <a:xfrm>
            <a:off x="705582" y="5318338"/>
            <a:ext cx="10883444" cy="504314"/>
          </a:xfrm>
          <a:prstGeom prst="rightArrow">
            <a:avLst>
              <a:gd name="adj1" fmla="val 64075"/>
              <a:gd name="adj2" fmla="val 97969"/>
            </a:avLst>
          </a:prstGeom>
          <a:solidFill>
            <a:srgbClr val="0000FF"/>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1350" dirty="0"/>
              <a:t>Developmental Process</a:t>
            </a:r>
          </a:p>
        </p:txBody>
      </p:sp>
      <p:sp>
        <p:nvSpPr>
          <p:cNvPr id="2" name="TextBox 1"/>
          <p:cNvSpPr txBox="1"/>
          <p:nvPr/>
        </p:nvSpPr>
        <p:spPr>
          <a:xfrm>
            <a:off x="247995" y="105065"/>
            <a:ext cx="13250778" cy="707886"/>
          </a:xfrm>
          <a:prstGeom prst="rect">
            <a:avLst/>
          </a:prstGeom>
          <a:noFill/>
        </p:spPr>
        <p:txBody>
          <a:bodyPr wrap="square" rtlCol="0">
            <a:spAutoFit/>
          </a:bodyPr>
          <a:lstStyle/>
          <a:p>
            <a:r>
              <a:rPr lang="en-GB" altLang="en-US" sz="4000" b="1" dirty="0">
                <a:solidFill>
                  <a:schemeClr val="bg1"/>
                </a:solidFill>
                <a:latin typeface="+mj-lt"/>
                <a:ea typeface="ＭＳ Ｐゴシック" panose="020B0600070205080204" pitchFamily="34" charset="-128"/>
              </a:rPr>
              <a:t>Understanding Physical Literacy supports physical activity</a:t>
            </a:r>
            <a:endParaRPr lang="en-US" sz="4000" dirty="0">
              <a:solidFill>
                <a:schemeClr val="bg1"/>
              </a:solidFill>
              <a:latin typeface="+mj-lt"/>
            </a:endParaRPr>
          </a:p>
        </p:txBody>
      </p:sp>
      <p:pic>
        <p:nvPicPr>
          <p:cNvPr id="17" name="Content Placeholder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2479443" y="2639531"/>
            <a:ext cx="2393252" cy="1678274"/>
          </a:xfrm>
          <a:prstGeom prst="rect">
            <a:avLst/>
          </a:prstGeom>
        </p:spPr>
      </p:pic>
      <p:pic>
        <p:nvPicPr>
          <p:cNvPr id="18" name="Content Placeholder 2">
            <a:extLst>
              <a:ext uri="{FF2B5EF4-FFF2-40B4-BE49-F238E27FC236}">
                <a16:creationId xmlns:a16="http://schemas.microsoft.com/office/drawing/2014/main" id="{1CF0F165-D84E-004D-80A7-3BB30AA45342}"/>
              </a:ext>
            </a:extLst>
          </p:cNvPr>
          <p:cNvPicPr>
            <a:picLocks noGrp="1" noChangeAspect="1"/>
          </p:cNvPicPr>
          <p:nvPr/>
        </p:nvPicPr>
        <p:blipFill rotWithShape="1">
          <a:blip r:embed="rId7" cstate="print">
            <a:extLst>
              <a:ext uri="{28A0092B-C50C-407E-A947-70E740481C1C}">
                <a14:useLocalDpi xmlns:a14="http://schemas.microsoft.com/office/drawing/2010/main" val="0"/>
              </a:ext>
            </a:extLst>
          </a:blip>
          <a:srcRect t="14761" r="-3" b="3956"/>
          <a:stretch/>
        </p:blipFill>
        <p:spPr bwMode="auto">
          <a:xfrm>
            <a:off x="5071741" y="2660234"/>
            <a:ext cx="2194747" cy="1624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spTree>
    <p:extLst>
      <p:ext uri="{BB962C8B-B14F-4D97-AF65-F5344CB8AC3E}">
        <p14:creationId xmlns:p14="http://schemas.microsoft.com/office/powerpoint/2010/main" val="1900572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712695" y="-121024"/>
            <a:ext cx="11802034" cy="1254820"/>
          </a:xfrm>
        </p:spPr>
        <p:txBody>
          <a:bodyPr>
            <a:noAutofit/>
          </a:bodyPr>
          <a:lstStyle/>
          <a:p>
            <a:pPr eaLnBrk="1" hangingPunct="1"/>
            <a:r>
              <a:rPr lang="en-US" altLang="en-US" b="1" dirty="0">
                <a:solidFill>
                  <a:schemeClr val="bg1"/>
                </a:solidFill>
              </a:rPr>
              <a:t>Remember the Physical Literacy perspective</a:t>
            </a:r>
            <a:r>
              <a:rPr lang="is-IS" altLang="en-US" b="1" dirty="0">
                <a:solidFill>
                  <a:schemeClr val="bg1"/>
                </a:solidFill>
              </a:rPr>
              <a:t>…</a:t>
            </a:r>
            <a:endParaRPr lang="en-US" altLang="en-US" b="1" dirty="0">
              <a:solidFill>
                <a:schemeClr val="bg1"/>
              </a:solidFill>
            </a:endParaRPr>
          </a:p>
        </p:txBody>
      </p:sp>
      <p:sp>
        <p:nvSpPr>
          <p:cNvPr id="3" name="Content Placeholder 2"/>
          <p:cNvSpPr>
            <a:spLocks noGrp="1"/>
          </p:cNvSpPr>
          <p:nvPr>
            <p:ph idx="1"/>
          </p:nvPr>
        </p:nvSpPr>
        <p:spPr>
          <a:xfrm>
            <a:off x="349624" y="1700807"/>
            <a:ext cx="5184679" cy="3059451"/>
          </a:xfrm>
        </p:spPr>
        <p:txBody>
          <a:bodyPr rtlCol="0">
            <a:normAutofit fontScale="92500" lnSpcReduction="20000"/>
          </a:bodyPr>
          <a:lstStyle/>
          <a:p>
            <a:pPr>
              <a:defRPr/>
            </a:pPr>
            <a:r>
              <a:rPr lang="en-US" sz="3300" dirty="0">
                <a:latin typeface="Candara" panose="020E0502030303020204" pitchFamily="34" charset="0"/>
              </a:rPr>
              <a:t>Drawing on existentialism, Whitehead highlights how it is through physical  ‘</a:t>
            </a:r>
            <a:r>
              <a:rPr lang="en-US" sz="3300" i="1" dirty="0">
                <a:latin typeface="Candara" panose="020E0502030303020204" pitchFamily="34" charset="0"/>
              </a:rPr>
              <a:t>embodiment</a:t>
            </a:r>
            <a:r>
              <a:rPr lang="en-US" sz="3300" dirty="0">
                <a:latin typeface="Candara" panose="020E0502030303020204" pitchFamily="34" charset="0"/>
              </a:rPr>
              <a:t>’ that humans </a:t>
            </a:r>
            <a:r>
              <a:rPr lang="en-GB" sz="3300" dirty="0">
                <a:latin typeface="Candara" panose="020E0502030303020204" pitchFamily="34" charset="0"/>
              </a:rPr>
              <a:t>‘</a:t>
            </a:r>
            <a:r>
              <a:rPr lang="en-GB" sz="3300" i="1" dirty="0">
                <a:latin typeface="Candara" panose="020E0502030303020204" pitchFamily="34" charset="0"/>
              </a:rPr>
              <a:t>create themselves as they interact with their surroundings</a:t>
            </a:r>
            <a:r>
              <a:rPr lang="en-GB" sz="3300" dirty="0">
                <a:latin typeface="Candara" panose="020E0502030303020204" pitchFamily="34" charset="0"/>
              </a:rPr>
              <a:t>’ (Whitehead, 2010:26).</a:t>
            </a:r>
          </a:p>
          <a:p>
            <a:pPr>
              <a:defRPr/>
            </a:pPr>
            <a:endParaRPr lang="en-US" dirty="0"/>
          </a:p>
        </p:txBody>
      </p:sp>
      <p:pic>
        <p:nvPicPr>
          <p:cNvPr id="29699" name="Picture 2" descr="photo-15.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5999" y="1237129"/>
            <a:ext cx="5948530" cy="4459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0399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4055" y="237494"/>
            <a:ext cx="10690410" cy="857250"/>
          </a:xfrm>
        </p:spPr>
        <p:txBody>
          <a:bodyPr rtlCol="0">
            <a:normAutofit fontScale="90000"/>
          </a:bodyPr>
          <a:lstStyle/>
          <a:p>
            <a:pPr algn="ctr">
              <a:defRPr/>
            </a:pPr>
            <a:r>
              <a:rPr lang="en-GB" sz="4900" b="1" dirty="0">
                <a:solidFill>
                  <a:schemeClr val="bg1"/>
                </a:solidFill>
              </a:rPr>
              <a:t>This is most evident in </a:t>
            </a:r>
            <a:r>
              <a:rPr lang="en-GB" sz="4900" b="1">
                <a:solidFill>
                  <a:schemeClr val="bg1"/>
                </a:solidFill>
              </a:rPr>
              <a:t>early childhood</a:t>
            </a:r>
            <a:br>
              <a:rPr lang="en-US" sz="3000" dirty="0"/>
            </a:br>
            <a:endParaRPr lang="en-US" sz="3000" dirty="0"/>
          </a:p>
        </p:txBody>
      </p:sp>
      <p:pic>
        <p:nvPicPr>
          <p:cNvPr id="30723" name="Content Placeholder 3"/>
          <p:cNvPicPr>
            <a:picLocks noChangeAspect="1"/>
          </p:cNvPicPr>
          <p:nvPr/>
        </p:nvPicPr>
        <p:blipFill>
          <a:blip r:embed="rId3">
            <a:extLst>
              <a:ext uri="{28A0092B-C50C-407E-A947-70E740481C1C}">
                <a14:useLocalDpi xmlns:a14="http://schemas.microsoft.com/office/drawing/2010/main" val="0"/>
              </a:ext>
            </a:extLst>
          </a:blip>
          <a:srcRect l="11037" r="11037"/>
          <a:stretch>
            <a:fillRect/>
          </a:stretch>
        </p:blipFill>
        <p:spPr bwMode="auto">
          <a:xfrm>
            <a:off x="5153695" y="1094744"/>
            <a:ext cx="2599985" cy="1926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991" y="3382703"/>
            <a:ext cx="2837537" cy="225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377287" y="1094744"/>
            <a:ext cx="2187178" cy="2862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228135" y="3382703"/>
            <a:ext cx="3042310" cy="2278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7" name="TextBox 2"/>
          <p:cNvSpPr txBox="1">
            <a:spLocks noChangeArrowheads="1"/>
          </p:cNvSpPr>
          <p:nvPr/>
        </p:nvSpPr>
        <p:spPr bwMode="auto">
          <a:xfrm>
            <a:off x="618565" y="1642354"/>
            <a:ext cx="33330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Myriad Pro" charset="0"/>
              </a:defRPr>
            </a:lvl1pPr>
            <a:lvl2pPr marL="742950" indent="-285750">
              <a:spcBef>
                <a:spcPct val="20000"/>
              </a:spcBef>
              <a:buFont typeface="Arial" charset="0"/>
              <a:buChar char="–"/>
              <a:defRPr sz="2800">
                <a:solidFill>
                  <a:schemeClr val="tx1"/>
                </a:solidFill>
                <a:latin typeface="Myriad Pro" charset="0"/>
              </a:defRPr>
            </a:lvl2pPr>
            <a:lvl3pPr marL="1143000" indent="-228600">
              <a:spcBef>
                <a:spcPct val="20000"/>
              </a:spcBef>
              <a:buFont typeface="Arial" charset="0"/>
              <a:buChar char="•"/>
              <a:defRPr sz="2400">
                <a:solidFill>
                  <a:schemeClr val="tx1"/>
                </a:solidFill>
                <a:latin typeface="Myriad Pro" charset="0"/>
              </a:defRPr>
            </a:lvl3pPr>
            <a:lvl4pPr marL="1600200" indent="-228600">
              <a:spcBef>
                <a:spcPct val="20000"/>
              </a:spcBef>
              <a:buFont typeface="Arial" charset="0"/>
              <a:buChar char="–"/>
              <a:defRPr sz="2000">
                <a:solidFill>
                  <a:schemeClr val="tx1"/>
                </a:solidFill>
                <a:latin typeface="Myriad Pro" charset="0"/>
              </a:defRPr>
            </a:lvl4pPr>
            <a:lvl5pPr marL="2057400" indent="-228600">
              <a:spcBef>
                <a:spcPct val="20000"/>
              </a:spcBef>
              <a:buFont typeface="Arial" charset="0"/>
              <a:buChar char="»"/>
              <a:defRPr sz="2000">
                <a:solidFill>
                  <a:schemeClr val="tx1"/>
                </a:solidFill>
                <a:latin typeface="Myriad Pro" charset="0"/>
              </a:defRPr>
            </a:lvl5pPr>
            <a:lvl6pPr marL="2514600" indent="-228600" eaLnBrk="0" fontAlgn="base" hangingPunct="0">
              <a:spcBef>
                <a:spcPct val="20000"/>
              </a:spcBef>
              <a:spcAft>
                <a:spcPct val="0"/>
              </a:spcAft>
              <a:buFont typeface="Arial" charset="0"/>
              <a:buChar char="»"/>
              <a:defRPr sz="2000">
                <a:solidFill>
                  <a:schemeClr val="tx1"/>
                </a:solidFill>
                <a:latin typeface="Myriad Pro" charset="0"/>
              </a:defRPr>
            </a:lvl6pPr>
            <a:lvl7pPr marL="2971800" indent="-228600" eaLnBrk="0" fontAlgn="base" hangingPunct="0">
              <a:spcBef>
                <a:spcPct val="20000"/>
              </a:spcBef>
              <a:spcAft>
                <a:spcPct val="0"/>
              </a:spcAft>
              <a:buFont typeface="Arial" charset="0"/>
              <a:buChar char="»"/>
              <a:defRPr sz="2000">
                <a:solidFill>
                  <a:schemeClr val="tx1"/>
                </a:solidFill>
                <a:latin typeface="Myriad Pro" charset="0"/>
              </a:defRPr>
            </a:lvl7pPr>
            <a:lvl8pPr marL="3429000" indent="-228600" eaLnBrk="0" fontAlgn="base" hangingPunct="0">
              <a:spcBef>
                <a:spcPct val="20000"/>
              </a:spcBef>
              <a:spcAft>
                <a:spcPct val="0"/>
              </a:spcAft>
              <a:buFont typeface="Arial" charset="0"/>
              <a:buChar char="»"/>
              <a:defRPr sz="2000">
                <a:solidFill>
                  <a:schemeClr val="tx1"/>
                </a:solidFill>
                <a:latin typeface="Myriad Pro" charset="0"/>
              </a:defRPr>
            </a:lvl8pPr>
            <a:lvl9pPr marL="3886200" indent="-228600" eaLnBrk="0" fontAlgn="base" hangingPunct="0">
              <a:spcBef>
                <a:spcPct val="20000"/>
              </a:spcBef>
              <a:spcAft>
                <a:spcPct val="0"/>
              </a:spcAft>
              <a:buFont typeface="Arial" charset="0"/>
              <a:buChar char="»"/>
              <a:defRPr sz="2000">
                <a:solidFill>
                  <a:schemeClr val="tx1"/>
                </a:solidFill>
                <a:latin typeface="Myriad Pro" charset="0"/>
              </a:defRPr>
            </a:lvl9pPr>
          </a:lstStyle>
          <a:p>
            <a:pPr algn="ctr" eaLnBrk="1" hangingPunct="1">
              <a:spcBef>
                <a:spcPct val="0"/>
              </a:spcBef>
              <a:buFontTx/>
              <a:buNone/>
            </a:pPr>
            <a:r>
              <a:rPr lang="en-US" altLang="en-US" sz="3600" dirty="0">
                <a:latin typeface="Candara" panose="020E0502030303020204" pitchFamily="34" charset="0"/>
              </a:rPr>
              <a:t>Sensorimotor integration</a:t>
            </a:r>
          </a:p>
        </p:txBody>
      </p:sp>
    </p:spTree>
    <p:extLst>
      <p:ext uri="{BB962C8B-B14F-4D97-AF65-F5344CB8AC3E}">
        <p14:creationId xmlns:p14="http://schemas.microsoft.com/office/powerpoint/2010/main" val="339463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03008" y="1116385"/>
            <a:ext cx="7867134" cy="4638957"/>
          </a:xfrm>
        </p:spPr>
      </p:pic>
    </p:spTree>
    <p:extLst>
      <p:ext uri="{BB962C8B-B14F-4D97-AF65-F5344CB8AC3E}">
        <p14:creationId xmlns:p14="http://schemas.microsoft.com/office/powerpoint/2010/main" val="787380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a:extLst>
              <a:ext uri="{FF2B5EF4-FFF2-40B4-BE49-F238E27FC236}">
                <a16:creationId xmlns:a16="http://schemas.microsoft.com/office/drawing/2014/main" id="{25A481CF-B0FB-47E3-81A8-4834C0248A7D}"/>
              </a:ext>
            </a:extLst>
          </p:cNvPr>
          <p:cNvSpPr>
            <a:spLocks noGrp="1"/>
          </p:cNvSpPr>
          <p:nvPr>
            <p:ph type="title"/>
          </p:nvPr>
        </p:nvSpPr>
        <p:spPr>
          <a:xfrm>
            <a:off x="2833967" y="-125414"/>
            <a:ext cx="10515600" cy="1325563"/>
          </a:xfrm>
        </p:spPr>
        <p:txBody>
          <a:bodyPr/>
          <a:lstStyle/>
          <a:p>
            <a:r>
              <a:rPr lang="en-US" altLang="en-US" b="1" dirty="0">
                <a:solidFill>
                  <a:schemeClr val="bg1"/>
                </a:solidFill>
                <a:ea typeface="Calibri" panose="020F0502020204030204" pitchFamily="34" charset="0"/>
                <a:cs typeface="Calibri" panose="020F0502020204030204" pitchFamily="34" charset="0"/>
              </a:rPr>
              <a:t>Gross and fine motor skills</a:t>
            </a:r>
          </a:p>
        </p:txBody>
      </p:sp>
      <p:sp>
        <p:nvSpPr>
          <p:cNvPr id="33794" name="Content Placeholder 2">
            <a:extLst>
              <a:ext uri="{FF2B5EF4-FFF2-40B4-BE49-F238E27FC236}">
                <a16:creationId xmlns:a16="http://schemas.microsoft.com/office/drawing/2014/main" id="{A7C5CF4B-C951-42DC-8C41-6D2F48E400B0}"/>
              </a:ext>
            </a:extLst>
          </p:cNvPr>
          <p:cNvSpPr>
            <a:spLocks noGrp="1"/>
          </p:cNvSpPr>
          <p:nvPr>
            <p:ph idx="1"/>
          </p:nvPr>
        </p:nvSpPr>
        <p:spPr>
          <a:xfrm>
            <a:off x="927847" y="1600201"/>
            <a:ext cx="9282953" cy="3916363"/>
          </a:xfrm>
        </p:spPr>
        <p:txBody>
          <a:bodyPr/>
          <a:lstStyle/>
          <a:p>
            <a:r>
              <a:rPr lang="en-US" altLang="en-US" dirty="0">
                <a:latin typeface="Calibri" panose="020F0502020204030204" pitchFamily="34" charset="0"/>
                <a:ea typeface="Calibri" panose="020F0502020204030204" pitchFamily="34" charset="0"/>
                <a:cs typeface="Calibri" panose="020F0502020204030204" pitchFamily="34" charset="0"/>
              </a:rPr>
              <a:t>Crossing the midline</a:t>
            </a:r>
          </a:p>
          <a:p>
            <a:r>
              <a:rPr lang="en-US" altLang="en-US" dirty="0">
                <a:latin typeface="Calibri" panose="020F0502020204030204" pitchFamily="34" charset="0"/>
                <a:ea typeface="Calibri" panose="020F0502020204030204" pitchFamily="34" charset="0"/>
                <a:cs typeface="Calibri" panose="020F0502020204030204" pitchFamily="34" charset="0"/>
              </a:rPr>
              <a:t>Gross motor</a:t>
            </a:r>
          </a:p>
          <a:p>
            <a:r>
              <a:rPr lang="en-US" altLang="en-US" dirty="0">
                <a:latin typeface="Calibri" panose="020F0502020204030204" pitchFamily="34" charset="0"/>
                <a:ea typeface="Calibri" panose="020F0502020204030204" pitchFamily="34" charset="0"/>
                <a:cs typeface="Calibri" panose="020F0502020204030204" pitchFamily="34" charset="0"/>
              </a:rPr>
              <a:t>Fine motor </a:t>
            </a:r>
          </a:p>
        </p:txBody>
      </p:sp>
      <p:pic>
        <p:nvPicPr>
          <p:cNvPr id="33795" name="Picture 3">
            <a:extLst>
              <a:ext uri="{FF2B5EF4-FFF2-40B4-BE49-F238E27FC236}">
                <a16:creationId xmlns:a16="http://schemas.microsoft.com/office/drawing/2014/main" id="{3BE28310-B7E0-4BB3-B78C-192E22A5E2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3367" y="1067450"/>
            <a:ext cx="3194866" cy="2721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4">
            <a:extLst>
              <a:ext uri="{FF2B5EF4-FFF2-40B4-BE49-F238E27FC236}">
                <a16:creationId xmlns:a16="http://schemas.microsoft.com/office/drawing/2014/main" id="{642BFC84-5F31-4818-8FE0-A5F732D242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776" y="3731654"/>
            <a:ext cx="4068016" cy="1995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5">
            <a:extLst>
              <a:ext uri="{FF2B5EF4-FFF2-40B4-BE49-F238E27FC236}">
                <a16:creationId xmlns:a16="http://schemas.microsoft.com/office/drawing/2014/main" id="{1ABAAC29-38CB-425E-A498-E1B991C91E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3174" y="2427961"/>
            <a:ext cx="3038849" cy="3088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7895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8506" y="-113166"/>
            <a:ext cx="10515600" cy="1325563"/>
          </a:xfrm>
        </p:spPr>
        <p:txBody>
          <a:bodyPr/>
          <a:lstStyle/>
          <a:p>
            <a:r>
              <a:rPr lang="en-US" altLang="en-US" b="1" dirty="0">
                <a:solidFill>
                  <a:schemeClr val="bg1"/>
                </a:solidFill>
                <a:ea typeface="ＭＳ Ｐゴシック" charset="-128"/>
              </a:rPr>
              <a:t>Moving lays the foundations for learning</a:t>
            </a:r>
            <a:endParaRPr lang="en-US" dirty="0">
              <a:solidFill>
                <a:schemeClr val="bg1"/>
              </a:solidFill>
            </a:endParaRPr>
          </a:p>
        </p:txBody>
      </p:sp>
      <p:sp>
        <p:nvSpPr>
          <p:cNvPr id="3" name="Content Placeholder 2"/>
          <p:cNvSpPr>
            <a:spLocks noGrp="1"/>
          </p:cNvSpPr>
          <p:nvPr>
            <p:ph sz="half" idx="1"/>
          </p:nvPr>
        </p:nvSpPr>
        <p:spPr>
          <a:xfrm>
            <a:off x="0" y="1212397"/>
            <a:ext cx="6019800" cy="4964566"/>
          </a:xfrm>
        </p:spPr>
        <p:txBody>
          <a:bodyPr/>
          <a:lstStyle/>
          <a:p>
            <a:r>
              <a:rPr lang="en-US" altLang="en-US" dirty="0">
                <a:latin typeface="Candara" panose="020E0502030303020204" pitchFamily="34" charset="0"/>
                <a:ea typeface="ＭＳ Ｐゴシック" charset="-128"/>
              </a:rPr>
              <a:t>7 or 8 </a:t>
            </a:r>
            <a:r>
              <a:rPr lang="en-US" altLang="en-US" dirty="0" err="1">
                <a:latin typeface="Candara" panose="020E0502030303020204" pitchFamily="34" charset="0"/>
                <a:ea typeface="ＭＳ Ｐゴシック" charset="-128"/>
              </a:rPr>
              <a:t>yrs</a:t>
            </a:r>
            <a:r>
              <a:rPr lang="en-US" altLang="en-US" dirty="0">
                <a:latin typeface="Candara" panose="020E0502030303020204" pitchFamily="34" charset="0"/>
                <a:ea typeface="ＭＳ Ｐゴシック" charset="-128"/>
              </a:rPr>
              <a:t> of moving and play are required to give the child a sensorimotor intelligence that can serve as a foundation for intellectual, social and personal and physical development</a:t>
            </a:r>
          </a:p>
          <a:p>
            <a:r>
              <a:rPr lang="en-US" altLang="en-US" dirty="0">
                <a:latin typeface="Candara" panose="020E0502030303020204" pitchFamily="34" charset="0"/>
                <a:ea typeface="ＭＳ Ｐゴシック" charset="-128"/>
              </a:rPr>
              <a:t>Play consists of a series of adaptive responses that make sensory integration happen                                                (Ayres, 2005)</a:t>
            </a:r>
          </a:p>
          <a:p>
            <a:endParaRPr lang="en-US" dirty="0"/>
          </a:p>
        </p:txBody>
      </p:sp>
      <p:pic>
        <p:nvPicPr>
          <p:cNvPr id="5" name="Content Placeholder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847"/>
          <a:stretch/>
        </p:blipFill>
        <p:spPr>
          <a:xfrm>
            <a:off x="6019800" y="1156447"/>
            <a:ext cx="6042212" cy="4413685"/>
          </a:xfrm>
        </p:spPr>
      </p:pic>
    </p:spTree>
    <p:extLst>
      <p:ext uri="{BB962C8B-B14F-4D97-AF65-F5344CB8AC3E}">
        <p14:creationId xmlns:p14="http://schemas.microsoft.com/office/powerpoint/2010/main" val="904645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1835" y="0"/>
            <a:ext cx="8369755" cy="994172"/>
          </a:xfrm>
        </p:spPr>
        <p:txBody>
          <a:bodyPr>
            <a:normAutofit/>
          </a:bodyPr>
          <a:lstStyle/>
          <a:p>
            <a:r>
              <a:rPr lang="en-US" sz="4800" b="1" dirty="0">
                <a:solidFill>
                  <a:schemeClr val="bg1"/>
                </a:solidFill>
              </a:rPr>
              <a:t>Evidence </a:t>
            </a:r>
            <a:r>
              <a:rPr lang="en-US" b="1" dirty="0">
                <a:solidFill>
                  <a:schemeClr val="bg1"/>
                </a:solidFill>
              </a:rPr>
              <a:t>from</a:t>
            </a:r>
            <a:r>
              <a:rPr lang="en-US" sz="4800" b="1" dirty="0">
                <a:solidFill>
                  <a:schemeClr val="bg1"/>
                </a:solidFill>
              </a:rPr>
              <a:t> neuroscience </a:t>
            </a:r>
          </a:p>
        </p:txBody>
      </p:sp>
      <p:sp>
        <p:nvSpPr>
          <p:cNvPr id="3" name="Content Placeholder 2"/>
          <p:cNvSpPr>
            <a:spLocks noGrp="1"/>
          </p:cNvSpPr>
          <p:nvPr>
            <p:ph idx="1"/>
          </p:nvPr>
        </p:nvSpPr>
        <p:spPr>
          <a:xfrm>
            <a:off x="430306" y="1295092"/>
            <a:ext cx="11214847" cy="4222140"/>
          </a:xfrm>
        </p:spPr>
        <p:txBody>
          <a:bodyPr>
            <a:normAutofit/>
          </a:bodyPr>
          <a:lstStyle/>
          <a:p>
            <a:r>
              <a:rPr lang="en-US" sz="2600" dirty="0">
                <a:latin typeface="Candara" panose="020E0502030303020204" pitchFamily="34" charset="0"/>
              </a:rPr>
              <a:t>‘</a:t>
            </a:r>
            <a:r>
              <a:rPr lang="en-US" sz="2600" dirty="0">
                <a:solidFill>
                  <a:srgbClr val="FF0000"/>
                </a:solidFill>
                <a:latin typeface="Candara" panose="020E0502030303020204" pitchFamily="34" charset="0"/>
              </a:rPr>
              <a:t>Movement skills </a:t>
            </a:r>
            <a:r>
              <a:rPr lang="en-US" sz="2600" dirty="0">
                <a:latin typeface="Candara" panose="020E0502030303020204" pitchFamily="34" charset="0"/>
              </a:rPr>
              <a:t>in childhood are inextricably  </a:t>
            </a:r>
            <a:r>
              <a:rPr lang="en-US" sz="2600" dirty="0">
                <a:solidFill>
                  <a:srgbClr val="FF0000"/>
                </a:solidFill>
                <a:latin typeface="Candara" panose="020E0502030303020204" pitchFamily="34" charset="0"/>
              </a:rPr>
              <a:t>linked to </a:t>
            </a:r>
            <a:r>
              <a:rPr lang="en-US" sz="2600" dirty="0">
                <a:latin typeface="Candara" panose="020E0502030303020204" pitchFamily="34" charset="0"/>
              </a:rPr>
              <a:t>core aspects of development including </a:t>
            </a:r>
            <a:r>
              <a:rPr lang="en-US" sz="2600" dirty="0">
                <a:solidFill>
                  <a:srgbClr val="FF0000"/>
                </a:solidFill>
                <a:latin typeface="Candara" panose="020E0502030303020204" pitchFamily="34" charset="0"/>
              </a:rPr>
              <a:t>social, cognitive and psychological</a:t>
            </a:r>
            <a:r>
              <a:rPr lang="is-IS" sz="2600" dirty="0">
                <a:latin typeface="Candara" panose="020E0502030303020204" pitchFamily="34" charset="0"/>
              </a:rPr>
              <a:t>…</a:t>
            </a:r>
            <a:r>
              <a:rPr lang="en-US" sz="2600" dirty="0">
                <a:latin typeface="Candara" panose="020E0502030303020204" pitchFamily="34" charset="0"/>
              </a:rPr>
              <a:t>. Language emerges as children </a:t>
            </a:r>
            <a:r>
              <a:rPr lang="en-US" sz="2600" dirty="0">
                <a:solidFill>
                  <a:srgbClr val="FF0000"/>
                </a:solidFill>
                <a:latin typeface="Candara" panose="020E0502030303020204" pitchFamily="34" charset="0"/>
              </a:rPr>
              <a:t>physically</a:t>
            </a:r>
            <a:r>
              <a:rPr lang="en-US" sz="2600" dirty="0">
                <a:latin typeface="Candara" panose="020E0502030303020204" pitchFamily="34" charset="0"/>
              </a:rPr>
              <a:t> interact with their surroundings</a:t>
            </a:r>
            <a:r>
              <a:rPr lang="is-IS" sz="2600" dirty="0">
                <a:latin typeface="Candara" panose="020E0502030303020204" pitchFamily="34" charset="0"/>
              </a:rPr>
              <a:t>…’</a:t>
            </a:r>
          </a:p>
          <a:p>
            <a:pPr marL="0" indent="0">
              <a:buNone/>
            </a:pPr>
            <a:endParaRPr lang="is-IS" sz="1000" dirty="0">
              <a:latin typeface="Candara" panose="020E0502030303020204" pitchFamily="34" charset="0"/>
            </a:endParaRPr>
          </a:p>
          <a:p>
            <a:r>
              <a:rPr lang="en-US" sz="2600" dirty="0">
                <a:latin typeface="Candara" panose="020E0502030303020204" pitchFamily="34" charset="0"/>
              </a:rPr>
              <a:t>S</a:t>
            </a:r>
            <a:r>
              <a:rPr lang="is-IS" sz="2600" dirty="0">
                <a:latin typeface="Candara" panose="020E0502030303020204" pitchFamily="34" charset="0"/>
              </a:rPr>
              <a:t>tudies show </a:t>
            </a:r>
            <a:r>
              <a:rPr lang="is-IS" sz="2600" dirty="0">
                <a:solidFill>
                  <a:srgbClr val="FF0000"/>
                </a:solidFill>
                <a:latin typeface="Candara" panose="020E0502030303020204" pitchFamily="34" charset="0"/>
              </a:rPr>
              <a:t>movement skills </a:t>
            </a:r>
            <a:r>
              <a:rPr lang="is-IS" sz="2600" dirty="0">
                <a:latin typeface="Candara" panose="020E0502030303020204" pitchFamily="34" charset="0"/>
              </a:rPr>
              <a:t>are linked with early </a:t>
            </a:r>
            <a:r>
              <a:rPr lang="is-IS" sz="2600" dirty="0">
                <a:solidFill>
                  <a:srgbClr val="FF0000"/>
                </a:solidFill>
                <a:latin typeface="Candara" panose="020E0502030303020204" pitchFamily="34" charset="0"/>
              </a:rPr>
              <a:t>language</a:t>
            </a:r>
            <a:r>
              <a:rPr lang="is-IS" sz="2600" dirty="0">
                <a:latin typeface="Candara" panose="020E0502030303020204" pitchFamily="34" charset="0"/>
              </a:rPr>
              <a:t> and </a:t>
            </a:r>
            <a:r>
              <a:rPr lang="is-IS" sz="2600" dirty="0">
                <a:solidFill>
                  <a:srgbClr val="FF0000"/>
                </a:solidFill>
                <a:latin typeface="Candara" panose="020E0502030303020204" pitchFamily="34" charset="0"/>
              </a:rPr>
              <a:t>literacy</a:t>
            </a:r>
            <a:r>
              <a:rPr lang="is-IS" sz="2600" dirty="0">
                <a:latin typeface="Candara" panose="020E0502030303020204" pitchFamily="34" charset="0"/>
              </a:rPr>
              <a:t>, </a:t>
            </a:r>
            <a:r>
              <a:rPr lang="is-IS" sz="2600" dirty="0">
                <a:solidFill>
                  <a:srgbClr val="FF0000"/>
                </a:solidFill>
                <a:latin typeface="Candara" panose="020E0502030303020204" pitchFamily="34" charset="0"/>
              </a:rPr>
              <a:t>emotional regulation</a:t>
            </a:r>
            <a:r>
              <a:rPr lang="is-IS" sz="2600" dirty="0">
                <a:latin typeface="Candara" panose="020E0502030303020204" pitchFamily="34" charset="0"/>
              </a:rPr>
              <a:t>, </a:t>
            </a:r>
            <a:r>
              <a:rPr lang="is-IS" sz="2600" dirty="0">
                <a:solidFill>
                  <a:srgbClr val="FF0000"/>
                </a:solidFill>
                <a:latin typeface="Candara" panose="020E0502030303020204" pitchFamily="34" charset="0"/>
              </a:rPr>
              <a:t>social behaviour</a:t>
            </a:r>
            <a:r>
              <a:rPr lang="is-IS" sz="2600" dirty="0">
                <a:latin typeface="Candara" panose="020E0502030303020204" pitchFamily="34" charset="0"/>
              </a:rPr>
              <a:t> and </a:t>
            </a:r>
            <a:r>
              <a:rPr lang="is-IS" sz="2600" dirty="0">
                <a:solidFill>
                  <a:srgbClr val="FF0000"/>
                </a:solidFill>
                <a:latin typeface="Candara" panose="020E0502030303020204" pitchFamily="34" charset="0"/>
              </a:rPr>
              <a:t>academic self perceptions </a:t>
            </a:r>
          </a:p>
          <a:p>
            <a:pPr marL="0" indent="0">
              <a:buNone/>
            </a:pPr>
            <a:endParaRPr lang="is-IS" dirty="0">
              <a:latin typeface="Candara" panose="020E0502030303020204" pitchFamily="34" charset="0"/>
            </a:endParaRPr>
          </a:p>
          <a:p>
            <a:pPr marL="0" indent="0">
              <a:buNone/>
            </a:pPr>
            <a:r>
              <a:rPr lang="is-IS" sz="1900" dirty="0">
                <a:latin typeface="Candara" panose="020E0502030303020204" pitchFamily="34" charset="0"/>
              </a:rPr>
              <a:t>Diamond,A. (2000; 2015), Iverson, J (2010), Van der Fels et al., (2015), Bedard et al., (2017)</a:t>
            </a:r>
            <a:r>
              <a:rPr lang="en-US" sz="1900" dirty="0">
                <a:latin typeface="Candara" panose="020E0502030303020204" pitchFamily="34" charset="0"/>
              </a:rPr>
              <a:t> </a:t>
            </a:r>
          </a:p>
        </p:txBody>
      </p:sp>
    </p:spTree>
    <p:extLst>
      <p:ext uri="{BB962C8B-B14F-4D97-AF65-F5344CB8AC3E}">
        <p14:creationId xmlns:p14="http://schemas.microsoft.com/office/powerpoint/2010/main" val="9994953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8521"/>
            <a:ext cx="12425082" cy="1143000"/>
          </a:xfrm>
        </p:spPr>
        <p:txBody>
          <a:bodyPr>
            <a:noAutofit/>
          </a:bodyPr>
          <a:lstStyle/>
          <a:p>
            <a:r>
              <a:rPr lang="en-US" altLang="en-US" sz="4000" b="1" dirty="0">
                <a:solidFill>
                  <a:schemeClr val="bg1"/>
                </a:solidFill>
              </a:rPr>
              <a:t>Early childhood lays the foundations for physical activity</a:t>
            </a:r>
            <a:endParaRPr lang="en-US" sz="4000" dirty="0">
              <a:solidFill>
                <a:schemeClr val="bg1"/>
              </a:solidFill>
            </a:endParaRPr>
          </a:p>
        </p:txBody>
      </p:sp>
      <p:sp>
        <p:nvSpPr>
          <p:cNvPr id="3" name="Content Placeholder 2"/>
          <p:cNvSpPr>
            <a:spLocks noGrp="1"/>
          </p:cNvSpPr>
          <p:nvPr>
            <p:ph idx="1"/>
          </p:nvPr>
        </p:nvSpPr>
        <p:spPr>
          <a:xfrm>
            <a:off x="295835" y="1600201"/>
            <a:ext cx="5656149" cy="3917032"/>
          </a:xfrm>
        </p:spPr>
        <p:txBody>
          <a:bodyPr>
            <a:normAutofit/>
          </a:bodyPr>
          <a:lstStyle/>
          <a:p>
            <a:r>
              <a:rPr lang="en-US" sz="3200" b="1" dirty="0">
                <a:solidFill>
                  <a:srgbClr val="FF0000"/>
                </a:solidFill>
              </a:rPr>
              <a:t>High Quality </a:t>
            </a:r>
            <a:r>
              <a:rPr lang="en-US" sz="3200" dirty="0"/>
              <a:t>movement is needed to build the broad  movement vocabulary needed for later physical activity</a:t>
            </a:r>
          </a:p>
        </p:txBody>
      </p:sp>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42848" y="1411961"/>
            <a:ext cx="5270666" cy="4105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798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a:extLst>
              <a:ext uri="{FF2B5EF4-FFF2-40B4-BE49-F238E27FC236}">
                <a16:creationId xmlns:a16="http://schemas.microsoft.com/office/drawing/2014/main" id="{DFAD0C77-F46C-4998-8D92-E65CB58E2877}"/>
              </a:ext>
            </a:extLst>
          </p:cNvPr>
          <p:cNvSpPr>
            <a:spLocks noGrp="1"/>
          </p:cNvSpPr>
          <p:nvPr>
            <p:ph type="title"/>
          </p:nvPr>
        </p:nvSpPr>
        <p:spPr>
          <a:xfrm>
            <a:off x="7499350" y="857250"/>
            <a:ext cx="1944688" cy="1168400"/>
          </a:xfrm>
          <a:solidFill>
            <a:srgbClr val="FFFFFF"/>
          </a:solidFill>
        </p:spPr>
        <p:txBody>
          <a:bodyPr/>
          <a:lstStyle/>
          <a:p>
            <a:endParaRPr lang="en-US" altLang="en-US">
              <a:ea typeface="ＭＳ Ｐゴシック" panose="020B0600070205080204" pitchFamily="34" charset="-128"/>
            </a:endParaRPr>
          </a:p>
        </p:txBody>
      </p:sp>
      <p:pic>
        <p:nvPicPr>
          <p:cNvPr id="35842" name="Picture 2" descr="mdmountain">
            <a:extLst>
              <a:ext uri="{FF2B5EF4-FFF2-40B4-BE49-F238E27FC236}">
                <a16:creationId xmlns:a16="http://schemas.microsoft.com/office/drawing/2014/main" id="{8060E0C5-A7AD-4BC3-BAF2-3551499B14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4088" y="857250"/>
            <a:ext cx="5962651" cy="49220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5843" name="TextBox 20">
            <a:extLst>
              <a:ext uri="{FF2B5EF4-FFF2-40B4-BE49-F238E27FC236}">
                <a16:creationId xmlns:a16="http://schemas.microsoft.com/office/drawing/2014/main" id="{8AB24E4A-BCCB-4513-9EAB-1A3054152B65}"/>
              </a:ext>
            </a:extLst>
          </p:cNvPr>
          <p:cNvSpPr txBox="1">
            <a:spLocks noChangeArrowheads="1"/>
          </p:cNvSpPr>
          <p:nvPr/>
        </p:nvSpPr>
        <p:spPr bwMode="auto">
          <a:xfrm>
            <a:off x="8308826" y="1210042"/>
            <a:ext cx="378669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eaLnBrk="1" hangingPunct="1">
              <a:spcBef>
                <a:spcPct val="0"/>
              </a:spcBef>
              <a:buFontTx/>
              <a:buNone/>
            </a:pPr>
            <a:r>
              <a:rPr lang="en-US" altLang="en-US" sz="2000" b="1" dirty="0">
                <a:latin typeface="Calibri" panose="020F0502020204030204" pitchFamily="34" charset="0"/>
                <a:ea typeface="ＭＳ Ｐゴシック" panose="020B0600070205080204" pitchFamily="34" charset="-128"/>
                <a:cs typeface="Calibri" panose="020F0502020204030204" pitchFamily="34" charset="0"/>
              </a:rPr>
              <a:t>Competence in </a:t>
            </a:r>
          </a:p>
          <a:p>
            <a:pPr algn="ctr" eaLnBrk="1" hangingPunct="1">
              <a:spcBef>
                <a:spcPct val="0"/>
              </a:spcBef>
              <a:buFontTx/>
              <a:buNone/>
            </a:pPr>
            <a:r>
              <a:rPr lang="en-US" altLang="en-US" sz="2000" b="1" dirty="0">
                <a:latin typeface="Calibri" panose="020F0502020204030204" pitchFamily="34" charset="0"/>
                <a:ea typeface="ＭＳ Ｐゴシック" panose="020B0600070205080204" pitchFamily="34" charset="-128"/>
                <a:cs typeface="Calibri" panose="020F0502020204030204" pitchFamily="34" charset="0"/>
              </a:rPr>
              <a:t>FMS are necessary in order to be able to engage in sports &amp; games. Children must break through the proficiency barrier.</a:t>
            </a:r>
          </a:p>
        </p:txBody>
      </p:sp>
      <p:sp>
        <p:nvSpPr>
          <p:cNvPr id="24583" name="AutoShape 8">
            <a:extLst>
              <a:ext uri="{FF2B5EF4-FFF2-40B4-BE49-F238E27FC236}">
                <a16:creationId xmlns:a16="http://schemas.microsoft.com/office/drawing/2014/main" id="{A7D7928D-277E-46EF-B815-91A513A5AAE8}"/>
              </a:ext>
            </a:extLst>
          </p:cNvPr>
          <p:cNvSpPr>
            <a:spLocks noChangeArrowheads="1"/>
          </p:cNvSpPr>
          <p:nvPr/>
        </p:nvSpPr>
        <p:spPr bwMode="auto">
          <a:xfrm rot="696636">
            <a:off x="3288312" y="3846419"/>
            <a:ext cx="769937" cy="85725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dirty="0">
                <a:latin typeface="Candara" panose="020E0502030303020204" pitchFamily="34" charset="0"/>
              </a:rPr>
              <a:t>FMS</a:t>
            </a:r>
          </a:p>
        </p:txBody>
      </p:sp>
      <p:sp>
        <p:nvSpPr>
          <p:cNvPr id="24584" name="AutoShape 8">
            <a:extLst>
              <a:ext uri="{FF2B5EF4-FFF2-40B4-BE49-F238E27FC236}">
                <a16:creationId xmlns:a16="http://schemas.microsoft.com/office/drawing/2014/main" id="{32A7E092-CDE5-425E-BC4C-514C363CB0A9}"/>
              </a:ext>
            </a:extLst>
          </p:cNvPr>
          <p:cNvSpPr>
            <a:spLocks noChangeArrowheads="1"/>
          </p:cNvSpPr>
          <p:nvPr/>
        </p:nvSpPr>
        <p:spPr bwMode="auto">
          <a:xfrm>
            <a:off x="2987828" y="1938057"/>
            <a:ext cx="1485900" cy="10287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dirty="0">
                <a:latin typeface="Candara" panose="020E0502030303020204" pitchFamily="34" charset="0"/>
              </a:rPr>
              <a:t>Secondary</a:t>
            </a:r>
          </a:p>
        </p:txBody>
      </p:sp>
      <p:sp>
        <p:nvSpPr>
          <p:cNvPr id="24585" name="AutoShape 7">
            <a:extLst>
              <a:ext uri="{FF2B5EF4-FFF2-40B4-BE49-F238E27FC236}">
                <a16:creationId xmlns:a16="http://schemas.microsoft.com/office/drawing/2014/main" id="{A975AA7F-9F0B-4F32-A90D-A426E8252F1A}"/>
              </a:ext>
            </a:extLst>
          </p:cNvPr>
          <p:cNvSpPr>
            <a:spLocks noChangeArrowheads="1"/>
          </p:cNvSpPr>
          <p:nvPr/>
        </p:nvSpPr>
        <p:spPr bwMode="auto">
          <a:xfrm>
            <a:off x="2226546" y="2966757"/>
            <a:ext cx="1349375" cy="10287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dirty="0">
                <a:latin typeface="Candara" panose="020E0502030303020204" pitchFamily="34" charset="0"/>
              </a:rPr>
              <a:t>Upper </a:t>
            </a:r>
          </a:p>
          <a:p>
            <a:pPr algn="ctr">
              <a:spcBef>
                <a:spcPct val="0"/>
              </a:spcBef>
              <a:buFontTx/>
              <a:buNone/>
              <a:defRPr/>
            </a:pPr>
            <a:r>
              <a:rPr lang="en-US" altLang="en-US" sz="1350" b="1" i="1" dirty="0">
                <a:latin typeface="Candara" panose="020E0502030303020204" pitchFamily="34" charset="0"/>
              </a:rPr>
              <a:t>Primary</a:t>
            </a:r>
          </a:p>
        </p:txBody>
      </p:sp>
      <p:sp>
        <p:nvSpPr>
          <p:cNvPr id="24586" name="AutoShape 3">
            <a:extLst>
              <a:ext uri="{FF2B5EF4-FFF2-40B4-BE49-F238E27FC236}">
                <a16:creationId xmlns:a16="http://schemas.microsoft.com/office/drawing/2014/main" id="{EE3E1140-FB8E-4AE3-ADCA-E16417859D21}"/>
              </a:ext>
            </a:extLst>
          </p:cNvPr>
          <p:cNvSpPr>
            <a:spLocks noChangeArrowheads="1"/>
          </p:cNvSpPr>
          <p:nvPr/>
        </p:nvSpPr>
        <p:spPr bwMode="auto">
          <a:xfrm>
            <a:off x="7971305" y="3681015"/>
            <a:ext cx="2230868" cy="522707"/>
          </a:xfrm>
          <a:prstGeom prst="leftArrow">
            <a:avLst>
              <a:gd name="adj1" fmla="val 50000"/>
              <a:gd name="adj2" fmla="val 91667"/>
            </a:avLst>
          </a:prstGeom>
          <a:solidFill>
            <a:srgbClr val="FF00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dirty="0">
                <a:latin typeface="Candara" panose="020E0502030303020204" pitchFamily="34" charset="0"/>
              </a:rPr>
              <a:t>CRITICAL</a:t>
            </a:r>
          </a:p>
        </p:txBody>
      </p:sp>
      <p:sp>
        <p:nvSpPr>
          <p:cNvPr id="24587" name="AutoShape 6">
            <a:extLst>
              <a:ext uri="{FF2B5EF4-FFF2-40B4-BE49-F238E27FC236}">
                <a16:creationId xmlns:a16="http://schemas.microsoft.com/office/drawing/2014/main" id="{96C22EC6-5BEE-460F-9814-ABCAE5D17A2E}"/>
              </a:ext>
            </a:extLst>
          </p:cNvPr>
          <p:cNvSpPr>
            <a:spLocks noChangeArrowheads="1"/>
          </p:cNvSpPr>
          <p:nvPr/>
        </p:nvSpPr>
        <p:spPr bwMode="auto">
          <a:xfrm>
            <a:off x="1328739" y="3995457"/>
            <a:ext cx="1485900" cy="10287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dirty="0">
                <a:latin typeface="Candara" panose="020E0502030303020204" pitchFamily="34" charset="0"/>
              </a:rPr>
              <a:t>Lower </a:t>
            </a:r>
          </a:p>
          <a:p>
            <a:pPr algn="ctr">
              <a:spcBef>
                <a:spcPct val="0"/>
              </a:spcBef>
              <a:buFontTx/>
              <a:buNone/>
              <a:defRPr/>
            </a:pPr>
            <a:r>
              <a:rPr lang="en-US" altLang="en-US" sz="1350" b="1" i="1" dirty="0">
                <a:latin typeface="Candara" panose="020E0502030303020204" pitchFamily="34" charset="0"/>
              </a:rPr>
              <a:t>Primary</a:t>
            </a:r>
          </a:p>
        </p:txBody>
      </p:sp>
    </p:spTree>
    <p:extLst>
      <p:ext uri="{BB962C8B-B14F-4D97-AF65-F5344CB8AC3E}">
        <p14:creationId xmlns:p14="http://schemas.microsoft.com/office/powerpoint/2010/main" val="319025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 Box 20">
            <a:extLst>
              <a:ext uri="{FF2B5EF4-FFF2-40B4-BE49-F238E27FC236}">
                <a16:creationId xmlns:a16="http://schemas.microsoft.com/office/drawing/2014/main" id="{7114D0EE-6E6B-478B-B96B-EACFA814EAB9}"/>
              </a:ext>
            </a:extLst>
          </p:cNvPr>
          <p:cNvSpPr txBox="1">
            <a:spLocks noChangeArrowheads="1"/>
          </p:cNvSpPr>
          <p:nvPr/>
        </p:nvSpPr>
        <p:spPr bwMode="auto">
          <a:xfrm>
            <a:off x="2838450" y="1943100"/>
            <a:ext cx="6286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Tx/>
              <a:buChar char="•"/>
            </a:pPr>
            <a:endParaRPr lang="en-US" altLang="en-US" sz="1800">
              <a:latin typeface="Arial" panose="020B0604020202020204" pitchFamily="34" charset="0"/>
              <a:ea typeface="ＭＳ Ｐゴシック" panose="020B0600070205080204" pitchFamily="34" charset="-128"/>
            </a:endParaRPr>
          </a:p>
        </p:txBody>
      </p:sp>
      <p:sp>
        <p:nvSpPr>
          <p:cNvPr id="37890" name="TextBox 35">
            <a:extLst>
              <a:ext uri="{FF2B5EF4-FFF2-40B4-BE49-F238E27FC236}">
                <a16:creationId xmlns:a16="http://schemas.microsoft.com/office/drawing/2014/main" id="{FC37B8C5-3171-409E-95BB-1D77719AD8EC}"/>
              </a:ext>
            </a:extLst>
          </p:cNvPr>
          <p:cNvSpPr txBox="1">
            <a:spLocks noChangeArrowheads="1"/>
          </p:cNvSpPr>
          <p:nvPr/>
        </p:nvSpPr>
        <p:spPr bwMode="auto">
          <a:xfrm>
            <a:off x="2279651" y="4953000"/>
            <a:ext cx="7783513" cy="7064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Tx/>
              <a:buNone/>
            </a:pPr>
            <a:r>
              <a:rPr lang="en-US" altLang="en-US" sz="2000">
                <a:latin typeface="Calibri" panose="020F0502020204030204" pitchFamily="34" charset="0"/>
                <a:ea typeface="ＭＳ Ｐゴシック" panose="020B0600070205080204" pitchFamily="34" charset="-128"/>
                <a:cs typeface="Calibri" panose="020F0502020204030204" pitchFamily="34" charset="0"/>
              </a:rPr>
              <a:t>FMS  are the “base camp” to the mountain of motor development. Each child needs to develop MC to travel up the mountain to skillfulness. </a:t>
            </a:r>
          </a:p>
        </p:txBody>
      </p:sp>
      <p:sp>
        <p:nvSpPr>
          <p:cNvPr id="37891" name="Rectangle 31">
            <a:extLst>
              <a:ext uri="{FF2B5EF4-FFF2-40B4-BE49-F238E27FC236}">
                <a16:creationId xmlns:a16="http://schemas.microsoft.com/office/drawing/2014/main" id="{D2E54A83-9D24-4E04-A939-D24A9B4CDEA1}"/>
              </a:ext>
            </a:extLst>
          </p:cNvPr>
          <p:cNvSpPr>
            <a:spLocks noChangeArrowheads="1"/>
          </p:cNvSpPr>
          <p:nvPr/>
        </p:nvSpPr>
        <p:spPr bwMode="auto">
          <a:xfrm>
            <a:off x="2068514" y="131108"/>
            <a:ext cx="79946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US" altLang="en-US" sz="4000" b="1" dirty="0">
                <a:solidFill>
                  <a:schemeClr val="bg1"/>
                </a:solidFill>
                <a:latin typeface="+mj-lt"/>
                <a:ea typeface="ＭＳ Ｐゴシック" panose="020B0600070205080204" pitchFamily="34" charset="-128"/>
                <a:cs typeface="Calibri" panose="020F0502020204030204" pitchFamily="34" charset="0"/>
              </a:rPr>
              <a:t>Mountain of </a:t>
            </a:r>
            <a:r>
              <a:rPr lang="en-US" altLang="en-US" sz="4400" b="1" dirty="0">
                <a:solidFill>
                  <a:schemeClr val="bg1"/>
                </a:solidFill>
                <a:latin typeface="+mj-lt"/>
                <a:ea typeface="ＭＳ Ｐゴシック" panose="020B0600070205080204" pitchFamily="34" charset="-128"/>
                <a:cs typeface="Calibri" panose="020F0502020204030204" pitchFamily="34" charset="0"/>
              </a:rPr>
              <a:t>Motor</a:t>
            </a:r>
            <a:r>
              <a:rPr lang="en-US" altLang="en-US" sz="4000" b="1" dirty="0">
                <a:solidFill>
                  <a:schemeClr val="bg1"/>
                </a:solidFill>
                <a:latin typeface="+mj-lt"/>
                <a:ea typeface="ＭＳ Ｐゴシック" panose="020B0600070205080204" pitchFamily="34" charset="-128"/>
                <a:cs typeface="Calibri" panose="020F0502020204030204" pitchFamily="34" charset="0"/>
              </a:rPr>
              <a:t> Development</a:t>
            </a:r>
          </a:p>
        </p:txBody>
      </p:sp>
      <p:pic>
        <p:nvPicPr>
          <p:cNvPr id="37892" name="Picture 30">
            <a:extLst>
              <a:ext uri="{FF2B5EF4-FFF2-40B4-BE49-F238E27FC236}">
                <a16:creationId xmlns:a16="http://schemas.microsoft.com/office/drawing/2014/main" id="{C8706C39-2454-41BE-A0FD-693691A035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15681" y="1223332"/>
            <a:ext cx="6188481" cy="3729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AutoShape 25">
            <a:extLst>
              <a:ext uri="{FF2B5EF4-FFF2-40B4-BE49-F238E27FC236}">
                <a16:creationId xmlns:a16="http://schemas.microsoft.com/office/drawing/2014/main" id="{E3D3CA9B-7ADA-4D3D-8821-1D916499C9DF}"/>
              </a:ext>
            </a:extLst>
          </p:cNvPr>
          <p:cNvSpPr>
            <a:spLocks noChangeArrowheads="1"/>
          </p:cNvSpPr>
          <p:nvPr/>
        </p:nvSpPr>
        <p:spPr bwMode="auto">
          <a:xfrm>
            <a:off x="3976688" y="3498850"/>
            <a:ext cx="1200150" cy="4572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US" altLang="en-US" sz="1200" b="1" i="1">
                <a:latin typeface="Candara" panose="020E0502030303020204" pitchFamily="34" charset="0"/>
                <a:ea typeface="ＭＳ Ｐゴシック" panose="020B0600070205080204" pitchFamily="34" charset="-128"/>
              </a:rPr>
              <a:t>FMS</a:t>
            </a:r>
          </a:p>
        </p:txBody>
      </p:sp>
      <p:sp>
        <p:nvSpPr>
          <p:cNvPr id="26631" name="AutoShape 26">
            <a:extLst>
              <a:ext uri="{FF2B5EF4-FFF2-40B4-BE49-F238E27FC236}">
                <a16:creationId xmlns:a16="http://schemas.microsoft.com/office/drawing/2014/main" id="{68315564-D466-443C-B1DD-0E138190694C}"/>
              </a:ext>
            </a:extLst>
          </p:cNvPr>
          <p:cNvSpPr>
            <a:spLocks noChangeArrowheads="1"/>
          </p:cNvSpPr>
          <p:nvPr/>
        </p:nvSpPr>
        <p:spPr bwMode="auto">
          <a:xfrm>
            <a:off x="2838450" y="2960688"/>
            <a:ext cx="2457450" cy="4572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a:latin typeface="Candara" panose="020E0502030303020204" pitchFamily="34" charset="0"/>
              </a:rPr>
              <a:t>Context Specific Sports </a:t>
            </a:r>
          </a:p>
        </p:txBody>
      </p:sp>
      <p:sp>
        <p:nvSpPr>
          <p:cNvPr id="26632" name="AutoShape 29">
            <a:extLst>
              <a:ext uri="{FF2B5EF4-FFF2-40B4-BE49-F238E27FC236}">
                <a16:creationId xmlns:a16="http://schemas.microsoft.com/office/drawing/2014/main" id="{4F489E41-87E7-4171-B320-B242C584BA7A}"/>
              </a:ext>
            </a:extLst>
          </p:cNvPr>
          <p:cNvSpPr>
            <a:spLocks noChangeArrowheads="1"/>
          </p:cNvSpPr>
          <p:nvPr/>
        </p:nvSpPr>
        <p:spPr bwMode="auto">
          <a:xfrm>
            <a:off x="3022600" y="2287588"/>
            <a:ext cx="2457450" cy="4572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en-US" altLang="en-US" sz="1350" b="1" i="1" dirty="0">
                <a:latin typeface="Candara" panose="020E0502030303020204" pitchFamily="34" charset="0"/>
              </a:rPr>
              <a:t>Skillful in Sports/PA </a:t>
            </a:r>
          </a:p>
        </p:txBody>
      </p:sp>
      <p:sp>
        <p:nvSpPr>
          <p:cNvPr id="26635" name="Text Box 24">
            <a:extLst>
              <a:ext uri="{FF2B5EF4-FFF2-40B4-BE49-F238E27FC236}">
                <a16:creationId xmlns:a16="http://schemas.microsoft.com/office/drawing/2014/main" id="{C19B137D-1B73-4F40-BEBC-2F125819EFBF}"/>
              </a:ext>
            </a:extLst>
          </p:cNvPr>
          <p:cNvSpPr txBox="1">
            <a:spLocks noChangeArrowheads="1"/>
          </p:cNvSpPr>
          <p:nvPr/>
        </p:nvSpPr>
        <p:spPr bwMode="auto">
          <a:xfrm>
            <a:off x="8789988" y="5649914"/>
            <a:ext cx="1878012" cy="3000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defRPr/>
            </a:pPr>
            <a:r>
              <a:rPr lang="en-US" altLang="en-US" sz="1350" dirty="0">
                <a:cs typeface="Calibri" panose="020F0502020204030204" pitchFamily="34" charset="0"/>
              </a:rPr>
              <a:t>Clark &amp; Metcalfe (2003)</a:t>
            </a:r>
          </a:p>
        </p:txBody>
      </p:sp>
    </p:spTree>
    <p:extLst>
      <p:ext uri="{BB962C8B-B14F-4D97-AF65-F5344CB8AC3E}">
        <p14:creationId xmlns:p14="http://schemas.microsoft.com/office/powerpoint/2010/main" val="101868198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6" descr="Final Quest model nov 15 2007 (2)">
            <a:extLst>
              <a:ext uri="{FF2B5EF4-FFF2-40B4-BE49-F238E27FC236}">
                <a16:creationId xmlns:a16="http://schemas.microsoft.com/office/drawing/2014/main" id="{A5526DF5-770B-4AAD-9239-C3EEEA36B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8733"/>
          <a:stretch>
            <a:fillRect/>
          </a:stretch>
        </p:blipFill>
        <p:spPr bwMode="auto">
          <a:xfrm>
            <a:off x="1791892" y="950667"/>
            <a:ext cx="8355018" cy="4966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TextBox 5">
            <a:extLst>
              <a:ext uri="{FF2B5EF4-FFF2-40B4-BE49-F238E27FC236}">
                <a16:creationId xmlns:a16="http://schemas.microsoft.com/office/drawing/2014/main" id="{60231896-EC76-4654-B335-3CA525362306}"/>
              </a:ext>
            </a:extLst>
          </p:cNvPr>
          <p:cNvSpPr txBox="1">
            <a:spLocks noChangeArrowheads="1"/>
          </p:cNvSpPr>
          <p:nvPr/>
        </p:nvSpPr>
        <p:spPr bwMode="auto">
          <a:xfrm>
            <a:off x="475741" y="5384569"/>
            <a:ext cx="1711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r>
              <a:rPr lang="en-US" altLang="en-US" sz="1400" dirty="0" err="1">
                <a:latin typeface="Calibri" panose="020F0502020204030204" pitchFamily="34" charset="0"/>
                <a:ea typeface="Calibri" panose="020F0502020204030204" pitchFamily="34" charset="0"/>
                <a:cs typeface="Calibri" panose="020F0502020204030204" pitchFamily="34" charset="0"/>
              </a:rPr>
              <a:t>Stodden</a:t>
            </a:r>
            <a:r>
              <a:rPr lang="en-US" altLang="en-US" sz="1400" dirty="0">
                <a:latin typeface="Calibri" panose="020F0502020204030204" pitchFamily="34" charset="0"/>
                <a:ea typeface="Calibri" panose="020F0502020204030204" pitchFamily="34" charset="0"/>
                <a:cs typeface="Calibri" panose="020F0502020204030204" pitchFamily="34" charset="0"/>
              </a:rPr>
              <a:t> et al. (2008)</a:t>
            </a:r>
          </a:p>
        </p:txBody>
      </p:sp>
      <p:pic>
        <p:nvPicPr>
          <p:cNvPr id="39940" name="Picture 1">
            <a:extLst>
              <a:ext uri="{FF2B5EF4-FFF2-40B4-BE49-F238E27FC236}">
                <a16:creationId xmlns:a16="http://schemas.microsoft.com/office/drawing/2014/main" id="{1323914A-A893-4000-8F36-17D75E687B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7042" y="2609857"/>
            <a:ext cx="12398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526687" y="23597"/>
            <a:ext cx="8960274" cy="1123384"/>
          </a:xfrm>
          <a:prstGeom prst="rect">
            <a:avLst/>
          </a:prstGeom>
          <a:noFill/>
        </p:spPr>
        <p:txBody>
          <a:bodyPr wrap="none" rtlCol="0">
            <a:spAutoFit/>
          </a:bodyPr>
          <a:lstStyle/>
          <a:p>
            <a:pPr algn="ctr"/>
            <a:r>
              <a:rPr lang="en-US" sz="2800" b="1" dirty="0">
                <a:solidFill>
                  <a:schemeClr val="bg1"/>
                </a:solidFill>
                <a:latin typeface="+mj-lt"/>
                <a:cs typeface="Calibri" panose="020F0502020204030204" pitchFamily="34" charset="0"/>
              </a:rPr>
              <a:t>Motor Competence’s Role in Influencing the Physical Activity </a:t>
            </a:r>
          </a:p>
          <a:p>
            <a:pPr algn="ctr"/>
            <a:r>
              <a:rPr lang="en-US" sz="2800" b="1" dirty="0">
                <a:solidFill>
                  <a:schemeClr val="bg1"/>
                </a:solidFill>
                <a:latin typeface="+mj-lt"/>
                <a:cs typeface="Calibri" panose="020F0502020204030204" pitchFamily="34" charset="0"/>
              </a:rPr>
              <a:t>&amp; Obesity Trajectories of Children</a:t>
            </a:r>
          </a:p>
          <a:p>
            <a:endParaRPr lang="en-US" sz="1100" dirty="0">
              <a:latin typeface="+mj-lt"/>
            </a:endParaRPr>
          </a:p>
        </p:txBody>
      </p:sp>
    </p:spTree>
    <p:extLst>
      <p:ext uri="{BB962C8B-B14F-4D97-AF65-F5344CB8AC3E}">
        <p14:creationId xmlns:p14="http://schemas.microsoft.com/office/powerpoint/2010/main" val="1405187036"/>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92623" y="234830"/>
            <a:ext cx="9614647" cy="502444"/>
          </a:xfrm>
        </p:spPr>
        <p:txBody>
          <a:bodyPr>
            <a:noAutofit/>
          </a:bodyPr>
          <a:lstStyle/>
          <a:p>
            <a:pPr algn="ctr" eaLnBrk="1" hangingPunct="1"/>
            <a:r>
              <a:rPr lang="en-US" b="1">
                <a:solidFill>
                  <a:schemeClr val="bg1"/>
                </a:solidFill>
              </a:rPr>
              <a:t>Physical Activity and </a:t>
            </a:r>
            <a:r>
              <a:rPr lang="en-US" b="1" dirty="0">
                <a:solidFill>
                  <a:schemeClr val="bg1"/>
                </a:solidFill>
              </a:rPr>
              <a:t>Motor Competence</a:t>
            </a:r>
          </a:p>
        </p:txBody>
      </p:sp>
      <p:sp>
        <p:nvSpPr>
          <p:cNvPr id="18435" name="Rectangle 3"/>
          <p:cNvSpPr>
            <a:spLocks noGrp="1" noChangeArrowheads="1"/>
          </p:cNvSpPr>
          <p:nvPr>
            <p:ph type="body" idx="1"/>
          </p:nvPr>
        </p:nvSpPr>
        <p:spPr>
          <a:xfrm>
            <a:off x="1755550" y="3668640"/>
            <a:ext cx="8654143" cy="2004389"/>
          </a:xfrm>
          <a:noFill/>
        </p:spPr>
        <p:txBody>
          <a:bodyPr>
            <a:noAutofit/>
          </a:bodyPr>
          <a:lstStyle/>
          <a:p>
            <a:pPr eaLnBrk="1" hangingPunct="1">
              <a:buSzPct val="100000"/>
              <a:buFont typeface="Arial"/>
              <a:buChar char="•"/>
            </a:pPr>
            <a:r>
              <a:rPr lang="en-US" sz="1500" dirty="0">
                <a:latin typeface="Candara" panose="020E0502030303020204" pitchFamily="34" charset="0"/>
              </a:rPr>
              <a:t>Movement opportunities in the preschool and early primary school years  (3-8 years) influences the ability to develop motor competence.  </a:t>
            </a:r>
          </a:p>
          <a:p>
            <a:pPr eaLnBrk="1" hangingPunct="1">
              <a:buSzPct val="100000"/>
              <a:buFont typeface="Arial"/>
              <a:buChar char="•"/>
            </a:pPr>
            <a:r>
              <a:rPr lang="en-US" sz="1500" dirty="0">
                <a:latin typeface="Candara" panose="020E0502030303020204" pitchFamily="34" charset="0"/>
              </a:rPr>
              <a:t>By middle &amp; later childhood if a child is not motor competent he/she will not chose to be physically active. If she/he is not active then their motor competence will get worse.</a:t>
            </a:r>
          </a:p>
          <a:p>
            <a:pPr marL="0" indent="0">
              <a:buSzPct val="100000"/>
              <a:buNone/>
            </a:pPr>
            <a:r>
              <a:rPr lang="en-US" sz="1500" b="1" u="sng" dirty="0">
                <a:solidFill>
                  <a:srgbClr val="FF0000"/>
                </a:solidFill>
                <a:latin typeface="Candara" panose="020E0502030303020204" pitchFamily="34" charset="0"/>
              </a:rPr>
              <a:t>TAKE HOME MESSAGE</a:t>
            </a:r>
          </a:p>
          <a:p>
            <a:pPr eaLnBrk="1" hangingPunct="1">
              <a:buSzPct val="100000"/>
              <a:buFont typeface="Arial"/>
              <a:buChar char="•"/>
            </a:pPr>
            <a:r>
              <a:rPr lang="en-US" sz="1500" b="1" dirty="0">
                <a:solidFill>
                  <a:srgbClr val="FF0000"/>
                </a:solidFill>
                <a:latin typeface="Candara" panose="020E0502030303020204" pitchFamily="34" charset="0"/>
              </a:rPr>
              <a:t>We need structured physical activity programs for young children that focus on developing fundamental motor skill competence. </a:t>
            </a:r>
          </a:p>
          <a:p>
            <a:pPr eaLnBrk="1" hangingPunct="1">
              <a:buSzPct val="100000"/>
              <a:buFont typeface="Arial"/>
              <a:buChar char="•"/>
            </a:pPr>
            <a:endParaRPr lang="en-US" sz="1500" dirty="0">
              <a:solidFill>
                <a:srgbClr val="FF0000"/>
              </a:solidFill>
            </a:endParaRPr>
          </a:p>
        </p:txBody>
      </p:sp>
      <p:sp>
        <p:nvSpPr>
          <p:cNvPr id="3" name="Oval 2"/>
          <p:cNvSpPr/>
          <p:nvPr/>
        </p:nvSpPr>
        <p:spPr>
          <a:xfrm>
            <a:off x="1919536" y="1309541"/>
            <a:ext cx="2512586" cy="153561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b="1" dirty="0">
                <a:solidFill>
                  <a:schemeClr val="tx1"/>
                </a:solidFill>
              </a:rPr>
              <a:t>Motor</a:t>
            </a:r>
          </a:p>
          <a:p>
            <a:pPr algn="ctr"/>
            <a:r>
              <a:rPr lang="en-US" sz="1350" b="1" dirty="0">
                <a:solidFill>
                  <a:schemeClr val="tx1"/>
                </a:solidFill>
              </a:rPr>
              <a:t>Competence</a:t>
            </a:r>
          </a:p>
          <a:p>
            <a:pPr algn="ctr"/>
            <a:r>
              <a:rPr lang="en-US" sz="1350" b="1" dirty="0">
                <a:solidFill>
                  <a:schemeClr val="tx1"/>
                </a:solidFill>
              </a:rPr>
              <a:t>(MC)</a:t>
            </a:r>
          </a:p>
        </p:txBody>
      </p:sp>
      <p:sp>
        <p:nvSpPr>
          <p:cNvPr id="4" name="Left-Right Arrow 3"/>
          <p:cNvSpPr/>
          <p:nvPr/>
        </p:nvSpPr>
        <p:spPr>
          <a:xfrm>
            <a:off x="5053921" y="2092100"/>
            <a:ext cx="2057400" cy="592074"/>
          </a:xfrm>
          <a:prstGeom prst="lef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Oval 9"/>
          <p:cNvSpPr/>
          <p:nvPr/>
        </p:nvSpPr>
        <p:spPr>
          <a:xfrm>
            <a:off x="7781600" y="1336127"/>
            <a:ext cx="2346848" cy="139229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b="1" dirty="0">
                <a:solidFill>
                  <a:schemeClr val="tx1"/>
                </a:solidFill>
              </a:rPr>
              <a:t>Physical</a:t>
            </a:r>
          </a:p>
          <a:p>
            <a:pPr algn="ctr"/>
            <a:r>
              <a:rPr lang="en-US" sz="1350" b="1" dirty="0">
                <a:solidFill>
                  <a:schemeClr val="tx1"/>
                </a:solidFill>
              </a:rPr>
              <a:t>Activity</a:t>
            </a:r>
          </a:p>
          <a:p>
            <a:pPr algn="ctr"/>
            <a:r>
              <a:rPr lang="en-US" sz="1350" b="1" dirty="0">
                <a:solidFill>
                  <a:schemeClr val="tx1"/>
                </a:solidFill>
              </a:rPr>
              <a:t>(PA)</a:t>
            </a:r>
          </a:p>
        </p:txBody>
      </p:sp>
      <p:sp>
        <p:nvSpPr>
          <p:cNvPr id="5" name="Left Arrow 4"/>
          <p:cNvSpPr/>
          <p:nvPr/>
        </p:nvSpPr>
        <p:spPr>
          <a:xfrm>
            <a:off x="5233642" y="1768458"/>
            <a:ext cx="1543050" cy="181737"/>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Left Arrow 11"/>
          <p:cNvSpPr/>
          <p:nvPr/>
        </p:nvSpPr>
        <p:spPr>
          <a:xfrm rot="10800000">
            <a:off x="5311096" y="2845152"/>
            <a:ext cx="1543050" cy="223115"/>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TextBox 6"/>
          <p:cNvSpPr txBox="1"/>
          <p:nvPr/>
        </p:nvSpPr>
        <p:spPr>
          <a:xfrm>
            <a:off x="5008250" y="1309541"/>
            <a:ext cx="1913922" cy="323165"/>
          </a:xfrm>
          <a:prstGeom prst="rect">
            <a:avLst/>
          </a:prstGeom>
          <a:noFill/>
        </p:spPr>
        <p:txBody>
          <a:bodyPr wrap="none" rtlCol="0">
            <a:spAutoFit/>
          </a:bodyPr>
          <a:lstStyle/>
          <a:p>
            <a:r>
              <a:rPr lang="en-US" sz="1500" b="1" dirty="0">
                <a:solidFill>
                  <a:srgbClr val="3366FF"/>
                </a:solidFill>
              </a:rPr>
              <a:t>Early Childhood (ECH)</a:t>
            </a:r>
          </a:p>
        </p:txBody>
      </p:sp>
      <p:sp>
        <p:nvSpPr>
          <p:cNvPr id="15" name="TextBox 14"/>
          <p:cNvSpPr txBox="1"/>
          <p:nvPr/>
        </p:nvSpPr>
        <p:spPr>
          <a:xfrm>
            <a:off x="3956336" y="3114641"/>
            <a:ext cx="4097660" cy="553998"/>
          </a:xfrm>
          <a:prstGeom prst="rect">
            <a:avLst/>
          </a:prstGeom>
          <a:noFill/>
        </p:spPr>
        <p:txBody>
          <a:bodyPr wrap="none" rtlCol="0">
            <a:spAutoFit/>
          </a:bodyPr>
          <a:lstStyle/>
          <a:p>
            <a:pPr algn="ctr"/>
            <a:r>
              <a:rPr lang="en-US" sz="1500" b="1" dirty="0">
                <a:solidFill>
                  <a:srgbClr val="3366FF"/>
                </a:solidFill>
              </a:rPr>
              <a:t>Middle &amp; Later  Childhood</a:t>
            </a:r>
          </a:p>
          <a:p>
            <a:pPr algn="ctr"/>
            <a:r>
              <a:rPr lang="en-US" sz="1500" b="1" dirty="0">
                <a:solidFill>
                  <a:srgbClr val="3366FF"/>
                </a:solidFill>
              </a:rPr>
              <a:t>(MCH=Middle Childhood &amp; LCH=Later Childhood)</a:t>
            </a:r>
          </a:p>
        </p:txBody>
      </p:sp>
    </p:spTree>
    <p:extLst>
      <p:ext uri="{BB962C8B-B14F-4D97-AF65-F5344CB8AC3E}">
        <p14:creationId xmlns:p14="http://schemas.microsoft.com/office/powerpoint/2010/main" val="941715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277471" y="311429"/>
            <a:ext cx="9507070" cy="446528"/>
          </a:xfrm>
        </p:spPr>
        <p:txBody>
          <a:bodyPr>
            <a:noAutofit/>
          </a:bodyPr>
          <a:lstStyle/>
          <a:p>
            <a:pPr algn="ctr" eaLnBrk="1" hangingPunct="1"/>
            <a:r>
              <a:rPr lang="en-US" b="1" dirty="0">
                <a:solidFill>
                  <a:schemeClr val="bg1"/>
                </a:solidFill>
              </a:rPr>
              <a:t>Relationship Between PA, MC &amp; PMC</a:t>
            </a:r>
          </a:p>
        </p:txBody>
      </p:sp>
      <p:sp>
        <p:nvSpPr>
          <p:cNvPr id="3" name="Oval 2"/>
          <p:cNvSpPr/>
          <p:nvPr/>
        </p:nvSpPr>
        <p:spPr>
          <a:xfrm>
            <a:off x="4442623" y="3321498"/>
            <a:ext cx="1690978" cy="1065551"/>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tx1"/>
                </a:solidFill>
              </a:rPr>
              <a:t>Motor</a:t>
            </a:r>
          </a:p>
          <a:p>
            <a:pPr algn="ctr"/>
            <a:r>
              <a:rPr lang="en-US" sz="900" b="1" dirty="0">
                <a:solidFill>
                  <a:schemeClr val="tx1"/>
                </a:solidFill>
              </a:rPr>
              <a:t>Competence</a:t>
            </a:r>
          </a:p>
        </p:txBody>
      </p:sp>
      <p:sp>
        <p:nvSpPr>
          <p:cNvPr id="4" name="Left-Right Arrow 3"/>
          <p:cNvSpPr/>
          <p:nvPr/>
        </p:nvSpPr>
        <p:spPr>
          <a:xfrm>
            <a:off x="6319997" y="3519871"/>
            <a:ext cx="1658141" cy="442723"/>
          </a:xfrm>
          <a:prstGeom prst="lef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 name="Oval 13"/>
          <p:cNvSpPr/>
          <p:nvPr/>
        </p:nvSpPr>
        <p:spPr>
          <a:xfrm>
            <a:off x="8096251" y="3259829"/>
            <a:ext cx="1831962" cy="1151739"/>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tx1"/>
                </a:solidFill>
              </a:rPr>
              <a:t>Physical</a:t>
            </a:r>
          </a:p>
          <a:p>
            <a:pPr algn="ctr"/>
            <a:r>
              <a:rPr lang="en-US" sz="900" b="1" dirty="0">
                <a:solidFill>
                  <a:schemeClr val="tx1"/>
                </a:solidFill>
              </a:rPr>
              <a:t>Activity</a:t>
            </a:r>
          </a:p>
        </p:txBody>
      </p:sp>
      <p:sp>
        <p:nvSpPr>
          <p:cNvPr id="16" name="Oval 15"/>
          <p:cNvSpPr/>
          <p:nvPr/>
        </p:nvSpPr>
        <p:spPr>
          <a:xfrm>
            <a:off x="6077692" y="1290042"/>
            <a:ext cx="1897818" cy="118399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tx1"/>
                </a:solidFill>
              </a:rPr>
              <a:t>Perceived Motor</a:t>
            </a:r>
          </a:p>
          <a:p>
            <a:pPr algn="ctr"/>
            <a:r>
              <a:rPr lang="en-US" sz="900" b="1" dirty="0">
                <a:solidFill>
                  <a:schemeClr val="tx1"/>
                </a:solidFill>
              </a:rPr>
              <a:t>Competence</a:t>
            </a:r>
          </a:p>
        </p:txBody>
      </p:sp>
      <p:sp>
        <p:nvSpPr>
          <p:cNvPr id="17" name="Left Arrow 16"/>
          <p:cNvSpPr/>
          <p:nvPr/>
        </p:nvSpPr>
        <p:spPr>
          <a:xfrm>
            <a:off x="6599136" y="3335694"/>
            <a:ext cx="1140071" cy="199155"/>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extBox 1"/>
          <p:cNvSpPr txBox="1"/>
          <p:nvPr/>
        </p:nvSpPr>
        <p:spPr>
          <a:xfrm>
            <a:off x="6986040" y="3110471"/>
            <a:ext cx="320922" cy="253916"/>
          </a:xfrm>
          <a:prstGeom prst="rect">
            <a:avLst/>
          </a:prstGeom>
          <a:noFill/>
        </p:spPr>
        <p:txBody>
          <a:bodyPr wrap="none" rtlCol="0">
            <a:spAutoFit/>
          </a:bodyPr>
          <a:lstStyle/>
          <a:p>
            <a:r>
              <a:rPr lang="en-US" sz="1050" b="1" dirty="0"/>
              <a:t>EC</a:t>
            </a:r>
          </a:p>
        </p:txBody>
      </p:sp>
      <p:sp>
        <p:nvSpPr>
          <p:cNvPr id="18" name="TextBox 17"/>
          <p:cNvSpPr txBox="1"/>
          <p:nvPr/>
        </p:nvSpPr>
        <p:spPr>
          <a:xfrm>
            <a:off x="6799693" y="4163064"/>
            <a:ext cx="655949" cy="253916"/>
          </a:xfrm>
          <a:prstGeom prst="rect">
            <a:avLst/>
          </a:prstGeom>
          <a:noFill/>
        </p:spPr>
        <p:txBody>
          <a:bodyPr wrap="none" rtlCol="0">
            <a:spAutoFit/>
          </a:bodyPr>
          <a:lstStyle/>
          <a:p>
            <a:r>
              <a:rPr lang="en-US" sz="1050" b="1" dirty="0"/>
              <a:t>MC &amp; LC</a:t>
            </a:r>
          </a:p>
        </p:txBody>
      </p:sp>
      <p:sp>
        <p:nvSpPr>
          <p:cNvPr id="19" name="Left Arrow 18"/>
          <p:cNvSpPr/>
          <p:nvPr/>
        </p:nvSpPr>
        <p:spPr>
          <a:xfrm rot="10800000">
            <a:off x="6599136" y="3953478"/>
            <a:ext cx="1140071" cy="199155"/>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Left Arrow 19"/>
          <p:cNvSpPr/>
          <p:nvPr/>
        </p:nvSpPr>
        <p:spPr>
          <a:xfrm rot="2798861">
            <a:off x="7589894" y="2659241"/>
            <a:ext cx="1140071" cy="199155"/>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Left Arrow 20"/>
          <p:cNvSpPr/>
          <p:nvPr/>
        </p:nvSpPr>
        <p:spPr>
          <a:xfrm rot="13699590">
            <a:off x="7408103" y="2785521"/>
            <a:ext cx="1140071" cy="199155"/>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Left Arrow 14"/>
          <p:cNvSpPr/>
          <p:nvPr/>
        </p:nvSpPr>
        <p:spPr>
          <a:xfrm rot="18994186">
            <a:off x="5413652" y="2757723"/>
            <a:ext cx="1140071" cy="199155"/>
          </a:xfrm>
          <a:prstGeom prst="lef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TextBox 22"/>
          <p:cNvSpPr txBox="1"/>
          <p:nvPr/>
        </p:nvSpPr>
        <p:spPr>
          <a:xfrm rot="2803278">
            <a:off x="8241021" y="2395392"/>
            <a:ext cx="339580" cy="276999"/>
          </a:xfrm>
          <a:prstGeom prst="rect">
            <a:avLst/>
          </a:prstGeom>
          <a:noFill/>
        </p:spPr>
        <p:txBody>
          <a:bodyPr wrap="none" rtlCol="0">
            <a:spAutoFit/>
          </a:bodyPr>
          <a:lstStyle/>
          <a:p>
            <a:r>
              <a:rPr lang="en-US" sz="1200" b="1" dirty="0"/>
              <a:t>EC</a:t>
            </a:r>
          </a:p>
        </p:txBody>
      </p:sp>
      <p:sp>
        <p:nvSpPr>
          <p:cNvPr id="25" name="TextBox 24"/>
          <p:cNvSpPr txBox="1"/>
          <p:nvPr/>
        </p:nvSpPr>
        <p:spPr>
          <a:xfrm rot="2869245">
            <a:off x="7411233" y="2857719"/>
            <a:ext cx="655949" cy="253916"/>
          </a:xfrm>
          <a:prstGeom prst="rect">
            <a:avLst/>
          </a:prstGeom>
          <a:noFill/>
        </p:spPr>
        <p:txBody>
          <a:bodyPr wrap="none" rtlCol="0">
            <a:spAutoFit/>
          </a:bodyPr>
          <a:lstStyle/>
          <a:p>
            <a:r>
              <a:rPr lang="en-US" sz="1050" b="1" dirty="0"/>
              <a:t>MC &amp; LC</a:t>
            </a:r>
          </a:p>
        </p:txBody>
      </p:sp>
      <p:sp>
        <p:nvSpPr>
          <p:cNvPr id="26" name="TextBox 25"/>
          <p:cNvSpPr txBox="1"/>
          <p:nvPr/>
        </p:nvSpPr>
        <p:spPr>
          <a:xfrm rot="18743041">
            <a:off x="6026077" y="2835642"/>
            <a:ext cx="339580" cy="276999"/>
          </a:xfrm>
          <a:prstGeom prst="rect">
            <a:avLst/>
          </a:prstGeom>
          <a:noFill/>
        </p:spPr>
        <p:txBody>
          <a:bodyPr wrap="none" rtlCol="0">
            <a:spAutoFit/>
          </a:bodyPr>
          <a:lstStyle/>
          <a:p>
            <a:r>
              <a:rPr lang="en-US" sz="1200" b="1" dirty="0"/>
              <a:t>EC</a:t>
            </a:r>
          </a:p>
        </p:txBody>
      </p:sp>
      <p:sp>
        <p:nvSpPr>
          <p:cNvPr id="28" name="TextBox 27"/>
          <p:cNvSpPr txBox="1"/>
          <p:nvPr/>
        </p:nvSpPr>
        <p:spPr>
          <a:xfrm rot="19003759">
            <a:off x="5292277" y="2447274"/>
            <a:ext cx="655949" cy="253916"/>
          </a:xfrm>
          <a:prstGeom prst="rect">
            <a:avLst/>
          </a:prstGeom>
          <a:noFill/>
        </p:spPr>
        <p:txBody>
          <a:bodyPr wrap="none" rtlCol="0">
            <a:spAutoFit/>
          </a:bodyPr>
          <a:lstStyle/>
          <a:p>
            <a:r>
              <a:rPr lang="en-US" sz="1050" b="1" dirty="0"/>
              <a:t>MC &amp; LC</a:t>
            </a:r>
          </a:p>
        </p:txBody>
      </p:sp>
      <p:sp>
        <p:nvSpPr>
          <p:cNvPr id="6" name="Left-Right Arrow 5"/>
          <p:cNvSpPr/>
          <p:nvPr/>
        </p:nvSpPr>
        <p:spPr>
          <a:xfrm rot="19062233">
            <a:off x="5080857" y="2670914"/>
            <a:ext cx="1312164" cy="155778"/>
          </a:xfrm>
          <a:prstGeom prst="leftRightArrow">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p:cNvSpPr txBox="1"/>
          <p:nvPr/>
        </p:nvSpPr>
        <p:spPr>
          <a:xfrm>
            <a:off x="1742527" y="1930563"/>
            <a:ext cx="2868158" cy="3208571"/>
          </a:xfrm>
          <a:prstGeom prst="rect">
            <a:avLst/>
          </a:prstGeom>
          <a:noFill/>
        </p:spPr>
        <p:txBody>
          <a:bodyPr wrap="square" rtlCol="0">
            <a:spAutoFit/>
          </a:bodyPr>
          <a:lstStyle/>
          <a:p>
            <a:r>
              <a:rPr lang="en-US" sz="1350" b="1" u="sng" dirty="0">
                <a:latin typeface="Candara" panose="020E0502030303020204" pitchFamily="34" charset="0"/>
              </a:rPr>
              <a:t>Early Childhood</a:t>
            </a:r>
            <a:r>
              <a:rPr lang="en-US" sz="1350" dirty="0">
                <a:latin typeface="Candara" panose="020E0502030303020204" pitchFamily="34" charset="0"/>
              </a:rPr>
              <a:t> – children have limited ability to accurately judge PMC. Weak relationship between PA &amp; PMC &amp; MC &amp; PMC. This can be used as an asset to promote  motor acquisition in PE. </a:t>
            </a:r>
          </a:p>
          <a:p>
            <a:endParaRPr lang="en-US" sz="1350" dirty="0">
              <a:latin typeface="Candara" panose="020E0502030303020204" pitchFamily="34" charset="0"/>
            </a:endParaRPr>
          </a:p>
          <a:p>
            <a:endParaRPr lang="en-US" sz="1350" dirty="0">
              <a:latin typeface="Candara" panose="020E0502030303020204" pitchFamily="34" charset="0"/>
            </a:endParaRPr>
          </a:p>
          <a:p>
            <a:r>
              <a:rPr lang="en-US" sz="1350" b="1" u="sng" dirty="0">
                <a:latin typeface="Candara" panose="020E0502030303020204" pitchFamily="34" charset="0"/>
              </a:rPr>
              <a:t>Middle Childhood</a:t>
            </a:r>
            <a:r>
              <a:rPr lang="en-US" sz="1350" dirty="0">
                <a:latin typeface="Candara" panose="020E0502030303020204" pitchFamily="34" charset="0"/>
              </a:rPr>
              <a:t> – Children’s cognitive capacity changes &amp; PMC  </a:t>
            </a:r>
          </a:p>
          <a:p>
            <a:r>
              <a:rPr lang="en-US" sz="1350" dirty="0">
                <a:latin typeface="Candara" panose="020E0502030303020204" pitchFamily="34" charset="0"/>
              </a:rPr>
              <a:t>begins to play a more critical  role. PMC &amp; MC more closely approximate each other. By 7 years of age, children with low MC &amp; low PMC are vulnerable and be much less PA. </a:t>
            </a:r>
          </a:p>
        </p:txBody>
      </p:sp>
      <p:sp>
        <p:nvSpPr>
          <p:cNvPr id="7" name="TextBox 6"/>
          <p:cNvSpPr txBox="1"/>
          <p:nvPr/>
        </p:nvSpPr>
        <p:spPr>
          <a:xfrm>
            <a:off x="5736940" y="4505497"/>
            <a:ext cx="4665995" cy="1131079"/>
          </a:xfrm>
          <a:prstGeom prst="rect">
            <a:avLst/>
          </a:prstGeom>
          <a:noFill/>
        </p:spPr>
        <p:txBody>
          <a:bodyPr wrap="square" rtlCol="0">
            <a:spAutoFit/>
          </a:bodyPr>
          <a:lstStyle/>
          <a:p>
            <a:r>
              <a:rPr lang="en-US" sz="1350" b="1" u="sng" dirty="0">
                <a:latin typeface="Candara" panose="020E0502030303020204" pitchFamily="34" charset="0"/>
              </a:rPr>
              <a:t>Later Childhood</a:t>
            </a:r>
            <a:r>
              <a:rPr lang="en-US" sz="1350" dirty="0">
                <a:latin typeface="Candara" panose="020E0502030303020204" pitchFamily="34" charset="0"/>
              </a:rPr>
              <a:t> – By LCH the interaction between these factors can strongly push children into a negative spiral of  disengagement  with low MC influencing PMC &amp; PA negatively.  It is hard to change the PA behaviors of these children at this point in time.</a:t>
            </a:r>
          </a:p>
        </p:txBody>
      </p:sp>
      <p:sp>
        <p:nvSpPr>
          <p:cNvPr id="8" name="TextBox 7"/>
          <p:cNvSpPr txBox="1"/>
          <p:nvPr/>
        </p:nvSpPr>
        <p:spPr>
          <a:xfrm>
            <a:off x="4610686" y="1058545"/>
            <a:ext cx="4318811" cy="300082"/>
          </a:xfrm>
          <a:prstGeom prst="rect">
            <a:avLst/>
          </a:prstGeom>
          <a:noFill/>
        </p:spPr>
        <p:txBody>
          <a:bodyPr wrap="none" rtlCol="0">
            <a:spAutoFit/>
          </a:bodyPr>
          <a:lstStyle/>
          <a:p>
            <a:r>
              <a:rPr lang="en-US" sz="1350" dirty="0">
                <a:latin typeface="Candara" panose="020E0502030303020204" pitchFamily="34" charset="0"/>
              </a:rPr>
              <a:t>Perceptions of MC (PMC) become increasingly important</a:t>
            </a:r>
          </a:p>
        </p:txBody>
      </p:sp>
    </p:spTree>
    <p:extLst>
      <p:ext uri="{BB962C8B-B14F-4D97-AF65-F5344CB8AC3E}">
        <p14:creationId xmlns:p14="http://schemas.microsoft.com/office/powerpoint/2010/main" val="88779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
            <a:ext cx="12191999" cy="5870967"/>
          </a:xfrm>
        </p:spPr>
      </p:pic>
    </p:spTree>
    <p:extLst>
      <p:ext uri="{BB962C8B-B14F-4D97-AF65-F5344CB8AC3E}">
        <p14:creationId xmlns:p14="http://schemas.microsoft.com/office/powerpoint/2010/main" val="6786955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585" y="42103"/>
            <a:ext cx="8096753" cy="758138"/>
          </a:xfrm>
        </p:spPr>
        <p:txBody>
          <a:bodyPr>
            <a:normAutofit/>
          </a:bodyPr>
          <a:lstStyle/>
          <a:p>
            <a:pPr algn="ctr"/>
            <a:r>
              <a:rPr lang="en-US" b="1">
                <a:solidFill>
                  <a:schemeClr val="bg1"/>
                </a:solidFill>
                <a:cs typeface="Calibri" panose="020F0502020204030204" pitchFamily="34" charset="0"/>
              </a:rPr>
              <a:t>Play and engagement in learning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2041048"/>
              </p:ext>
            </p:extLst>
          </p:nvPr>
        </p:nvGraphicFramePr>
        <p:xfrm>
          <a:off x="332509" y="1057660"/>
          <a:ext cx="11590317" cy="4354236"/>
        </p:xfrm>
        <a:graphic>
          <a:graphicData uri="http://schemas.openxmlformats.org/drawingml/2006/table">
            <a:tbl>
              <a:tblPr firstRow="1" firstCol="1" bandRow="1" bandCol="1">
                <a:tableStyleId>{5C22544A-7EE6-4342-B048-85BDC9FD1C3A}</a:tableStyleId>
              </a:tblPr>
              <a:tblGrid>
                <a:gridCol w="2739220">
                  <a:extLst>
                    <a:ext uri="{9D8B030D-6E8A-4147-A177-3AD203B41FA5}">
                      <a16:colId xmlns:a16="http://schemas.microsoft.com/office/drawing/2014/main" val="20000"/>
                    </a:ext>
                  </a:extLst>
                </a:gridCol>
                <a:gridCol w="3055939">
                  <a:extLst>
                    <a:ext uri="{9D8B030D-6E8A-4147-A177-3AD203B41FA5}">
                      <a16:colId xmlns:a16="http://schemas.microsoft.com/office/drawing/2014/main" val="20001"/>
                    </a:ext>
                  </a:extLst>
                </a:gridCol>
                <a:gridCol w="2508878">
                  <a:extLst>
                    <a:ext uri="{9D8B030D-6E8A-4147-A177-3AD203B41FA5}">
                      <a16:colId xmlns:a16="http://schemas.microsoft.com/office/drawing/2014/main" val="20002"/>
                    </a:ext>
                  </a:extLst>
                </a:gridCol>
                <a:gridCol w="3286280">
                  <a:extLst>
                    <a:ext uri="{9D8B030D-6E8A-4147-A177-3AD203B41FA5}">
                      <a16:colId xmlns:a16="http://schemas.microsoft.com/office/drawing/2014/main" val="20003"/>
                    </a:ext>
                  </a:extLst>
                </a:gridCol>
              </a:tblGrid>
              <a:tr h="47994">
                <a:tc gridSpan="2">
                  <a:txBody>
                    <a:bodyPr/>
                    <a:lstStyle/>
                    <a:p>
                      <a:pPr marL="0" marR="0" algn="ctr">
                        <a:spcBef>
                          <a:spcPts val="0"/>
                        </a:spcBef>
                        <a:spcAft>
                          <a:spcPts val="0"/>
                        </a:spcAft>
                      </a:pPr>
                      <a:r>
                        <a:rPr lang="en-GB" sz="2800">
                          <a:solidFill>
                            <a:schemeClr val="tx1"/>
                          </a:solidFill>
                          <a:effectLst/>
                        </a:rPr>
                        <a:t>Play</a:t>
                      </a:r>
                    </a:p>
                  </a:txBody>
                  <a:tcPr marL="51435" marR="51435" marT="0" marB="0">
                    <a:solidFill>
                      <a:schemeClr val="accent1">
                        <a:lumMod val="20000"/>
                        <a:lumOff val="80000"/>
                      </a:schemeClr>
                    </a:solidFill>
                  </a:tcPr>
                </a:tc>
                <a:tc hMerge="1">
                  <a:txBody>
                    <a:bodyPr/>
                    <a:lstStyle/>
                    <a:p>
                      <a:pPr marL="0" marR="0">
                        <a:spcBef>
                          <a:spcPts val="0"/>
                        </a:spcBef>
                        <a:spcAft>
                          <a:spcPts val="0"/>
                        </a:spcAft>
                      </a:pPr>
                      <a:r>
                        <a:rPr lang="en-GB" sz="1100">
                          <a:effectLst/>
                        </a:rPr>
                        <a:t> </a:t>
                      </a:r>
                      <a:endParaRPr lang="en-US" sz="1100">
                        <a:effectLst/>
                        <a:latin typeface="Calibri" charset="0"/>
                        <a:ea typeface="Calibri" charset="0"/>
                        <a:cs typeface="Times New Roman" charset="0"/>
                      </a:endParaRPr>
                    </a:p>
                  </a:txBody>
                  <a:tcPr marL="51435" marR="51435" marT="0" marB="0">
                    <a:solidFill>
                      <a:schemeClr val="accent1">
                        <a:lumMod val="20000"/>
                        <a:lumOff val="80000"/>
                      </a:schemeClr>
                    </a:solidFill>
                  </a:tcPr>
                </a:tc>
                <a:tc gridSpan="2">
                  <a:txBody>
                    <a:bodyPr/>
                    <a:lstStyle/>
                    <a:p>
                      <a:pPr marL="0" marR="0" algn="ctr">
                        <a:spcBef>
                          <a:spcPts val="0"/>
                        </a:spcBef>
                        <a:spcAft>
                          <a:spcPts val="0"/>
                        </a:spcAft>
                      </a:pPr>
                      <a:r>
                        <a:rPr lang="en-GB" sz="2800" b="1" dirty="0">
                          <a:solidFill>
                            <a:schemeClr val="tx1"/>
                          </a:solidFill>
                          <a:effectLst/>
                        </a:rPr>
                        <a:t>Work</a:t>
                      </a:r>
                    </a:p>
                  </a:txBody>
                  <a:tcPr marL="51435" marR="51435" marT="0" marB="0">
                    <a:solidFill>
                      <a:srgbClr val="FBE5E0"/>
                    </a:solidFill>
                  </a:tcPr>
                </a:tc>
                <a:tc hMerge="1">
                  <a:txBody>
                    <a:bodyPr/>
                    <a:lstStyle/>
                    <a:p>
                      <a:pPr marL="0" marR="0">
                        <a:spcBef>
                          <a:spcPts val="0"/>
                        </a:spcBef>
                        <a:spcAft>
                          <a:spcPts val="0"/>
                        </a:spcAft>
                      </a:pPr>
                      <a:r>
                        <a:rPr lang="en-GB" sz="1400">
                          <a:effectLst/>
                        </a:rPr>
                        <a:t> </a:t>
                      </a:r>
                      <a:endParaRPr lang="en-US" sz="1400">
                        <a:effectLst/>
                        <a:latin typeface="Calibri" charset="0"/>
                        <a:ea typeface="Calibri" charset="0"/>
                        <a:cs typeface="Times New Roman" charset="0"/>
                      </a:endParaRPr>
                    </a:p>
                  </a:txBody>
                  <a:tcPr marL="51435" marR="51435" marT="0" marB="0">
                    <a:solidFill>
                      <a:srgbClr val="FBE5E0"/>
                    </a:solidFill>
                  </a:tcPr>
                </a:tc>
                <a:extLst>
                  <a:ext uri="{0D108BD9-81ED-4DB2-BD59-A6C34878D82A}">
                    <a16:rowId xmlns:a16="http://schemas.microsoft.com/office/drawing/2014/main" val="10000"/>
                  </a:ext>
                </a:extLst>
              </a:tr>
              <a:tr h="390514">
                <a:tc>
                  <a:txBody>
                    <a:bodyPr/>
                    <a:lstStyle/>
                    <a:p>
                      <a:pPr marL="0" marR="0">
                        <a:spcBef>
                          <a:spcPts val="0"/>
                        </a:spcBef>
                        <a:spcAft>
                          <a:spcPts val="0"/>
                        </a:spcAft>
                      </a:pPr>
                      <a:r>
                        <a:rPr lang="en-GB" sz="2000">
                          <a:solidFill>
                            <a:schemeClr val="tx1"/>
                          </a:solidFill>
                          <a:effectLst/>
                        </a:rPr>
                        <a:t>Emotional cues</a:t>
                      </a:r>
                      <a:endParaRPr lang="en-US" sz="2000">
                        <a:solidFill>
                          <a:schemeClr val="tx1"/>
                        </a:solidFill>
                        <a:effectLst/>
                        <a:latin typeface="Calibri" charset="0"/>
                        <a:ea typeface="Calibri" charset="0"/>
                        <a:cs typeface="Times New Roman" charset="0"/>
                      </a:endParaRPr>
                    </a:p>
                  </a:txBody>
                  <a:tcPr marL="51435" marR="51435" marT="0" marB="0">
                    <a:solidFill>
                      <a:schemeClr val="accent1">
                        <a:lumMod val="20000"/>
                        <a:lumOff val="80000"/>
                      </a:schemeClr>
                    </a:solidFill>
                  </a:tcPr>
                </a:tc>
                <a:tc>
                  <a:txBody>
                    <a:bodyPr/>
                    <a:lstStyle/>
                    <a:p>
                      <a:pPr marL="0" marR="0">
                        <a:spcBef>
                          <a:spcPts val="0"/>
                        </a:spcBef>
                        <a:spcAft>
                          <a:spcPts val="0"/>
                        </a:spcAft>
                      </a:pPr>
                      <a:r>
                        <a:rPr lang="en-GB" sz="2000" b="1">
                          <a:effectLst/>
                        </a:rPr>
                        <a:t>Environmental cues</a:t>
                      </a:r>
                      <a:endParaRPr lang="en-US" sz="2000" b="1">
                        <a:effectLst/>
                        <a:latin typeface="Calibri" charset="0"/>
                        <a:ea typeface="Calibri" charset="0"/>
                        <a:cs typeface="Times New Roman" charset="0"/>
                      </a:endParaRPr>
                    </a:p>
                  </a:txBody>
                  <a:tcPr marL="51435" marR="51435" marT="0" marB="0">
                    <a:solidFill>
                      <a:schemeClr val="accent1">
                        <a:lumMod val="20000"/>
                        <a:lumOff val="80000"/>
                      </a:schemeClr>
                    </a:solidFill>
                  </a:tcPr>
                </a:tc>
                <a:tc>
                  <a:txBody>
                    <a:bodyPr/>
                    <a:lstStyle/>
                    <a:p>
                      <a:pPr marL="0" marR="0">
                        <a:spcBef>
                          <a:spcPts val="0"/>
                        </a:spcBef>
                        <a:spcAft>
                          <a:spcPts val="0"/>
                        </a:spcAft>
                      </a:pPr>
                      <a:r>
                        <a:rPr lang="en-GB" sz="2000" b="1">
                          <a:effectLst/>
                        </a:rPr>
                        <a:t>Emotional cues</a:t>
                      </a:r>
                      <a:endParaRPr lang="en-US" sz="2000" b="1">
                        <a:effectLst/>
                        <a:latin typeface="Calibri" charset="0"/>
                        <a:ea typeface="Calibri" charset="0"/>
                        <a:cs typeface="Times New Roman" charset="0"/>
                      </a:endParaRPr>
                    </a:p>
                  </a:txBody>
                  <a:tcPr marL="51435" marR="51435" marT="0" marB="0">
                    <a:solidFill>
                      <a:srgbClr val="FBE5E0"/>
                    </a:solidFill>
                  </a:tcPr>
                </a:tc>
                <a:tc>
                  <a:txBody>
                    <a:bodyPr/>
                    <a:lstStyle/>
                    <a:p>
                      <a:pPr marL="0" marR="0">
                        <a:spcBef>
                          <a:spcPts val="0"/>
                        </a:spcBef>
                        <a:spcAft>
                          <a:spcPts val="0"/>
                        </a:spcAft>
                      </a:pPr>
                      <a:r>
                        <a:rPr lang="en-GB" sz="2000" b="1">
                          <a:effectLst/>
                        </a:rPr>
                        <a:t>Environmental cues</a:t>
                      </a:r>
                      <a:endParaRPr lang="en-US" sz="2000" b="1">
                        <a:effectLst/>
                        <a:latin typeface="Calibri" charset="0"/>
                        <a:ea typeface="Calibri" charset="0"/>
                        <a:cs typeface="Times New Roman" charset="0"/>
                      </a:endParaRPr>
                    </a:p>
                  </a:txBody>
                  <a:tcPr marL="51435" marR="51435" marT="0" marB="0">
                    <a:solidFill>
                      <a:srgbClr val="FBE5E0"/>
                    </a:solidFill>
                  </a:tcPr>
                </a:tc>
                <a:extLst>
                  <a:ext uri="{0D108BD9-81ED-4DB2-BD59-A6C34878D82A}">
                    <a16:rowId xmlns:a16="http://schemas.microsoft.com/office/drawing/2014/main" val="10001"/>
                  </a:ext>
                </a:extLst>
              </a:tr>
              <a:tr h="3537002">
                <a:tc>
                  <a:txBody>
                    <a:bodyPr/>
                    <a:lstStyle/>
                    <a:p>
                      <a:pPr marL="0" marR="0">
                        <a:lnSpc>
                          <a:spcPct val="100000"/>
                        </a:lnSpc>
                        <a:spcBef>
                          <a:spcPts val="0"/>
                        </a:spcBef>
                        <a:spcAft>
                          <a:spcPts val="0"/>
                        </a:spcAft>
                      </a:pPr>
                      <a:r>
                        <a:rPr lang="en-GB" sz="2000" b="0" dirty="0">
                          <a:solidFill>
                            <a:schemeClr val="tx1"/>
                          </a:solidFill>
                          <a:effectLst/>
                        </a:rPr>
                        <a:t>Voluntary</a:t>
                      </a:r>
                      <a:endParaRPr lang="en-US" sz="2000" b="0" dirty="0">
                        <a:solidFill>
                          <a:schemeClr val="tx1"/>
                        </a:solidFill>
                        <a:effectLst/>
                      </a:endParaRPr>
                    </a:p>
                    <a:p>
                      <a:pPr marL="0" marR="0">
                        <a:lnSpc>
                          <a:spcPct val="100000"/>
                        </a:lnSpc>
                        <a:spcBef>
                          <a:spcPts val="0"/>
                        </a:spcBef>
                        <a:spcAft>
                          <a:spcPts val="0"/>
                        </a:spcAft>
                      </a:pPr>
                      <a:r>
                        <a:rPr lang="en-GB" sz="2000" dirty="0">
                          <a:solidFill>
                            <a:schemeClr val="tx1"/>
                          </a:solidFill>
                          <a:effectLst/>
                        </a:rPr>
                        <a:t> </a:t>
                      </a:r>
                      <a:endParaRPr lang="en-US" sz="2000" b="0" dirty="0">
                        <a:solidFill>
                          <a:schemeClr val="tx1"/>
                        </a:solidFill>
                        <a:effectLst/>
                      </a:endParaRPr>
                    </a:p>
                    <a:p>
                      <a:pPr marL="0" marR="0">
                        <a:lnSpc>
                          <a:spcPct val="100000"/>
                        </a:lnSpc>
                        <a:spcBef>
                          <a:spcPts val="0"/>
                        </a:spcBef>
                        <a:spcAft>
                          <a:spcPts val="0"/>
                        </a:spcAft>
                      </a:pPr>
                      <a:r>
                        <a:rPr lang="en-GB" sz="2000" b="0" dirty="0">
                          <a:solidFill>
                            <a:schemeClr val="tx1"/>
                          </a:solidFill>
                          <a:effectLst/>
                        </a:rPr>
                        <a:t>Under child’s control</a:t>
                      </a:r>
                      <a:endParaRPr lang="en-US" sz="2000" b="0" dirty="0">
                        <a:solidFill>
                          <a:schemeClr val="tx1"/>
                        </a:solidFill>
                        <a:effectLst/>
                      </a:endParaRPr>
                    </a:p>
                    <a:p>
                      <a:pPr marL="0" marR="0">
                        <a:lnSpc>
                          <a:spcPct val="100000"/>
                        </a:lnSpc>
                        <a:spcBef>
                          <a:spcPts val="0"/>
                        </a:spcBef>
                        <a:spcAft>
                          <a:spcPts val="0"/>
                        </a:spcAft>
                      </a:pPr>
                      <a:endParaRPr lang="en-US" sz="2000" b="0" dirty="0">
                        <a:solidFill>
                          <a:schemeClr val="tx1"/>
                        </a:solidFill>
                        <a:effectLst/>
                      </a:endParaRPr>
                    </a:p>
                    <a:p>
                      <a:pPr marL="0" marR="0">
                        <a:lnSpc>
                          <a:spcPct val="100000"/>
                        </a:lnSpc>
                        <a:spcBef>
                          <a:spcPts val="0"/>
                        </a:spcBef>
                        <a:spcAft>
                          <a:spcPts val="0"/>
                        </a:spcAft>
                      </a:pPr>
                      <a:r>
                        <a:rPr lang="en-GB" sz="2000" b="0" dirty="0">
                          <a:solidFill>
                            <a:schemeClr val="tx1"/>
                          </a:solidFill>
                          <a:effectLst/>
                        </a:rPr>
                        <a:t>Easy</a:t>
                      </a:r>
                      <a:endParaRPr lang="en-US" sz="2000" b="0" dirty="0">
                        <a:solidFill>
                          <a:schemeClr val="tx1"/>
                        </a:solidFill>
                        <a:effectLst/>
                      </a:endParaRPr>
                    </a:p>
                    <a:p>
                      <a:pPr marL="0" marR="0">
                        <a:lnSpc>
                          <a:spcPct val="100000"/>
                        </a:lnSpc>
                        <a:spcBef>
                          <a:spcPts val="0"/>
                        </a:spcBef>
                        <a:spcAft>
                          <a:spcPts val="0"/>
                        </a:spcAft>
                      </a:pPr>
                      <a:r>
                        <a:rPr lang="en-GB" sz="2000" b="0" dirty="0">
                          <a:solidFill>
                            <a:schemeClr val="tx1"/>
                          </a:solidFill>
                          <a:effectLst/>
                        </a:rPr>
                        <a:t> </a:t>
                      </a:r>
                      <a:endParaRPr lang="en-US" sz="2000" b="0" dirty="0">
                        <a:solidFill>
                          <a:schemeClr val="tx1"/>
                        </a:solidFill>
                        <a:effectLst/>
                      </a:endParaRPr>
                    </a:p>
                    <a:p>
                      <a:pPr marL="0" marR="0">
                        <a:lnSpc>
                          <a:spcPct val="100000"/>
                        </a:lnSpc>
                        <a:spcBef>
                          <a:spcPts val="0"/>
                        </a:spcBef>
                        <a:spcAft>
                          <a:spcPts val="0"/>
                        </a:spcAft>
                      </a:pPr>
                      <a:r>
                        <a:rPr lang="en-GB" sz="2000" b="0" dirty="0">
                          <a:solidFill>
                            <a:schemeClr val="tx1"/>
                          </a:solidFill>
                          <a:effectLst/>
                        </a:rPr>
                        <a:t>Fun</a:t>
                      </a:r>
                      <a:endParaRPr lang="en-US" sz="2000" b="0" dirty="0">
                        <a:solidFill>
                          <a:schemeClr val="tx1"/>
                        </a:solidFill>
                        <a:effectLst/>
                        <a:latin typeface="Calibri" charset="0"/>
                        <a:ea typeface="Calibri" charset="0"/>
                        <a:cs typeface="Times New Roman" charset="0"/>
                      </a:endParaRPr>
                    </a:p>
                  </a:txBody>
                  <a:tcPr marL="51435" marR="51435" marT="0" marB="0">
                    <a:solidFill>
                      <a:schemeClr val="accent1">
                        <a:lumMod val="20000"/>
                        <a:lumOff val="80000"/>
                      </a:schemeClr>
                    </a:solidFill>
                  </a:tcPr>
                </a:tc>
                <a:tc>
                  <a:txBody>
                    <a:bodyPr/>
                    <a:lstStyle/>
                    <a:p>
                      <a:pPr marL="0" marR="0">
                        <a:lnSpc>
                          <a:spcPct val="100000"/>
                        </a:lnSpc>
                        <a:spcBef>
                          <a:spcPts val="0"/>
                        </a:spcBef>
                        <a:spcAft>
                          <a:spcPts val="0"/>
                        </a:spcAft>
                      </a:pPr>
                      <a:r>
                        <a:rPr lang="en-GB" sz="2000">
                          <a:effectLst/>
                        </a:rPr>
                        <a:t>On the floor</a:t>
                      </a:r>
                      <a:endParaRPr lang="en-US" sz="2000">
                        <a:effectLst/>
                      </a:endParaRPr>
                    </a:p>
                    <a:p>
                      <a:pPr marL="0" marR="0">
                        <a:lnSpc>
                          <a:spcPct val="100000"/>
                        </a:lnSpc>
                        <a:spcBef>
                          <a:spcPts val="0"/>
                        </a:spcBef>
                        <a:spcAft>
                          <a:spcPts val="0"/>
                        </a:spcAft>
                      </a:pPr>
                      <a:r>
                        <a:rPr lang="en-GB" sz="2000">
                          <a:effectLst/>
                        </a:rPr>
                        <a:t> </a:t>
                      </a:r>
                      <a:endParaRPr lang="en-US" sz="2000">
                        <a:effectLst/>
                      </a:endParaRPr>
                    </a:p>
                    <a:p>
                      <a:pPr marL="0" marR="0">
                        <a:lnSpc>
                          <a:spcPct val="100000"/>
                        </a:lnSpc>
                        <a:spcBef>
                          <a:spcPts val="0"/>
                        </a:spcBef>
                        <a:spcAft>
                          <a:spcPts val="0"/>
                        </a:spcAft>
                      </a:pPr>
                      <a:r>
                        <a:rPr lang="en-GB" sz="2000">
                          <a:effectLst/>
                        </a:rPr>
                        <a:t>Lacks adult involvement</a:t>
                      </a:r>
                    </a:p>
                    <a:p>
                      <a:pPr marL="0" marR="0">
                        <a:lnSpc>
                          <a:spcPct val="100000"/>
                        </a:lnSpc>
                        <a:spcBef>
                          <a:spcPts val="0"/>
                        </a:spcBef>
                        <a:spcAft>
                          <a:spcPts val="0"/>
                        </a:spcAft>
                      </a:pPr>
                      <a:endParaRPr lang="en-US" sz="2000">
                        <a:effectLst/>
                      </a:endParaRPr>
                    </a:p>
                    <a:p>
                      <a:pPr marL="0" marR="0">
                        <a:lnSpc>
                          <a:spcPct val="100000"/>
                        </a:lnSpc>
                        <a:spcBef>
                          <a:spcPts val="0"/>
                        </a:spcBef>
                        <a:spcAft>
                          <a:spcPts val="0"/>
                        </a:spcAft>
                      </a:pPr>
                      <a:r>
                        <a:rPr lang="en-GB" sz="2000">
                          <a:effectLst/>
                        </a:rPr>
                        <a:t>No adult evaluation</a:t>
                      </a:r>
                      <a:endParaRPr lang="en-US" sz="2000">
                        <a:effectLst/>
                      </a:endParaRPr>
                    </a:p>
                    <a:p>
                      <a:pPr marL="0" marR="0">
                        <a:lnSpc>
                          <a:spcPct val="100000"/>
                        </a:lnSpc>
                        <a:spcBef>
                          <a:spcPts val="0"/>
                        </a:spcBef>
                        <a:spcAft>
                          <a:spcPts val="0"/>
                        </a:spcAft>
                      </a:pPr>
                      <a:endParaRPr lang="en-GB" sz="2000">
                        <a:effectLst/>
                      </a:endParaRPr>
                    </a:p>
                    <a:p>
                      <a:pPr marL="0" marR="0">
                        <a:lnSpc>
                          <a:spcPct val="100000"/>
                        </a:lnSpc>
                        <a:spcBef>
                          <a:spcPts val="0"/>
                        </a:spcBef>
                        <a:spcAft>
                          <a:spcPts val="0"/>
                        </a:spcAft>
                      </a:pPr>
                      <a:r>
                        <a:rPr lang="en-GB" sz="2000">
                          <a:effectLst/>
                        </a:rPr>
                        <a:t>Can be continued-focus on the process</a:t>
                      </a:r>
                      <a:endParaRPr lang="en-US" sz="2000">
                        <a:effectLst/>
                      </a:endParaRPr>
                    </a:p>
                    <a:p>
                      <a:pPr marL="0" marR="0">
                        <a:lnSpc>
                          <a:spcPct val="100000"/>
                        </a:lnSpc>
                        <a:spcBef>
                          <a:spcPts val="0"/>
                        </a:spcBef>
                        <a:spcAft>
                          <a:spcPts val="0"/>
                        </a:spcAft>
                      </a:pPr>
                      <a:r>
                        <a:rPr lang="en-GB" sz="2000">
                          <a:effectLst/>
                        </a:rPr>
                        <a:t> </a:t>
                      </a:r>
                      <a:endParaRPr lang="en-US" sz="2000">
                        <a:effectLst/>
                      </a:endParaRPr>
                    </a:p>
                    <a:p>
                      <a:pPr marL="0" marR="0">
                        <a:lnSpc>
                          <a:spcPct val="100000"/>
                        </a:lnSpc>
                        <a:spcBef>
                          <a:spcPts val="0"/>
                        </a:spcBef>
                        <a:spcAft>
                          <a:spcPts val="0"/>
                        </a:spcAft>
                      </a:pPr>
                      <a:r>
                        <a:rPr lang="en-GB" sz="2000">
                          <a:effectLst/>
                        </a:rPr>
                        <a:t>Physical </a:t>
                      </a:r>
                      <a:endParaRPr lang="en-US" sz="2000">
                        <a:effectLst/>
                        <a:latin typeface="Calibri" charset="0"/>
                        <a:ea typeface="Calibri" charset="0"/>
                        <a:cs typeface="Times New Roman" charset="0"/>
                      </a:endParaRPr>
                    </a:p>
                  </a:txBody>
                  <a:tcPr marL="51435" marR="51435" marT="0" marB="0">
                    <a:solidFill>
                      <a:schemeClr val="accent1">
                        <a:lumMod val="20000"/>
                        <a:lumOff val="80000"/>
                      </a:schemeClr>
                    </a:solidFill>
                  </a:tcPr>
                </a:tc>
                <a:tc>
                  <a:txBody>
                    <a:bodyPr/>
                    <a:lstStyle/>
                    <a:p>
                      <a:pPr marL="0" marR="0">
                        <a:lnSpc>
                          <a:spcPct val="100000"/>
                        </a:lnSpc>
                        <a:spcBef>
                          <a:spcPts val="0"/>
                        </a:spcBef>
                        <a:spcAft>
                          <a:spcPts val="0"/>
                        </a:spcAft>
                      </a:pPr>
                      <a:r>
                        <a:rPr lang="en-GB" sz="2000">
                          <a:effectLst/>
                        </a:rPr>
                        <a:t>Compulsory</a:t>
                      </a:r>
                      <a:endParaRPr lang="en-US" sz="2000">
                        <a:effectLst/>
                      </a:endParaRPr>
                    </a:p>
                    <a:p>
                      <a:pPr marL="0" marR="0">
                        <a:lnSpc>
                          <a:spcPct val="100000"/>
                        </a:lnSpc>
                        <a:spcBef>
                          <a:spcPts val="0"/>
                        </a:spcBef>
                        <a:spcAft>
                          <a:spcPts val="0"/>
                        </a:spcAft>
                      </a:pPr>
                      <a:r>
                        <a:rPr lang="en-GB" sz="2000">
                          <a:effectLst/>
                        </a:rPr>
                        <a:t> </a:t>
                      </a:r>
                      <a:endParaRPr lang="en-US" sz="2000">
                        <a:effectLst/>
                      </a:endParaRPr>
                    </a:p>
                    <a:p>
                      <a:pPr marL="0" marR="0">
                        <a:lnSpc>
                          <a:spcPct val="100000"/>
                        </a:lnSpc>
                        <a:spcBef>
                          <a:spcPts val="0"/>
                        </a:spcBef>
                        <a:spcAft>
                          <a:spcPts val="0"/>
                        </a:spcAft>
                      </a:pPr>
                      <a:r>
                        <a:rPr lang="en-GB" sz="2000">
                          <a:effectLst/>
                        </a:rPr>
                        <a:t>Under adult control</a:t>
                      </a:r>
                      <a:endParaRPr lang="en-US" sz="2000">
                        <a:effectLst/>
                      </a:endParaRPr>
                    </a:p>
                    <a:p>
                      <a:pPr marL="0" marR="0">
                        <a:lnSpc>
                          <a:spcPct val="100000"/>
                        </a:lnSpc>
                        <a:spcBef>
                          <a:spcPts val="0"/>
                        </a:spcBef>
                        <a:spcAft>
                          <a:spcPts val="0"/>
                        </a:spcAft>
                      </a:pPr>
                      <a:endParaRPr lang="en-US" sz="2000">
                        <a:effectLst/>
                      </a:endParaRPr>
                    </a:p>
                    <a:p>
                      <a:pPr marL="0" marR="0">
                        <a:lnSpc>
                          <a:spcPct val="100000"/>
                        </a:lnSpc>
                        <a:spcBef>
                          <a:spcPts val="0"/>
                        </a:spcBef>
                        <a:spcAft>
                          <a:spcPts val="0"/>
                        </a:spcAft>
                      </a:pPr>
                      <a:r>
                        <a:rPr lang="en-GB" sz="2000">
                          <a:effectLst/>
                        </a:rPr>
                        <a:t>Hard</a:t>
                      </a:r>
                      <a:endParaRPr lang="en-US" sz="2000">
                        <a:effectLst/>
                      </a:endParaRPr>
                    </a:p>
                    <a:p>
                      <a:pPr marL="0" marR="0">
                        <a:lnSpc>
                          <a:spcPct val="100000"/>
                        </a:lnSpc>
                        <a:spcBef>
                          <a:spcPts val="0"/>
                        </a:spcBef>
                        <a:spcAft>
                          <a:spcPts val="0"/>
                        </a:spcAft>
                      </a:pPr>
                      <a:r>
                        <a:rPr lang="en-GB" sz="2000">
                          <a:effectLst/>
                        </a:rPr>
                        <a:t> </a:t>
                      </a:r>
                      <a:endParaRPr lang="en-US" sz="2000">
                        <a:effectLst/>
                      </a:endParaRPr>
                    </a:p>
                    <a:p>
                      <a:pPr marL="0" marR="0">
                        <a:lnSpc>
                          <a:spcPct val="100000"/>
                        </a:lnSpc>
                        <a:spcBef>
                          <a:spcPts val="0"/>
                        </a:spcBef>
                        <a:spcAft>
                          <a:spcPts val="0"/>
                        </a:spcAft>
                      </a:pPr>
                      <a:r>
                        <a:rPr lang="en-GB" sz="2000">
                          <a:effectLst/>
                        </a:rPr>
                        <a:t>Can be fun</a:t>
                      </a:r>
                      <a:endParaRPr lang="en-US" sz="2000">
                        <a:effectLst/>
                        <a:latin typeface="Calibri" charset="0"/>
                        <a:ea typeface="Calibri" charset="0"/>
                        <a:cs typeface="Times New Roman" charset="0"/>
                      </a:endParaRPr>
                    </a:p>
                  </a:txBody>
                  <a:tcPr marL="51435" marR="51435" marT="0" marB="0">
                    <a:solidFill>
                      <a:srgbClr val="FBE5E0"/>
                    </a:solidFill>
                  </a:tcPr>
                </a:tc>
                <a:tc>
                  <a:txBody>
                    <a:bodyPr/>
                    <a:lstStyle/>
                    <a:p>
                      <a:pPr marL="0" marR="0">
                        <a:lnSpc>
                          <a:spcPct val="100000"/>
                        </a:lnSpc>
                        <a:spcBef>
                          <a:spcPts val="0"/>
                        </a:spcBef>
                        <a:spcAft>
                          <a:spcPts val="0"/>
                        </a:spcAft>
                      </a:pPr>
                      <a:r>
                        <a:rPr lang="en-GB" sz="2000" dirty="0">
                          <a:effectLst/>
                        </a:rPr>
                        <a:t>At a table</a:t>
                      </a:r>
                      <a:endParaRPr lang="en-US" sz="2000" dirty="0">
                        <a:effectLst/>
                      </a:endParaRPr>
                    </a:p>
                    <a:p>
                      <a:pPr marL="0" marR="0">
                        <a:lnSpc>
                          <a:spcPct val="100000"/>
                        </a:lnSpc>
                        <a:spcBef>
                          <a:spcPts val="0"/>
                        </a:spcBef>
                        <a:spcAft>
                          <a:spcPts val="0"/>
                        </a:spcAft>
                      </a:pPr>
                      <a:r>
                        <a:rPr lang="en-GB" sz="2000" dirty="0">
                          <a:effectLst/>
                        </a:rPr>
                        <a:t> </a:t>
                      </a:r>
                      <a:endParaRPr lang="en-US" sz="2000" dirty="0">
                        <a:effectLst/>
                      </a:endParaRPr>
                    </a:p>
                    <a:p>
                      <a:pPr marL="0" marR="0">
                        <a:lnSpc>
                          <a:spcPct val="100000"/>
                        </a:lnSpc>
                        <a:spcBef>
                          <a:spcPts val="0"/>
                        </a:spcBef>
                        <a:spcAft>
                          <a:spcPts val="0"/>
                        </a:spcAft>
                      </a:pPr>
                      <a:r>
                        <a:rPr lang="en-GB" sz="2000" dirty="0">
                          <a:effectLst/>
                        </a:rPr>
                        <a:t>Includes adult involvement</a:t>
                      </a:r>
                    </a:p>
                    <a:p>
                      <a:pPr marL="0" marR="0">
                        <a:lnSpc>
                          <a:spcPct val="100000"/>
                        </a:lnSpc>
                        <a:spcBef>
                          <a:spcPts val="0"/>
                        </a:spcBef>
                        <a:spcAft>
                          <a:spcPts val="0"/>
                        </a:spcAft>
                      </a:pPr>
                      <a:endParaRPr lang="en-US" sz="2000" dirty="0">
                        <a:effectLst/>
                      </a:endParaRPr>
                    </a:p>
                    <a:p>
                      <a:pPr marL="0" marR="0">
                        <a:lnSpc>
                          <a:spcPct val="100000"/>
                        </a:lnSpc>
                        <a:spcBef>
                          <a:spcPts val="0"/>
                        </a:spcBef>
                        <a:spcAft>
                          <a:spcPts val="0"/>
                        </a:spcAft>
                      </a:pPr>
                      <a:r>
                        <a:rPr lang="en-GB" sz="2000" dirty="0">
                          <a:effectLst/>
                        </a:rPr>
                        <a:t>Includes adult evaluation</a:t>
                      </a:r>
                      <a:endParaRPr lang="en-US" sz="2000" dirty="0">
                        <a:effectLst/>
                      </a:endParaRPr>
                    </a:p>
                    <a:p>
                      <a:pPr marL="0" marR="0">
                        <a:lnSpc>
                          <a:spcPct val="100000"/>
                        </a:lnSpc>
                        <a:spcBef>
                          <a:spcPts val="0"/>
                        </a:spcBef>
                        <a:spcAft>
                          <a:spcPts val="0"/>
                        </a:spcAft>
                      </a:pPr>
                      <a:endParaRPr lang="en-GB" sz="2000" dirty="0">
                        <a:effectLst/>
                      </a:endParaRPr>
                    </a:p>
                    <a:p>
                      <a:pPr marL="0" marR="0">
                        <a:lnSpc>
                          <a:spcPct val="100000"/>
                        </a:lnSpc>
                        <a:spcBef>
                          <a:spcPts val="0"/>
                        </a:spcBef>
                        <a:spcAft>
                          <a:spcPts val="0"/>
                        </a:spcAft>
                      </a:pPr>
                      <a:r>
                        <a:rPr lang="en-GB" sz="2000" dirty="0">
                          <a:effectLst/>
                        </a:rPr>
                        <a:t>Has to finish-focus on the product</a:t>
                      </a:r>
                      <a:endParaRPr lang="en-US" sz="2000" dirty="0">
                        <a:effectLst/>
                      </a:endParaRPr>
                    </a:p>
                    <a:p>
                      <a:pPr marL="0" marR="0">
                        <a:lnSpc>
                          <a:spcPct val="100000"/>
                        </a:lnSpc>
                        <a:spcBef>
                          <a:spcPts val="0"/>
                        </a:spcBef>
                        <a:spcAft>
                          <a:spcPts val="0"/>
                        </a:spcAft>
                      </a:pPr>
                      <a:r>
                        <a:rPr lang="en-GB" sz="2000" dirty="0">
                          <a:effectLst/>
                        </a:rPr>
                        <a:t> </a:t>
                      </a:r>
                      <a:endParaRPr lang="en-US" sz="2000" dirty="0">
                        <a:effectLst/>
                      </a:endParaRPr>
                    </a:p>
                    <a:p>
                      <a:pPr marL="0" marR="0">
                        <a:lnSpc>
                          <a:spcPct val="100000"/>
                        </a:lnSpc>
                        <a:spcBef>
                          <a:spcPts val="0"/>
                        </a:spcBef>
                        <a:spcAft>
                          <a:spcPts val="0"/>
                        </a:spcAft>
                      </a:pPr>
                      <a:r>
                        <a:rPr lang="en-GB" sz="2000" dirty="0">
                          <a:effectLst/>
                        </a:rPr>
                        <a:t>Not physical</a:t>
                      </a:r>
                      <a:endParaRPr lang="en-US" sz="2000" dirty="0">
                        <a:effectLst/>
                        <a:latin typeface="Calibri" charset="0"/>
                        <a:ea typeface="Calibri" charset="0"/>
                        <a:cs typeface="Times New Roman" charset="0"/>
                      </a:endParaRPr>
                    </a:p>
                  </a:txBody>
                  <a:tcPr marL="51435" marR="51435" marT="0" marB="0">
                    <a:solidFill>
                      <a:srgbClr val="FBE5E0"/>
                    </a:solidFill>
                  </a:tcPr>
                </a:tc>
                <a:extLst>
                  <a:ext uri="{0D108BD9-81ED-4DB2-BD59-A6C34878D82A}">
                    <a16:rowId xmlns:a16="http://schemas.microsoft.com/office/drawing/2014/main" val="10002"/>
                  </a:ext>
                </a:extLst>
              </a:tr>
            </a:tbl>
          </a:graphicData>
        </a:graphic>
      </p:graphicFrame>
      <p:sp>
        <p:nvSpPr>
          <p:cNvPr id="6" name="Rectangle 5"/>
          <p:cNvSpPr/>
          <p:nvPr/>
        </p:nvSpPr>
        <p:spPr>
          <a:xfrm>
            <a:off x="3346181" y="5299983"/>
            <a:ext cx="6866598" cy="738664"/>
          </a:xfrm>
          <a:prstGeom prst="rect">
            <a:avLst/>
          </a:prstGeom>
        </p:spPr>
        <p:txBody>
          <a:bodyPr wrap="square">
            <a:spAutoFit/>
          </a:bodyPr>
          <a:lstStyle/>
          <a:p>
            <a:pPr marL="214313" indent="-214313">
              <a:spcBef>
                <a:spcPts val="8"/>
              </a:spcBef>
              <a:spcAft>
                <a:spcPts val="8"/>
              </a:spcAft>
            </a:pPr>
            <a:r>
              <a:rPr lang="en-GB" sz="1400" dirty="0">
                <a:ea typeface="MS Mincho" charset="-128"/>
                <a:cs typeface="Times New Roman" charset="0"/>
              </a:rPr>
              <a:t>Howard, J. and McInnes, K. (2010) ‘Thinking Through the Challenge of a play-based</a:t>
            </a:r>
            <a:r>
              <a:rPr lang="en-US" sz="1400" dirty="0">
                <a:ea typeface="MS Mincho" charset="-128"/>
                <a:cs typeface="Times New Roman" charset="0"/>
              </a:rPr>
              <a:t> </a:t>
            </a:r>
            <a:r>
              <a:rPr lang="en-GB" sz="1400" dirty="0">
                <a:ea typeface="MS Mincho" charset="-128"/>
                <a:cs typeface="Times New Roman" charset="0"/>
              </a:rPr>
              <a:t>curriculum, increasing playfulness via co-construction’, in Moyles, J.R. (ed.)</a:t>
            </a:r>
            <a:r>
              <a:rPr lang="en-GB" sz="1400" i="1" dirty="0">
                <a:ea typeface="MS Mincho" charset="-128"/>
                <a:cs typeface="Times New Roman" charset="0"/>
              </a:rPr>
              <a:t> Thinking about</a:t>
            </a:r>
            <a:r>
              <a:rPr lang="en-US" sz="1400" dirty="0">
                <a:ea typeface="MS Mincho" charset="-128"/>
                <a:cs typeface="Times New Roman" charset="0"/>
              </a:rPr>
              <a:t> </a:t>
            </a:r>
            <a:r>
              <a:rPr lang="en-GB" sz="1400" i="1" dirty="0">
                <a:ea typeface="MS Mincho" charset="-128"/>
                <a:cs typeface="Times New Roman" charset="0"/>
              </a:rPr>
              <a:t>play</a:t>
            </a:r>
            <a:r>
              <a:rPr lang="en-GB" sz="1400" dirty="0">
                <a:ea typeface="MS Mincho" charset="-128"/>
                <a:cs typeface="Times New Roman" charset="0"/>
              </a:rPr>
              <a:t>, Berkshire: Open University Press</a:t>
            </a:r>
            <a:endParaRPr lang="en-US" sz="1400" dirty="0">
              <a:ea typeface="MS Mincho" charset="-128"/>
              <a:cs typeface="Times New Roman" charset="0"/>
            </a:endParaRPr>
          </a:p>
        </p:txBody>
      </p:sp>
    </p:spTree>
    <p:extLst>
      <p:ext uri="{BB962C8B-B14F-4D97-AF65-F5344CB8AC3E}">
        <p14:creationId xmlns:p14="http://schemas.microsoft.com/office/powerpoint/2010/main" val="759884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2022423" y="-129550"/>
            <a:ext cx="10515600" cy="1325563"/>
          </a:xfrm>
        </p:spPr>
        <p:txBody>
          <a:bodyPr/>
          <a:lstStyle/>
          <a:p>
            <a:r>
              <a:rPr lang="en-US" altLang="en-US" b="1" dirty="0">
                <a:solidFill>
                  <a:schemeClr val="bg1"/>
                </a:solidFill>
                <a:ea typeface="ＭＳ Ｐゴシック" charset="-128"/>
              </a:rPr>
              <a:t>How did this relate to us in  Wales?</a:t>
            </a:r>
          </a:p>
        </p:txBody>
      </p:sp>
      <p:sp>
        <p:nvSpPr>
          <p:cNvPr id="28674" name="Content Placeholder 2"/>
          <p:cNvSpPr>
            <a:spLocks noGrp="1"/>
          </p:cNvSpPr>
          <p:nvPr>
            <p:ph idx="1"/>
          </p:nvPr>
        </p:nvSpPr>
        <p:spPr>
          <a:xfrm>
            <a:off x="838200" y="1315960"/>
            <a:ext cx="10515600" cy="4351338"/>
          </a:xfrm>
        </p:spPr>
        <p:txBody>
          <a:bodyPr/>
          <a:lstStyle/>
          <a:p>
            <a:r>
              <a:rPr lang="en-US" altLang="en-US" b="1" u="sng" dirty="0">
                <a:ea typeface="ＭＳ Ｐゴシック" charset="-128"/>
              </a:rPr>
              <a:t>PhD study of the Foundation Phase in relation to Physical Literacy</a:t>
            </a:r>
          </a:p>
          <a:p>
            <a:r>
              <a:rPr lang="en-US" altLang="en-US" dirty="0">
                <a:ea typeface="ＭＳ Ｐゴシック" charset="-128"/>
              </a:rPr>
              <a:t> Three  phase complementarity mixed-methods design </a:t>
            </a:r>
            <a:r>
              <a:rPr lang="en-US" altLang="en-US" sz="1800" dirty="0">
                <a:ea typeface="ＭＳ Ｐゴシック" charset="-128"/>
              </a:rPr>
              <a:t>(Greene et al.,</a:t>
            </a:r>
            <a:r>
              <a:rPr lang="en-US" altLang="en-US" sz="1800" i="1" dirty="0">
                <a:ea typeface="ＭＳ Ｐゴシック" charset="-128"/>
              </a:rPr>
              <a:t> </a:t>
            </a:r>
            <a:r>
              <a:rPr lang="en-US" altLang="en-US" sz="1800" dirty="0">
                <a:ea typeface="ＭＳ Ｐゴシック" charset="-128"/>
              </a:rPr>
              <a:t>1989)</a:t>
            </a:r>
            <a:r>
              <a:rPr lang="en-US" altLang="en-US" dirty="0">
                <a:ea typeface="ＭＳ Ｐゴシック" charset="-128"/>
              </a:rPr>
              <a:t>.  </a:t>
            </a:r>
          </a:p>
          <a:p>
            <a:endParaRPr lang="en-US" altLang="en-US" dirty="0">
              <a:ea typeface="ＭＳ Ｐゴシック" charset="-128"/>
            </a:endParaRPr>
          </a:p>
          <a:p>
            <a:r>
              <a:rPr lang="en-US" altLang="en-US" dirty="0">
                <a:ea typeface="ＭＳ Ｐゴシック" charset="-128"/>
              </a:rPr>
              <a:t>What are the main learning outcomes of the Foundation Phase in relation to physical literacy and how are teachers interpreting these?</a:t>
            </a:r>
          </a:p>
          <a:p>
            <a:r>
              <a:rPr lang="en-US" altLang="en-US" dirty="0">
                <a:ea typeface="ＭＳ Ｐゴシック" charset="-128"/>
              </a:rPr>
              <a:t>Are these outcomes being achieved?</a:t>
            </a:r>
          </a:p>
          <a:p>
            <a:r>
              <a:rPr lang="en-US" altLang="en-US" dirty="0">
                <a:ea typeface="ＭＳ Ｐゴシック" charset="-128"/>
              </a:rPr>
              <a:t>What processes are impacting on the achievement of outcomes?</a:t>
            </a:r>
          </a:p>
          <a:p>
            <a:r>
              <a:rPr lang="en-US" altLang="en-US" dirty="0">
                <a:ea typeface="ＭＳ Ｐゴシック" charset="-128"/>
              </a:rPr>
              <a:t>What is the contribution to wider learning?</a:t>
            </a:r>
          </a:p>
          <a:p>
            <a:endParaRPr lang="en-US" altLang="en-US" dirty="0">
              <a:ea typeface="ＭＳ Ｐゴシック" charset="-128"/>
            </a:endParaRPr>
          </a:p>
        </p:txBody>
      </p:sp>
    </p:spTree>
    <p:extLst>
      <p:ext uri="{BB962C8B-B14F-4D97-AF65-F5344CB8AC3E}">
        <p14:creationId xmlns:p14="http://schemas.microsoft.com/office/powerpoint/2010/main" val="2105437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69" name="Object 3"/>
          <p:cNvGraphicFramePr>
            <a:graphicFrameLocks noChangeAspect="1"/>
          </p:cNvGraphicFramePr>
          <p:nvPr>
            <p:extLst>
              <p:ext uri="{D42A27DB-BD31-4B8C-83A1-F6EECF244321}">
                <p14:modId xmlns:p14="http://schemas.microsoft.com/office/powerpoint/2010/main" val="1980985648"/>
              </p:ext>
            </p:extLst>
          </p:nvPr>
        </p:nvGraphicFramePr>
        <p:xfrm>
          <a:off x="479685" y="954010"/>
          <a:ext cx="12441836" cy="5254625"/>
        </p:xfrm>
        <a:graphic>
          <a:graphicData uri="http://schemas.openxmlformats.org/presentationml/2006/ole">
            <mc:AlternateContent xmlns:mc="http://schemas.openxmlformats.org/markup-compatibility/2006">
              <mc:Choice xmlns:v="urn:schemas-microsoft-com:vml" Requires="v">
                <p:oleObj name="Document" r:id="rId3" imgW="8991600" imgH="4749800" progId="Word.Document.12">
                  <p:link updateAutomatic="1"/>
                </p:oleObj>
              </mc:Choice>
              <mc:Fallback>
                <p:oleObj name="Document" r:id="rId3" imgW="8991600" imgH="4749800" progId="Word.Document.12">
                  <p:link updateAutomatic="1"/>
                  <p:pic>
                    <p:nvPicPr>
                      <p:cNvPr id="32769"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685" y="954010"/>
                        <a:ext cx="12441836" cy="5254625"/>
                      </a:xfrm>
                      <a:prstGeom prst="rect">
                        <a:avLst/>
                      </a:prstGeom>
                      <a:noFill/>
                      <a:ln w="9525">
                        <a:solidFill>
                          <a:srgbClr val="CCFFCC"/>
                        </a:solidFill>
                        <a:miter lim="800000"/>
                        <a:headEnd/>
                        <a:tailEnd/>
                      </a:ln>
                    </p:spPr>
                  </p:pic>
                </p:oleObj>
              </mc:Fallback>
            </mc:AlternateContent>
          </a:graphicData>
        </a:graphic>
      </p:graphicFrame>
    </p:spTree>
    <p:extLst>
      <p:ext uri="{BB962C8B-B14F-4D97-AF65-F5344CB8AC3E}">
        <p14:creationId xmlns:p14="http://schemas.microsoft.com/office/powerpoint/2010/main" val="1205880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011" y="-139721"/>
            <a:ext cx="11923059" cy="1143000"/>
          </a:xfrm>
        </p:spPr>
        <p:txBody>
          <a:bodyPr>
            <a:noAutofit/>
          </a:bodyPr>
          <a:lstStyle/>
          <a:p>
            <a:pPr algn="ctr"/>
            <a:r>
              <a:rPr lang="en-GB" sz="3600" b="1" dirty="0">
                <a:solidFill>
                  <a:schemeClr val="bg1"/>
                </a:solidFill>
              </a:rPr>
              <a:t>The Foundation Phase supports PL but NOT object control skills</a:t>
            </a:r>
            <a:endParaRPr lang="en-US" sz="3600" b="1" dirty="0">
              <a:solidFill>
                <a:schemeClr val="bg1"/>
              </a:solidFill>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12541" y="1018269"/>
            <a:ext cx="5659569" cy="4889486"/>
          </a:xfr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941" y="1125846"/>
            <a:ext cx="5784984" cy="4468130"/>
          </a:xfrm>
          <a:prstGeom prst="rect">
            <a:avLst/>
          </a:prstGeom>
        </p:spPr>
      </p:pic>
    </p:spTree>
    <p:extLst>
      <p:ext uri="{BB962C8B-B14F-4D97-AF65-F5344CB8AC3E}">
        <p14:creationId xmlns:p14="http://schemas.microsoft.com/office/powerpoint/2010/main" val="1117438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1827550" y="-204501"/>
            <a:ext cx="10515600" cy="1325563"/>
          </a:xfrm>
        </p:spPr>
        <p:txBody>
          <a:bodyPr/>
          <a:lstStyle/>
          <a:p>
            <a:r>
              <a:rPr lang="en-US" altLang="en-US" b="1" dirty="0">
                <a:solidFill>
                  <a:schemeClr val="bg1"/>
                </a:solidFill>
                <a:ea typeface="ＭＳ Ｐゴシック" charset="-128"/>
              </a:rPr>
              <a:t>Motivation and engagement in learning</a:t>
            </a:r>
          </a:p>
        </p:txBody>
      </p:sp>
      <p:sp>
        <p:nvSpPr>
          <p:cNvPr id="47106" name="Content Placeholder 2"/>
          <p:cNvSpPr>
            <a:spLocks noGrp="1"/>
          </p:cNvSpPr>
          <p:nvPr>
            <p:ph idx="1"/>
          </p:nvPr>
        </p:nvSpPr>
        <p:spPr>
          <a:xfrm>
            <a:off x="358514" y="1296194"/>
            <a:ext cx="5352738" cy="4351338"/>
          </a:xfrm>
        </p:spPr>
        <p:txBody>
          <a:bodyPr/>
          <a:lstStyle/>
          <a:p>
            <a:pPr>
              <a:defRPr/>
            </a:pPr>
            <a:r>
              <a:rPr lang="en-GB" i="1" dirty="0"/>
              <a:t>Pupils were motivated to move in a variety of contexts during all aspects of their learning and they were highly engaged in their learning. </a:t>
            </a:r>
            <a:r>
              <a:rPr lang="en-GB" sz="1800" i="1" dirty="0"/>
              <a:t>(Mean Leuven score 3.7)</a:t>
            </a:r>
            <a:r>
              <a:rPr lang="en-GB" i="1" dirty="0"/>
              <a:t>  </a:t>
            </a:r>
          </a:p>
          <a:p>
            <a:pPr>
              <a:defRPr/>
            </a:pPr>
            <a:r>
              <a:rPr lang="en-US" i="1" dirty="0"/>
              <a:t>I</a:t>
            </a:r>
            <a:r>
              <a:rPr lang="en-GB" i="1" dirty="0"/>
              <a:t>n particular in choice activities and those that they perceived </a:t>
            </a:r>
          </a:p>
          <a:p>
            <a:pPr marL="0" indent="0">
              <a:buNone/>
              <a:defRPr/>
            </a:pPr>
            <a:r>
              <a:rPr lang="en-GB" i="1" dirty="0"/>
              <a:t>     as play. </a:t>
            </a:r>
            <a:r>
              <a:rPr lang="en-GB" sz="1800" i="1" dirty="0"/>
              <a:t>(p</a:t>
            </a:r>
            <a:r>
              <a:rPr lang="en-GB" sz="1800" dirty="0"/>
              <a:t>= .021) </a:t>
            </a:r>
            <a:endParaRPr lang="en-US" sz="1800" dirty="0"/>
          </a:p>
        </p:txBody>
      </p:sp>
      <p:pic>
        <p:nvPicPr>
          <p:cNvPr id="36867" name="Picture 1" descr="photo-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65071" y="1401126"/>
            <a:ext cx="5540490" cy="3785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09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2696980" y="-128588"/>
            <a:ext cx="10515600" cy="1325563"/>
          </a:xfrm>
        </p:spPr>
        <p:txBody>
          <a:bodyPr/>
          <a:lstStyle/>
          <a:p>
            <a:r>
              <a:rPr lang="en-US" altLang="en-US" b="1" dirty="0">
                <a:solidFill>
                  <a:schemeClr val="bg1"/>
                </a:solidFill>
                <a:ea typeface="ＭＳ Ｐゴシック" charset="-128"/>
              </a:rPr>
              <a:t>Independence and Well-being</a:t>
            </a:r>
          </a:p>
        </p:txBody>
      </p:sp>
      <p:sp>
        <p:nvSpPr>
          <p:cNvPr id="37890" name="Content Placeholder 2"/>
          <p:cNvSpPr>
            <a:spLocks noGrp="1"/>
          </p:cNvSpPr>
          <p:nvPr>
            <p:ph idx="1"/>
          </p:nvPr>
        </p:nvSpPr>
        <p:spPr>
          <a:xfrm>
            <a:off x="468314" y="1346877"/>
            <a:ext cx="5527752" cy="4034592"/>
          </a:xfrm>
        </p:spPr>
        <p:txBody>
          <a:bodyPr/>
          <a:lstStyle/>
          <a:p>
            <a:r>
              <a:rPr lang="en-GB" altLang="en-US" i="1" dirty="0">
                <a:ea typeface="ＭＳ Ｐゴシック" charset="-128"/>
              </a:rPr>
              <a:t>Pupils were confident to move in a variety of contexts during all aspects of their learning; Pupils were highly independent in their learning they were confident and enthusiastic and able to make judgments about their own learning and achievements.</a:t>
            </a:r>
            <a:r>
              <a:rPr lang="en-GB" altLang="en-US" b="1" dirty="0">
                <a:ea typeface="ＭＳ Ｐゴシック" charset="-128"/>
              </a:rPr>
              <a:t> </a:t>
            </a:r>
            <a:endParaRPr lang="en-US" altLang="en-US" dirty="0">
              <a:ea typeface="ＭＳ Ｐゴシック" charset="-128"/>
            </a:endParaRPr>
          </a:p>
        </p:txBody>
      </p:sp>
      <p:pic>
        <p:nvPicPr>
          <p:cNvPr id="37891" name="Content Placeholder 3" descr="Space hoppers.jpg"/>
          <p:cNvPicPr>
            <a:picLocks noChangeAspect="1"/>
          </p:cNvPicPr>
          <p:nvPr/>
        </p:nvPicPr>
        <p:blipFill>
          <a:blip r:embed="rId2">
            <a:extLst>
              <a:ext uri="{28A0092B-C50C-407E-A947-70E740481C1C}">
                <a14:useLocalDpi xmlns:a14="http://schemas.microsoft.com/office/drawing/2010/main" val="0"/>
              </a:ext>
            </a:extLst>
          </a:blip>
          <a:srcRect t="4332" b="4332"/>
          <a:stretch>
            <a:fillRect/>
          </a:stretch>
        </p:blipFill>
        <p:spPr bwMode="auto">
          <a:xfrm>
            <a:off x="6264265" y="1454047"/>
            <a:ext cx="5672161" cy="3927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spTree>
    <p:extLst>
      <p:ext uri="{BB962C8B-B14F-4D97-AF65-F5344CB8AC3E}">
        <p14:creationId xmlns:p14="http://schemas.microsoft.com/office/powerpoint/2010/main" val="13636343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3371538" y="-207700"/>
            <a:ext cx="10515600" cy="1325563"/>
          </a:xfrm>
        </p:spPr>
        <p:txBody>
          <a:bodyPr/>
          <a:lstStyle/>
          <a:p>
            <a:r>
              <a:rPr lang="en-US" altLang="en-US" b="1">
                <a:solidFill>
                  <a:schemeClr val="bg1"/>
                </a:solidFill>
                <a:ea typeface="ＭＳ Ｐゴシック" charset="-128"/>
              </a:rPr>
              <a:t>Physical </a:t>
            </a:r>
            <a:r>
              <a:rPr lang="en-US" altLang="en-US" b="1" dirty="0">
                <a:solidFill>
                  <a:schemeClr val="bg1"/>
                </a:solidFill>
                <a:ea typeface="ＭＳ Ｐゴシック" charset="-128"/>
              </a:rPr>
              <a:t>Competence</a:t>
            </a:r>
          </a:p>
        </p:txBody>
      </p:sp>
      <p:sp>
        <p:nvSpPr>
          <p:cNvPr id="35842" name="Content Placeholder 2"/>
          <p:cNvSpPr>
            <a:spLocks noGrp="1"/>
          </p:cNvSpPr>
          <p:nvPr>
            <p:ph idx="1"/>
          </p:nvPr>
        </p:nvSpPr>
        <p:spPr>
          <a:xfrm>
            <a:off x="163642" y="1151043"/>
            <a:ext cx="7706194" cy="4351338"/>
          </a:xfrm>
        </p:spPr>
        <p:txBody>
          <a:bodyPr/>
          <a:lstStyle/>
          <a:p>
            <a:r>
              <a:rPr lang="en-US" altLang="en-US" i="1" dirty="0">
                <a:ea typeface="ＭＳ Ｐゴシック" charset="-128"/>
              </a:rPr>
              <a:t>Children had good gross and fine motor skills</a:t>
            </a:r>
          </a:p>
          <a:p>
            <a:pPr>
              <a:buFont typeface="Arial" charset="0"/>
              <a:buNone/>
            </a:pPr>
            <a:r>
              <a:rPr lang="en-US" altLang="en-US" sz="1800" i="1" dirty="0">
                <a:ea typeface="ＭＳ Ｐゴシック" charset="-128"/>
              </a:rPr>
              <a:t>(GMQ 61</a:t>
            </a:r>
            <a:r>
              <a:rPr lang="en-US" altLang="en-US" sz="1800" i="1" baseline="30000" dirty="0">
                <a:ea typeface="ＭＳ Ｐゴシック" charset="-128"/>
              </a:rPr>
              <a:t>st</a:t>
            </a:r>
            <a:r>
              <a:rPr lang="en-US" altLang="en-US" sz="1800" i="1" dirty="0">
                <a:ea typeface="ＭＳ Ｐゴシック" charset="-128"/>
              </a:rPr>
              <a:t> percentile, BOT 71</a:t>
            </a:r>
            <a:r>
              <a:rPr lang="en-US" altLang="en-US" sz="1800" i="1" baseline="30000" dirty="0">
                <a:ea typeface="ＭＳ Ｐゴシック" charset="-128"/>
              </a:rPr>
              <a:t>st</a:t>
            </a:r>
            <a:r>
              <a:rPr lang="en-US" altLang="en-US" sz="1800" i="1" dirty="0">
                <a:ea typeface="ＭＳ Ｐゴシック" charset="-128"/>
              </a:rPr>
              <a:t> Percentile)</a:t>
            </a:r>
          </a:p>
          <a:p>
            <a:r>
              <a:rPr lang="en-US" altLang="en-US" i="1" dirty="0">
                <a:ea typeface="ＭＳ Ｐゴシック" charset="-128"/>
              </a:rPr>
              <a:t>Children improved their locomotor skills significantly </a:t>
            </a:r>
            <a:r>
              <a:rPr lang="en-US" altLang="en-US" sz="1800" i="1" dirty="0">
                <a:ea typeface="ＭＳ Ｐゴシック" charset="-128"/>
              </a:rPr>
              <a:t>(</a:t>
            </a:r>
            <a:r>
              <a:rPr lang="en-GB" altLang="en-US" sz="1800" i="1" dirty="0">
                <a:ea typeface="ＭＳ Ｐゴシック" charset="-128"/>
              </a:rPr>
              <a:t>p&lt;. 001, Eta squared .75) </a:t>
            </a:r>
            <a:r>
              <a:rPr lang="en-US" altLang="en-US" i="1" dirty="0">
                <a:ea typeface="ＭＳ Ｐゴシック" charset="-128"/>
              </a:rPr>
              <a:t>…</a:t>
            </a:r>
            <a:r>
              <a:rPr lang="en-US" altLang="en-US" b="1" i="1" dirty="0">
                <a:solidFill>
                  <a:srgbClr val="FF0000"/>
                </a:solidFill>
                <a:ea typeface="ＭＳ Ｐゴシック" charset="-128"/>
              </a:rPr>
              <a:t>but not object control skills.</a:t>
            </a:r>
          </a:p>
          <a:p>
            <a:r>
              <a:rPr lang="en-US" altLang="en-US" i="1" dirty="0">
                <a:ea typeface="ＭＳ Ｐゴシック" charset="-128"/>
              </a:rPr>
              <a:t>Children had high levels of perceived physical  competence </a:t>
            </a:r>
            <a:r>
              <a:rPr lang="en-US" altLang="en-US" sz="1800" i="1" dirty="0">
                <a:ea typeface="ＭＳ Ｐゴシック" charset="-128"/>
              </a:rPr>
              <a:t>(</a:t>
            </a:r>
            <a:r>
              <a:rPr lang="en-GB" altLang="en-US" sz="1800" i="1" dirty="0">
                <a:ea typeface="ＭＳ Ｐゴシック" charset="-128"/>
              </a:rPr>
              <a:t>mean score 3.34 at T3.  T1 </a:t>
            </a:r>
            <a:r>
              <a:rPr lang="en-US" altLang="en-US" sz="1800" i="1" dirty="0">
                <a:ea typeface="ＭＳ Ｐゴシック" charset="-128"/>
              </a:rPr>
              <a:t>–</a:t>
            </a:r>
            <a:r>
              <a:rPr lang="en-GB" altLang="en-US" sz="1800" i="1" dirty="0">
                <a:ea typeface="ＭＳ Ｐゴシック" charset="-128"/>
              </a:rPr>
              <a:t> T3 p= .016 ) </a:t>
            </a:r>
            <a:endParaRPr lang="en-US" altLang="en-US" sz="1800" i="1" dirty="0">
              <a:ea typeface="ＭＳ Ｐゴシック" charset="-128"/>
            </a:endParaRPr>
          </a:p>
          <a:p>
            <a:r>
              <a:rPr lang="en-US" altLang="en-US" i="1" dirty="0">
                <a:ea typeface="ＭＳ Ｐゴシック" charset="-128"/>
              </a:rPr>
              <a:t>Children were accurate at age 6 in the judgment of their physical competence. </a:t>
            </a:r>
            <a:r>
              <a:rPr lang="en-GB" altLang="en-US" sz="1800" i="1" dirty="0">
                <a:ea typeface="ＭＳ Ｐゴシック" charset="-128"/>
              </a:rPr>
              <a:t>(Spearman correlation </a:t>
            </a:r>
            <a:r>
              <a:rPr lang="en-GB" altLang="en-US" sz="1800" i="1" dirty="0" err="1">
                <a:ea typeface="ＭＳ Ｐゴシック" charset="-128"/>
              </a:rPr>
              <a:t>r</a:t>
            </a:r>
            <a:r>
              <a:rPr lang="en-GB" altLang="en-US" sz="1800" i="1" baseline="-25000" dirty="0" err="1">
                <a:ea typeface="ＭＳ Ｐゴシック" charset="-128"/>
              </a:rPr>
              <a:t>s</a:t>
            </a:r>
            <a:r>
              <a:rPr lang="en-GB" altLang="en-US" sz="1800" i="1" dirty="0">
                <a:ea typeface="ＭＳ Ｐゴシック" charset="-128"/>
              </a:rPr>
              <a:t>=.56, p=.014). </a:t>
            </a:r>
            <a:r>
              <a:rPr lang="en-US" altLang="en-US" sz="1800" i="1" dirty="0">
                <a:ea typeface="ＭＳ Ｐゴシック" charset="-128"/>
              </a:rPr>
              <a:t> </a:t>
            </a:r>
          </a:p>
          <a:p>
            <a:endParaRPr lang="en-US" altLang="en-US" dirty="0">
              <a:ea typeface="ＭＳ Ｐゴシック" charset="-128"/>
            </a:endParaRPr>
          </a:p>
        </p:txBody>
      </p:sp>
      <p:pic>
        <p:nvPicPr>
          <p:cNvPr id="4" name="Picture 4" descr="EYJMC9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1224" y="1394085"/>
            <a:ext cx="4482104" cy="357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37396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7177" y="-104932"/>
            <a:ext cx="10515600" cy="1325563"/>
          </a:xfrm>
        </p:spPr>
        <p:txBody>
          <a:bodyPr/>
          <a:lstStyle/>
          <a:p>
            <a:r>
              <a:rPr lang="en-US" b="1" dirty="0">
                <a:solidFill>
                  <a:schemeClr val="bg1"/>
                </a:solidFill>
              </a:rPr>
              <a:t>Why do object control skills matter?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0853" y="1027905"/>
            <a:ext cx="9591947" cy="4772481"/>
          </a:xfrm>
        </p:spPr>
      </p:pic>
    </p:spTree>
    <p:extLst>
      <p:ext uri="{BB962C8B-B14F-4D97-AF65-F5344CB8AC3E}">
        <p14:creationId xmlns:p14="http://schemas.microsoft.com/office/powerpoint/2010/main" val="14482740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rot="10800000" flipV="1">
            <a:off x="652056" y="168443"/>
            <a:ext cx="10625544" cy="552994"/>
          </a:xfrm>
        </p:spPr>
        <p:txBody>
          <a:bodyPr>
            <a:noAutofit/>
          </a:bodyPr>
          <a:lstStyle/>
          <a:p>
            <a:pPr algn="ctr"/>
            <a:r>
              <a:rPr lang="en-US" altLang="en-US" sz="4800" b="1" dirty="0">
                <a:solidFill>
                  <a:schemeClr val="bg1"/>
                </a:solidFill>
                <a:ea typeface="ＭＳ Ｐゴシック" panose="020B0600070205080204" pitchFamily="34" charset="-128"/>
              </a:rPr>
              <a:t>Many Children Start and Remain Inactive</a:t>
            </a:r>
            <a:r>
              <a:rPr lang="en-US" altLang="en-US" sz="4800" dirty="0">
                <a:solidFill>
                  <a:schemeClr val="bg1"/>
                </a:solidFill>
                <a:ea typeface="ＭＳ Ｐゴシック" panose="020B0600070205080204" pitchFamily="34" charset="-128"/>
              </a:rPr>
              <a:t> </a:t>
            </a:r>
          </a:p>
        </p:txBody>
      </p:sp>
      <p:sp>
        <p:nvSpPr>
          <p:cNvPr id="150531" name="Content Placeholder 2"/>
          <p:cNvSpPr>
            <a:spLocks noGrp="1"/>
          </p:cNvSpPr>
          <p:nvPr>
            <p:ph idx="1"/>
          </p:nvPr>
        </p:nvSpPr>
        <p:spPr>
          <a:xfrm>
            <a:off x="152399" y="1176122"/>
            <a:ext cx="4456715" cy="3700678"/>
          </a:xfrm>
        </p:spPr>
        <p:txBody>
          <a:bodyPr>
            <a:noAutofit/>
          </a:bodyPr>
          <a:lstStyle/>
          <a:p>
            <a:pPr eaLnBrk="1" hangingPunct="1">
              <a:buFont typeface="Arial" panose="020B0604020202020204" pitchFamily="34" charset="0"/>
              <a:buChar char="•"/>
              <a:defRPr/>
            </a:pPr>
            <a:r>
              <a:rPr lang="en-US" altLang="en-US" sz="2400" dirty="0">
                <a:ea typeface="ＭＳ Ｐゴシック" panose="020B0600070205080204" pitchFamily="34" charset="-128"/>
              </a:rPr>
              <a:t>Baby prisoners (gadgets)</a:t>
            </a:r>
          </a:p>
          <a:p>
            <a:pPr eaLnBrk="1" hangingPunct="1">
              <a:buFont typeface="Arial" panose="020B0604020202020204" pitchFamily="34" charset="0"/>
              <a:buChar char="•"/>
              <a:defRPr/>
            </a:pPr>
            <a:r>
              <a:rPr lang="en-US" altLang="en-US" sz="2400" dirty="0">
                <a:ea typeface="ＭＳ Ｐゴシック" panose="020B0600070205080204" pitchFamily="34" charset="-128"/>
              </a:rPr>
              <a:t>Increased time in buggies </a:t>
            </a:r>
          </a:p>
          <a:p>
            <a:pPr eaLnBrk="1" hangingPunct="1">
              <a:buFont typeface="Arial" panose="020B0604020202020204" pitchFamily="34" charset="0"/>
              <a:buChar char="•"/>
              <a:defRPr/>
            </a:pPr>
            <a:r>
              <a:rPr lang="en-US" altLang="en-US" sz="2400" dirty="0">
                <a:ea typeface="ＭＳ Ｐゴシック" panose="020B0600070205080204" pitchFamily="34" charset="-128"/>
              </a:rPr>
              <a:t>Screen time</a:t>
            </a:r>
          </a:p>
          <a:p>
            <a:pPr eaLnBrk="1" hangingPunct="1">
              <a:buFont typeface="Arial" panose="020B0604020202020204" pitchFamily="34" charset="0"/>
              <a:buChar char="•"/>
              <a:defRPr/>
            </a:pPr>
            <a:r>
              <a:rPr lang="en-US" altLang="en-US" sz="2400" dirty="0">
                <a:ea typeface="ＭＳ Ｐゴシック" panose="020B0600070205080204" pitchFamily="34" charset="-128"/>
              </a:rPr>
              <a:t>Risk Aversion (Gill, 2007)</a:t>
            </a:r>
          </a:p>
          <a:p>
            <a:pPr eaLnBrk="1" hangingPunct="1">
              <a:buFont typeface="Arial" panose="020B0604020202020204" pitchFamily="34" charset="0"/>
              <a:buChar char="•"/>
              <a:defRPr/>
            </a:pPr>
            <a:r>
              <a:rPr lang="en-US" altLang="en-US" sz="2400" dirty="0">
                <a:ea typeface="ＭＳ Ｐゴシック" panose="020B0600070205080204" pitchFamily="34" charset="-128"/>
              </a:rPr>
              <a:t>Lack of green space / time in nature   (</a:t>
            </a:r>
            <a:r>
              <a:rPr lang="en-US" altLang="en-US" sz="2400" dirty="0" err="1">
                <a:ea typeface="ＭＳ Ｐゴシック" panose="020B0600070205080204" pitchFamily="34" charset="-128"/>
              </a:rPr>
              <a:t>Louv</a:t>
            </a:r>
            <a:r>
              <a:rPr lang="en-US" altLang="en-US" sz="2400" dirty="0">
                <a:ea typeface="ＭＳ Ｐゴシック" panose="020B0600070205080204" pitchFamily="34" charset="-128"/>
              </a:rPr>
              <a:t>, 2008)</a:t>
            </a:r>
          </a:p>
          <a:p>
            <a:pPr eaLnBrk="1" hangingPunct="1">
              <a:buFont typeface="Arial" panose="020B0604020202020204" pitchFamily="34" charset="0"/>
              <a:buChar char="•"/>
              <a:defRPr/>
            </a:pPr>
            <a:r>
              <a:rPr lang="en-US" altLang="en-US" sz="2400" dirty="0">
                <a:ea typeface="ＭＳ Ｐゴシック" panose="020B0600070205080204" pitchFamily="34" charset="-128"/>
              </a:rPr>
              <a:t>Lack of active transport</a:t>
            </a:r>
          </a:p>
          <a:p>
            <a:pPr eaLnBrk="1" hangingPunct="1">
              <a:buFont typeface="Arial" panose="020B0604020202020204" pitchFamily="34" charset="0"/>
              <a:buChar char="•"/>
              <a:defRPr/>
            </a:pPr>
            <a:r>
              <a:rPr lang="en-US" altLang="en-US" sz="2400" dirty="0">
                <a:ea typeface="ＭＳ Ｐゴシック" panose="020B0600070205080204" pitchFamily="34" charset="-128"/>
              </a:rPr>
              <a:t>Busy working parents</a:t>
            </a:r>
          </a:p>
          <a:p>
            <a:pPr eaLnBrk="1" hangingPunct="1">
              <a:buFont typeface="Arial" panose="020B0604020202020204" pitchFamily="34" charset="0"/>
              <a:buChar char="•"/>
              <a:defRPr/>
            </a:pPr>
            <a:r>
              <a:rPr lang="en-US" altLang="en-US" sz="2400" dirty="0">
                <a:ea typeface="ＭＳ Ｐゴシック" panose="020B0600070205080204" pitchFamily="34" charset="-128"/>
              </a:rPr>
              <a:t>Playgrounds are often empty</a:t>
            </a:r>
          </a:p>
        </p:txBody>
      </p:sp>
      <p:pic>
        <p:nvPicPr>
          <p:cNvPr id="102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3025" y="5135563"/>
            <a:ext cx="2212975"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 y="5105400"/>
            <a:ext cx="2144713" cy="148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59050" y="5105400"/>
            <a:ext cx="2481263" cy="148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68913" y="5135563"/>
            <a:ext cx="2212975"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112872" y="1471550"/>
            <a:ext cx="3772161" cy="2912223"/>
          </a:xfrm>
          <a:prstGeom prst="rect">
            <a:avLst/>
          </a:prstGeom>
          <a:effectLst>
            <a:softEdge rad="0"/>
          </a:effectLst>
        </p:spPr>
      </p:pic>
      <p:pic>
        <p:nvPicPr>
          <p:cNvPr id="10249"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117138" y="4724400"/>
            <a:ext cx="1963737" cy="196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Picture 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780961" y="1462849"/>
            <a:ext cx="1905000"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0531909"/>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55775" y="32149"/>
            <a:ext cx="11145046" cy="974725"/>
          </a:xfrm>
        </p:spPr>
        <p:txBody>
          <a:bodyPr rtlCol="0">
            <a:normAutofit/>
          </a:bodyPr>
          <a:lstStyle/>
          <a:p>
            <a:pPr>
              <a:defRPr/>
            </a:pPr>
            <a:r>
              <a:rPr lang="en-US" altLang="en-US" b="1" dirty="0">
                <a:solidFill>
                  <a:schemeClr val="bg1"/>
                </a:solidFill>
              </a:rPr>
              <a:t>Project “SKIP” Professor Jackie </a:t>
            </a:r>
            <a:r>
              <a:rPr lang="en-US" altLang="en-US" b="1" dirty="0" err="1">
                <a:solidFill>
                  <a:schemeClr val="bg1"/>
                </a:solidFill>
              </a:rPr>
              <a:t>Goodway</a:t>
            </a:r>
            <a:endParaRPr lang="en-US" altLang="en-US" b="1" dirty="0">
              <a:solidFill>
                <a:schemeClr val="bg1"/>
              </a:solidFill>
            </a:endParaRPr>
          </a:p>
        </p:txBody>
      </p:sp>
      <p:sp>
        <p:nvSpPr>
          <p:cNvPr id="44034" name="Rectangle 3"/>
          <p:cNvSpPr>
            <a:spLocks noGrp="1" noChangeArrowheads="1"/>
          </p:cNvSpPr>
          <p:nvPr>
            <p:ph idx="1"/>
          </p:nvPr>
        </p:nvSpPr>
        <p:spPr>
          <a:xfrm>
            <a:off x="1755775" y="1141414"/>
            <a:ext cx="8610600" cy="4255045"/>
          </a:xfrm>
        </p:spPr>
        <p:txBody>
          <a:bodyPr/>
          <a:lstStyle/>
          <a:p>
            <a:pPr eaLnBrk="1" hangingPunct="1"/>
            <a:r>
              <a:rPr lang="en-US" altLang="en-US" b="1" u="sng" dirty="0"/>
              <a:t>S</a:t>
            </a:r>
            <a:r>
              <a:rPr lang="en-US" altLang="en-US" b="1" dirty="0"/>
              <a:t>uccessful </a:t>
            </a:r>
            <a:r>
              <a:rPr lang="en-US" altLang="en-US" b="1" u="sng" dirty="0"/>
              <a:t>K</a:t>
            </a:r>
            <a:r>
              <a:rPr lang="en-US" altLang="en-US" b="1" dirty="0"/>
              <a:t>inesthetic </a:t>
            </a:r>
            <a:r>
              <a:rPr lang="en-US" altLang="en-US" b="1" u="sng" dirty="0"/>
              <a:t>I</a:t>
            </a:r>
            <a:r>
              <a:rPr lang="en-US" altLang="en-US" b="1" dirty="0"/>
              <a:t>nstruction for </a:t>
            </a:r>
            <a:r>
              <a:rPr lang="en-US" altLang="en-US" b="1" u="sng" dirty="0"/>
              <a:t>P</a:t>
            </a:r>
            <a:r>
              <a:rPr lang="en-US" altLang="en-US" b="1" dirty="0"/>
              <a:t>reschoolers</a:t>
            </a:r>
          </a:p>
          <a:p>
            <a:pPr eaLnBrk="1" hangingPunct="1"/>
            <a:r>
              <a:rPr lang="en-US" altLang="en-US" sz="2000" dirty="0"/>
              <a:t>Motor skill programs in preschools</a:t>
            </a:r>
          </a:p>
          <a:p>
            <a:pPr eaLnBrk="1" hangingPunct="1"/>
            <a:r>
              <a:rPr lang="en-US" altLang="en-US" sz="2000" dirty="0"/>
              <a:t>Focus on FMS, MVPA, &amp; movement knowledge</a:t>
            </a:r>
          </a:p>
          <a:p>
            <a:pPr eaLnBrk="1" hangingPunct="1"/>
            <a:r>
              <a:rPr lang="en-US" altLang="en-US" sz="2000" dirty="0"/>
              <a:t>9-12 weeks in length</a:t>
            </a:r>
          </a:p>
          <a:p>
            <a:pPr eaLnBrk="1" hangingPunct="1"/>
            <a:r>
              <a:rPr lang="en-US" altLang="en-US" sz="2000" dirty="0"/>
              <a:t>2 X per week for 30 to 45 mins/session </a:t>
            </a:r>
          </a:p>
          <a:p>
            <a:pPr eaLnBrk="1" hangingPunct="1"/>
            <a:r>
              <a:rPr lang="en-US" altLang="en-US" sz="2000" dirty="0"/>
              <a:t>Each sessions consisted of:</a:t>
            </a:r>
          </a:p>
          <a:p>
            <a:pPr lvl="1" eaLnBrk="1" hangingPunct="1"/>
            <a:r>
              <a:rPr lang="en-US" altLang="en-US" sz="2000" dirty="0"/>
              <a:t>10 mins of sustained activity introduction (games, dance)</a:t>
            </a:r>
          </a:p>
          <a:p>
            <a:pPr lvl="1" eaLnBrk="1" hangingPunct="1"/>
            <a:r>
              <a:rPr lang="en-US" altLang="en-US" sz="2000" dirty="0"/>
              <a:t>30 mins (3 X 10 mins) of skill instruction stations</a:t>
            </a:r>
          </a:p>
          <a:p>
            <a:pPr eaLnBrk="1" hangingPunct="1"/>
            <a:r>
              <a:rPr lang="en-US" altLang="en-US" sz="2200" dirty="0"/>
              <a:t>Participants - </a:t>
            </a:r>
            <a:r>
              <a:rPr lang="en-US" altLang="en-US" sz="2000" dirty="0"/>
              <a:t>4-6 year olds</a:t>
            </a:r>
          </a:p>
          <a:p>
            <a:pPr lvl="1" eaLnBrk="1" hangingPunct="1"/>
            <a:r>
              <a:rPr lang="en-US" altLang="en-US" sz="2000" dirty="0"/>
              <a:t>African American, Hispanic, low income</a:t>
            </a:r>
          </a:p>
          <a:p>
            <a:pPr lvl="2" eaLnBrk="1" hangingPunct="1"/>
            <a:endParaRPr lang="en-US" altLang="en-US" dirty="0">
              <a:solidFill>
                <a:schemeClr val="folHlink"/>
              </a:solidFill>
              <a:latin typeface="Verdana" charset="0"/>
            </a:endParaRPr>
          </a:p>
          <a:p>
            <a:pPr eaLnBrk="1" hangingPunct="1"/>
            <a:endParaRPr lang="en-US" altLang="en-US" dirty="0"/>
          </a:p>
        </p:txBody>
      </p:sp>
      <p:pic>
        <p:nvPicPr>
          <p:cNvPr id="44035" name="Picture 4" descr="hop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1033" y="1866274"/>
            <a:ext cx="3370684" cy="2525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5" descr="osulogo_colo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293" y="2181069"/>
            <a:ext cx="1551482" cy="155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5217430"/>
      </p:ext>
    </p:extLst>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528701" y="0"/>
            <a:ext cx="11345051" cy="927488"/>
          </a:xfrm>
        </p:spPr>
        <p:txBody>
          <a:bodyPr>
            <a:normAutofit fontScale="90000"/>
          </a:bodyPr>
          <a:lstStyle/>
          <a:p>
            <a:pPr algn="ctr"/>
            <a:r>
              <a:rPr lang="en-GB" altLang="en-US" b="1" i="1" dirty="0">
                <a:solidFill>
                  <a:schemeClr val="bg1"/>
                </a:solidFill>
                <a:latin typeface="Candara" panose="020E0502030303020204" pitchFamily="34" charset="0"/>
                <a:ea typeface="MS PGothic" panose="020B0600070205080204" pitchFamily="34" charset="-128"/>
              </a:rPr>
              <a:t>SKIP-</a:t>
            </a:r>
            <a:r>
              <a:rPr lang="en-GB" altLang="en-US" b="1" i="1" dirty="0" err="1">
                <a:solidFill>
                  <a:schemeClr val="bg1"/>
                </a:solidFill>
                <a:latin typeface="Candara" panose="020E0502030303020204" pitchFamily="34" charset="0"/>
                <a:ea typeface="MS PGothic" panose="020B0600070205080204" pitchFamily="34" charset="-128"/>
              </a:rPr>
              <a:t>Cymru</a:t>
            </a:r>
            <a:r>
              <a:rPr lang="en-GB" altLang="en-US" sz="2400" b="1" i="1" baseline="30000" dirty="0">
                <a:solidFill>
                  <a:schemeClr val="bg1"/>
                </a:solidFill>
                <a:latin typeface="Candara" panose="020E0502030303020204" pitchFamily="34" charset="0"/>
                <a:ea typeface="MS PGothic" panose="020B0600070205080204" pitchFamily="34" charset="-128"/>
              </a:rPr>
              <a:t>©</a:t>
            </a:r>
            <a:r>
              <a:rPr lang="en-US" altLang="en-US" dirty="0">
                <a:solidFill>
                  <a:schemeClr val="bg1"/>
                </a:solidFill>
                <a:latin typeface="+mj-ea"/>
                <a:cs typeface="+mj-ea"/>
              </a:rPr>
              <a:t>   </a:t>
            </a:r>
            <a:r>
              <a:rPr lang="en-GB" altLang="en-US" sz="1300" i="1" dirty="0">
                <a:solidFill>
                  <a:schemeClr val="bg1"/>
                </a:solidFill>
                <a:ea typeface="MS PGothic" panose="020B0600070205080204" pitchFamily="34" charset="-128"/>
              </a:rPr>
              <a:t>(</a:t>
            </a:r>
            <a:r>
              <a:rPr lang="en-GB" altLang="en-US" sz="2800" i="1" dirty="0">
                <a:solidFill>
                  <a:schemeClr val="bg1"/>
                </a:solidFill>
                <a:ea typeface="MS PGothic" panose="020B0600070205080204" pitchFamily="34" charset="-128"/>
              </a:rPr>
              <a:t>Successful </a:t>
            </a:r>
            <a:r>
              <a:rPr lang="en-GB" sz="2800" i="1" dirty="0">
                <a:solidFill>
                  <a:schemeClr val="bg1"/>
                </a:solidFill>
                <a:ea typeface="MS PGothic" panose="020B0600070205080204" pitchFamily="34" charset="-128"/>
              </a:rPr>
              <a:t>Kinaesthetic</a:t>
            </a:r>
            <a:r>
              <a:rPr lang="en-GB" sz="2800" dirty="0">
                <a:solidFill>
                  <a:schemeClr val="bg1"/>
                </a:solidFill>
                <a:ea typeface="MS PGothic" panose="020B0600070205080204" pitchFamily="34" charset="-128"/>
              </a:rPr>
              <a:t> </a:t>
            </a:r>
            <a:r>
              <a:rPr lang="en-GB" altLang="en-US" sz="2800" i="1" dirty="0">
                <a:solidFill>
                  <a:schemeClr val="bg1"/>
                </a:solidFill>
                <a:ea typeface="MS PGothic" panose="020B0600070205080204" pitchFamily="34" charset="-128"/>
              </a:rPr>
              <a:t>Instruction for Pre-schoolers in Wales)</a:t>
            </a:r>
            <a:r>
              <a:rPr lang="en-GB" altLang="en-US" sz="1800" i="1" dirty="0">
                <a:solidFill>
                  <a:schemeClr val="bg1"/>
                </a:solidFill>
                <a:ea typeface="MS PGothic" panose="020B0600070205080204" pitchFamily="34" charset="-128"/>
              </a:rPr>
              <a:t> </a:t>
            </a:r>
            <a:endParaRPr lang="en-GB" altLang="en-US" sz="1300" i="1" dirty="0">
              <a:solidFill>
                <a:schemeClr val="bg1"/>
              </a:solidFill>
              <a:ea typeface="MS PGothic" panose="020B0600070205080204" pitchFamily="34" charset="-128"/>
            </a:endParaRPr>
          </a:p>
        </p:txBody>
      </p:sp>
      <p:sp>
        <p:nvSpPr>
          <p:cNvPr id="35843" name="Content Placeholder 2"/>
          <p:cNvSpPr>
            <a:spLocks noGrp="1"/>
          </p:cNvSpPr>
          <p:nvPr>
            <p:ph idx="1"/>
          </p:nvPr>
        </p:nvSpPr>
        <p:spPr>
          <a:xfrm>
            <a:off x="551329" y="954764"/>
            <a:ext cx="7391354" cy="3410341"/>
          </a:xfrm>
        </p:spPr>
        <p:txBody>
          <a:bodyPr>
            <a:normAutofit/>
          </a:bodyPr>
          <a:lstStyle/>
          <a:p>
            <a:pPr>
              <a:spcBef>
                <a:spcPct val="0"/>
              </a:spcBef>
              <a:spcAft>
                <a:spcPts val="675"/>
              </a:spcAft>
            </a:pPr>
            <a:r>
              <a:rPr lang="en-GB" altLang="en-US" sz="1950" dirty="0">
                <a:latin typeface="Candara" panose="020E0502030303020204" pitchFamily="34" charset="0"/>
                <a:ea typeface="MS PGothic" panose="020B0600070205080204" pitchFamily="34" charset="-128"/>
              </a:rPr>
              <a:t>Advocacy with leadership</a:t>
            </a:r>
          </a:p>
          <a:p>
            <a:pPr>
              <a:spcBef>
                <a:spcPct val="0"/>
              </a:spcBef>
              <a:spcAft>
                <a:spcPts val="675"/>
              </a:spcAft>
            </a:pPr>
            <a:r>
              <a:rPr lang="en-GB" altLang="en-US" sz="1950" dirty="0">
                <a:latin typeface="Candara" panose="020E0502030303020204" pitchFamily="34" charset="0"/>
                <a:ea typeface="MS PGothic" panose="020B0600070205080204" pitchFamily="34" charset="-128"/>
              </a:rPr>
              <a:t>Training modules at level 3 and 4 </a:t>
            </a:r>
          </a:p>
          <a:p>
            <a:pPr>
              <a:spcBef>
                <a:spcPct val="0"/>
              </a:spcBef>
              <a:spcAft>
                <a:spcPts val="675"/>
              </a:spcAft>
            </a:pPr>
            <a:r>
              <a:rPr lang="en-GB" altLang="en-US" sz="1950" dirty="0">
                <a:latin typeface="Candara" panose="020E0502030303020204" pitchFamily="34" charset="0"/>
                <a:ea typeface="MS PGothic" panose="020B0600070205080204" pitchFamily="34" charset="-128"/>
              </a:rPr>
              <a:t>Parental engagement sessions and parent bags</a:t>
            </a:r>
          </a:p>
          <a:p>
            <a:pPr>
              <a:spcBef>
                <a:spcPct val="0"/>
              </a:spcBef>
              <a:spcAft>
                <a:spcPts val="675"/>
              </a:spcAft>
            </a:pPr>
            <a:r>
              <a:rPr lang="en-GB" altLang="en-US" sz="1950" dirty="0">
                <a:latin typeface="Candara" panose="020E0502030303020204" pitchFamily="34" charset="0"/>
                <a:ea typeface="MS PGothic" panose="020B0600070205080204" pitchFamily="34" charset="-128"/>
              </a:rPr>
              <a:t>SKIP-</a:t>
            </a:r>
            <a:r>
              <a:rPr lang="en-GB" altLang="en-US" sz="1950" dirty="0" err="1">
                <a:latin typeface="Candara" panose="020E0502030303020204" pitchFamily="34" charset="0"/>
                <a:ea typeface="MS PGothic" panose="020B0600070205080204" pitchFamily="34" charset="-128"/>
              </a:rPr>
              <a:t>Cymru</a:t>
            </a:r>
            <a:r>
              <a:rPr lang="en-GB" altLang="en-US" sz="1950" baseline="30000" dirty="0">
                <a:latin typeface="Candara" panose="020E0502030303020204" pitchFamily="34" charset="0"/>
                <a:ea typeface="MS PGothic" panose="020B0600070205080204" pitchFamily="34" charset="-128"/>
              </a:rPr>
              <a:t>©  </a:t>
            </a:r>
            <a:r>
              <a:rPr lang="en-GB" altLang="en-US" sz="1950" dirty="0">
                <a:latin typeface="Candara" panose="020E0502030303020204" pitchFamily="34" charset="0"/>
                <a:ea typeface="MS PGothic" panose="020B0600070205080204" pitchFamily="34" charset="-128"/>
              </a:rPr>
              <a:t>developed to fit a playful pedagogy</a:t>
            </a:r>
          </a:p>
          <a:p>
            <a:pPr>
              <a:spcBef>
                <a:spcPct val="0"/>
              </a:spcBef>
              <a:spcAft>
                <a:spcPts val="675"/>
              </a:spcAft>
            </a:pPr>
            <a:r>
              <a:rPr lang="en-GB" altLang="en-US" sz="1950" dirty="0">
                <a:latin typeface="Candara" panose="020E0502030303020204" pitchFamily="34" charset="0"/>
                <a:ea typeface="MS PGothic" panose="020B0600070205080204" pitchFamily="34" charset="-128"/>
              </a:rPr>
              <a:t>Not resource driven</a:t>
            </a:r>
          </a:p>
          <a:p>
            <a:pPr>
              <a:spcBef>
                <a:spcPct val="0"/>
              </a:spcBef>
              <a:spcAft>
                <a:spcPts val="675"/>
              </a:spcAft>
            </a:pPr>
            <a:r>
              <a:rPr lang="en-GB" altLang="en-US" sz="1950" dirty="0">
                <a:latin typeface="Candara" panose="020E0502030303020204" pitchFamily="34" charset="0"/>
                <a:ea typeface="MS PGothic" panose="020B0600070205080204" pitchFamily="34" charset="-128"/>
              </a:rPr>
              <a:t>2 x 45 minute sessions per week / several 20 min sessions for youngest children</a:t>
            </a:r>
          </a:p>
          <a:p>
            <a:pPr marL="0" indent="0">
              <a:spcBef>
                <a:spcPct val="0"/>
              </a:spcBef>
              <a:spcAft>
                <a:spcPts val="675"/>
              </a:spcAft>
              <a:buNone/>
            </a:pPr>
            <a:endParaRPr lang="en-GB" altLang="en-US" sz="1800" dirty="0">
              <a:latin typeface="Candara" panose="020E0502030303020204" pitchFamily="34" charset="0"/>
              <a:ea typeface="MS PGothic" panose="020B0600070205080204" pitchFamily="34" charset="-128"/>
            </a:endParaRPr>
          </a:p>
          <a:p>
            <a:pPr eaLnBrk="1" hangingPunct="1"/>
            <a:endParaRPr lang="en-GB" altLang="en-US" dirty="0">
              <a:ea typeface="MS PGothic" panose="020B0600070205080204" pitchFamily="34" charset="-128"/>
            </a:endParaRPr>
          </a:p>
          <a:p>
            <a:pPr eaLnBrk="1" hangingPunct="1"/>
            <a:endParaRPr lang="en-GB" altLang="en-US" dirty="0">
              <a:ea typeface="MS PGothic" panose="020B0600070205080204" pitchFamily="34" charset="-128"/>
            </a:endParaRPr>
          </a:p>
        </p:txBody>
      </p:sp>
      <p:pic>
        <p:nvPicPr>
          <p:cNvPr id="3" name="Picture 2"/>
          <p:cNvPicPr>
            <a:picLocks noChangeAspect="1"/>
          </p:cNvPicPr>
          <p:nvPr/>
        </p:nvPicPr>
        <p:blipFill rotWithShape="1">
          <a:blip r:embed="rId3"/>
          <a:srcRect l="24879" t="19609" r="28158" b="22653"/>
          <a:stretch/>
        </p:blipFill>
        <p:spPr>
          <a:xfrm>
            <a:off x="3739391" y="4024368"/>
            <a:ext cx="2392468" cy="1689230"/>
          </a:xfrm>
          <a:prstGeom prst="rect">
            <a:avLst/>
          </a:prstGeom>
        </p:spPr>
      </p:pic>
      <p:pic>
        <p:nvPicPr>
          <p:cNvPr id="4" name="Picture 3"/>
          <p:cNvPicPr>
            <a:picLocks noChangeAspect="1"/>
          </p:cNvPicPr>
          <p:nvPr/>
        </p:nvPicPr>
        <p:blipFill rotWithShape="1">
          <a:blip r:embed="rId4"/>
          <a:srcRect l="23946" t="15761" r="26502" b="18564"/>
          <a:stretch/>
        </p:blipFill>
        <p:spPr>
          <a:xfrm>
            <a:off x="528701" y="4034518"/>
            <a:ext cx="2470866" cy="1698902"/>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0253" y="4005386"/>
            <a:ext cx="2299088" cy="1758006"/>
          </a:xfrm>
          <a:prstGeom prst="rect">
            <a:avLst/>
          </a:prstGeom>
        </p:spPr>
      </p:pic>
      <p:pic>
        <p:nvPicPr>
          <p:cNvPr id="2" name="Picture 1"/>
          <p:cNvPicPr>
            <a:picLocks noChangeAspect="1"/>
          </p:cNvPicPr>
          <p:nvPr/>
        </p:nvPicPr>
        <p:blipFill>
          <a:blip r:embed="rId6"/>
          <a:stretch>
            <a:fillRect/>
          </a:stretch>
        </p:blipFill>
        <p:spPr>
          <a:xfrm>
            <a:off x="6625098" y="1048893"/>
            <a:ext cx="3071297" cy="2325453"/>
          </a:xfrm>
          <a:prstGeom prst="rect">
            <a:avLst/>
          </a:prstGeom>
        </p:spPr>
      </p:pic>
      <p:pic>
        <p:nvPicPr>
          <p:cNvPr id="9" name="Picture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044954" y="3002396"/>
            <a:ext cx="2059506" cy="2746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7760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859" y="-134471"/>
            <a:ext cx="12102353" cy="1325563"/>
          </a:xfrm>
        </p:spPr>
        <p:txBody>
          <a:bodyPr/>
          <a:lstStyle/>
          <a:p>
            <a:r>
              <a:rPr lang="en-US" b="1" dirty="0">
                <a:solidFill>
                  <a:schemeClr val="bg1"/>
                </a:solidFill>
              </a:rPr>
              <a:t>SKIP-</a:t>
            </a:r>
            <a:r>
              <a:rPr lang="en-US" b="1" dirty="0" err="1">
                <a:solidFill>
                  <a:schemeClr val="bg1"/>
                </a:solidFill>
              </a:rPr>
              <a:t>Cymru</a:t>
            </a:r>
            <a:r>
              <a:rPr lang="en-US" b="1" dirty="0">
                <a:solidFill>
                  <a:schemeClr val="bg1"/>
                </a:solidFill>
              </a:rPr>
              <a:t> develops children’s motor competence</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13811" y="1035423"/>
            <a:ext cx="8867050" cy="4849501"/>
          </a:xfrm>
        </p:spPr>
      </p:pic>
    </p:spTree>
    <p:extLst>
      <p:ext uri="{BB962C8B-B14F-4D97-AF65-F5344CB8AC3E}">
        <p14:creationId xmlns:p14="http://schemas.microsoft.com/office/powerpoint/2010/main" val="13771040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8B7F1-E642-E84F-AC72-362429DC09B7}"/>
              </a:ext>
            </a:extLst>
          </p:cNvPr>
          <p:cNvSpPr>
            <a:spLocks noGrp="1"/>
          </p:cNvSpPr>
          <p:nvPr>
            <p:ph type="title"/>
          </p:nvPr>
        </p:nvSpPr>
        <p:spPr>
          <a:xfrm>
            <a:off x="672600" y="0"/>
            <a:ext cx="10515600" cy="1039496"/>
          </a:xfrm>
        </p:spPr>
        <p:txBody>
          <a:bodyPr>
            <a:normAutofit/>
          </a:bodyPr>
          <a:lstStyle/>
          <a:p>
            <a:pPr algn="ctr"/>
            <a:r>
              <a:rPr lang="en-GB" sz="3600" b="1" dirty="0">
                <a:solidFill>
                  <a:schemeClr val="bg1"/>
                </a:solidFill>
              </a:rPr>
              <a:t>SKIP Cymru data 2018- 2019     </a:t>
            </a:r>
            <a:r>
              <a:rPr lang="en-GB" sz="3200" b="1" dirty="0">
                <a:solidFill>
                  <a:schemeClr val="bg1"/>
                </a:solidFill>
              </a:rPr>
              <a:t>(Dr Amanda John) </a:t>
            </a:r>
            <a:endParaRPr lang="en-GB" b="1" dirty="0">
              <a:solidFill>
                <a:schemeClr val="bg1"/>
              </a:solidFill>
            </a:endParaRPr>
          </a:p>
        </p:txBody>
      </p:sp>
      <p:pic>
        <p:nvPicPr>
          <p:cNvPr id="9" name="Picture 8">
            <a:extLst>
              <a:ext uri="{FF2B5EF4-FFF2-40B4-BE49-F238E27FC236}">
                <a16:creationId xmlns:a16="http://schemas.microsoft.com/office/drawing/2014/main" id="{38F429BA-9D5C-2840-BCE6-B40B54328806}"/>
              </a:ext>
            </a:extLst>
          </p:cNvPr>
          <p:cNvPicPr/>
          <p:nvPr/>
        </p:nvPicPr>
        <p:blipFill rotWithShape="1">
          <a:blip r:embed="rId3">
            <a:extLst>
              <a:ext uri="{28A0092B-C50C-407E-A947-70E740481C1C}">
                <a14:useLocalDpi xmlns:a14="http://schemas.microsoft.com/office/drawing/2010/main"/>
              </a:ext>
            </a:extLst>
          </a:blip>
          <a:srcRect t="-1"/>
          <a:stretch/>
        </p:blipFill>
        <p:spPr bwMode="auto">
          <a:xfrm>
            <a:off x="37600" y="1190169"/>
            <a:ext cx="5892800" cy="4746174"/>
          </a:xfrm>
          <a:prstGeom prst="rect">
            <a:avLst/>
          </a:prstGeom>
          <a:ln>
            <a:noFill/>
          </a:ln>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7381B7BE-60A7-EB47-AE32-ACEF5B7C98CF}"/>
              </a:ext>
            </a:extLst>
          </p:cNvPr>
          <p:cNvPicPr/>
          <p:nvPr/>
        </p:nvPicPr>
        <p:blipFill rotWithShape="1">
          <a:blip r:embed="rId4">
            <a:extLst>
              <a:ext uri="{28A0092B-C50C-407E-A947-70E740481C1C}">
                <a14:useLocalDpi xmlns:a14="http://schemas.microsoft.com/office/drawing/2010/main"/>
              </a:ext>
            </a:extLst>
          </a:blip>
          <a:srcRect/>
          <a:stretch/>
        </p:blipFill>
        <p:spPr bwMode="auto">
          <a:xfrm>
            <a:off x="6096000" y="1190170"/>
            <a:ext cx="5892800" cy="47461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95377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a:extLst>
              <a:ext uri="{FF2B5EF4-FFF2-40B4-BE49-F238E27FC236}">
                <a16:creationId xmlns:a16="http://schemas.microsoft.com/office/drawing/2014/main" id="{C45F471F-3CAC-7A4C-A68D-F904271A46C5}"/>
              </a:ext>
            </a:extLst>
          </p:cNvPr>
          <p:cNvGraphicFramePr>
            <a:graphicFrameLocks/>
          </p:cNvGraphicFramePr>
          <p:nvPr/>
        </p:nvGraphicFramePr>
        <p:xfrm>
          <a:off x="169889" y="1514005"/>
          <a:ext cx="5739476" cy="374754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a:extLst>
              <a:ext uri="{FF2B5EF4-FFF2-40B4-BE49-F238E27FC236}">
                <a16:creationId xmlns:a16="http://schemas.microsoft.com/office/drawing/2014/main" id="{35D5E608-B281-B943-B226-1628D225537C}"/>
              </a:ext>
            </a:extLst>
          </p:cNvPr>
          <p:cNvGraphicFramePr>
            <a:graphicFrameLocks/>
          </p:cNvGraphicFramePr>
          <p:nvPr/>
        </p:nvGraphicFramePr>
        <p:xfrm>
          <a:off x="6282637" y="1514005"/>
          <a:ext cx="5739474" cy="3800008"/>
        </p:xfrm>
        <a:graphic>
          <a:graphicData uri="http://schemas.openxmlformats.org/drawingml/2006/chart">
            <c:chart xmlns:c="http://schemas.openxmlformats.org/drawingml/2006/chart" xmlns:r="http://schemas.openxmlformats.org/officeDocument/2006/relationships" r:id="rId4"/>
          </a:graphicData>
        </a:graphic>
      </p:graphicFrame>
      <p:sp>
        <p:nvSpPr>
          <p:cNvPr id="12" name="Title 11">
            <a:extLst>
              <a:ext uri="{FF2B5EF4-FFF2-40B4-BE49-F238E27FC236}">
                <a16:creationId xmlns:a16="http://schemas.microsoft.com/office/drawing/2014/main" id="{465173F5-00DA-244F-B281-E7D5B7ED3008}"/>
              </a:ext>
            </a:extLst>
          </p:cNvPr>
          <p:cNvSpPr>
            <a:spLocks noGrp="1"/>
          </p:cNvSpPr>
          <p:nvPr>
            <p:ph type="title"/>
          </p:nvPr>
        </p:nvSpPr>
        <p:spPr>
          <a:xfrm>
            <a:off x="838200" y="119922"/>
            <a:ext cx="10515600" cy="854440"/>
          </a:xfrm>
        </p:spPr>
        <p:txBody>
          <a:bodyPr>
            <a:normAutofit/>
          </a:bodyPr>
          <a:lstStyle/>
          <a:p>
            <a:pPr algn="ctr"/>
            <a:r>
              <a:rPr lang="en-GB" sz="3600" b="1" dirty="0">
                <a:solidFill>
                  <a:schemeClr val="bg1"/>
                </a:solidFill>
              </a:rPr>
              <a:t>M-ABC 2018-2019</a:t>
            </a:r>
          </a:p>
        </p:txBody>
      </p:sp>
    </p:spTree>
    <p:extLst>
      <p:ext uri="{BB962C8B-B14F-4D97-AF65-F5344CB8AC3E}">
        <p14:creationId xmlns:p14="http://schemas.microsoft.com/office/powerpoint/2010/main" val="10491095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50EDC-4B05-7D48-81CA-280E807E31DC}"/>
              </a:ext>
            </a:extLst>
          </p:cNvPr>
          <p:cNvSpPr>
            <a:spLocks noGrp="1"/>
          </p:cNvSpPr>
          <p:nvPr>
            <p:ph type="title"/>
          </p:nvPr>
        </p:nvSpPr>
        <p:spPr>
          <a:xfrm>
            <a:off x="838200" y="-188140"/>
            <a:ext cx="10515600" cy="1325563"/>
          </a:xfrm>
        </p:spPr>
        <p:txBody>
          <a:bodyPr/>
          <a:lstStyle/>
          <a:p>
            <a:r>
              <a:rPr lang="en-US" b="1" dirty="0">
                <a:solidFill>
                  <a:schemeClr val="bg1"/>
                </a:solidFill>
              </a:rPr>
              <a:t>Mirrors international data </a:t>
            </a:r>
          </a:p>
        </p:txBody>
      </p:sp>
      <p:pic>
        <p:nvPicPr>
          <p:cNvPr id="4" name="Content Placeholder 3">
            <a:extLst>
              <a:ext uri="{FF2B5EF4-FFF2-40B4-BE49-F238E27FC236}">
                <a16:creationId xmlns:a16="http://schemas.microsoft.com/office/drawing/2014/main" id="{CA57D984-E88F-AC40-B42A-8BA91EBEDE05}"/>
              </a:ext>
            </a:extLst>
          </p:cNvPr>
          <p:cNvPicPr>
            <a:picLocks noGrp="1" noChangeAspect="1"/>
          </p:cNvPicPr>
          <p:nvPr>
            <p:ph idx="1"/>
          </p:nvPr>
        </p:nvPicPr>
        <p:blipFill>
          <a:blip r:embed="rId2"/>
          <a:stretch>
            <a:fillRect/>
          </a:stretch>
        </p:blipFill>
        <p:spPr>
          <a:xfrm>
            <a:off x="536187" y="1137423"/>
            <a:ext cx="10983953" cy="4393581"/>
          </a:xfrm>
          <a:prstGeom prst="rect">
            <a:avLst/>
          </a:prstGeom>
        </p:spPr>
      </p:pic>
    </p:spTree>
    <p:extLst>
      <p:ext uri="{BB962C8B-B14F-4D97-AF65-F5344CB8AC3E}">
        <p14:creationId xmlns:p14="http://schemas.microsoft.com/office/powerpoint/2010/main" val="30911140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8219" y="179882"/>
            <a:ext cx="10515600" cy="1325563"/>
          </a:xfrm>
        </p:spPr>
        <p:txBody>
          <a:bodyPr/>
          <a:lstStyle/>
          <a:p>
            <a:r>
              <a:rPr lang="en-US" b="1" dirty="0">
                <a:solidFill>
                  <a:schemeClr val="bg1"/>
                </a:solidFill>
              </a:rPr>
              <a:t>Active Healthy Kids (AKH) 2021 report card</a:t>
            </a:r>
            <a:br>
              <a:rPr lang="en-US" b="1" dirty="0">
                <a:solidFill>
                  <a:schemeClr val="bg1"/>
                </a:solidFill>
              </a:rPr>
            </a:br>
            <a:endParaRPr lang="en-US" dirty="0"/>
          </a:p>
        </p:txBody>
      </p:sp>
      <p:pic>
        <p:nvPicPr>
          <p:cNvPr id="4" name="Picture 3" descr="Graphical user interface, text, application&#10;&#10;Description automatically generated">
            <a:extLst>
              <a:ext uri="{FF2B5EF4-FFF2-40B4-BE49-F238E27FC236}">
                <a16:creationId xmlns:a16="http://schemas.microsoft.com/office/drawing/2014/main" id="{D7E1DC19-9E61-B57F-C24D-F2FE62FEAC41}"/>
              </a:ext>
            </a:extLst>
          </p:cNvPr>
          <p:cNvPicPr>
            <a:picLocks noChangeAspect="1"/>
          </p:cNvPicPr>
          <p:nvPr/>
        </p:nvPicPr>
        <p:blipFill>
          <a:blip r:embed="rId2"/>
          <a:stretch>
            <a:fillRect/>
          </a:stretch>
        </p:blipFill>
        <p:spPr>
          <a:xfrm>
            <a:off x="39974" y="1042896"/>
            <a:ext cx="8803083" cy="4281458"/>
          </a:xfrm>
          <a:prstGeom prst="rect">
            <a:avLst/>
          </a:prstGeom>
        </p:spPr>
      </p:pic>
      <p:pic>
        <p:nvPicPr>
          <p:cNvPr id="10" name="Picture 9">
            <a:extLst>
              <a:ext uri="{FF2B5EF4-FFF2-40B4-BE49-F238E27FC236}">
                <a16:creationId xmlns:a16="http://schemas.microsoft.com/office/drawing/2014/main" id="{FC57E08F-B588-5990-3EE9-79120F5CF0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8657" y="2368459"/>
            <a:ext cx="3134216" cy="2087794"/>
          </a:xfrm>
          <a:prstGeom prst="rect">
            <a:avLst/>
          </a:prstGeom>
        </p:spPr>
      </p:pic>
      <p:sp>
        <p:nvSpPr>
          <p:cNvPr id="5" name="TextBox 4">
            <a:extLst>
              <a:ext uri="{FF2B5EF4-FFF2-40B4-BE49-F238E27FC236}">
                <a16:creationId xmlns:a16="http://schemas.microsoft.com/office/drawing/2014/main" id="{1BDAEDC0-1E39-1B89-CDA7-F2AA09BDFE84}"/>
              </a:ext>
            </a:extLst>
          </p:cNvPr>
          <p:cNvSpPr txBox="1"/>
          <p:nvPr/>
        </p:nvSpPr>
        <p:spPr>
          <a:xfrm>
            <a:off x="1289957" y="5421086"/>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9903560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F7414-5C02-F54C-BE5C-D2898D7CEEFC}"/>
              </a:ext>
            </a:extLst>
          </p:cNvPr>
          <p:cNvSpPr>
            <a:spLocks noGrp="1"/>
          </p:cNvSpPr>
          <p:nvPr>
            <p:ph type="title"/>
          </p:nvPr>
        </p:nvSpPr>
        <p:spPr>
          <a:xfrm>
            <a:off x="838200" y="-156117"/>
            <a:ext cx="12411308" cy="1325563"/>
          </a:xfrm>
        </p:spPr>
        <p:txBody>
          <a:bodyPr/>
          <a:lstStyle/>
          <a:p>
            <a:r>
              <a:rPr lang="en-US" b="1" dirty="0">
                <a:solidFill>
                  <a:schemeClr val="bg1"/>
                </a:solidFill>
              </a:rPr>
              <a:t>Recommendations from motor development</a:t>
            </a:r>
          </a:p>
        </p:txBody>
      </p:sp>
      <p:sp>
        <p:nvSpPr>
          <p:cNvPr id="3" name="Content Placeholder 2">
            <a:extLst>
              <a:ext uri="{FF2B5EF4-FFF2-40B4-BE49-F238E27FC236}">
                <a16:creationId xmlns:a16="http://schemas.microsoft.com/office/drawing/2014/main" id="{94517698-3379-5341-8070-CCCBF0CC632B}"/>
              </a:ext>
            </a:extLst>
          </p:cNvPr>
          <p:cNvSpPr>
            <a:spLocks noGrp="1"/>
          </p:cNvSpPr>
          <p:nvPr>
            <p:ph idx="1"/>
          </p:nvPr>
        </p:nvSpPr>
        <p:spPr/>
        <p:txBody>
          <a:bodyPr/>
          <a:lstStyle/>
          <a:p>
            <a:pPr marL="0" indent="0">
              <a:buNone/>
            </a:pPr>
            <a:r>
              <a:rPr lang="en-US" b="1" u="sng" dirty="0"/>
              <a:t>ALL</a:t>
            </a:r>
            <a:r>
              <a:rPr lang="en-US" dirty="0"/>
              <a:t> kids need early Intervention!!!</a:t>
            </a:r>
          </a:p>
          <a:p>
            <a:pPr marL="0" indent="0">
              <a:buNone/>
            </a:pPr>
            <a:r>
              <a:rPr lang="en-US" dirty="0"/>
              <a:t>It is 4xs harder to change behaviors in 4</a:t>
            </a:r>
            <a:r>
              <a:rPr lang="en-US" baseline="30000" dirty="0"/>
              <a:t>th</a:t>
            </a:r>
            <a:r>
              <a:rPr lang="en-US" dirty="0"/>
              <a:t> grade than in pre-k/k</a:t>
            </a:r>
            <a:r>
              <a:rPr lang="en-US" baseline="30000" dirty="0"/>
              <a:t>15-18</a:t>
            </a:r>
          </a:p>
          <a:p>
            <a:pPr lvl="1"/>
            <a:r>
              <a:rPr lang="en-US" dirty="0"/>
              <a:t>Neuroplasticity</a:t>
            </a:r>
          </a:p>
          <a:p>
            <a:pPr lvl="1"/>
            <a:r>
              <a:rPr lang="en-US" dirty="0"/>
              <a:t>Intervene early to create positive developmental trajectories for health</a:t>
            </a:r>
          </a:p>
          <a:p>
            <a:pPr lvl="1"/>
            <a:endParaRPr lang="en-US" dirty="0"/>
          </a:p>
          <a:p>
            <a:pPr marL="457200" lvl="1" indent="0">
              <a:buNone/>
            </a:pPr>
            <a:r>
              <a:rPr lang="en-US" dirty="0"/>
              <a:t>Brian et al., 2019 </a:t>
            </a:r>
          </a:p>
          <a:p>
            <a:endParaRPr lang="en-US" dirty="0"/>
          </a:p>
        </p:txBody>
      </p:sp>
    </p:spTree>
    <p:extLst>
      <p:ext uri="{BB962C8B-B14F-4D97-AF65-F5344CB8AC3E}">
        <p14:creationId xmlns:p14="http://schemas.microsoft.com/office/powerpoint/2010/main" val="27124354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013346" y="-257316"/>
            <a:ext cx="10515600" cy="1325563"/>
          </a:xfrm>
        </p:spPr>
        <p:txBody>
          <a:bodyPr>
            <a:normAutofit/>
          </a:bodyPr>
          <a:lstStyle/>
          <a:p>
            <a:r>
              <a:rPr lang="en-US" sz="3600" b="1" dirty="0">
                <a:solidFill>
                  <a:schemeClr val="bg1"/>
                </a:solidFill>
              </a:rPr>
              <a:t>SKIP Cymru has gained national recognition </a:t>
            </a:r>
          </a:p>
        </p:txBody>
      </p:sp>
      <p:pic>
        <p:nvPicPr>
          <p:cNvPr id="4" name="Content Placeholder 3"/>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48270" y="1027906"/>
            <a:ext cx="5211236" cy="4848459"/>
          </a:xfrm>
        </p:spPr>
      </p:pic>
      <p:pic>
        <p:nvPicPr>
          <p:cNvPr id="2" name="Content Placeholder 1"/>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5836024" y="1068247"/>
            <a:ext cx="6269328" cy="4512282"/>
          </a:xfrm>
        </p:spPr>
      </p:pic>
    </p:spTree>
    <p:extLst>
      <p:ext uri="{BB962C8B-B14F-4D97-AF65-F5344CB8AC3E}">
        <p14:creationId xmlns:p14="http://schemas.microsoft.com/office/powerpoint/2010/main" val="21578427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78E80-5AE5-BD3B-0324-DA138A99BD6E}"/>
              </a:ext>
            </a:extLst>
          </p:cNvPr>
          <p:cNvSpPr>
            <a:spLocks noGrp="1"/>
          </p:cNvSpPr>
          <p:nvPr>
            <p:ph type="title"/>
          </p:nvPr>
        </p:nvSpPr>
        <p:spPr>
          <a:xfrm>
            <a:off x="374904" y="-250063"/>
            <a:ext cx="12015216" cy="1325563"/>
          </a:xfrm>
        </p:spPr>
        <p:txBody>
          <a:bodyPr>
            <a:normAutofit/>
          </a:bodyPr>
          <a:lstStyle/>
          <a:p>
            <a:r>
              <a:rPr lang="en-US" sz="3600" b="1" dirty="0">
                <a:solidFill>
                  <a:schemeClr val="bg1"/>
                </a:solidFill>
              </a:rPr>
              <a:t>Building expertise for high quality &amp; consistent messaging  </a:t>
            </a:r>
          </a:p>
        </p:txBody>
      </p:sp>
      <p:sp>
        <p:nvSpPr>
          <p:cNvPr id="3" name="Content Placeholder 2">
            <a:extLst>
              <a:ext uri="{FF2B5EF4-FFF2-40B4-BE49-F238E27FC236}">
                <a16:creationId xmlns:a16="http://schemas.microsoft.com/office/drawing/2014/main" id="{64198EE0-B73C-B1CE-A11C-08F801BCD56D}"/>
              </a:ext>
            </a:extLst>
          </p:cNvPr>
          <p:cNvSpPr>
            <a:spLocks noGrp="1"/>
          </p:cNvSpPr>
          <p:nvPr>
            <p:ph idx="1"/>
          </p:nvPr>
        </p:nvSpPr>
        <p:spPr>
          <a:xfrm>
            <a:off x="-88392" y="1075500"/>
            <a:ext cx="11905488" cy="2929255"/>
          </a:xfrm>
        </p:spPr>
        <p:txBody>
          <a:bodyPr/>
          <a:lstStyle/>
          <a:p>
            <a:r>
              <a:rPr lang="en-US" dirty="0">
                <a:hlinkClick r:id="rId2"/>
              </a:rPr>
              <a:t>https://www.uwtsd.ac.uk/wahpl/training-courses/</a:t>
            </a:r>
            <a:endParaRPr lang="en-US" dirty="0"/>
          </a:p>
          <a:p>
            <a:endParaRPr lang="en-US" dirty="0"/>
          </a:p>
          <a:p>
            <a:pPr marL="0" indent="0">
              <a:buNone/>
            </a:pPr>
            <a:endParaRPr lang="en-US" dirty="0"/>
          </a:p>
        </p:txBody>
      </p:sp>
      <p:pic>
        <p:nvPicPr>
          <p:cNvPr id="5" name="Picture 4" descr="A picture containing text, person&#10;&#10;Description automatically generated">
            <a:extLst>
              <a:ext uri="{FF2B5EF4-FFF2-40B4-BE49-F238E27FC236}">
                <a16:creationId xmlns:a16="http://schemas.microsoft.com/office/drawing/2014/main" id="{125E0988-CC3C-09D7-66DB-6D50EBCF9BC4}"/>
              </a:ext>
            </a:extLst>
          </p:cNvPr>
          <p:cNvPicPr>
            <a:picLocks noChangeAspect="1"/>
          </p:cNvPicPr>
          <p:nvPr/>
        </p:nvPicPr>
        <p:blipFill>
          <a:blip r:embed="rId3"/>
          <a:stretch>
            <a:fillRect/>
          </a:stretch>
        </p:blipFill>
        <p:spPr>
          <a:xfrm>
            <a:off x="-88392" y="1823522"/>
            <a:ext cx="12192000" cy="4362466"/>
          </a:xfrm>
          <a:prstGeom prst="rect">
            <a:avLst/>
          </a:prstGeom>
        </p:spPr>
      </p:pic>
    </p:spTree>
    <p:extLst>
      <p:ext uri="{BB962C8B-B14F-4D97-AF65-F5344CB8AC3E}">
        <p14:creationId xmlns:p14="http://schemas.microsoft.com/office/powerpoint/2010/main" val="4264821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EFDD8-F92E-2C6E-C93A-F5B21CCDD9F3}"/>
              </a:ext>
            </a:extLst>
          </p:cNvPr>
          <p:cNvSpPr>
            <a:spLocks noGrp="1"/>
          </p:cNvSpPr>
          <p:nvPr>
            <p:ph type="title"/>
          </p:nvPr>
        </p:nvSpPr>
        <p:spPr>
          <a:xfrm>
            <a:off x="2015076" y="-202244"/>
            <a:ext cx="10515600" cy="1325563"/>
          </a:xfrm>
        </p:spPr>
        <p:txBody>
          <a:bodyPr>
            <a:normAutofit/>
          </a:bodyPr>
          <a:lstStyle/>
          <a:p>
            <a:r>
              <a:rPr lang="en-US" sz="3600" b="1" dirty="0">
                <a:solidFill>
                  <a:schemeClr val="bg1"/>
                </a:solidFill>
              </a:rPr>
              <a:t>Principles of SKIP underpin a range of work </a:t>
            </a:r>
          </a:p>
        </p:txBody>
      </p:sp>
      <p:sp>
        <p:nvSpPr>
          <p:cNvPr id="3" name="Content Placeholder 2">
            <a:extLst>
              <a:ext uri="{FF2B5EF4-FFF2-40B4-BE49-F238E27FC236}">
                <a16:creationId xmlns:a16="http://schemas.microsoft.com/office/drawing/2014/main" id="{9996E6D9-DCB3-3C70-2B5F-9F8001CA9D7B}"/>
              </a:ext>
            </a:extLst>
          </p:cNvPr>
          <p:cNvSpPr>
            <a:spLocks noGrp="1"/>
          </p:cNvSpPr>
          <p:nvPr>
            <p:ph sz="half" idx="1"/>
          </p:nvPr>
        </p:nvSpPr>
        <p:spPr>
          <a:xfrm>
            <a:off x="638729" y="1501418"/>
            <a:ext cx="5181600" cy="4351338"/>
          </a:xfrm>
        </p:spPr>
        <p:txBody>
          <a:bodyPr>
            <a:normAutofit/>
          </a:bodyPr>
          <a:lstStyle/>
          <a:p>
            <a:r>
              <a:rPr lang="en-US" sz="3600" dirty="0"/>
              <a:t>Footie Families  </a:t>
            </a:r>
          </a:p>
          <a:p>
            <a:pPr marL="0" indent="0">
              <a:buNone/>
            </a:pPr>
            <a:endParaRPr lang="en-US" sz="3600" dirty="0"/>
          </a:p>
          <a:p>
            <a:pPr marL="0" indent="0">
              <a:buNone/>
            </a:pPr>
            <a:endParaRPr lang="en-US" sz="3600" dirty="0"/>
          </a:p>
          <a:p>
            <a:pPr marL="0" indent="0">
              <a:buNone/>
            </a:pPr>
            <a:endParaRPr lang="en-US" sz="3600" dirty="0"/>
          </a:p>
          <a:p>
            <a:pPr marL="0" indent="0">
              <a:buNone/>
            </a:pPr>
            <a:endParaRPr lang="en-US" sz="3600" dirty="0"/>
          </a:p>
          <a:p>
            <a:pPr marL="0" indent="0">
              <a:buNone/>
            </a:pPr>
            <a:endParaRPr lang="en-US" sz="3600" dirty="0"/>
          </a:p>
          <a:p>
            <a:pPr marL="0" indent="0">
              <a:buNone/>
            </a:pPr>
            <a:r>
              <a:rPr lang="en-US" sz="3200" dirty="0"/>
              <a:t>(Anna Stevenson </a:t>
            </a:r>
            <a:r>
              <a:rPr lang="en-US" sz="3200" dirty="0" err="1"/>
              <a:t>PhDc</a:t>
            </a:r>
            <a:r>
              <a:rPr lang="en-US" sz="3200" dirty="0"/>
              <a:t>)</a:t>
            </a:r>
          </a:p>
        </p:txBody>
      </p:sp>
      <p:sp>
        <p:nvSpPr>
          <p:cNvPr id="12" name="Content Placeholder 11">
            <a:extLst>
              <a:ext uri="{FF2B5EF4-FFF2-40B4-BE49-F238E27FC236}">
                <a16:creationId xmlns:a16="http://schemas.microsoft.com/office/drawing/2014/main" id="{D26A524E-A83E-72B2-F851-FAB20675EBCB}"/>
              </a:ext>
            </a:extLst>
          </p:cNvPr>
          <p:cNvSpPr>
            <a:spLocks noGrp="1"/>
          </p:cNvSpPr>
          <p:nvPr>
            <p:ph sz="half" idx="2"/>
          </p:nvPr>
        </p:nvSpPr>
        <p:spPr>
          <a:xfrm>
            <a:off x="6316315" y="1501418"/>
            <a:ext cx="5181600" cy="4351338"/>
          </a:xfrm>
        </p:spPr>
        <p:txBody>
          <a:bodyPr>
            <a:normAutofit/>
          </a:bodyPr>
          <a:lstStyle/>
          <a:p>
            <a:r>
              <a:rPr lang="en-US" sz="3600" dirty="0"/>
              <a:t>Foundations for Sport </a:t>
            </a:r>
          </a:p>
        </p:txBody>
      </p:sp>
      <p:pic>
        <p:nvPicPr>
          <p:cNvPr id="4" name="Picture 3" descr="Diagram&#10;&#10;Description automatically generated">
            <a:extLst>
              <a:ext uri="{FF2B5EF4-FFF2-40B4-BE49-F238E27FC236}">
                <a16:creationId xmlns:a16="http://schemas.microsoft.com/office/drawing/2014/main" id="{ED69A7E3-957B-5B40-0F94-D60EC7E4566D}"/>
              </a:ext>
            </a:extLst>
          </p:cNvPr>
          <p:cNvPicPr>
            <a:picLocks noChangeAspect="1"/>
          </p:cNvPicPr>
          <p:nvPr/>
        </p:nvPicPr>
        <p:blipFill rotWithShape="1">
          <a:blip r:embed="rId2"/>
          <a:srcRect l="695" r="35583"/>
          <a:stretch/>
        </p:blipFill>
        <p:spPr>
          <a:xfrm>
            <a:off x="414528" y="2257616"/>
            <a:ext cx="3601303" cy="2838942"/>
          </a:xfrm>
          <a:prstGeom prst="rect">
            <a:avLst/>
          </a:prstGeom>
        </p:spPr>
      </p:pic>
      <p:pic>
        <p:nvPicPr>
          <p:cNvPr id="5" name="Picture 4" descr="Logo, company name&#10;&#10;Description automatically generated">
            <a:extLst>
              <a:ext uri="{FF2B5EF4-FFF2-40B4-BE49-F238E27FC236}">
                <a16:creationId xmlns:a16="http://schemas.microsoft.com/office/drawing/2014/main" id="{20FB9F23-24F0-7236-E259-450B8BC9D44E}"/>
              </a:ext>
            </a:extLst>
          </p:cNvPr>
          <p:cNvPicPr>
            <a:picLocks noChangeAspect="1"/>
          </p:cNvPicPr>
          <p:nvPr/>
        </p:nvPicPr>
        <p:blipFill>
          <a:blip r:embed="rId3"/>
          <a:stretch>
            <a:fillRect/>
          </a:stretch>
        </p:blipFill>
        <p:spPr>
          <a:xfrm>
            <a:off x="954372" y="1896371"/>
            <a:ext cx="2521613" cy="1782777"/>
          </a:xfrm>
          <a:prstGeom prst="rect">
            <a:avLst/>
          </a:prstGeom>
        </p:spPr>
      </p:pic>
      <p:pic>
        <p:nvPicPr>
          <p:cNvPr id="6" name="Picture 2" descr="Foundation Diploma in Art and Design – Swansea College of Art">
            <a:extLst>
              <a:ext uri="{FF2B5EF4-FFF2-40B4-BE49-F238E27FC236}">
                <a16:creationId xmlns:a16="http://schemas.microsoft.com/office/drawing/2014/main" id="{23CF167B-D41B-24CB-8BFB-3FC4FFD2A4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r="86891"/>
          <a:stretch/>
        </p:blipFill>
        <p:spPr bwMode="auto">
          <a:xfrm>
            <a:off x="3461097" y="2277873"/>
            <a:ext cx="463109" cy="6219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UPDATE: FAW COACH EDUCATION COURSES SUSPENDED UNTIL APRIL 30">
            <a:extLst>
              <a:ext uri="{FF2B5EF4-FFF2-40B4-BE49-F238E27FC236}">
                <a16:creationId xmlns:a16="http://schemas.microsoft.com/office/drawing/2014/main" id="{29AC8936-40EB-0D58-A7B6-3793F80F8E14}"/>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524" b="95714" l="10000" r="90000">
                        <a14:foregroundMark x1="59583" y1="16667" x2="61500" y2="14921"/>
                        <a14:foregroundMark x1="39667" y1="10000" x2="40500" y2="10476"/>
                        <a14:foregroundMark x1="35250" y1="10000" x2="36417" y2="9841"/>
                        <a14:foregroundMark x1="52250" y1="9524" x2="52250" y2="9524"/>
                        <a14:foregroundMark x1="56917" y1="10000" x2="55750" y2="10000"/>
                        <a14:foregroundMark x1="53000" y1="95714" x2="53583" y2="90000"/>
                      </a14:backgroundRemoval>
                    </a14:imgEffect>
                  </a14:imgLayer>
                </a14:imgProps>
              </a:ext>
              <a:ext uri="{28A0092B-C50C-407E-A947-70E740481C1C}">
                <a14:useLocalDpi xmlns:a14="http://schemas.microsoft.com/office/drawing/2010/main" val="0"/>
              </a:ext>
            </a:extLst>
          </a:blip>
          <a:srcRect/>
          <a:stretch>
            <a:fillRect/>
          </a:stretch>
        </p:blipFill>
        <p:spPr bwMode="auto">
          <a:xfrm>
            <a:off x="142743" y="2262247"/>
            <a:ext cx="1214478" cy="6376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Text&#10;&#10;Description automatically generated with low confidence">
            <a:extLst>
              <a:ext uri="{FF2B5EF4-FFF2-40B4-BE49-F238E27FC236}">
                <a16:creationId xmlns:a16="http://schemas.microsoft.com/office/drawing/2014/main" id="{1BD29006-D67D-2FED-9A20-B80F42E9B2BC}"/>
              </a:ext>
            </a:extLst>
          </p:cNvPr>
          <p:cNvPicPr>
            <a:picLocks noChangeAspect="1"/>
          </p:cNvPicPr>
          <p:nvPr/>
        </p:nvPicPr>
        <p:blipFill>
          <a:blip r:embed="rId7"/>
          <a:stretch>
            <a:fillRect/>
          </a:stretch>
        </p:blipFill>
        <p:spPr>
          <a:xfrm>
            <a:off x="6389989" y="2651760"/>
            <a:ext cx="4847639" cy="2230772"/>
          </a:xfrm>
          <a:prstGeom prst="rect">
            <a:avLst/>
          </a:prstGeom>
        </p:spPr>
      </p:pic>
    </p:spTree>
    <p:extLst>
      <p:ext uri="{BB962C8B-B14F-4D97-AF65-F5344CB8AC3E}">
        <p14:creationId xmlns:p14="http://schemas.microsoft.com/office/powerpoint/2010/main" val="17124248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0687" y="-189359"/>
            <a:ext cx="10515600" cy="1325563"/>
          </a:xfrm>
        </p:spPr>
        <p:txBody>
          <a:bodyPr>
            <a:normAutofit/>
          </a:bodyPr>
          <a:lstStyle/>
          <a:p>
            <a:pPr algn="ctr"/>
            <a:r>
              <a:rPr lang="en-US" b="1" dirty="0">
                <a:solidFill>
                  <a:schemeClr val="bg1"/>
                </a:solidFill>
              </a:rPr>
              <a:t>The MiniMovers App</a:t>
            </a:r>
          </a:p>
        </p:txBody>
      </p:sp>
      <p:sp>
        <p:nvSpPr>
          <p:cNvPr id="3" name="Content Placeholder 2"/>
          <p:cNvSpPr>
            <a:spLocks noGrp="1"/>
          </p:cNvSpPr>
          <p:nvPr>
            <p:ph idx="1"/>
          </p:nvPr>
        </p:nvSpPr>
        <p:spPr>
          <a:xfrm>
            <a:off x="82563" y="1096169"/>
            <a:ext cx="4915724" cy="2961481"/>
          </a:xfrm>
        </p:spPr>
        <p:txBody>
          <a:bodyPr>
            <a:normAutofit/>
          </a:bodyPr>
          <a:lstStyle/>
          <a:p>
            <a:r>
              <a:rPr lang="en-GB" dirty="0">
                <a:solidFill>
                  <a:srgbClr val="201F1E"/>
                </a:solidFill>
                <a:ea typeface="Calibri" panose="020F0502020204030204" pitchFamily="34" charset="0"/>
                <a:cs typeface="Calibri"/>
              </a:rPr>
              <a:t>The </a:t>
            </a:r>
            <a:r>
              <a:rPr lang="en-GB" dirty="0" err="1">
                <a:solidFill>
                  <a:srgbClr val="201F1E"/>
                </a:solidFill>
                <a:ea typeface="Calibri" panose="020F0502020204030204" pitchFamily="34" charset="0"/>
                <a:cs typeface="Calibri"/>
              </a:rPr>
              <a:t>MiniMovers</a:t>
            </a:r>
            <a:r>
              <a:rPr lang="en-GB" dirty="0">
                <a:solidFill>
                  <a:srgbClr val="201F1E"/>
                </a:solidFill>
                <a:ea typeface="Calibri" panose="020F0502020204030204" pitchFamily="34" charset="0"/>
                <a:cs typeface="Calibri"/>
              </a:rPr>
              <a:t> (MM) APP enables parents to support their children’s motor competence (MC) with </a:t>
            </a:r>
            <a:r>
              <a:rPr lang="en-GB" b="1" dirty="0">
                <a:solidFill>
                  <a:srgbClr val="201F1E"/>
                </a:solidFill>
                <a:ea typeface="Calibri" panose="020F0502020204030204" pitchFamily="34" charset="0"/>
                <a:cs typeface="Calibri"/>
              </a:rPr>
              <a:t>developmentally appropriate </a:t>
            </a:r>
            <a:r>
              <a:rPr lang="en-GB" dirty="0">
                <a:solidFill>
                  <a:srgbClr val="201F1E"/>
                </a:solidFill>
                <a:ea typeface="Calibri" panose="020F0502020204030204" pitchFamily="34" charset="0"/>
                <a:cs typeface="Calibri"/>
              </a:rPr>
              <a:t>activities and equipment. </a:t>
            </a:r>
          </a:p>
          <a:p>
            <a:pPr marL="0" indent="0">
              <a:buNone/>
            </a:pPr>
            <a:endParaRPr lang="en-US" dirty="0"/>
          </a:p>
        </p:txBody>
      </p:sp>
      <p:pic>
        <p:nvPicPr>
          <p:cNvPr id="5" name="Picture 4" descr="Graphical user interface, website&#10;&#10;Description automatically generated">
            <a:extLst>
              <a:ext uri="{FF2B5EF4-FFF2-40B4-BE49-F238E27FC236}">
                <a16:creationId xmlns:a16="http://schemas.microsoft.com/office/drawing/2014/main" id="{8DD4B69A-1374-CBA7-8DF9-2A1675728A38}"/>
              </a:ext>
            </a:extLst>
          </p:cNvPr>
          <p:cNvPicPr>
            <a:picLocks noChangeAspect="1"/>
          </p:cNvPicPr>
          <p:nvPr/>
        </p:nvPicPr>
        <p:blipFill>
          <a:blip r:embed="rId2"/>
          <a:stretch>
            <a:fillRect/>
          </a:stretch>
        </p:blipFill>
        <p:spPr>
          <a:xfrm>
            <a:off x="6614725" y="1283020"/>
            <a:ext cx="2010551" cy="4351339"/>
          </a:xfrm>
          <a:prstGeom prst="rect">
            <a:avLst/>
          </a:prstGeom>
        </p:spPr>
      </p:pic>
      <p:pic>
        <p:nvPicPr>
          <p:cNvPr id="7" name="Picture 6" descr="Graphical user interface, application&#10;&#10;Description automatically generated">
            <a:extLst>
              <a:ext uri="{FF2B5EF4-FFF2-40B4-BE49-F238E27FC236}">
                <a16:creationId xmlns:a16="http://schemas.microsoft.com/office/drawing/2014/main" id="{AB54BFFD-0F6F-22CF-69B7-49DB044EF3EB}"/>
              </a:ext>
            </a:extLst>
          </p:cNvPr>
          <p:cNvPicPr>
            <a:picLocks noChangeAspect="1"/>
          </p:cNvPicPr>
          <p:nvPr/>
        </p:nvPicPr>
        <p:blipFill>
          <a:blip r:embed="rId3"/>
          <a:stretch>
            <a:fillRect/>
          </a:stretch>
        </p:blipFill>
        <p:spPr>
          <a:xfrm>
            <a:off x="9305453" y="1283020"/>
            <a:ext cx="2035926" cy="4406257"/>
          </a:xfrm>
          <a:prstGeom prst="rect">
            <a:avLst/>
          </a:prstGeom>
        </p:spPr>
      </p:pic>
      <p:pic>
        <p:nvPicPr>
          <p:cNvPr id="11" name="Picture 10" descr="A screenshot of a video game&#10;&#10;Description automatically generated with low confidence">
            <a:extLst>
              <a:ext uri="{FF2B5EF4-FFF2-40B4-BE49-F238E27FC236}">
                <a16:creationId xmlns:a16="http://schemas.microsoft.com/office/drawing/2014/main" id="{91EAA8B4-4F6A-11E8-6420-B85439C5FF87}"/>
              </a:ext>
            </a:extLst>
          </p:cNvPr>
          <p:cNvPicPr>
            <a:picLocks noChangeAspect="1"/>
          </p:cNvPicPr>
          <p:nvPr/>
        </p:nvPicPr>
        <p:blipFill>
          <a:blip r:embed="rId4"/>
          <a:stretch>
            <a:fillRect/>
          </a:stretch>
        </p:blipFill>
        <p:spPr>
          <a:xfrm rot="5400000">
            <a:off x="2037809" y="2750260"/>
            <a:ext cx="1794184" cy="3914635"/>
          </a:xfrm>
          <a:prstGeom prst="rect">
            <a:avLst/>
          </a:prstGeom>
        </p:spPr>
      </p:pic>
      <p:sp>
        <p:nvSpPr>
          <p:cNvPr id="12" name="TextBox 11">
            <a:extLst>
              <a:ext uri="{FF2B5EF4-FFF2-40B4-BE49-F238E27FC236}">
                <a16:creationId xmlns:a16="http://schemas.microsoft.com/office/drawing/2014/main" id="{BB75A92D-323A-965E-E3EF-19B5A5868B8C}"/>
              </a:ext>
            </a:extLst>
          </p:cNvPr>
          <p:cNvSpPr txBox="1"/>
          <p:nvPr/>
        </p:nvSpPr>
        <p:spPr>
          <a:xfrm>
            <a:off x="5183165" y="1136204"/>
            <a:ext cx="2436836" cy="1384995"/>
          </a:xfrm>
          <a:prstGeom prst="rect">
            <a:avLst/>
          </a:prstGeom>
          <a:noFill/>
        </p:spPr>
        <p:txBody>
          <a:bodyPr wrap="square" rtlCol="0">
            <a:spAutoFit/>
          </a:bodyPr>
          <a:lstStyle/>
          <a:p>
            <a:r>
              <a:rPr lang="en-GB" sz="2800" dirty="0"/>
              <a:t>Mini </a:t>
            </a:r>
          </a:p>
          <a:p>
            <a:r>
              <a:rPr lang="en-GB" sz="2800" dirty="0"/>
              <a:t>Mighty</a:t>
            </a:r>
          </a:p>
          <a:p>
            <a:r>
              <a:rPr lang="en-GB" sz="2800" dirty="0"/>
              <a:t>Mega</a:t>
            </a:r>
          </a:p>
        </p:txBody>
      </p:sp>
    </p:spTree>
    <p:extLst>
      <p:ext uri="{BB962C8B-B14F-4D97-AF65-F5344CB8AC3E}">
        <p14:creationId xmlns:p14="http://schemas.microsoft.com/office/powerpoint/2010/main" val="13401641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429E0-EB79-0647-8D1B-600723CEAD67}"/>
              </a:ext>
            </a:extLst>
          </p:cNvPr>
          <p:cNvSpPr>
            <a:spLocks noGrp="1"/>
          </p:cNvSpPr>
          <p:nvPr>
            <p:ph type="title"/>
          </p:nvPr>
        </p:nvSpPr>
        <p:spPr>
          <a:xfrm>
            <a:off x="838200" y="-114378"/>
            <a:ext cx="10515600" cy="1325563"/>
          </a:xfrm>
        </p:spPr>
        <p:txBody>
          <a:bodyPr/>
          <a:lstStyle/>
          <a:p>
            <a:r>
              <a:rPr lang="en-US" b="1" dirty="0" err="1">
                <a:solidFill>
                  <a:schemeClr val="bg1"/>
                </a:solidFill>
              </a:rPr>
              <a:t>MiniMovers</a:t>
            </a:r>
            <a:r>
              <a:rPr lang="en-US" b="1" dirty="0">
                <a:solidFill>
                  <a:schemeClr val="bg1"/>
                </a:solidFill>
              </a:rPr>
              <a:t> </a:t>
            </a:r>
          </a:p>
        </p:txBody>
      </p:sp>
      <p:sp>
        <p:nvSpPr>
          <p:cNvPr id="3" name="Content Placeholder 2">
            <a:extLst>
              <a:ext uri="{FF2B5EF4-FFF2-40B4-BE49-F238E27FC236}">
                <a16:creationId xmlns:a16="http://schemas.microsoft.com/office/drawing/2014/main" id="{DF70C919-89AD-0049-B10A-D7D1D3438AFC}"/>
              </a:ext>
            </a:extLst>
          </p:cNvPr>
          <p:cNvSpPr>
            <a:spLocks noGrp="1"/>
          </p:cNvSpPr>
          <p:nvPr>
            <p:ph idx="1"/>
          </p:nvPr>
        </p:nvSpPr>
        <p:spPr/>
        <p:txBody>
          <a:bodyPr/>
          <a:lstStyle/>
          <a:p>
            <a:r>
              <a:rPr lang="en-US" dirty="0"/>
              <a:t>Supporting parents to support their children </a:t>
            </a:r>
          </a:p>
          <a:p>
            <a:endParaRPr lang="en-US" dirty="0"/>
          </a:p>
          <a:p>
            <a:r>
              <a:rPr lang="en-US" dirty="0">
                <a:hlinkClick r:id="rId2"/>
              </a:rPr>
              <a:t>https://minimovers.org/</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39731280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3B5BA-A615-3473-84F6-9A10A1209588}"/>
              </a:ext>
            </a:extLst>
          </p:cNvPr>
          <p:cNvSpPr>
            <a:spLocks noGrp="1"/>
          </p:cNvSpPr>
          <p:nvPr>
            <p:ph type="title"/>
          </p:nvPr>
        </p:nvSpPr>
        <p:spPr>
          <a:xfrm>
            <a:off x="838200" y="-248192"/>
            <a:ext cx="10515600" cy="1325563"/>
          </a:xfrm>
        </p:spPr>
        <p:txBody>
          <a:bodyPr/>
          <a:lstStyle/>
          <a:p>
            <a:r>
              <a:rPr lang="en-US" b="1">
                <a:solidFill>
                  <a:schemeClr val="bg1"/>
                </a:solidFill>
              </a:rPr>
              <a:t>Physical literacy and the outdoors</a:t>
            </a:r>
            <a:endParaRPr lang="en-US" b="1" dirty="0">
              <a:solidFill>
                <a:schemeClr val="bg1"/>
              </a:solidFill>
            </a:endParaRPr>
          </a:p>
        </p:txBody>
      </p:sp>
      <p:sp>
        <p:nvSpPr>
          <p:cNvPr id="3" name="Content Placeholder 2">
            <a:extLst>
              <a:ext uri="{FF2B5EF4-FFF2-40B4-BE49-F238E27FC236}">
                <a16:creationId xmlns:a16="http://schemas.microsoft.com/office/drawing/2014/main" id="{D5DA059C-DE1F-241D-8B7B-8827EDA4C745}"/>
              </a:ext>
            </a:extLst>
          </p:cNvPr>
          <p:cNvSpPr>
            <a:spLocks noGrp="1"/>
          </p:cNvSpPr>
          <p:nvPr>
            <p:ph idx="1"/>
          </p:nvPr>
        </p:nvSpPr>
        <p:spPr>
          <a:xfrm>
            <a:off x="682083" y="1253331"/>
            <a:ext cx="5662961" cy="4351338"/>
          </a:xfrm>
        </p:spPr>
        <p:txBody>
          <a:bodyPr/>
          <a:lstStyle/>
          <a:p>
            <a:pPr marL="0" indent="0">
              <a:buNone/>
            </a:pPr>
            <a:endParaRPr lang="en-US" altLang="en-US" sz="2800" dirty="0"/>
          </a:p>
          <a:p>
            <a:pPr marL="0" indent="0">
              <a:buNone/>
            </a:pPr>
            <a:r>
              <a:rPr lang="en-US" altLang="en-US" dirty="0"/>
              <a:t>Remember this from earlier ? </a:t>
            </a:r>
          </a:p>
          <a:p>
            <a:pPr marL="0" indent="0">
              <a:buNone/>
            </a:pPr>
            <a:endParaRPr lang="en-US" altLang="en-US" dirty="0"/>
          </a:p>
          <a:p>
            <a:pPr marL="0" indent="0">
              <a:buNone/>
            </a:pPr>
            <a:r>
              <a:rPr lang="en-US" altLang="en-US" sz="2800" dirty="0"/>
              <a:t>It is through physical  ‘embodiment’ that humans </a:t>
            </a:r>
            <a:r>
              <a:rPr lang="en-GB" altLang="en-US" sz="2800" dirty="0"/>
              <a:t>‘create themselves as they interact with their surroundings’ (Whitehead, 2010:26).</a:t>
            </a:r>
          </a:p>
          <a:p>
            <a:pPr marL="0" indent="0">
              <a:buNone/>
            </a:pPr>
            <a:endParaRPr lang="en-US" dirty="0"/>
          </a:p>
        </p:txBody>
      </p:sp>
      <p:pic>
        <p:nvPicPr>
          <p:cNvPr id="4" name="Picture 5" descr="EYMMU1">
            <a:extLst>
              <a:ext uri="{FF2B5EF4-FFF2-40B4-BE49-F238E27FC236}">
                <a16:creationId xmlns:a16="http://schemas.microsoft.com/office/drawing/2014/main" id="{A6D8B53E-E3AE-A059-2F29-2899E66CE0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2813" y="1505743"/>
            <a:ext cx="5207000"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99577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1549400" y="-120650"/>
            <a:ext cx="8229600" cy="1143000"/>
          </a:xfrm>
        </p:spPr>
        <p:txBody>
          <a:bodyPr/>
          <a:lstStyle/>
          <a:p>
            <a:r>
              <a:rPr lang="en-US" altLang="en-US" sz="3600" b="1" dirty="0">
                <a:solidFill>
                  <a:schemeClr val="bg1"/>
                </a:solidFill>
              </a:rPr>
              <a:t>Affordances</a:t>
            </a:r>
          </a:p>
        </p:txBody>
      </p:sp>
      <p:sp>
        <p:nvSpPr>
          <p:cNvPr id="45058" name="Content Placeholder 2"/>
          <p:cNvSpPr>
            <a:spLocks noGrp="1"/>
          </p:cNvSpPr>
          <p:nvPr>
            <p:ph idx="1"/>
          </p:nvPr>
        </p:nvSpPr>
        <p:spPr>
          <a:xfrm>
            <a:off x="540026" y="1013635"/>
            <a:ext cx="8229600" cy="4367453"/>
          </a:xfrm>
        </p:spPr>
        <p:txBody>
          <a:bodyPr>
            <a:normAutofit/>
          </a:bodyPr>
          <a:lstStyle/>
          <a:p>
            <a:r>
              <a:rPr lang="en-US" altLang="en-US" dirty="0"/>
              <a:t>Affordance theory states that the world is perceived not only in terms of object shapes and spatial relationships but also in terms of object possibilities for action (affordances) — perception drives action.                J. J. Gibson (1904-1979)</a:t>
            </a:r>
          </a:p>
          <a:p>
            <a:r>
              <a:rPr lang="en-US" altLang="en-US" dirty="0"/>
              <a:t>We need to ensure that children are given the opportunities to experience a wide variety of affordances from early childhood to ensure good motor development.</a:t>
            </a:r>
          </a:p>
        </p:txBody>
      </p:sp>
      <p:pic>
        <p:nvPicPr>
          <p:cNvPr id="4505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818" y="4713291"/>
            <a:ext cx="2466892" cy="2107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11664" y="4215804"/>
            <a:ext cx="2644991" cy="2587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Content Placeholder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769626" y="1409232"/>
            <a:ext cx="3282694" cy="2019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45062" name="Picture 4" descr="Picture ey 16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7924" y="4896350"/>
            <a:ext cx="2756038" cy="1907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3" descr="EYJMC95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0" y="4931275"/>
            <a:ext cx="2673626" cy="1872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79897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2436"/>
            <a:ext cx="10515600" cy="1325563"/>
          </a:xfrm>
        </p:spPr>
        <p:txBody>
          <a:bodyPr/>
          <a:lstStyle/>
          <a:p>
            <a:r>
              <a:rPr lang="en-US" b="1" dirty="0">
                <a:solidFill>
                  <a:schemeClr val="bg1"/>
                </a:solidFill>
              </a:rPr>
              <a:t>The theory of affordances </a:t>
            </a:r>
          </a:p>
        </p:txBody>
      </p:sp>
      <p:sp>
        <p:nvSpPr>
          <p:cNvPr id="3" name="Content Placeholder 2"/>
          <p:cNvSpPr>
            <a:spLocks noGrp="1"/>
          </p:cNvSpPr>
          <p:nvPr>
            <p:ph idx="1"/>
          </p:nvPr>
        </p:nvSpPr>
        <p:spPr/>
        <p:txBody>
          <a:bodyPr/>
          <a:lstStyle/>
          <a:p>
            <a:r>
              <a:rPr lang="en-US" dirty="0"/>
              <a:t>”The affordances of the environment are what it offers to the animal, what it provides or furnishes</a:t>
            </a:r>
            <a:r>
              <a:rPr lang="is-IS" dirty="0"/>
              <a:t>…”</a:t>
            </a:r>
          </a:p>
          <a:p>
            <a:endParaRPr lang="is-IS" dirty="0"/>
          </a:p>
          <a:p>
            <a:r>
              <a:rPr lang="is-IS" dirty="0"/>
              <a:t>However they are relevant to the animal...eg. </a:t>
            </a:r>
            <a:r>
              <a:rPr lang="en-US" dirty="0"/>
              <a:t>S</a:t>
            </a:r>
            <a:r>
              <a:rPr lang="is-IS" dirty="0"/>
              <a:t>olid ground give support for animals to stand, walk run etc. </a:t>
            </a:r>
            <a:r>
              <a:rPr lang="en-US" dirty="0"/>
              <a:t>B</a:t>
            </a:r>
            <a:r>
              <a:rPr lang="is-IS" dirty="0"/>
              <a:t>ut a marsh land and water is sink-into- able into depending on the weight of the animal ...or supporting of weight if you are a bug </a:t>
            </a:r>
          </a:p>
          <a:p>
            <a:endParaRPr lang="is-IS" dirty="0"/>
          </a:p>
          <a:p>
            <a:pPr lvl="8"/>
            <a:r>
              <a:rPr lang="en-US" dirty="0"/>
              <a:t>G</a:t>
            </a:r>
            <a:r>
              <a:rPr lang="is-IS" dirty="0"/>
              <a:t>ibson p 127</a:t>
            </a:r>
          </a:p>
        </p:txBody>
      </p:sp>
    </p:spTree>
    <p:extLst>
      <p:ext uri="{BB962C8B-B14F-4D97-AF65-F5344CB8AC3E}">
        <p14:creationId xmlns:p14="http://schemas.microsoft.com/office/powerpoint/2010/main" val="8863467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63337" y="109258"/>
            <a:ext cx="6857999" cy="6787152"/>
          </a:xfrm>
        </p:spPr>
      </p:pic>
    </p:spTree>
    <p:extLst>
      <p:ext uri="{BB962C8B-B14F-4D97-AF65-F5344CB8AC3E}">
        <p14:creationId xmlns:p14="http://schemas.microsoft.com/office/powerpoint/2010/main" val="15794472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529"/>
            <a:ext cx="10515600" cy="1325563"/>
          </a:xfrm>
        </p:spPr>
        <p:txBody>
          <a:bodyPr/>
          <a:lstStyle/>
          <a:p>
            <a:r>
              <a:rPr lang="en-US" dirty="0">
                <a:solidFill>
                  <a:schemeClr val="bg1"/>
                </a:solidFill>
              </a:rPr>
              <a:t>Task </a:t>
            </a:r>
          </a:p>
        </p:txBody>
      </p:sp>
      <p:sp>
        <p:nvSpPr>
          <p:cNvPr id="3" name="Content Placeholder 2"/>
          <p:cNvSpPr>
            <a:spLocks noGrp="1"/>
          </p:cNvSpPr>
          <p:nvPr>
            <p:ph idx="1"/>
          </p:nvPr>
        </p:nvSpPr>
        <p:spPr>
          <a:xfrm>
            <a:off x="838200" y="1253331"/>
            <a:ext cx="10515600" cy="4351338"/>
          </a:xfrm>
        </p:spPr>
        <p:txBody>
          <a:bodyPr/>
          <a:lstStyle/>
          <a:p>
            <a:r>
              <a:rPr lang="en-US" dirty="0"/>
              <a:t>What are the affordances of these for adults, children and animals ? </a:t>
            </a:r>
            <a:endParaRPr lang="is-IS" dirty="0"/>
          </a:p>
          <a:p>
            <a:endParaRPr lang="is-IS" dirty="0"/>
          </a:p>
          <a:p>
            <a:r>
              <a:rPr lang="en-US" dirty="0"/>
              <a:t>Lake </a:t>
            </a:r>
          </a:p>
          <a:p>
            <a:r>
              <a:rPr lang="en-US" dirty="0"/>
              <a:t>Beach</a:t>
            </a:r>
          </a:p>
          <a:p>
            <a:r>
              <a:rPr lang="en-US" dirty="0"/>
              <a:t>Tree</a:t>
            </a:r>
          </a:p>
          <a:p>
            <a:r>
              <a:rPr lang="en-US" dirty="0"/>
              <a:t>Carpark</a:t>
            </a:r>
          </a:p>
          <a:p>
            <a:endParaRPr lang="en-US" dirty="0"/>
          </a:p>
          <a:p>
            <a:r>
              <a:rPr lang="en-US" dirty="0"/>
              <a:t>Can you think of some more?</a:t>
            </a:r>
          </a:p>
          <a:p>
            <a:endParaRPr lang="en-US" dirty="0"/>
          </a:p>
          <a:p>
            <a:endParaRPr lang="en-US" dirty="0"/>
          </a:p>
          <a:p>
            <a:endParaRPr lang="en-US" dirty="0"/>
          </a:p>
        </p:txBody>
      </p:sp>
    </p:spTree>
    <p:extLst>
      <p:ext uri="{BB962C8B-B14F-4D97-AF65-F5344CB8AC3E}">
        <p14:creationId xmlns:p14="http://schemas.microsoft.com/office/powerpoint/2010/main" val="10549066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6567" y="540730"/>
            <a:ext cx="11372046" cy="5931508"/>
          </a:xfrm>
        </p:spPr>
      </p:pic>
    </p:spTree>
    <p:extLst>
      <p:ext uri="{BB962C8B-B14F-4D97-AF65-F5344CB8AC3E}">
        <p14:creationId xmlns:p14="http://schemas.microsoft.com/office/powerpoint/2010/main" val="7246878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8983"/>
            <a:ext cx="10515600" cy="1325563"/>
          </a:xfrm>
        </p:spPr>
        <p:txBody>
          <a:bodyPr/>
          <a:lstStyle/>
          <a:p>
            <a:r>
              <a:rPr lang="en-US" b="1" dirty="0">
                <a:solidFill>
                  <a:schemeClr val="bg1"/>
                </a:solidFill>
              </a:rPr>
              <a:t>How does this relate to physical literacy?</a:t>
            </a:r>
          </a:p>
        </p:txBody>
      </p:sp>
      <p:sp>
        <p:nvSpPr>
          <p:cNvPr id="3" name="Content Placeholder 2"/>
          <p:cNvSpPr>
            <a:spLocks noGrp="1"/>
          </p:cNvSpPr>
          <p:nvPr>
            <p:ph idx="1"/>
          </p:nvPr>
        </p:nvSpPr>
        <p:spPr/>
        <p:txBody>
          <a:bodyPr/>
          <a:lstStyle/>
          <a:p>
            <a:r>
              <a:rPr lang="en-US" dirty="0"/>
              <a:t>Discuss in pairs </a:t>
            </a:r>
            <a:r>
              <a:rPr lang="is-IS" dirty="0"/>
              <a:t>…..</a:t>
            </a:r>
          </a:p>
          <a:p>
            <a:endParaRPr lang="is-IS" dirty="0"/>
          </a:p>
          <a:p>
            <a:endParaRPr lang="is-IS" dirty="0"/>
          </a:p>
          <a:p>
            <a:endParaRPr lang="is-IS" dirty="0"/>
          </a:p>
          <a:p>
            <a:r>
              <a:rPr lang="en-US" dirty="0"/>
              <a:t>Considering the theory of affordances </a:t>
            </a:r>
            <a:r>
              <a:rPr lang="is-IS" dirty="0"/>
              <a:t>…..how does the outdoors make a unique contribution to physical literacy?</a:t>
            </a:r>
            <a:endParaRPr lang="en-US" dirty="0"/>
          </a:p>
          <a:p>
            <a:endParaRPr lang="en-US" dirty="0"/>
          </a:p>
        </p:txBody>
      </p:sp>
    </p:spTree>
    <p:extLst>
      <p:ext uri="{BB962C8B-B14F-4D97-AF65-F5344CB8AC3E}">
        <p14:creationId xmlns:p14="http://schemas.microsoft.com/office/powerpoint/2010/main" val="197240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63254-D82A-65E8-75EF-58F1A9C7D0B8}"/>
              </a:ext>
            </a:extLst>
          </p:cNvPr>
          <p:cNvSpPr>
            <a:spLocks noGrp="1"/>
          </p:cNvSpPr>
          <p:nvPr>
            <p:ph type="title"/>
          </p:nvPr>
        </p:nvSpPr>
        <p:spPr>
          <a:xfrm>
            <a:off x="838199" y="-153035"/>
            <a:ext cx="10515600" cy="1325563"/>
          </a:xfrm>
        </p:spPr>
        <p:txBody>
          <a:bodyPr/>
          <a:lstStyle/>
          <a:p>
            <a:r>
              <a:rPr lang="en-US" b="1" dirty="0">
                <a:solidFill>
                  <a:schemeClr val="bg1"/>
                </a:solidFill>
              </a:rPr>
              <a:t>Interesting article on </a:t>
            </a:r>
            <a:r>
              <a:rPr lang="en-US" b="1" dirty="0" err="1">
                <a:solidFill>
                  <a:schemeClr val="bg1"/>
                </a:solidFill>
              </a:rPr>
              <a:t>moodle</a:t>
            </a:r>
            <a:r>
              <a:rPr lang="en-US" b="1" dirty="0">
                <a:solidFill>
                  <a:schemeClr val="bg1"/>
                </a:solidFill>
              </a:rPr>
              <a:t> </a:t>
            </a:r>
          </a:p>
        </p:txBody>
      </p:sp>
      <p:pic>
        <p:nvPicPr>
          <p:cNvPr id="5" name="Content Placeholder 4" descr="A close-up of a white envelope&#10;&#10;Description automatically generated">
            <a:extLst>
              <a:ext uri="{FF2B5EF4-FFF2-40B4-BE49-F238E27FC236}">
                <a16:creationId xmlns:a16="http://schemas.microsoft.com/office/drawing/2014/main" id="{61F5953F-82A2-7368-3134-1DA4FAAC9F63}"/>
              </a:ext>
            </a:extLst>
          </p:cNvPr>
          <p:cNvPicPr>
            <a:picLocks noGrp="1" noChangeAspect="1"/>
          </p:cNvPicPr>
          <p:nvPr>
            <p:ph idx="1"/>
          </p:nvPr>
        </p:nvPicPr>
        <p:blipFill>
          <a:blip r:embed="rId2"/>
          <a:stretch>
            <a:fillRect/>
          </a:stretch>
        </p:blipFill>
        <p:spPr>
          <a:xfrm>
            <a:off x="1401526" y="1006753"/>
            <a:ext cx="8812991" cy="4844494"/>
          </a:xfrm>
        </p:spPr>
      </p:pic>
    </p:spTree>
    <p:extLst>
      <p:ext uri="{BB962C8B-B14F-4D97-AF65-F5344CB8AC3E}">
        <p14:creationId xmlns:p14="http://schemas.microsoft.com/office/powerpoint/2010/main" val="12971545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D6E2B-8DE6-77B9-02E5-2BEF823CA2BA}"/>
              </a:ext>
            </a:extLst>
          </p:cNvPr>
          <p:cNvSpPr>
            <a:spLocks noGrp="1"/>
          </p:cNvSpPr>
          <p:nvPr>
            <p:ph type="title"/>
          </p:nvPr>
        </p:nvSpPr>
        <p:spPr>
          <a:xfrm>
            <a:off x="838200" y="-170133"/>
            <a:ext cx="10515600" cy="1325563"/>
          </a:xfrm>
        </p:spPr>
        <p:txBody>
          <a:bodyPr/>
          <a:lstStyle/>
          <a:p>
            <a:r>
              <a:rPr lang="en-US" b="1" dirty="0">
                <a:solidFill>
                  <a:schemeClr val="bg1"/>
                </a:solidFill>
              </a:rPr>
              <a:t>Next week</a:t>
            </a:r>
          </a:p>
        </p:txBody>
      </p:sp>
      <p:sp>
        <p:nvSpPr>
          <p:cNvPr id="3" name="Content Placeholder 2">
            <a:extLst>
              <a:ext uri="{FF2B5EF4-FFF2-40B4-BE49-F238E27FC236}">
                <a16:creationId xmlns:a16="http://schemas.microsoft.com/office/drawing/2014/main" id="{D1F1E4C8-46B8-545E-4DB5-508CD56D53EE}"/>
              </a:ext>
            </a:extLst>
          </p:cNvPr>
          <p:cNvSpPr>
            <a:spLocks noGrp="1"/>
          </p:cNvSpPr>
          <p:nvPr>
            <p:ph idx="1"/>
          </p:nvPr>
        </p:nvSpPr>
        <p:spPr>
          <a:xfrm>
            <a:off x="1268637" y="1557995"/>
            <a:ext cx="4614003" cy="4351338"/>
          </a:xfrm>
        </p:spPr>
        <p:txBody>
          <a:bodyPr/>
          <a:lstStyle/>
          <a:p>
            <a:r>
              <a:rPr lang="en-US" dirty="0"/>
              <a:t>When you are in </a:t>
            </a:r>
            <a:r>
              <a:rPr lang="en-US" dirty="0" err="1"/>
              <a:t>Cynefin</a:t>
            </a:r>
            <a:r>
              <a:rPr lang="en-US" dirty="0"/>
              <a:t> consider the range of affordances at the site, and think about what opportunities for physical development are at the site from the range of affordances </a:t>
            </a:r>
          </a:p>
        </p:txBody>
      </p:sp>
      <p:pic>
        <p:nvPicPr>
          <p:cNvPr id="4" name="Picture 3" descr="EYJMC951">
            <a:extLst>
              <a:ext uri="{FF2B5EF4-FFF2-40B4-BE49-F238E27FC236}">
                <a16:creationId xmlns:a16="http://schemas.microsoft.com/office/drawing/2014/main" id="{7F37B4F1-8B1C-24FA-5F60-76EB0B1F6C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2440" y="1557995"/>
            <a:ext cx="2673626" cy="1872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icture ey 166">
            <a:extLst>
              <a:ext uri="{FF2B5EF4-FFF2-40B4-BE49-F238E27FC236}">
                <a16:creationId xmlns:a16="http://schemas.microsoft.com/office/drawing/2014/main" id="{90DA9BDB-CFB9-0F24-F560-9A4E5AD374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0028" y="3798448"/>
            <a:ext cx="2756038" cy="1907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4429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1864" y="-220878"/>
            <a:ext cx="10515600" cy="1325563"/>
          </a:xfrm>
        </p:spPr>
        <p:txBody>
          <a:bodyPr>
            <a:normAutofit/>
          </a:bodyPr>
          <a:lstStyle/>
          <a:p>
            <a:pPr algn="l"/>
            <a:r>
              <a:rPr lang="en-GB" sz="3600" b="1" dirty="0">
                <a:solidFill>
                  <a:schemeClr val="bg1"/>
                </a:solidFill>
              </a:rPr>
              <a:t>Thank you – Questions?  </a:t>
            </a:r>
          </a:p>
        </p:txBody>
      </p:sp>
      <p:sp>
        <p:nvSpPr>
          <p:cNvPr id="4" name="Content Placeholder 3"/>
          <p:cNvSpPr>
            <a:spLocks noGrp="1"/>
          </p:cNvSpPr>
          <p:nvPr>
            <p:ph idx="1"/>
          </p:nvPr>
        </p:nvSpPr>
        <p:spPr>
          <a:xfrm>
            <a:off x="381000" y="945050"/>
            <a:ext cx="10515600" cy="4351338"/>
          </a:xfrm>
        </p:spPr>
        <p:txBody>
          <a:bodyPr/>
          <a:lstStyle/>
          <a:p>
            <a:r>
              <a:rPr lang="en-US" dirty="0">
                <a:hlinkClick r:id="rId2"/>
              </a:rPr>
              <a:t>N.wainwright@uwtsd.ac.uk</a:t>
            </a:r>
            <a:r>
              <a:rPr lang="en-US" dirty="0"/>
              <a:t>         @</a:t>
            </a:r>
            <a:r>
              <a:rPr lang="en-US" dirty="0" err="1"/>
              <a:t>naldaw</a:t>
            </a:r>
            <a:r>
              <a:rPr lang="en-US" dirty="0"/>
              <a:t>     @</a:t>
            </a:r>
            <a:r>
              <a:rPr lang="en-US" dirty="0" err="1"/>
              <a:t>Phys_Lit_Wales</a:t>
            </a:r>
            <a:r>
              <a:rPr lang="en-US" dirty="0"/>
              <a:t> </a:t>
            </a:r>
          </a:p>
          <a:p>
            <a:endParaRPr lang="en-US" dirty="0"/>
          </a:p>
          <a:p>
            <a:pPr marL="0" indent="0">
              <a:buNone/>
            </a:pPr>
            <a:endParaRPr lang="en-US" dirty="0"/>
          </a:p>
        </p:txBody>
      </p:sp>
      <p:pic>
        <p:nvPicPr>
          <p:cNvPr id="5" name="Content Placeholder 4" descr="A picture containing text, person, orange&#10;&#10;Description automatically generated">
            <a:extLst>
              <a:ext uri="{FF2B5EF4-FFF2-40B4-BE49-F238E27FC236}">
                <a16:creationId xmlns:a16="http://schemas.microsoft.com/office/drawing/2014/main" id="{F3021B16-DC21-5D97-8199-FEFA4AA05605}"/>
              </a:ext>
            </a:extLst>
          </p:cNvPr>
          <p:cNvPicPr>
            <a:picLocks noChangeAspect="1"/>
          </p:cNvPicPr>
          <p:nvPr/>
        </p:nvPicPr>
        <p:blipFill>
          <a:blip r:embed="rId3"/>
          <a:stretch>
            <a:fillRect/>
          </a:stretch>
        </p:blipFill>
        <p:spPr>
          <a:xfrm>
            <a:off x="1441704" y="1794922"/>
            <a:ext cx="9308592" cy="3775513"/>
          </a:xfrm>
          <a:prstGeom prst="rect">
            <a:avLst/>
          </a:prstGeom>
        </p:spPr>
      </p:pic>
    </p:spTree>
    <p:extLst>
      <p:ext uri="{BB962C8B-B14F-4D97-AF65-F5344CB8AC3E}">
        <p14:creationId xmlns:p14="http://schemas.microsoft.com/office/powerpoint/2010/main" val="3423374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9192</TotalTime>
  <Words>3288</Words>
  <Application>Microsoft Macintosh PowerPoint</Application>
  <PresentationFormat>Widescreen</PresentationFormat>
  <Paragraphs>360</Paragraphs>
  <Slides>58</Slides>
  <Notes>25</Notes>
  <HiddenSlides>0</HiddenSlides>
  <MMClips>0</MMClips>
  <ScaleCrop>false</ScaleCrop>
  <HeadingPairs>
    <vt:vector size="8" baseType="variant">
      <vt:variant>
        <vt:lpstr>Fonts Used</vt:lpstr>
      </vt:variant>
      <vt:variant>
        <vt:i4>6</vt:i4>
      </vt:variant>
      <vt:variant>
        <vt:lpstr>Theme</vt:lpstr>
      </vt:variant>
      <vt:variant>
        <vt:i4>3</vt:i4>
      </vt:variant>
      <vt:variant>
        <vt:lpstr>Links</vt:lpstr>
      </vt:variant>
      <vt:variant>
        <vt:i4>1</vt:i4>
      </vt:variant>
      <vt:variant>
        <vt:lpstr>Slide Titles</vt:lpstr>
      </vt:variant>
      <vt:variant>
        <vt:i4>58</vt:i4>
      </vt:variant>
    </vt:vector>
  </HeadingPairs>
  <TitlesOfParts>
    <vt:vector size="68" baseType="lpstr">
      <vt:lpstr>Arial</vt:lpstr>
      <vt:lpstr>Calibri</vt:lpstr>
      <vt:lpstr>Calibri Light</vt:lpstr>
      <vt:lpstr>Candara</vt:lpstr>
      <vt:lpstr>Verdana</vt:lpstr>
      <vt:lpstr>Wingdings</vt:lpstr>
      <vt:lpstr>Office Theme</vt:lpstr>
      <vt:lpstr>Custom Design</vt:lpstr>
      <vt:lpstr>1_Custom Design</vt:lpstr>
      <vt:lpstr>file:///SWWCTE24/Users/swwcte24/Documents/Nalda/PHD/writing%20up/Chapter%203%20methodology%20and%20research%20design/research%20design%20over%20view%20grid.docx濐艺!OLE_LINK1</vt:lpstr>
      <vt:lpstr>Physical Literacy and Motor development in Foundation Learning </vt:lpstr>
      <vt:lpstr>Presentation overview</vt:lpstr>
      <vt:lpstr>PowerPoint Presentation</vt:lpstr>
      <vt:lpstr>Sport England consensus statement </vt:lpstr>
      <vt:lpstr>Physical literacy Sport Wales </vt:lpstr>
      <vt:lpstr>PowerPoint Presentation</vt:lpstr>
      <vt:lpstr>Sport Australia – PL consensus </vt:lpstr>
      <vt:lpstr>PowerPoint Presentation</vt:lpstr>
      <vt:lpstr>Philosophical perspective…</vt:lpstr>
      <vt:lpstr>PowerPoint Presentation</vt:lpstr>
      <vt:lpstr>Why does physical literacy matter?</vt:lpstr>
      <vt:lpstr>It is challenges the dualist objectification of the body</vt:lpstr>
      <vt:lpstr>PowerPoint Presentation</vt:lpstr>
      <vt:lpstr>Remember the Physical Literacy perspective…</vt:lpstr>
      <vt:lpstr>This is most evident in early childhood </vt:lpstr>
      <vt:lpstr>PowerPoint Presentation</vt:lpstr>
      <vt:lpstr>Gross and fine motor skills</vt:lpstr>
      <vt:lpstr>Moving lays the foundations for learning</vt:lpstr>
      <vt:lpstr>Evidence from neuroscience </vt:lpstr>
      <vt:lpstr>Early childhood lays the foundations for physical activity</vt:lpstr>
      <vt:lpstr>PowerPoint Presentation</vt:lpstr>
      <vt:lpstr>PowerPoint Presentation</vt:lpstr>
      <vt:lpstr>PowerPoint Presentation</vt:lpstr>
      <vt:lpstr>Physical Activity and Motor Competence</vt:lpstr>
      <vt:lpstr>Relationship Between PA, MC &amp; PMC</vt:lpstr>
      <vt:lpstr>PowerPoint Presentation</vt:lpstr>
      <vt:lpstr>Play and engagement in learning</vt:lpstr>
      <vt:lpstr>How did this relate to us in  Wales?</vt:lpstr>
      <vt:lpstr>PowerPoint Presentation</vt:lpstr>
      <vt:lpstr>The Foundation Phase supports PL but NOT object control skills</vt:lpstr>
      <vt:lpstr>Motivation and engagement in learning</vt:lpstr>
      <vt:lpstr>Independence and Well-being</vt:lpstr>
      <vt:lpstr>Physical Competence</vt:lpstr>
      <vt:lpstr>Why do object control skills matter? </vt:lpstr>
      <vt:lpstr>Many Children Start and Remain Inactive </vt:lpstr>
      <vt:lpstr>Project “SKIP” Professor Jackie Goodway</vt:lpstr>
      <vt:lpstr>SKIP-Cymru©   (Successful Kinaesthetic Instruction for Pre-schoolers in Wales) </vt:lpstr>
      <vt:lpstr>SKIP-Cymru develops children’s motor competence</vt:lpstr>
      <vt:lpstr>SKIP Cymru data 2018- 2019     (Dr Amanda John) </vt:lpstr>
      <vt:lpstr>M-ABC 2018-2019</vt:lpstr>
      <vt:lpstr>Mirrors international data </vt:lpstr>
      <vt:lpstr>Active Healthy Kids (AKH) 2021 report card </vt:lpstr>
      <vt:lpstr>Recommendations from motor development</vt:lpstr>
      <vt:lpstr>SKIP Cymru has gained national recognition </vt:lpstr>
      <vt:lpstr>Building expertise for high quality &amp; consistent messaging  </vt:lpstr>
      <vt:lpstr>Principles of SKIP underpin a range of work </vt:lpstr>
      <vt:lpstr>The MiniMovers App</vt:lpstr>
      <vt:lpstr>MiniMovers </vt:lpstr>
      <vt:lpstr>Physical literacy and the outdoors</vt:lpstr>
      <vt:lpstr>Affordances</vt:lpstr>
      <vt:lpstr>The theory of affordances </vt:lpstr>
      <vt:lpstr>PowerPoint Presentation</vt:lpstr>
      <vt:lpstr>Task </vt:lpstr>
      <vt:lpstr>PowerPoint Presentation</vt:lpstr>
      <vt:lpstr>How does this relate to physical literacy?</vt:lpstr>
      <vt:lpstr>Interesting article on moodle </vt:lpstr>
      <vt:lpstr>Next week</vt:lpstr>
      <vt:lpstr>Thank you –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Nalda Wainwright</cp:lastModifiedBy>
  <cp:revision>55</cp:revision>
  <dcterms:created xsi:type="dcterms:W3CDTF">2019-09-12T10:20:23Z</dcterms:created>
  <dcterms:modified xsi:type="dcterms:W3CDTF">2023-11-02T13:24:00Z</dcterms:modified>
</cp:coreProperties>
</file>