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712"/>
  </p:normalViewPr>
  <p:slideViewPr>
    <p:cSldViewPr snapToGrid="0" snapToObjects="1">
      <p:cViewPr varScale="1">
        <p:scale>
          <a:sx n="102" d="100"/>
          <a:sy n="102" d="100"/>
        </p:scale>
        <p:origin x="41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0261A7-80A3-854A-A04E-FBF11DCF1EC2}" type="doc">
      <dgm:prSet loTypeId="urn:microsoft.com/office/officeart/2005/8/layout/matrix3" loCatId="" qsTypeId="urn:microsoft.com/office/officeart/2005/8/quickstyle/simple4" qsCatId="simple" csTypeId="urn:microsoft.com/office/officeart/2005/8/colors/accent1_2" csCatId="accent1" phldr="1"/>
      <dgm:spPr/>
      <dgm:t>
        <a:bodyPr/>
        <a:lstStyle/>
        <a:p>
          <a:endParaRPr lang="en-US"/>
        </a:p>
      </dgm:t>
    </dgm:pt>
    <dgm:pt modelId="{EB9C07C3-BEFE-0443-909B-0619DAC384BE}">
      <dgm:prSet phldrT="[Text]" custT="1"/>
      <dgm:spPr/>
      <dgm:t>
        <a:bodyPr/>
        <a:lstStyle/>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endParaRPr lang="en-US" sz="1100" dirty="0" smtClean="0">
            <a:latin typeface="Arial" charset="0"/>
            <a:ea typeface="Arial" charset="0"/>
            <a:cs typeface="Arial" charset="0"/>
          </a:endParaRPr>
        </a:p>
        <a:p>
          <a:r>
            <a:rPr lang="en-US" sz="2000" dirty="0" smtClean="0">
              <a:latin typeface="Arial" charset="0"/>
              <a:ea typeface="Arial" charset="0"/>
              <a:cs typeface="Arial" charset="0"/>
            </a:rPr>
            <a:t>STRENGTH</a:t>
          </a:r>
          <a:r>
            <a:rPr lang="en-US" sz="2000" baseline="0" dirty="0" smtClean="0">
              <a:latin typeface="Arial" charset="0"/>
              <a:ea typeface="Arial" charset="0"/>
              <a:cs typeface="Arial" charset="0"/>
            </a:rPr>
            <a:t> </a:t>
          </a:r>
        </a:p>
        <a:p>
          <a:r>
            <a:rPr lang="en-US" sz="1100" baseline="0" dirty="0" smtClean="0">
              <a:latin typeface="Arial" charset="0"/>
              <a:ea typeface="Arial" charset="0"/>
              <a:cs typeface="Arial" charset="0"/>
            </a:rPr>
            <a:t> </a:t>
          </a:r>
          <a:endParaRPr lang="en-US" sz="1600" baseline="0" dirty="0" smtClean="0">
            <a:latin typeface="Arial" charset="0"/>
            <a:ea typeface="Arial" charset="0"/>
            <a:cs typeface="Arial" charset="0"/>
          </a:endParaRPr>
        </a:p>
        <a:p>
          <a:r>
            <a:rPr lang="en-US" sz="1600" baseline="0" dirty="0" err="1" smtClean="0">
              <a:latin typeface="Arial" charset="0"/>
              <a:ea typeface="Arial" charset="0"/>
              <a:cs typeface="Arial" charset="0"/>
            </a:rPr>
            <a:t>Asda</a:t>
          </a:r>
          <a:r>
            <a:rPr lang="en-US" sz="1600" baseline="0" dirty="0" smtClean="0">
              <a:latin typeface="Arial" charset="0"/>
              <a:ea typeface="Arial" charset="0"/>
              <a:cs typeface="Arial" charset="0"/>
            </a:rPr>
            <a:t> has range of stores , supermarkets, </a:t>
          </a:r>
          <a:r>
            <a:rPr lang="en-US" sz="1600" baseline="0" dirty="0" err="1" smtClean="0">
              <a:latin typeface="Arial" charset="0"/>
              <a:ea typeface="Arial" charset="0"/>
              <a:cs typeface="Arial" charset="0"/>
            </a:rPr>
            <a:t>Asda</a:t>
          </a:r>
          <a:r>
            <a:rPr lang="en-US" sz="1600" baseline="0" dirty="0" smtClean="0">
              <a:latin typeface="Arial" charset="0"/>
              <a:ea typeface="Arial" charset="0"/>
              <a:cs typeface="Arial" charset="0"/>
            </a:rPr>
            <a:t> living, Petrol filling. </a:t>
          </a: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baseline="0" dirty="0" smtClean="0">
            <a:latin typeface="Arial" charset="0"/>
            <a:ea typeface="Arial" charset="0"/>
            <a:cs typeface="Arial" charset="0"/>
          </a:endParaRPr>
        </a:p>
        <a:p>
          <a:endParaRPr lang="en-US" sz="1100" dirty="0">
            <a:latin typeface="Arial" charset="0"/>
            <a:ea typeface="Arial" charset="0"/>
            <a:cs typeface="Arial" charset="0"/>
          </a:endParaRPr>
        </a:p>
      </dgm:t>
    </dgm:pt>
    <dgm:pt modelId="{B3891F5C-6786-034B-AA42-D65AEC0618C3}" type="parTrans" cxnId="{DDA31844-58EC-734A-ACEE-DF40FC847559}">
      <dgm:prSet/>
      <dgm:spPr/>
      <dgm:t>
        <a:bodyPr/>
        <a:lstStyle/>
        <a:p>
          <a:endParaRPr lang="en-US"/>
        </a:p>
      </dgm:t>
    </dgm:pt>
    <dgm:pt modelId="{0C78D26F-6923-8F4D-A1A1-CC67C6F8EA8A}" type="sibTrans" cxnId="{DDA31844-58EC-734A-ACEE-DF40FC847559}">
      <dgm:prSet/>
      <dgm:spPr/>
      <dgm:t>
        <a:bodyPr/>
        <a:lstStyle/>
        <a:p>
          <a:endParaRPr lang="en-US"/>
        </a:p>
      </dgm:t>
    </dgm:pt>
    <dgm:pt modelId="{2C6F89EB-DCB4-334C-AC63-9475BBF184C7}">
      <dgm:prSet phldrT="[Text]" custT="1"/>
      <dgm:spPr/>
      <dgm:t>
        <a:bodyPr/>
        <a:lstStyle/>
        <a:p>
          <a:r>
            <a:rPr lang="en-US" sz="1600" dirty="0" smtClean="0">
              <a:latin typeface="Arial" charset="0"/>
              <a:ea typeface="Arial" charset="0"/>
              <a:cs typeface="Arial" charset="0"/>
            </a:rPr>
            <a:t>OPPORTUNITIES</a:t>
          </a:r>
        </a:p>
        <a:p>
          <a:endParaRPr lang="en-US" sz="1600" dirty="0" smtClean="0">
            <a:latin typeface="Arial" charset="0"/>
            <a:ea typeface="Arial" charset="0"/>
            <a:cs typeface="Arial" charset="0"/>
          </a:endParaRPr>
        </a:p>
        <a:p>
          <a:r>
            <a:rPr lang="en-US" sz="1400" dirty="0" smtClean="0">
              <a:latin typeface="Arial" charset="0"/>
              <a:ea typeface="Arial" charset="0"/>
              <a:cs typeface="Arial" charset="0"/>
            </a:rPr>
            <a:t>Company</a:t>
          </a:r>
          <a:r>
            <a:rPr lang="en-US" sz="1400" baseline="0" dirty="0" smtClean="0">
              <a:latin typeface="Arial" charset="0"/>
              <a:ea typeface="Arial" charset="0"/>
              <a:cs typeface="Arial" charset="0"/>
            </a:rPr>
            <a:t> can grow further by operating new stores in UK and beyond the UK to explore opportunities abroad.</a:t>
          </a:r>
          <a:endParaRPr lang="en-US" sz="1400" dirty="0">
            <a:latin typeface="Arial" charset="0"/>
            <a:ea typeface="Arial" charset="0"/>
            <a:cs typeface="Arial" charset="0"/>
          </a:endParaRPr>
        </a:p>
      </dgm:t>
    </dgm:pt>
    <dgm:pt modelId="{9C290CBB-C0AA-EF4B-A2EE-F3D48F784F60}" type="parTrans" cxnId="{1AED0400-B85D-094F-93C0-9C81EE069694}">
      <dgm:prSet/>
      <dgm:spPr/>
      <dgm:t>
        <a:bodyPr/>
        <a:lstStyle/>
        <a:p>
          <a:endParaRPr lang="en-US"/>
        </a:p>
      </dgm:t>
    </dgm:pt>
    <dgm:pt modelId="{296661AF-27CA-3B44-B2CF-C1277F23001E}" type="sibTrans" cxnId="{1AED0400-B85D-094F-93C0-9C81EE069694}">
      <dgm:prSet/>
      <dgm:spPr/>
      <dgm:t>
        <a:bodyPr/>
        <a:lstStyle/>
        <a:p>
          <a:endParaRPr lang="en-US"/>
        </a:p>
      </dgm:t>
    </dgm:pt>
    <dgm:pt modelId="{429FC8D0-4742-914F-96D9-AE29BD0D48FD}">
      <dgm:prSet phldrT="[Text]" custT="1"/>
      <dgm:spPr/>
      <dgm:t>
        <a:bodyPr/>
        <a:lstStyle/>
        <a:p>
          <a:r>
            <a:rPr lang="en-US" sz="2000" dirty="0" smtClean="0">
              <a:latin typeface="Arial" charset="0"/>
              <a:ea typeface="Arial" charset="0"/>
              <a:cs typeface="Arial" charset="0"/>
            </a:rPr>
            <a:t>WEAKNESS</a:t>
          </a:r>
        </a:p>
        <a:p>
          <a:r>
            <a:rPr lang="en-US" sz="1600" dirty="0" err="1" smtClean="0">
              <a:latin typeface="Arial" charset="0"/>
              <a:ea typeface="Arial" charset="0"/>
              <a:cs typeface="Arial" charset="0"/>
            </a:rPr>
            <a:t>Asda</a:t>
          </a:r>
          <a:r>
            <a:rPr lang="en-US" sz="1600" dirty="0" smtClean="0">
              <a:latin typeface="Arial" charset="0"/>
              <a:ea typeface="Arial" charset="0"/>
              <a:cs typeface="Arial" charset="0"/>
            </a:rPr>
            <a:t> has been criticize before</a:t>
          </a:r>
          <a:r>
            <a:rPr lang="en-US" sz="1600" baseline="0" dirty="0" smtClean="0">
              <a:latin typeface="Arial" charset="0"/>
              <a:ea typeface="Arial" charset="0"/>
              <a:cs typeface="Arial" charset="0"/>
            </a:rPr>
            <a:t> on paying low wages for it’s Bangladeshi employee.</a:t>
          </a:r>
          <a:endParaRPr lang="en-US" sz="1600" dirty="0">
            <a:latin typeface="Arial" charset="0"/>
            <a:ea typeface="Arial" charset="0"/>
            <a:cs typeface="Arial" charset="0"/>
          </a:endParaRPr>
        </a:p>
      </dgm:t>
    </dgm:pt>
    <dgm:pt modelId="{E5DA1A36-3731-9948-B3C3-22A619763162}" type="parTrans" cxnId="{160E4ED7-5107-4042-88A4-6A3893915B6A}">
      <dgm:prSet/>
      <dgm:spPr/>
      <dgm:t>
        <a:bodyPr/>
        <a:lstStyle/>
        <a:p>
          <a:endParaRPr lang="en-US"/>
        </a:p>
      </dgm:t>
    </dgm:pt>
    <dgm:pt modelId="{29250E4D-43E5-724A-8B7F-4FE3ACC4C9B1}" type="sibTrans" cxnId="{160E4ED7-5107-4042-88A4-6A3893915B6A}">
      <dgm:prSet/>
      <dgm:spPr/>
      <dgm:t>
        <a:bodyPr/>
        <a:lstStyle/>
        <a:p>
          <a:endParaRPr lang="en-US"/>
        </a:p>
      </dgm:t>
    </dgm:pt>
    <dgm:pt modelId="{E0DA6851-4E8A-0747-92AD-BCB6F369377F}">
      <dgm:prSet phldrT="[Text]" custT="1"/>
      <dgm:spPr/>
      <dgm:t>
        <a:bodyPr/>
        <a:lstStyle/>
        <a:p>
          <a:r>
            <a:rPr lang="en-US" sz="2000" dirty="0" smtClean="0">
              <a:latin typeface="Arial" charset="0"/>
              <a:ea typeface="Arial" charset="0"/>
              <a:cs typeface="Arial" charset="0"/>
            </a:rPr>
            <a:t>THREATS</a:t>
          </a:r>
        </a:p>
        <a:p>
          <a:r>
            <a:rPr lang="en-US" sz="1600" dirty="0" err="1" smtClean="0">
              <a:latin typeface="Arial" charset="0"/>
              <a:ea typeface="Arial" charset="0"/>
              <a:cs typeface="Arial" charset="0"/>
            </a:rPr>
            <a:t>Asda</a:t>
          </a:r>
          <a:r>
            <a:rPr lang="en-US" sz="1600" dirty="0" smtClean="0">
              <a:latin typeface="Arial" charset="0"/>
              <a:ea typeface="Arial" charset="0"/>
              <a:cs typeface="Arial" charset="0"/>
            </a:rPr>
            <a:t> faces number of competitors in</a:t>
          </a:r>
          <a:r>
            <a:rPr lang="en-US" sz="1600" baseline="0" dirty="0" smtClean="0">
              <a:latin typeface="Arial" charset="0"/>
              <a:ea typeface="Arial" charset="0"/>
              <a:cs typeface="Arial" charset="0"/>
            </a:rPr>
            <a:t> UK. Tesco is the market leader. </a:t>
          </a:r>
          <a:endParaRPr lang="en-US" sz="1600" dirty="0">
            <a:latin typeface="Arial" charset="0"/>
            <a:ea typeface="Arial" charset="0"/>
            <a:cs typeface="Arial" charset="0"/>
          </a:endParaRPr>
        </a:p>
      </dgm:t>
    </dgm:pt>
    <dgm:pt modelId="{1F3CADC8-7C7E-E248-BEC2-B71205D53A48}" type="parTrans" cxnId="{D3F7C4D2-57D3-4C4A-A49A-4FA334D60BD7}">
      <dgm:prSet/>
      <dgm:spPr/>
      <dgm:t>
        <a:bodyPr/>
        <a:lstStyle/>
        <a:p>
          <a:endParaRPr lang="en-US"/>
        </a:p>
      </dgm:t>
    </dgm:pt>
    <dgm:pt modelId="{19F17954-1D1B-754F-ABF0-4B9D66F7EF7D}" type="sibTrans" cxnId="{D3F7C4D2-57D3-4C4A-A49A-4FA334D60BD7}">
      <dgm:prSet/>
      <dgm:spPr/>
      <dgm:t>
        <a:bodyPr/>
        <a:lstStyle/>
        <a:p>
          <a:endParaRPr lang="en-US"/>
        </a:p>
      </dgm:t>
    </dgm:pt>
    <dgm:pt modelId="{80CF2430-5EAD-BC4F-84BB-20C3F5CF7B38}" type="pres">
      <dgm:prSet presAssocID="{D70261A7-80A3-854A-A04E-FBF11DCF1EC2}" presName="matrix" presStyleCnt="0">
        <dgm:presLayoutVars>
          <dgm:chMax val="1"/>
          <dgm:dir/>
          <dgm:resizeHandles val="exact"/>
        </dgm:presLayoutVars>
      </dgm:prSet>
      <dgm:spPr/>
    </dgm:pt>
    <dgm:pt modelId="{96775A23-9C22-1242-A10E-1D4C344BB7BB}" type="pres">
      <dgm:prSet presAssocID="{D70261A7-80A3-854A-A04E-FBF11DCF1EC2}" presName="diamond" presStyleLbl="bgShp" presStyleIdx="0" presStyleCnt="1"/>
      <dgm:spPr/>
    </dgm:pt>
    <dgm:pt modelId="{1E3D583D-ECAC-9A46-9000-A6E1FE8A4213}" type="pres">
      <dgm:prSet presAssocID="{D70261A7-80A3-854A-A04E-FBF11DCF1EC2}" presName="quad1" presStyleLbl="node1" presStyleIdx="0" presStyleCnt="4">
        <dgm:presLayoutVars>
          <dgm:chMax val="0"/>
          <dgm:chPref val="0"/>
          <dgm:bulletEnabled val="1"/>
        </dgm:presLayoutVars>
      </dgm:prSet>
      <dgm:spPr/>
    </dgm:pt>
    <dgm:pt modelId="{30D3BEB4-93F8-0A48-992E-A987FC61CE87}" type="pres">
      <dgm:prSet presAssocID="{D70261A7-80A3-854A-A04E-FBF11DCF1EC2}" presName="quad2" presStyleLbl="node1" presStyleIdx="1" presStyleCnt="4" custScaleX="104900">
        <dgm:presLayoutVars>
          <dgm:chMax val="0"/>
          <dgm:chPref val="0"/>
          <dgm:bulletEnabled val="1"/>
        </dgm:presLayoutVars>
      </dgm:prSet>
      <dgm:spPr/>
    </dgm:pt>
    <dgm:pt modelId="{C3F13967-9606-BC40-8CB1-FD46F21D67D1}" type="pres">
      <dgm:prSet presAssocID="{D70261A7-80A3-854A-A04E-FBF11DCF1EC2}" presName="quad3" presStyleLbl="node1" presStyleIdx="2" presStyleCnt="4">
        <dgm:presLayoutVars>
          <dgm:chMax val="0"/>
          <dgm:chPref val="0"/>
          <dgm:bulletEnabled val="1"/>
        </dgm:presLayoutVars>
      </dgm:prSet>
      <dgm:spPr/>
    </dgm:pt>
    <dgm:pt modelId="{203E78AF-C33F-0349-BE77-96CABB678619}" type="pres">
      <dgm:prSet presAssocID="{D70261A7-80A3-854A-A04E-FBF11DCF1EC2}" presName="quad4" presStyleLbl="node1" presStyleIdx="3" presStyleCnt="4">
        <dgm:presLayoutVars>
          <dgm:chMax val="0"/>
          <dgm:chPref val="0"/>
          <dgm:bulletEnabled val="1"/>
        </dgm:presLayoutVars>
      </dgm:prSet>
      <dgm:spPr/>
    </dgm:pt>
  </dgm:ptLst>
  <dgm:cxnLst>
    <dgm:cxn modelId="{F32A9A33-06E2-4245-BDF2-E8DD9EC8E721}" type="presOf" srcId="{429FC8D0-4742-914F-96D9-AE29BD0D48FD}" destId="{C3F13967-9606-BC40-8CB1-FD46F21D67D1}" srcOrd="0" destOrd="0" presId="urn:microsoft.com/office/officeart/2005/8/layout/matrix3"/>
    <dgm:cxn modelId="{11043D64-F32D-2C49-9AD9-9409FC27EA46}" type="presOf" srcId="{D70261A7-80A3-854A-A04E-FBF11DCF1EC2}" destId="{80CF2430-5EAD-BC4F-84BB-20C3F5CF7B38}" srcOrd="0" destOrd="0" presId="urn:microsoft.com/office/officeart/2005/8/layout/matrix3"/>
    <dgm:cxn modelId="{DDA31844-58EC-734A-ACEE-DF40FC847559}" srcId="{D70261A7-80A3-854A-A04E-FBF11DCF1EC2}" destId="{EB9C07C3-BEFE-0443-909B-0619DAC384BE}" srcOrd="0" destOrd="0" parTransId="{B3891F5C-6786-034B-AA42-D65AEC0618C3}" sibTransId="{0C78D26F-6923-8F4D-A1A1-CC67C6F8EA8A}"/>
    <dgm:cxn modelId="{160E4ED7-5107-4042-88A4-6A3893915B6A}" srcId="{D70261A7-80A3-854A-A04E-FBF11DCF1EC2}" destId="{429FC8D0-4742-914F-96D9-AE29BD0D48FD}" srcOrd="2" destOrd="0" parTransId="{E5DA1A36-3731-9948-B3C3-22A619763162}" sibTransId="{29250E4D-43E5-724A-8B7F-4FE3ACC4C9B1}"/>
    <dgm:cxn modelId="{A68AABB7-8F94-754E-98DF-CF4872C085EA}" type="presOf" srcId="{E0DA6851-4E8A-0747-92AD-BCB6F369377F}" destId="{203E78AF-C33F-0349-BE77-96CABB678619}" srcOrd="0" destOrd="0" presId="urn:microsoft.com/office/officeart/2005/8/layout/matrix3"/>
    <dgm:cxn modelId="{1AED0400-B85D-094F-93C0-9C81EE069694}" srcId="{D70261A7-80A3-854A-A04E-FBF11DCF1EC2}" destId="{2C6F89EB-DCB4-334C-AC63-9475BBF184C7}" srcOrd="1" destOrd="0" parTransId="{9C290CBB-C0AA-EF4B-A2EE-F3D48F784F60}" sibTransId="{296661AF-27CA-3B44-B2CF-C1277F23001E}"/>
    <dgm:cxn modelId="{8E4D9D83-0B06-8B4A-8B13-58967B07D24F}" type="presOf" srcId="{EB9C07C3-BEFE-0443-909B-0619DAC384BE}" destId="{1E3D583D-ECAC-9A46-9000-A6E1FE8A4213}" srcOrd="0" destOrd="0" presId="urn:microsoft.com/office/officeart/2005/8/layout/matrix3"/>
    <dgm:cxn modelId="{D3F7C4D2-57D3-4C4A-A49A-4FA334D60BD7}" srcId="{D70261A7-80A3-854A-A04E-FBF11DCF1EC2}" destId="{E0DA6851-4E8A-0747-92AD-BCB6F369377F}" srcOrd="3" destOrd="0" parTransId="{1F3CADC8-7C7E-E248-BEC2-B71205D53A48}" sibTransId="{19F17954-1D1B-754F-ABF0-4B9D66F7EF7D}"/>
    <dgm:cxn modelId="{6534E969-50DB-CE4C-ACC3-0B0FF74E106C}" type="presOf" srcId="{2C6F89EB-DCB4-334C-AC63-9475BBF184C7}" destId="{30D3BEB4-93F8-0A48-992E-A987FC61CE87}" srcOrd="0" destOrd="0" presId="urn:microsoft.com/office/officeart/2005/8/layout/matrix3"/>
    <dgm:cxn modelId="{C6DDA875-6900-F74B-843F-4285D6B075B3}" type="presParOf" srcId="{80CF2430-5EAD-BC4F-84BB-20C3F5CF7B38}" destId="{96775A23-9C22-1242-A10E-1D4C344BB7BB}" srcOrd="0" destOrd="0" presId="urn:microsoft.com/office/officeart/2005/8/layout/matrix3"/>
    <dgm:cxn modelId="{D3F9CCF9-9025-5B46-9F15-21CBFEA586BB}" type="presParOf" srcId="{80CF2430-5EAD-BC4F-84BB-20C3F5CF7B38}" destId="{1E3D583D-ECAC-9A46-9000-A6E1FE8A4213}" srcOrd="1" destOrd="0" presId="urn:microsoft.com/office/officeart/2005/8/layout/matrix3"/>
    <dgm:cxn modelId="{599FEA8F-C9BF-BE41-8B5D-0F8E6C419323}" type="presParOf" srcId="{80CF2430-5EAD-BC4F-84BB-20C3F5CF7B38}" destId="{30D3BEB4-93F8-0A48-992E-A987FC61CE87}" srcOrd="2" destOrd="0" presId="urn:microsoft.com/office/officeart/2005/8/layout/matrix3"/>
    <dgm:cxn modelId="{BA397E46-66D7-C34B-8CB7-FACFEE07B620}" type="presParOf" srcId="{80CF2430-5EAD-BC4F-84BB-20C3F5CF7B38}" destId="{C3F13967-9606-BC40-8CB1-FD46F21D67D1}" srcOrd="3" destOrd="0" presId="urn:microsoft.com/office/officeart/2005/8/layout/matrix3"/>
    <dgm:cxn modelId="{33ECA58B-A8B3-FF4B-A415-6A54A54ECF78}" type="presParOf" srcId="{80CF2430-5EAD-BC4F-84BB-20C3F5CF7B38}" destId="{203E78AF-C33F-0349-BE77-96CABB678619}"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75A23-9C22-1242-A10E-1D4C344BB7BB}">
      <dsp:nvSpPr>
        <dsp:cNvPr id="0" name=""/>
        <dsp:cNvSpPr/>
      </dsp:nvSpPr>
      <dsp:spPr>
        <a:xfrm>
          <a:off x="1592951" y="0"/>
          <a:ext cx="4942097" cy="4942097"/>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E3D583D-ECAC-9A46-9000-A6E1FE8A4213}">
      <dsp:nvSpPr>
        <dsp:cNvPr id="0" name=""/>
        <dsp:cNvSpPr/>
      </dsp:nvSpPr>
      <dsp:spPr>
        <a:xfrm>
          <a:off x="2062450" y="469499"/>
          <a:ext cx="1927418" cy="1927418"/>
        </a:xfrm>
        <a:prstGeom prst="round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smtClean="0">
            <a:latin typeface="Arial" charset="0"/>
            <a:ea typeface="Arial" charset="0"/>
            <a:cs typeface="Arial" charset="0"/>
          </a:endParaRPr>
        </a:p>
        <a:p>
          <a:pPr lvl="0" algn="ctr" defTabSz="488950">
            <a:lnSpc>
              <a:spcPct val="90000"/>
            </a:lnSpc>
            <a:spcBef>
              <a:spcPct val="0"/>
            </a:spcBef>
            <a:spcAft>
              <a:spcPct val="35000"/>
            </a:spcAft>
          </a:pPr>
          <a:r>
            <a:rPr lang="en-US" sz="2000" kern="1200" dirty="0" smtClean="0">
              <a:latin typeface="Arial" charset="0"/>
              <a:ea typeface="Arial" charset="0"/>
              <a:cs typeface="Arial" charset="0"/>
            </a:rPr>
            <a:t>STRENGTH</a:t>
          </a:r>
          <a:r>
            <a:rPr lang="en-US" sz="2000" kern="1200" baseline="0" dirty="0" smtClean="0">
              <a:latin typeface="Arial" charset="0"/>
              <a:ea typeface="Arial" charset="0"/>
              <a:cs typeface="Arial" charset="0"/>
            </a:rPr>
            <a:t> </a:t>
          </a:r>
        </a:p>
        <a:p>
          <a:pPr lvl="0" algn="ctr" defTabSz="488950">
            <a:lnSpc>
              <a:spcPct val="90000"/>
            </a:lnSpc>
            <a:spcBef>
              <a:spcPct val="0"/>
            </a:spcBef>
            <a:spcAft>
              <a:spcPct val="35000"/>
            </a:spcAft>
          </a:pPr>
          <a:r>
            <a:rPr lang="en-US" sz="1100" kern="1200" baseline="0" dirty="0" smtClean="0">
              <a:latin typeface="Arial" charset="0"/>
              <a:ea typeface="Arial" charset="0"/>
              <a:cs typeface="Arial" charset="0"/>
            </a:rPr>
            <a:t> </a:t>
          </a:r>
          <a:endParaRPr lang="en-US" sz="1600" kern="1200" baseline="0" dirty="0" smtClean="0">
            <a:latin typeface="Arial" charset="0"/>
            <a:ea typeface="Arial" charset="0"/>
            <a:cs typeface="Arial" charset="0"/>
          </a:endParaRPr>
        </a:p>
        <a:p>
          <a:pPr lvl="0" algn="ctr" defTabSz="488950">
            <a:lnSpc>
              <a:spcPct val="90000"/>
            </a:lnSpc>
            <a:spcBef>
              <a:spcPct val="0"/>
            </a:spcBef>
            <a:spcAft>
              <a:spcPct val="35000"/>
            </a:spcAft>
          </a:pPr>
          <a:r>
            <a:rPr lang="en-US" sz="1600" kern="1200" baseline="0" dirty="0" err="1" smtClean="0">
              <a:latin typeface="Arial" charset="0"/>
              <a:ea typeface="Arial" charset="0"/>
              <a:cs typeface="Arial" charset="0"/>
            </a:rPr>
            <a:t>Asda</a:t>
          </a:r>
          <a:r>
            <a:rPr lang="en-US" sz="1600" kern="1200" baseline="0" dirty="0" smtClean="0">
              <a:latin typeface="Arial" charset="0"/>
              <a:ea typeface="Arial" charset="0"/>
              <a:cs typeface="Arial" charset="0"/>
            </a:rPr>
            <a:t> has range of stores , supermarkets, </a:t>
          </a:r>
          <a:r>
            <a:rPr lang="en-US" sz="1600" kern="1200" baseline="0" dirty="0" err="1" smtClean="0">
              <a:latin typeface="Arial" charset="0"/>
              <a:ea typeface="Arial" charset="0"/>
              <a:cs typeface="Arial" charset="0"/>
            </a:rPr>
            <a:t>Asda</a:t>
          </a:r>
          <a:r>
            <a:rPr lang="en-US" sz="1600" kern="1200" baseline="0" dirty="0" smtClean="0">
              <a:latin typeface="Arial" charset="0"/>
              <a:ea typeface="Arial" charset="0"/>
              <a:cs typeface="Arial" charset="0"/>
            </a:rPr>
            <a:t> living, Petrol filling. </a:t>
          </a: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baseline="0" dirty="0" smtClean="0">
            <a:latin typeface="Arial" charset="0"/>
            <a:ea typeface="Arial" charset="0"/>
            <a:cs typeface="Arial" charset="0"/>
          </a:endParaRPr>
        </a:p>
        <a:p>
          <a:pPr lvl="0" algn="ctr" defTabSz="488950">
            <a:lnSpc>
              <a:spcPct val="90000"/>
            </a:lnSpc>
            <a:spcBef>
              <a:spcPct val="0"/>
            </a:spcBef>
            <a:spcAft>
              <a:spcPct val="35000"/>
            </a:spcAft>
          </a:pPr>
          <a:endParaRPr lang="en-US" sz="1100" kern="1200" dirty="0">
            <a:latin typeface="Arial" charset="0"/>
            <a:ea typeface="Arial" charset="0"/>
            <a:cs typeface="Arial" charset="0"/>
          </a:endParaRPr>
        </a:p>
      </dsp:txBody>
      <dsp:txXfrm>
        <a:off x="2156539" y="563588"/>
        <a:ext cx="1739240" cy="1739240"/>
      </dsp:txXfrm>
    </dsp:sp>
    <dsp:sp modelId="{30D3BEB4-93F8-0A48-992E-A987FC61CE87}">
      <dsp:nvSpPr>
        <dsp:cNvPr id="0" name=""/>
        <dsp:cNvSpPr/>
      </dsp:nvSpPr>
      <dsp:spPr>
        <a:xfrm>
          <a:off x="4090909" y="469499"/>
          <a:ext cx="2021861" cy="1927418"/>
        </a:xfrm>
        <a:prstGeom prst="round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OPPORTUNITIES</a:t>
          </a:r>
        </a:p>
        <a:p>
          <a:pPr lvl="0" algn="ctr" defTabSz="711200">
            <a:lnSpc>
              <a:spcPct val="90000"/>
            </a:lnSpc>
            <a:spcBef>
              <a:spcPct val="0"/>
            </a:spcBef>
            <a:spcAft>
              <a:spcPct val="35000"/>
            </a:spcAft>
          </a:pPr>
          <a:endParaRPr lang="en-US" sz="1600" kern="1200" dirty="0" smtClean="0">
            <a:latin typeface="Arial" charset="0"/>
            <a:ea typeface="Arial" charset="0"/>
            <a:cs typeface="Arial" charset="0"/>
          </a:endParaRPr>
        </a:p>
        <a:p>
          <a:pPr lvl="0" algn="ctr" defTabSz="711200">
            <a:lnSpc>
              <a:spcPct val="90000"/>
            </a:lnSpc>
            <a:spcBef>
              <a:spcPct val="0"/>
            </a:spcBef>
            <a:spcAft>
              <a:spcPct val="35000"/>
            </a:spcAft>
          </a:pPr>
          <a:r>
            <a:rPr lang="en-US" sz="1400" kern="1200" dirty="0" smtClean="0">
              <a:latin typeface="Arial" charset="0"/>
              <a:ea typeface="Arial" charset="0"/>
              <a:cs typeface="Arial" charset="0"/>
            </a:rPr>
            <a:t>Company</a:t>
          </a:r>
          <a:r>
            <a:rPr lang="en-US" sz="1400" kern="1200" baseline="0" dirty="0" smtClean="0">
              <a:latin typeface="Arial" charset="0"/>
              <a:ea typeface="Arial" charset="0"/>
              <a:cs typeface="Arial" charset="0"/>
            </a:rPr>
            <a:t> can grow further by operating new stores in UK and beyond the UK to explore opportunities abroad.</a:t>
          </a:r>
          <a:endParaRPr lang="en-US" sz="1400" kern="1200" dirty="0">
            <a:latin typeface="Arial" charset="0"/>
            <a:ea typeface="Arial" charset="0"/>
            <a:cs typeface="Arial" charset="0"/>
          </a:endParaRPr>
        </a:p>
      </dsp:txBody>
      <dsp:txXfrm>
        <a:off x="4184998" y="563588"/>
        <a:ext cx="1833683" cy="1739240"/>
      </dsp:txXfrm>
    </dsp:sp>
    <dsp:sp modelId="{C3F13967-9606-BC40-8CB1-FD46F21D67D1}">
      <dsp:nvSpPr>
        <dsp:cNvPr id="0" name=""/>
        <dsp:cNvSpPr/>
      </dsp:nvSpPr>
      <dsp:spPr>
        <a:xfrm>
          <a:off x="2062450" y="2545180"/>
          <a:ext cx="1927418" cy="1927418"/>
        </a:xfrm>
        <a:prstGeom prst="round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latin typeface="Arial" charset="0"/>
              <a:ea typeface="Arial" charset="0"/>
              <a:cs typeface="Arial" charset="0"/>
            </a:rPr>
            <a:t>WEAKNESS</a:t>
          </a:r>
        </a:p>
        <a:p>
          <a:pPr lvl="0" algn="ctr" defTabSz="889000">
            <a:lnSpc>
              <a:spcPct val="90000"/>
            </a:lnSpc>
            <a:spcBef>
              <a:spcPct val="0"/>
            </a:spcBef>
            <a:spcAft>
              <a:spcPct val="35000"/>
            </a:spcAft>
          </a:pPr>
          <a:r>
            <a:rPr lang="en-US" sz="1600" kern="1200" dirty="0" err="1" smtClean="0">
              <a:latin typeface="Arial" charset="0"/>
              <a:ea typeface="Arial" charset="0"/>
              <a:cs typeface="Arial" charset="0"/>
            </a:rPr>
            <a:t>Asda</a:t>
          </a:r>
          <a:r>
            <a:rPr lang="en-US" sz="1600" kern="1200" dirty="0" smtClean="0">
              <a:latin typeface="Arial" charset="0"/>
              <a:ea typeface="Arial" charset="0"/>
              <a:cs typeface="Arial" charset="0"/>
            </a:rPr>
            <a:t> has been criticize before</a:t>
          </a:r>
          <a:r>
            <a:rPr lang="en-US" sz="1600" kern="1200" baseline="0" dirty="0" smtClean="0">
              <a:latin typeface="Arial" charset="0"/>
              <a:ea typeface="Arial" charset="0"/>
              <a:cs typeface="Arial" charset="0"/>
            </a:rPr>
            <a:t> on paying low wages for it’s Bangladeshi employee.</a:t>
          </a:r>
          <a:endParaRPr lang="en-US" sz="1600" kern="1200" dirty="0">
            <a:latin typeface="Arial" charset="0"/>
            <a:ea typeface="Arial" charset="0"/>
            <a:cs typeface="Arial" charset="0"/>
          </a:endParaRPr>
        </a:p>
      </dsp:txBody>
      <dsp:txXfrm>
        <a:off x="2156539" y="2639269"/>
        <a:ext cx="1739240" cy="1739240"/>
      </dsp:txXfrm>
    </dsp:sp>
    <dsp:sp modelId="{203E78AF-C33F-0349-BE77-96CABB678619}">
      <dsp:nvSpPr>
        <dsp:cNvPr id="0" name=""/>
        <dsp:cNvSpPr/>
      </dsp:nvSpPr>
      <dsp:spPr>
        <a:xfrm>
          <a:off x="4138131" y="2545180"/>
          <a:ext cx="1927418" cy="1927418"/>
        </a:xfrm>
        <a:prstGeom prst="roundRect">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latin typeface="Arial" charset="0"/>
              <a:ea typeface="Arial" charset="0"/>
              <a:cs typeface="Arial" charset="0"/>
            </a:rPr>
            <a:t>THREATS</a:t>
          </a:r>
        </a:p>
        <a:p>
          <a:pPr lvl="0" algn="ctr" defTabSz="889000">
            <a:lnSpc>
              <a:spcPct val="90000"/>
            </a:lnSpc>
            <a:spcBef>
              <a:spcPct val="0"/>
            </a:spcBef>
            <a:spcAft>
              <a:spcPct val="35000"/>
            </a:spcAft>
          </a:pPr>
          <a:r>
            <a:rPr lang="en-US" sz="1600" kern="1200" dirty="0" err="1" smtClean="0">
              <a:latin typeface="Arial" charset="0"/>
              <a:ea typeface="Arial" charset="0"/>
              <a:cs typeface="Arial" charset="0"/>
            </a:rPr>
            <a:t>Asda</a:t>
          </a:r>
          <a:r>
            <a:rPr lang="en-US" sz="1600" kern="1200" dirty="0" smtClean="0">
              <a:latin typeface="Arial" charset="0"/>
              <a:ea typeface="Arial" charset="0"/>
              <a:cs typeface="Arial" charset="0"/>
            </a:rPr>
            <a:t> faces number of competitors in</a:t>
          </a:r>
          <a:r>
            <a:rPr lang="en-US" sz="1600" kern="1200" baseline="0" dirty="0" smtClean="0">
              <a:latin typeface="Arial" charset="0"/>
              <a:ea typeface="Arial" charset="0"/>
              <a:cs typeface="Arial" charset="0"/>
            </a:rPr>
            <a:t> UK. Tesco is the market leader. </a:t>
          </a:r>
          <a:endParaRPr lang="en-US" sz="1600" kern="1200" dirty="0">
            <a:latin typeface="Arial" charset="0"/>
            <a:ea typeface="Arial" charset="0"/>
            <a:cs typeface="Arial" charset="0"/>
          </a:endParaRPr>
        </a:p>
      </dsp:txBody>
      <dsp:txXfrm>
        <a:off x="4232220" y="2639269"/>
        <a:ext cx="1739240" cy="1739240"/>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9AC53CD-832E-A844-8B46-AEABFE0F3E88}" type="datetimeFigureOut">
              <a:rPr lang="en-US" smtClean="0"/>
              <a:t>3/12/20</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A99D3455-6226-BE42-8662-23F7FB1D2494}"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97836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AC53CD-832E-A844-8B46-AEABFE0F3E88}" type="datetimeFigureOut">
              <a:rPr lang="en-US" smtClean="0"/>
              <a:t>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D3455-6226-BE42-8662-23F7FB1D2494}"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49219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AC53CD-832E-A844-8B46-AEABFE0F3E88}" type="datetimeFigureOut">
              <a:rPr lang="en-US" smtClean="0"/>
              <a:t>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D3455-6226-BE42-8662-23F7FB1D2494}"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6766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9AC53CD-832E-A844-8B46-AEABFE0F3E88}" type="datetimeFigureOut">
              <a:rPr lang="en-US" smtClean="0"/>
              <a:t>3/12/20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9D3455-6226-BE42-8662-23F7FB1D2494}"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75595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AC53CD-832E-A844-8B46-AEABFE0F3E88}" type="datetimeFigureOut">
              <a:rPr lang="en-US" smtClean="0"/>
              <a:t>3/12/20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9D3455-6226-BE42-8662-23F7FB1D2494}"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518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9AC53CD-832E-A844-8B46-AEABFE0F3E88}" type="datetimeFigureOut">
              <a:rPr lang="en-US" smtClean="0"/>
              <a:t>3/12/20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9D3455-6226-BE42-8662-23F7FB1D2494}"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958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AC53CD-832E-A844-8B46-AEABFE0F3E88}" type="datetimeFigureOut">
              <a:rPr lang="en-US" smtClean="0"/>
              <a:t>3/12/20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9D3455-6226-BE42-8662-23F7FB1D2494}" type="slidenum">
              <a:rPr lang="en-US" smtClean="0"/>
              <a:t>‹#›</a:t>
            </a:fld>
            <a:endParaRPr lang="en-US"/>
          </a:p>
        </p:txBody>
      </p:sp>
    </p:spTree>
    <p:extLst>
      <p:ext uri="{BB962C8B-B14F-4D97-AF65-F5344CB8AC3E}">
        <p14:creationId xmlns:p14="http://schemas.microsoft.com/office/powerpoint/2010/main" val="1874755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AC53CD-832E-A844-8B46-AEABFE0F3E88}" type="datetimeFigureOut">
              <a:rPr lang="en-US" smtClean="0"/>
              <a:t>3/12/20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9D3455-6226-BE42-8662-23F7FB1D2494}"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40493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9AC53CD-832E-A844-8B46-AEABFE0F3E88}" type="datetimeFigureOut">
              <a:rPr lang="en-US" smtClean="0"/>
              <a:t>3/12/20</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A99D3455-6226-BE42-8662-23F7FB1D2494}"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86839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AC53CD-832E-A844-8B46-AEABFE0F3E88}" type="datetimeFigureOut">
              <a:rPr lang="en-US" smtClean="0"/>
              <a:t>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D3455-6226-BE42-8662-23F7FB1D2494}"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89039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AC53CD-832E-A844-8B46-AEABFE0F3E88}" type="datetimeFigureOut">
              <a:rPr lang="en-US" smtClean="0"/>
              <a:t>3/12/20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9D3455-6226-BE42-8662-23F7FB1D2494}"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7563729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9AC53CD-832E-A844-8B46-AEABFE0F3E88}" type="datetimeFigureOut">
              <a:rPr lang="en-US" smtClean="0"/>
              <a:t>3/12/20</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99D3455-6226-BE42-8662-23F7FB1D2494}"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8030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30256" y="2254683"/>
            <a:ext cx="6663847" cy="1815882"/>
          </a:xfrm>
          <a:prstGeom prst="rect">
            <a:avLst/>
          </a:prstGeom>
          <a:noFill/>
        </p:spPr>
        <p:txBody>
          <a:bodyPr wrap="square" rtlCol="0">
            <a:spAutoFit/>
          </a:bodyPr>
          <a:lstStyle/>
          <a:p>
            <a:r>
              <a:rPr lang="en-US" sz="2800" dirty="0" smtClean="0">
                <a:solidFill>
                  <a:srgbClr val="00B050"/>
                </a:solidFill>
                <a:latin typeface="Arial" charset="0"/>
                <a:ea typeface="Arial" charset="0"/>
                <a:cs typeface="Arial" charset="0"/>
              </a:rPr>
              <a:t>Student Name:  </a:t>
            </a:r>
            <a:r>
              <a:rPr lang="en-US" sz="2800" dirty="0" err="1" smtClean="0">
                <a:solidFill>
                  <a:srgbClr val="00B050"/>
                </a:solidFill>
                <a:latin typeface="Arial" charset="0"/>
                <a:ea typeface="Arial" charset="0"/>
                <a:cs typeface="Arial" charset="0"/>
              </a:rPr>
              <a:t>Aakash</a:t>
            </a:r>
            <a:r>
              <a:rPr lang="en-US" sz="2800" dirty="0" smtClean="0">
                <a:solidFill>
                  <a:srgbClr val="00B050"/>
                </a:solidFill>
                <a:latin typeface="Arial" charset="0"/>
                <a:ea typeface="Arial" charset="0"/>
                <a:cs typeface="Arial" charset="0"/>
              </a:rPr>
              <a:t> </a:t>
            </a:r>
            <a:r>
              <a:rPr lang="en-US" sz="2800" dirty="0" err="1" smtClean="0">
                <a:solidFill>
                  <a:srgbClr val="00B050"/>
                </a:solidFill>
                <a:latin typeface="Arial" charset="0"/>
                <a:ea typeface="Arial" charset="0"/>
                <a:cs typeface="Arial" charset="0"/>
              </a:rPr>
              <a:t>Sapkota</a:t>
            </a:r>
            <a:endParaRPr lang="en-US" sz="2800" dirty="0" smtClean="0">
              <a:solidFill>
                <a:srgbClr val="00B050"/>
              </a:solidFill>
              <a:latin typeface="Arial" charset="0"/>
              <a:ea typeface="Arial" charset="0"/>
              <a:cs typeface="Arial" charset="0"/>
            </a:endParaRPr>
          </a:p>
          <a:p>
            <a:r>
              <a:rPr lang="en-US" sz="2800" dirty="0" smtClean="0">
                <a:solidFill>
                  <a:srgbClr val="00B050"/>
                </a:solidFill>
                <a:latin typeface="Arial" charset="0"/>
                <a:ea typeface="Arial" charset="0"/>
                <a:cs typeface="Arial" charset="0"/>
              </a:rPr>
              <a:t>Student ID: 1711136</a:t>
            </a:r>
          </a:p>
          <a:p>
            <a:r>
              <a:rPr lang="en-US" sz="2800" dirty="0" smtClean="0">
                <a:solidFill>
                  <a:srgbClr val="00B050"/>
                </a:solidFill>
                <a:latin typeface="Arial" charset="0"/>
                <a:ea typeface="Arial" charset="0"/>
                <a:cs typeface="Arial" charset="0"/>
              </a:rPr>
              <a:t>Module Code: BMSK5003.</a:t>
            </a:r>
          </a:p>
          <a:p>
            <a:r>
              <a:rPr lang="en-US" sz="2800" dirty="0" smtClean="0">
                <a:solidFill>
                  <a:srgbClr val="00B050"/>
                </a:solidFill>
                <a:latin typeface="Arial" charset="0"/>
                <a:ea typeface="Arial" charset="0"/>
                <a:cs typeface="Arial" charset="0"/>
              </a:rPr>
              <a:t>Lecturer: </a:t>
            </a:r>
            <a:r>
              <a:rPr lang="en-US" sz="2800" dirty="0" err="1" smtClean="0">
                <a:solidFill>
                  <a:srgbClr val="00B050"/>
                </a:solidFill>
                <a:latin typeface="Arial" charset="0"/>
                <a:ea typeface="Arial" charset="0"/>
                <a:cs typeface="Arial" charset="0"/>
              </a:rPr>
              <a:t>Dr</a:t>
            </a:r>
            <a:r>
              <a:rPr lang="en-US" sz="2800" dirty="0" smtClean="0">
                <a:solidFill>
                  <a:srgbClr val="00B050"/>
                </a:solidFill>
                <a:latin typeface="Arial" charset="0"/>
                <a:ea typeface="Arial" charset="0"/>
                <a:cs typeface="Arial" charset="0"/>
              </a:rPr>
              <a:t> </a:t>
            </a:r>
            <a:r>
              <a:rPr lang="en-US" sz="2800" dirty="0" err="1" smtClean="0">
                <a:solidFill>
                  <a:srgbClr val="00B050"/>
                </a:solidFill>
                <a:latin typeface="Arial" charset="0"/>
                <a:ea typeface="Arial" charset="0"/>
                <a:cs typeface="Arial" charset="0"/>
              </a:rPr>
              <a:t>Olu</a:t>
            </a:r>
            <a:r>
              <a:rPr lang="en-US" sz="2800" dirty="0" smtClean="0">
                <a:solidFill>
                  <a:srgbClr val="00B050"/>
                </a:solidFill>
                <a:latin typeface="Arial" charset="0"/>
                <a:ea typeface="Arial" charset="0"/>
                <a:cs typeface="Arial" charset="0"/>
              </a:rPr>
              <a:t> </a:t>
            </a:r>
            <a:r>
              <a:rPr lang="en-US" sz="2800" dirty="0" err="1" smtClean="0">
                <a:solidFill>
                  <a:srgbClr val="00B050"/>
                </a:solidFill>
                <a:latin typeface="Arial" charset="0"/>
                <a:ea typeface="Arial" charset="0"/>
                <a:cs typeface="Arial" charset="0"/>
              </a:rPr>
              <a:t>Adegbite</a:t>
            </a:r>
            <a:r>
              <a:rPr lang="en-US" sz="2800" dirty="0" smtClean="0">
                <a:solidFill>
                  <a:srgbClr val="00B050"/>
                </a:solidFill>
                <a:latin typeface="Arial" charset="0"/>
                <a:ea typeface="Arial" charset="0"/>
                <a:cs typeface="Arial" charset="0"/>
              </a:rPr>
              <a:t>.</a:t>
            </a:r>
          </a:p>
        </p:txBody>
      </p:sp>
      <p:sp>
        <p:nvSpPr>
          <p:cNvPr id="4" name="Rectangle 1"/>
          <p:cNvSpPr>
            <a:spLocks noChangeArrowheads="1"/>
          </p:cNvSpPr>
          <p:nvPr/>
        </p:nvSpPr>
        <p:spPr bwMode="auto">
          <a:xfrm>
            <a:off x="0" y="402900"/>
            <a:ext cx="121920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effectLst/>
                <a:latin typeface="Arial" charset="0"/>
              </a:rPr>
              <a:t>A CRITICAL PROSPECTIVE OF ASDA IN RELATION TO ITS CRM, ETHICS, SUSTAINABILITY AND QUALITY POLICIES AND OPERATIONS. </a:t>
            </a:r>
          </a:p>
        </p:txBody>
      </p:sp>
    </p:spTree>
    <p:extLst>
      <p:ext uri="{BB962C8B-B14F-4D97-AF65-F5344CB8AC3E}">
        <p14:creationId xmlns:p14="http://schemas.microsoft.com/office/powerpoint/2010/main" val="1874079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14609" y="701458"/>
            <a:ext cx="10609544" cy="646331"/>
          </a:xfrm>
          <a:prstGeom prst="rect">
            <a:avLst/>
          </a:prstGeom>
          <a:noFill/>
        </p:spPr>
        <p:txBody>
          <a:bodyPr wrap="square" rtlCol="0">
            <a:spAutoFit/>
          </a:bodyPr>
          <a:lstStyle/>
          <a:p>
            <a:r>
              <a:rPr lang="en-US" sz="3600" dirty="0" smtClean="0">
                <a:solidFill>
                  <a:srgbClr val="FF0000"/>
                </a:solidFill>
                <a:latin typeface="Arial" charset="0"/>
                <a:ea typeface="Arial" charset="0"/>
                <a:cs typeface="Arial" charset="0"/>
              </a:rPr>
              <a:t>CUSTOMER RELATIONSHIP MANAGEMENT</a:t>
            </a:r>
            <a:endParaRPr lang="en-US" sz="3600" dirty="0">
              <a:solidFill>
                <a:srgbClr val="FF0000"/>
              </a:solidFill>
              <a:latin typeface="Arial" charset="0"/>
              <a:ea typeface="Arial" charset="0"/>
              <a:cs typeface="Arial" charset="0"/>
            </a:endParaRPr>
          </a:p>
        </p:txBody>
      </p:sp>
      <p:sp>
        <p:nvSpPr>
          <p:cNvPr id="4" name="TextBox 3"/>
          <p:cNvSpPr txBox="1"/>
          <p:nvPr/>
        </p:nvSpPr>
        <p:spPr>
          <a:xfrm>
            <a:off x="1152395" y="2392471"/>
            <a:ext cx="9482203" cy="923330"/>
          </a:xfrm>
          <a:prstGeom prst="rect">
            <a:avLst/>
          </a:prstGeom>
          <a:noFill/>
        </p:spPr>
        <p:txBody>
          <a:bodyPr wrap="square" rtlCol="0">
            <a:spAutoFit/>
          </a:bodyPr>
          <a:lstStyle/>
          <a:p>
            <a:r>
              <a:rPr lang="en-US" dirty="0" smtClean="0"/>
              <a:t>CRM</a:t>
            </a:r>
            <a:r>
              <a:rPr lang="en-GB" dirty="0" smtClean="0"/>
              <a:t> is a prospective to manage relation with its current and potential customer by analysing data of customer history to improve for the relation with customer especially to retain the customer for the growth of sales.</a:t>
            </a:r>
            <a:endParaRPr lang="en-US" dirty="0"/>
          </a:p>
        </p:txBody>
      </p:sp>
    </p:spTree>
    <p:extLst>
      <p:ext uri="{BB962C8B-B14F-4D97-AF65-F5344CB8AC3E}">
        <p14:creationId xmlns:p14="http://schemas.microsoft.com/office/powerpoint/2010/main" val="855554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9768" y="551146"/>
            <a:ext cx="8606010" cy="646331"/>
          </a:xfrm>
          <a:prstGeom prst="rect">
            <a:avLst/>
          </a:prstGeom>
          <a:noFill/>
        </p:spPr>
        <p:txBody>
          <a:bodyPr wrap="none" rtlCol="0">
            <a:spAutoFit/>
          </a:bodyPr>
          <a:lstStyle/>
          <a:p>
            <a:r>
              <a:rPr lang="en-US" sz="3600" dirty="0" smtClean="0">
                <a:solidFill>
                  <a:srgbClr val="FF0000"/>
                </a:solidFill>
                <a:latin typeface="Arial" charset="0"/>
                <a:ea typeface="Arial" charset="0"/>
                <a:cs typeface="Arial" charset="0"/>
              </a:rPr>
              <a:t>ETHICS/SUSTAINABILITY OR QUALITY</a:t>
            </a:r>
            <a:endParaRPr lang="en-US" sz="3600" dirty="0">
              <a:solidFill>
                <a:srgbClr val="FF0000"/>
              </a:solidFill>
              <a:latin typeface="Arial" charset="0"/>
              <a:ea typeface="Arial" charset="0"/>
              <a:cs typeface="Arial" charset="0"/>
            </a:endParaRPr>
          </a:p>
        </p:txBody>
      </p:sp>
      <p:sp>
        <p:nvSpPr>
          <p:cNvPr id="3" name="TextBox 2"/>
          <p:cNvSpPr txBox="1"/>
          <p:nvPr/>
        </p:nvSpPr>
        <p:spPr>
          <a:xfrm>
            <a:off x="989557" y="2091846"/>
            <a:ext cx="10939533" cy="1754326"/>
          </a:xfrm>
          <a:prstGeom prst="rect">
            <a:avLst/>
          </a:prstGeom>
          <a:noFill/>
        </p:spPr>
        <p:txBody>
          <a:bodyPr wrap="none" rtlCol="0">
            <a:spAutoFit/>
          </a:bodyPr>
          <a:lstStyle/>
          <a:p>
            <a:r>
              <a:rPr lang="en-US" dirty="0" smtClean="0">
                <a:solidFill>
                  <a:srgbClr val="FF0000"/>
                </a:solidFill>
              </a:rPr>
              <a:t>ETHICS = </a:t>
            </a:r>
            <a:r>
              <a:rPr lang="en-US" dirty="0" smtClean="0"/>
              <a:t>Ethics means simply doing the correct things. It is not about singular goal or fixed set of principles </a:t>
            </a:r>
          </a:p>
          <a:p>
            <a:r>
              <a:rPr lang="en-US" dirty="0">
                <a:solidFill>
                  <a:srgbClr val="FF0000"/>
                </a:solidFill>
              </a:rPr>
              <a:t> </a:t>
            </a:r>
            <a:r>
              <a:rPr lang="en-US" dirty="0" smtClean="0">
                <a:solidFill>
                  <a:srgbClr val="FF0000"/>
                </a:solidFill>
              </a:rPr>
              <a:t>               </a:t>
            </a:r>
            <a:r>
              <a:rPr lang="en-US" dirty="0" smtClean="0"/>
              <a:t>it is about continued standard of conduct.</a:t>
            </a:r>
          </a:p>
          <a:p>
            <a:endParaRPr lang="en-US" dirty="0">
              <a:solidFill>
                <a:srgbClr val="FF0000"/>
              </a:solidFill>
            </a:endParaRPr>
          </a:p>
          <a:p>
            <a:r>
              <a:rPr lang="en-US" dirty="0" smtClean="0">
                <a:solidFill>
                  <a:srgbClr val="FF0000"/>
                </a:solidFill>
              </a:rPr>
              <a:t>SUSTAINABILITY = </a:t>
            </a:r>
            <a:r>
              <a:rPr lang="en-US" dirty="0" smtClean="0"/>
              <a:t>Meeting consumer needs without damaging the ability of up coming generation of their needs. </a:t>
            </a:r>
          </a:p>
          <a:p>
            <a:endParaRPr lang="en-US" dirty="0">
              <a:solidFill>
                <a:srgbClr val="FF0000"/>
              </a:solidFill>
            </a:endParaRPr>
          </a:p>
          <a:p>
            <a:r>
              <a:rPr lang="en-US" dirty="0" smtClean="0">
                <a:solidFill>
                  <a:srgbClr val="FF0000"/>
                </a:solidFill>
              </a:rPr>
              <a:t>Quality = </a:t>
            </a:r>
            <a:r>
              <a:rPr lang="en-US" dirty="0" smtClean="0"/>
              <a:t>Quality means no defect. Many business use different kind of measurements to maintain the quality. </a:t>
            </a: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1596028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0736" y="200418"/>
            <a:ext cx="10323147" cy="646331"/>
          </a:xfrm>
          <a:prstGeom prst="rect">
            <a:avLst/>
          </a:prstGeom>
          <a:noFill/>
        </p:spPr>
        <p:txBody>
          <a:bodyPr wrap="none" rtlCol="0">
            <a:spAutoFit/>
          </a:bodyPr>
          <a:lstStyle/>
          <a:p>
            <a:r>
              <a:rPr lang="en-US" dirty="0" smtClean="0">
                <a:solidFill>
                  <a:srgbClr val="FF0000"/>
                </a:solidFill>
              </a:rPr>
              <a:t>ADVANTAGE TO AN ORGANISATION AND IT’S STAKEHOLDERS OF DEVELOPING AND OPERATING</a:t>
            </a:r>
          </a:p>
          <a:p>
            <a:r>
              <a:rPr lang="en-US" dirty="0" smtClean="0">
                <a:solidFill>
                  <a:srgbClr val="FF0000"/>
                </a:solidFill>
              </a:rPr>
              <a:t>A CRM , ETHICS/SUSTAINABILITY OR QUALITY.</a:t>
            </a:r>
            <a:endParaRPr lang="en-US" dirty="0">
              <a:solidFill>
                <a:srgbClr val="FF0000"/>
              </a:solidFill>
            </a:endParaRPr>
          </a:p>
        </p:txBody>
      </p:sp>
      <p:sp>
        <p:nvSpPr>
          <p:cNvPr id="3" name="TextBox 2"/>
          <p:cNvSpPr txBox="1"/>
          <p:nvPr/>
        </p:nvSpPr>
        <p:spPr>
          <a:xfrm>
            <a:off x="876822" y="1453019"/>
            <a:ext cx="10246290" cy="2862322"/>
          </a:xfrm>
          <a:prstGeom prst="rect">
            <a:avLst/>
          </a:prstGeom>
          <a:noFill/>
        </p:spPr>
        <p:txBody>
          <a:bodyPr wrap="square" rtlCol="0">
            <a:spAutoFit/>
          </a:bodyPr>
          <a:lstStyle/>
          <a:p>
            <a:r>
              <a:rPr lang="en-US" dirty="0" smtClean="0">
                <a:solidFill>
                  <a:srgbClr val="FF0000"/>
                </a:solidFill>
              </a:rPr>
              <a:t>Enhance Better Customer Service =</a:t>
            </a:r>
            <a:r>
              <a:rPr lang="en-US" dirty="0" smtClean="0"/>
              <a:t> Treating each client individually rather than as a group, by maintaining a repository on each customer profiles. This system allows each employee to understand the specific needs of their customer. </a:t>
            </a:r>
          </a:p>
          <a:p>
            <a:endParaRPr lang="en-US" dirty="0"/>
          </a:p>
          <a:p>
            <a:r>
              <a:rPr lang="en-US" dirty="0" smtClean="0">
                <a:solidFill>
                  <a:srgbClr val="FF0000"/>
                </a:solidFill>
              </a:rPr>
              <a:t>Identifying Potential </a:t>
            </a:r>
            <a:r>
              <a:rPr lang="en-US" dirty="0">
                <a:solidFill>
                  <a:srgbClr val="FF0000"/>
                </a:solidFill>
              </a:rPr>
              <a:t>C</a:t>
            </a:r>
            <a:r>
              <a:rPr lang="en-US" dirty="0" smtClean="0">
                <a:solidFill>
                  <a:srgbClr val="FF0000"/>
                </a:solidFill>
              </a:rPr>
              <a:t>ustomer = </a:t>
            </a:r>
            <a:r>
              <a:rPr lang="en-US" dirty="0" smtClean="0"/>
              <a:t>By keeping track of profiles of the existing client. </a:t>
            </a:r>
          </a:p>
          <a:p>
            <a:endParaRPr lang="en-US" dirty="0">
              <a:solidFill>
                <a:srgbClr val="FF0000"/>
              </a:solidFill>
            </a:endParaRPr>
          </a:p>
          <a:p>
            <a:r>
              <a:rPr lang="en-US" dirty="0" smtClean="0">
                <a:solidFill>
                  <a:srgbClr val="FF0000"/>
                </a:solidFill>
              </a:rPr>
              <a:t>Increase Customer Revenue. </a:t>
            </a:r>
          </a:p>
          <a:p>
            <a:endParaRPr lang="en-US" dirty="0">
              <a:solidFill>
                <a:srgbClr val="FF0000"/>
              </a:solidFill>
            </a:endParaRPr>
          </a:p>
          <a:p>
            <a:r>
              <a:rPr lang="en-US" dirty="0" smtClean="0">
                <a:solidFill>
                  <a:srgbClr val="FF0000"/>
                </a:solidFill>
              </a:rPr>
              <a:t>Enhance Customer Loyalty. </a:t>
            </a:r>
          </a:p>
          <a:p>
            <a:endParaRPr lang="en-US" dirty="0"/>
          </a:p>
        </p:txBody>
      </p:sp>
    </p:spTree>
    <p:extLst>
      <p:ext uri="{BB962C8B-B14F-4D97-AF65-F5344CB8AC3E}">
        <p14:creationId xmlns:p14="http://schemas.microsoft.com/office/powerpoint/2010/main" val="2016810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4089" y="275574"/>
            <a:ext cx="3705694" cy="646331"/>
          </a:xfrm>
          <a:prstGeom prst="rect">
            <a:avLst/>
          </a:prstGeom>
          <a:noFill/>
        </p:spPr>
        <p:txBody>
          <a:bodyPr wrap="none" rtlCol="0">
            <a:spAutoFit/>
          </a:bodyPr>
          <a:lstStyle/>
          <a:p>
            <a:r>
              <a:rPr lang="en-US" sz="3600" dirty="0" smtClean="0">
                <a:solidFill>
                  <a:srgbClr val="FF0000"/>
                </a:solidFill>
              </a:rPr>
              <a:t>DISADVANTAGES</a:t>
            </a:r>
            <a:endParaRPr lang="en-US" sz="3600" dirty="0">
              <a:solidFill>
                <a:srgbClr val="FF0000"/>
              </a:solidFill>
            </a:endParaRPr>
          </a:p>
        </p:txBody>
      </p:sp>
      <p:sp>
        <p:nvSpPr>
          <p:cNvPr id="3" name="TextBox 2"/>
          <p:cNvSpPr txBox="1"/>
          <p:nvPr/>
        </p:nvSpPr>
        <p:spPr>
          <a:xfrm>
            <a:off x="764089" y="1478071"/>
            <a:ext cx="7954026" cy="646331"/>
          </a:xfrm>
          <a:prstGeom prst="rect">
            <a:avLst/>
          </a:prstGeom>
          <a:noFill/>
        </p:spPr>
        <p:txBody>
          <a:bodyPr wrap="square" rtlCol="0">
            <a:spAutoFit/>
          </a:bodyPr>
          <a:lstStyle/>
          <a:p>
            <a:r>
              <a:rPr lang="en-US" dirty="0" smtClean="0">
                <a:solidFill>
                  <a:srgbClr val="FF0000"/>
                </a:solidFill>
              </a:rPr>
              <a:t>CRM COST = </a:t>
            </a:r>
            <a:r>
              <a:rPr lang="en-US" dirty="0" smtClean="0"/>
              <a:t>Cost is one of the greatest challenges to implementing CRM. Cost include, Software subscription or purchase fee , staff training and upskilling.</a:t>
            </a:r>
            <a:endParaRPr lang="en-US" dirty="0">
              <a:solidFill>
                <a:srgbClr val="FF0000"/>
              </a:solidFill>
            </a:endParaRPr>
          </a:p>
        </p:txBody>
      </p:sp>
    </p:spTree>
    <p:extLst>
      <p:ext uri="{BB962C8B-B14F-4D97-AF65-F5344CB8AC3E}">
        <p14:creationId xmlns:p14="http://schemas.microsoft.com/office/powerpoint/2010/main" val="148383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8204" y="375782"/>
            <a:ext cx="11298476" cy="1200329"/>
          </a:xfrm>
          <a:prstGeom prst="rect">
            <a:avLst/>
          </a:prstGeom>
          <a:noFill/>
        </p:spPr>
        <p:txBody>
          <a:bodyPr wrap="square" rtlCol="0">
            <a:spAutoFit/>
          </a:bodyPr>
          <a:lstStyle/>
          <a:p>
            <a:r>
              <a:rPr lang="en-US" sz="3600" smtClean="0">
                <a:solidFill>
                  <a:srgbClr val="FF0000"/>
                </a:solidFill>
              </a:rPr>
              <a:t>ASDA AND STAKEHOLDERS ENGAGE WITH ITS CRM, ETHICS/SUSTAINABILITY OR QUALITY SYSTEM. </a:t>
            </a:r>
            <a:endParaRPr lang="en-US" sz="3600">
              <a:solidFill>
                <a:srgbClr val="FF0000"/>
              </a:solidFill>
            </a:endParaRPr>
          </a:p>
        </p:txBody>
      </p:sp>
      <p:sp>
        <p:nvSpPr>
          <p:cNvPr id="3" name="TextBox 2"/>
          <p:cNvSpPr txBox="1"/>
          <p:nvPr/>
        </p:nvSpPr>
        <p:spPr>
          <a:xfrm>
            <a:off x="1265129" y="2404997"/>
            <a:ext cx="9181578" cy="1754326"/>
          </a:xfrm>
          <a:prstGeom prst="rect">
            <a:avLst/>
          </a:prstGeom>
          <a:noFill/>
        </p:spPr>
        <p:txBody>
          <a:bodyPr wrap="square" rtlCol="0">
            <a:spAutoFit/>
          </a:bodyPr>
          <a:lstStyle/>
          <a:p>
            <a:r>
              <a:rPr lang="en-US" dirty="0" err="1" smtClean="0"/>
              <a:t>Asda</a:t>
            </a:r>
            <a:r>
              <a:rPr lang="en-US" dirty="0" smtClean="0"/>
              <a:t> collect personal information for loyalty or member card and also for marketing of product and services.  Also to identify which offer and deals are best value for money.</a:t>
            </a:r>
          </a:p>
          <a:p>
            <a:endParaRPr lang="en-US" dirty="0"/>
          </a:p>
          <a:p>
            <a:r>
              <a:rPr lang="en-US" dirty="0" err="1" smtClean="0"/>
              <a:t>Asda</a:t>
            </a:r>
            <a:r>
              <a:rPr lang="en-US" dirty="0" smtClean="0"/>
              <a:t> lunch new blog called Aisle Spy to involve customer in decision making process. </a:t>
            </a:r>
          </a:p>
          <a:p>
            <a:endParaRPr lang="en-US" dirty="0"/>
          </a:p>
          <a:p>
            <a:r>
              <a:rPr lang="en-US" dirty="0" err="1" smtClean="0"/>
              <a:t>Asda</a:t>
            </a:r>
            <a:r>
              <a:rPr lang="en-US" dirty="0" smtClean="0"/>
              <a:t> monitor their quality through Quality Assurance. </a:t>
            </a:r>
            <a:endParaRPr lang="en-US" dirty="0"/>
          </a:p>
        </p:txBody>
      </p:sp>
    </p:spTree>
    <p:extLst>
      <p:ext uri="{BB962C8B-B14F-4D97-AF65-F5344CB8AC3E}">
        <p14:creationId xmlns:p14="http://schemas.microsoft.com/office/powerpoint/2010/main" val="471455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68877" y="363256"/>
            <a:ext cx="3160994" cy="584775"/>
          </a:xfrm>
          <a:prstGeom prst="rect">
            <a:avLst/>
          </a:prstGeom>
          <a:noFill/>
        </p:spPr>
        <p:txBody>
          <a:bodyPr wrap="none" rtlCol="0">
            <a:spAutoFit/>
          </a:bodyPr>
          <a:lstStyle/>
          <a:p>
            <a:r>
              <a:rPr lang="en-US" sz="3200" dirty="0" smtClean="0">
                <a:solidFill>
                  <a:srgbClr val="FF0000"/>
                </a:solidFill>
              </a:rPr>
              <a:t>SWOT ANALYSIS</a:t>
            </a:r>
            <a:endParaRPr lang="en-US" sz="3200" dirty="0">
              <a:solidFill>
                <a:srgbClr val="FF0000"/>
              </a:solidFill>
            </a:endParaRPr>
          </a:p>
        </p:txBody>
      </p:sp>
      <p:graphicFrame>
        <p:nvGraphicFramePr>
          <p:cNvPr id="3" name="Diagram 2"/>
          <p:cNvGraphicFramePr/>
          <p:nvPr>
            <p:extLst>
              <p:ext uri="{D42A27DB-BD31-4B8C-83A1-F6EECF244321}">
                <p14:modId xmlns:p14="http://schemas.microsoft.com/office/powerpoint/2010/main" val="2088360215"/>
              </p:ext>
            </p:extLst>
          </p:nvPr>
        </p:nvGraphicFramePr>
        <p:xfrm>
          <a:off x="466250" y="982713"/>
          <a:ext cx="8128000" cy="4942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5189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19816" y="162841"/>
            <a:ext cx="3262432" cy="646331"/>
          </a:xfrm>
          <a:prstGeom prst="rect">
            <a:avLst/>
          </a:prstGeom>
          <a:noFill/>
        </p:spPr>
        <p:txBody>
          <a:bodyPr wrap="none" rtlCol="0">
            <a:spAutoFit/>
          </a:bodyPr>
          <a:lstStyle/>
          <a:p>
            <a:r>
              <a:rPr lang="en-US" sz="3600" dirty="0" smtClean="0">
                <a:solidFill>
                  <a:srgbClr val="FF0000"/>
                </a:solidFill>
                <a:latin typeface="Arial" charset="0"/>
                <a:ea typeface="Arial" charset="0"/>
                <a:cs typeface="Arial" charset="0"/>
              </a:rPr>
              <a:t>CONCLUSION</a:t>
            </a:r>
            <a:endParaRPr lang="en-US" sz="3600" dirty="0">
              <a:solidFill>
                <a:srgbClr val="FF0000"/>
              </a:solidFill>
              <a:latin typeface="Arial" charset="0"/>
              <a:ea typeface="Arial" charset="0"/>
              <a:cs typeface="Arial" charset="0"/>
            </a:endParaRPr>
          </a:p>
        </p:txBody>
      </p:sp>
      <p:sp>
        <p:nvSpPr>
          <p:cNvPr id="3" name="TextBox 2"/>
          <p:cNvSpPr txBox="1"/>
          <p:nvPr/>
        </p:nvSpPr>
        <p:spPr>
          <a:xfrm>
            <a:off x="363255" y="1753644"/>
            <a:ext cx="9657567" cy="1200329"/>
          </a:xfrm>
          <a:prstGeom prst="rect">
            <a:avLst/>
          </a:prstGeom>
          <a:noFill/>
        </p:spPr>
        <p:txBody>
          <a:bodyPr wrap="square" rtlCol="0">
            <a:spAutoFit/>
          </a:bodyPr>
          <a:lstStyle/>
          <a:p>
            <a:r>
              <a:rPr lang="en-US" sz="2400" dirty="0" smtClean="0"/>
              <a:t>For the constant growth of </a:t>
            </a:r>
            <a:r>
              <a:rPr lang="en-US" sz="2400" dirty="0" err="1" smtClean="0"/>
              <a:t>Asda</a:t>
            </a:r>
            <a:r>
              <a:rPr lang="en-US" sz="2400" dirty="0" smtClean="0"/>
              <a:t> and to get the competitive advantage to their stakeholder,  </a:t>
            </a:r>
            <a:r>
              <a:rPr lang="en-US" sz="2400" dirty="0" err="1" smtClean="0"/>
              <a:t>Asda</a:t>
            </a:r>
            <a:r>
              <a:rPr lang="en-US" sz="2400" dirty="0" smtClean="0"/>
              <a:t> need to follow the tool called Total Quality Management. </a:t>
            </a:r>
            <a:endParaRPr lang="en-US" sz="2400" dirty="0"/>
          </a:p>
        </p:txBody>
      </p:sp>
    </p:spTree>
    <p:extLst>
      <p:ext uri="{BB962C8B-B14F-4D97-AF65-F5344CB8AC3E}">
        <p14:creationId xmlns:p14="http://schemas.microsoft.com/office/powerpoint/2010/main" val="24559452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221</TotalTime>
  <Words>419</Words>
  <Application>Microsoft Macintosh PowerPoint</Application>
  <PresentationFormat>Widescreen</PresentationFormat>
  <Paragraphs>59</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Gill Sans MT</vt:lpstr>
      <vt:lpstr>Arial</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11</cp:revision>
  <dcterms:created xsi:type="dcterms:W3CDTF">2020-03-12T17:08:13Z</dcterms:created>
  <dcterms:modified xsi:type="dcterms:W3CDTF">2020-03-12T20:49:28Z</dcterms:modified>
</cp:coreProperties>
</file>