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32"/>
  </p:notesMasterIdLst>
  <p:handoutMasterIdLst>
    <p:handoutMasterId r:id="rId33"/>
  </p:handoutMasterIdLst>
  <p:sldIdLst>
    <p:sldId id="277" r:id="rId2"/>
    <p:sldId id="278" r:id="rId3"/>
    <p:sldId id="302" r:id="rId4"/>
    <p:sldId id="281" r:id="rId5"/>
    <p:sldId id="301" r:id="rId6"/>
    <p:sldId id="303" r:id="rId7"/>
    <p:sldId id="304" r:id="rId8"/>
    <p:sldId id="305" r:id="rId9"/>
    <p:sldId id="306" r:id="rId10"/>
    <p:sldId id="308" r:id="rId11"/>
    <p:sldId id="309" r:id="rId12"/>
    <p:sldId id="282" r:id="rId13"/>
    <p:sldId id="283" r:id="rId14"/>
    <p:sldId id="284" r:id="rId15"/>
    <p:sldId id="285" r:id="rId16"/>
    <p:sldId id="286" r:id="rId17"/>
    <p:sldId id="287" r:id="rId18"/>
    <p:sldId id="288" r:id="rId19"/>
    <p:sldId id="289" r:id="rId20"/>
    <p:sldId id="290" r:id="rId21"/>
    <p:sldId id="291" r:id="rId22"/>
    <p:sldId id="292" r:id="rId23"/>
    <p:sldId id="293" r:id="rId24"/>
    <p:sldId id="294" r:id="rId25"/>
    <p:sldId id="295" r:id="rId26"/>
    <p:sldId id="296" r:id="rId27"/>
    <p:sldId id="297" r:id="rId28"/>
    <p:sldId id="298" r:id="rId29"/>
    <p:sldId id="299" r:id="rId30"/>
    <p:sldId id="300" r:id="rId31"/>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500" autoAdjust="0"/>
    <p:restoredTop sz="94576" autoAdjust="0"/>
  </p:normalViewPr>
  <p:slideViewPr>
    <p:cSldViewPr>
      <p:cViewPr varScale="1">
        <p:scale>
          <a:sx n="74" d="100"/>
          <a:sy n="74" d="100"/>
        </p:scale>
        <p:origin x="-1188"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8709703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9562388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www.sciencedirect.com/science/article/pii/S0003687006001578"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a:ln/>
        </p:spPr>
      </p:sp>
      <p:sp>
        <p:nvSpPr>
          <p:cNvPr id="266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z="1400" smtClean="0">
                <a:latin typeface="Times New Roman" panose="02020603050405020304" pitchFamily="18" charset="0"/>
                <a:ea typeface="ＭＳ Ｐゴシック" panose="020B0600070205080204" pitchFamily="34" charset="-128"/>
              </a:rPr>
              <a:t>The OSH of young workers determines the health of older workers</a:t>
            </a:r>
          </a:p>
          <a:p>
            <a:pPr lvl="1"/>
            <a:r>
              <a:rPr lang="en-GB" altLang="en-US" sz="1400" smtClean="0">
                <a:latin typeface="Times New Roman" panose="02020603050405020304" pitchFamily="18" charset="0"/>
                <a:ea typeface="ＭＳ Ｐゴシック" panose="020B0600070205080204" pitchFamily="34" charset="-128"/>
              </a:rPr>
              <a:t>How we manage young workers is vital – it is the problems we develop when young that impede us when older</a:t>
            </a:r>
          </a:p>
          <a:p>
            <a:endParaRPr lang="en-GB" altLang="en-US" sz="1400" smtClean="0">
              <a:latin typeface="Times New Roman" panose="02020603050405020304" pitchFamily="18" charset="0"/>
              <a:ea typeface="ＭＳ Ｐゴシック" panose="020B0600070205080204" pitchFamily="34" charset="-128"/>
            </a:endParaRPr>
          </a:p>
          <a:p>
            <a:r>
              <a:rPr lang="en-GB" altLang="en-US" sz="1400" smtClean="0">
                <a:latin typeface="Times New Roman" panose="02020603050405020304" pitchFamily="18" charset="0"/>
                <a:ea typeface="ＭＳ Ｐゴシック" panose="020B0600070205080204" pitchFamily="34" charset="-128"/>
              </a:rPr>
              <a:t>E.g. debate in European seminar on young workers 30.06.2011</a:t>
            </a:r>
          </a:p>
          <a:p>
            <a:endParaRPr lang="en-GB" altLang="en-US" sz="1400" smtClean="0">
              <a:latin typeface="Times New Roman" panose="02020603050405020304" pitchFamily="18" charset="0"/>
              <a:ea typeface="ＭＳ Ｐゴシック" panose="020B0600070205080204" pitchFamily="34" charset="-128"/>
            </a:endParaRPr>
          </a:p>
          <a:p>
            <a:r>
              <a:rPr lang="en-GB" altLang="en-US" sz="1400" smtClean="0">
                <a:latin typeface="Times New Roman" panose="02020603050405020304" pitchFamily="18" charset="0"/>
                <a:ea typeface="ＭＳ Ｐゴシック" panose="020B0600070205080204" pitchFamily="34" charset="-128"/>
              </a:rPr>
              <a:t>Disabled at age 25 is an enormous cost to society – and a tragedy…</a:t>
            </a:r>
          </a:p>
          <a:p>
            <a:endParaRPr lang="en-US" altLang="en-US" smtClean="0">
              <a:latin typeface="Times New Roman" panose="02020603050405020304" pitchFamily="18" charset="0"/>
              <a:ea typeface="ＭＳ Ｐゴシック" panose="020B0600070205080204" pitchFamily="34" charset="-128"/>
            </a:endParaRPr>
          </a:p>
        </p:txBody>
      </p:sp>
      <p:sp>
        <p:nvSpPr>
          <p:cNvPr id="26628" name="Slide Number Placeholder 3"/>
          <p:cNvSpPr txBox="1">
            <a:spLocks noGrp="1"/>
          </p:cNvSpPr>
          <p:nvPr/>
        </p:nvSpPr>
        <p:spPr bwMode="auto">
          <a:xfrm>
            <a:off x="3851275" y="9428163"/>
            <a:ext cx="29448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Times New Roman" panose="02020603050405020304" pitchFamily="18" charset="0"/>
                <a:cs typeface="Arial" panose="020B0604020202020204" pitchFamily="34" charset="0"/>
              </a:defRPr>
            </a:lvl1pPr>
            <a:lvl2pPr marL="742950" indent="-285750">
              <a:defRPr sz="2800">
                <a:solidFill>
                  <a:schemeClr val="tx1"/>
                </a:solidFill>
                <a:latin typeface="Times New Roman" panose="02020603050405020304" pitchFamily="18" charset="0"/>
                <a:cs typeface="Arial" panose="020B0604020202020204" pitchFamily="34" charset="0"/>
              </a:defRPr>
            </a:lvl2pPr>
            <a:lvl3pPr marL="1143000" indent="-228600">
              <a:defRPr sz="2800">
                <a:solidFill>
                  <a:schemeClr val="tx1"/>
                </a:solidFill>
                <a:latin typeface="Times New Roman" panose="02020603050405020304" pitchFamily="18" charset="0"/>
                <a:cs typeface="Arial" panose="020B0604020202020204" pitchFamily="34" charset="0"/>
              </a:defRPr>
            </a:lvl3pPr>
            <a:lvl4pPr marL="1600200" indent="-228600">
              <a:defRPr sz="2800">
                <a:solidFill>
                  <a:schemeClr val="tx1"/>
                </a:solidFill>
                <a:latin typeface="Times New Roman" panose="02020603050405020304" pitchFamily="18" charset="0"/>
                <a:cs typeface="Arial" panose="020B0604020202020204" pitchFamily="34" charset="0"/>
              </a:defRPr>
            </a:lvl4pPr>
            <a:lvl5pPr marL="2057400" indent="-228600">
              <a:defRPr sz="28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Times New Roman" panose="02020603050405020304" pitchFamily="18" charset="0"/>
                <a:cs typeface="Arial" panose="020B0604020202020204" pitchFamily="34" charset="0"/>
              </a:defRPr>
            </a:lvl9pPr>
          </a:lstStyle>
          <a:p>
            <a:pPr algn="r" eaLnBrk="1" hangingPunct="1"/>
            <a:fld id="{A5D7A650-EB0D-4243-AC51-08AF139775D5}" type="slidenum">
              <a:rPr lang="en-GB" altLang="en-US" sz="1200">
                <a:ea typeface="ＭＳ Ｐゴシック" panose="020B0600070205080204" pitchFamily="34" charset="-128"/>
              </a:rPr>
              <a:pPr algn="r" eaLnBrk="1" hangingPunct="1"/>
              <a:t>9</a:t>
            </a:fld>
            <a:endParaRPr lang="en-GB" altLang="en-US" sz="1200">
              <a:ea typeface="ＭＳ Ｐゴシック" panose="020B0600070205080204" pitchFamily="34" charset="-128"/>
            </a:endParaRPr>
          </a:p>
        </p:txBody>
      </p:sp>
    </p:spTree>
    <p:extLst>
      <p:ext uri="{BB962C8B-B14F-4D97-AF65-F5344CB8AC3E}">
        <p14:creationId xmlns:p14="http://schemas.microsoft.com/office/powerpoint/2010/main" val="25942609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a:defRPr/>
            </a:pPr>
            <a:r>
              <a:rPr lang="en-GB" dirty="0" smtClean="0"/>
              <a:t> Life-long approach</a:t>
            </a:r>
          </a:p>
          <a:p>
            <a:pPr>
              <a:defRPr/>
            </a:pPr>
            <a:r>
              <a:rPr lang="en-GB" dirty="0" smtClean="0"/>
              <a:t>Start prevention in schools:</a:t>
            </a:r>
          </a:p>
          <a:p>
            <a:pPr>
              <a:defRPr/>
            </a:pPr>
            <a:r>
              <a:rPr lang="en-GB" dirty="0" smtClean="0"/>
              <a:t>Neck pain and back pain associated with school furniture and bag weight* </a:t>
            </a:r>
          </a:p>
          <a:p>
            <a:pPr>
              <a:defRPr/>
            </a:pPr>
            <a:r>
              <a:rPr lang="en-GB" dirty="0" smtClean="0"/>
              <a:t>Make work easier for all ages:</a:t>
            </a:r>
          </a:p>
          <a:p>
            <a:pPr>
              <a:defRPr/>
            </a:pPr>
            <a:r>
              <a:rPr lang="en-GB" dirty="0" smtClean="0"/>
              <a:t>A German car manufacturer introduced ergonomic changes on the production line to retain older workers </a:t>
            </a:r>
          </a:p>
          <a:p>
            <a:pPr>
              <a:defRPr/>
            </a:pPr>
            <a:r>
              <a:rPr lang="en-GB" dirty="0" smtClean="0"/>
              <a:t>Started to recruit young workers once the job was made easier</a:t>
            </a:r>
          </a:p>
          <a:p>
            <a:pPr>
              <a:defRPr/>
            </a:pPr>
            <a:endParaRPr lang="en-GB" dirty="0" smtClean="0"/>
          </a:p>
          <a:p>
            <a:pPr>
              <a:defRPr/>
            </a:pPr>
            <a:r>
              <a:rPr lang="en-GB" dirty="0" smtClean="0"/>
              <a:t>“I’m just not used to bending at the knees to lift…”</a:t>
            </a:r>
          </a:p>
          <a:p>
            <a:pPr>
              <a:spcBef>
                <a:spcPts val="0"/>
              </a:spcBef>
              <a:defRPr/>
            </a:pPr>
            <a:endParaRPr lang="en-GB" dirty="0" smtClean="0"/>
          </a:p>
          <a:p>
            <a:pPr>
              <a:spcBef>
                <a:spcPts val="0"/>
              </a:spcBef>
              <a:defRPr/>
            </a:pPr>
            <a:r>
              <a:rPr lang="en-GB" dirty="0" smtClean="0"/>
              <a:t>This study set out to identify the associations between ergonomics and other factors with back and neck pain among schoolchildren. Self-reported questionnaires were used to record health outcomes and potential risk factors in state schools. Six hundred and seventy-nine schoolchildren from Surrey in the United Kingdom aged 11–14 years took part. Twenty-seven </a:t>
            </a:r>
            <a:r>
              <a:rPr lang="en-GB" dirty="0" err="1" smtClean="0"/>
              <a:t>percent</a:t>
            </a:r>
            <a:r>
              <a:rPr lang="en-GB" dirty="0" smtClean="0"/>
              <a:t> of children reported having neck pain, 18% reported having upper back pain, and 22% reported having low back pain. A forward stepwise logistic regression was performed with pain categories the dependent variables. Neck pain was significantly associated with school furniture features, emotional and conduct problems, family history of low back pain and previous treatment for musculoskeletal disorders. Upper back pain was associated with school bag weight (3.4–4.45 kg), school furniture features, emotional problems and previous treatment for musculoskeletal disorders. Low back pain was associated with school furniture features, emotional problems, family history and previous injury or accident. It is important to recognise the influence of physical, psychological and family factors in children's pain.</a:t>
            </a:r>
          </a:p>
          <a:p>
            <a:pPr>
              <a:spcBef>
                <a:spcPts val="0"/>
              </a:spcBef>
              <a:defRPr/>
            </a:pPr>
            <a:r>
              <a:rPr lang="en-GB" b="1" dirty="0" smtClean="0">
                <a:hlinkClick r:id="rId3"/>
              </a:rPr>
              <a:t>A cross-sectional study of self-reported back and neck pain among English schoolchildren and associated physical and psychological risk factors</a:t>
            </a:r>
            <a:endParaRPr lang="en-GB" b="1" dirty="0" smtClean="0"/>
          </a:p>
          <a:p>
            <a:pPr>
              <a:spcBef>
                <a:spcPts val="0"/>
              </a:spcBef>
              <a:defRPr/>
            </a:pPr>
            <a:r>
              <a:rPr lang="en-GB" dirty="0" smtClean="0"/>
              <a:t>Applied Ergonomics Volume 38, Issue 6, (November 2007) </a:t>
            </a:r>
            <a:r>
              <a:rPr lang="en-GB" i="1" dirty="0" smtClean="0"/>
              <a:t>Pages 797-804  </a:t>
            </a:r>
            <a:r>
              <a:rPr lang="en-GB" dirty="0" smtClean="0"/>
              <a:t>Sam Murphy, Peter Buckle, David Stubbs</a:t>
            </a:r>
          </a:p>
          <a:p>
            <a:pPr>
              <a:spcBef>
                <a:spcPts val="0"/>
              </a:spcBef>
              <a:defRPr/>
            </a:pPr>
            <a:endParaRPr lang="en-GB" dirty="0" smtClean="0"/>
          </a:p>
          <a:p>
            <a:pPr>
              <a:spcBef>
                <a:spcPts val="0"/>
              </a:spcBef>
              <a:defRPr/>
            </a:pPr>
            <a:r>
              <a:rPr lang="en-GB" dirty="0" smtClean="0"/>
              <a:t>Swedish physiotherapists promote ergonomics knowledge and application in </a:t>
            </a:r>
            <a:r>
              <a:rPr lang="en-GB" dirty="0" smtClean="0">
                <a:solidFill>
                  <a:srgbClr val="000000"/>
                </a:solidFill>
                <a:latin typeface="Arial"/>
              </a:rPr>
              <a:t>primary schools </a:t>
            </a:r>
            <a:r>
              <a:rPr lang="en-GB" dirty="0" smtClean="0"/>
              <a:t>through :</a:t>
            </a:r>
          </a:p>
          <a:p>
            <a:pPr marL="342900" indent="-342900">
              <a:spcBef>
                <a:spcPts val="0"/>
              </a:spcBef>
              <a:buFont typeface="Arial" panose="020B0604020202020204" pitchFamily="34" charset="0"/>
              <a:buChar char="•"/>
              <a:defRPr/>
            </a:pPr>
            <a:r>
              <a:rPr lang="en-GB" dirty="0" smtClean="0"/>
              <a:t>information to pupils, teachers, other members of staff and parents;</a:t>
            </a:r>
          </a:p>
          <a:p>
            <a:pPr marL="342900" indent="-342900">
              <a:spcBef>
                <a:spcPts val="0"/>
              </a:spcBef>
              <a:buFont typeface="Arial" panose="020B0604020202020204" pitchFamily="34" charset="0"/>
              <a:buChar char="•"/>
              <a:defRPr/>
            </a:pPr>
            <a:r>
              <a:rPr lang="en-GB" dirty="0" smtClean="0"/>
              <a:t>assistance in the purchasing and testing of school furniture;</a:t>
            </a:r>
          </a:p>
          <a:p>
            <a:pPr marL="342900" indent="-342900">
              <a:spcBef>
                <a:spcPts val="0"/>
              </a:spcBef>
              <a:buFont typeface="Arial" panose="020B0604020202020204" pitchFamily="34" charset="0"/>
              <a:buChar char="•"/>
              <a:defRPr/>
            </a:pPr>
            <a:r>
              <a:rPr lang="en-GB" dirty="0" smtClean="0"/>
              <a:t>instruction in lifting techniques etc.</a:t>
            </a:r>
          </a:p>
          <a:p>
            <a:pPr marL="342900" indent="-342900">
              <a:spcBef>
                <a:spcPts val="0"/>
              </a:spcBef>
              <a:buFont typeface="Arial" panose="020B0604020202020204" pitchFamily="34" charset="0"/>
              <a:buChar char="•"/>
              <a:defRPr/>
            </a:pPr>
            <a:r>
              <a:rPr lang="en-GB" dirty="0" smtClean="0"/>
              <a:t>exercise during breaks, etc.,</a:t>
            </a:r>
          </a:p>
          <a:p>
            <a:pPr marL="342900" indent="-342900">
              <a:spcBef>
                <a:spcPts val="0"/>
              </a:spcBef>
              <a:buFont typeface="Arial" panose="020B0604020202020204" pitchFamily="34" charset="0"/>
              <a:buChar char="•"/>
              <a:defRPr/>
            </a:pPr>
            <a:endParaRPr lang="en-GB" dirty="0" smtClean="0"/>
          </a:p>
          <a:p>
            <a:pPr>
              <a:spcBef>
                <a:spcPts val="0"/>
              </a:spcBef>
              <a:buFont typeface="Arial" panose="020B0604020202020204" pitchFamily="34" charset="0"/>
              <a:buNone/>
              <a:defRPr/>
            </a:pPr>
            <a:r>
              <a:rPr lang="en-GB" dirty="0" smtClean="0"/>
              <a:t>Therefore a holistic approach to healthy older workers should start with healthy schools</a:t>
            </a:r>
          </a:p>
        </p:txBody>
      </p:sp>
      <p:sp>
        <p:nvSpPr>
          <p:cNvPr id="286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Times New Roman" panose="02020603050405020304" pitchFamily="18" charset="0"/>
                <a:cs typeface="Arial" panose="020B0604020202020204" pitchFamily="34" charset="0"/>
              </a:defRPr>
            </a:lvl1pPr>
            <a:lvl2pPr marL="742950" indent="-285750">
              <a:defRPr sz="2800">
                <a:solidFill>
                  <a:schemeClr val="tx1"/>
                </a:solidFill>
                <a:latin typeface="Times New Roman" panose="02020603050405020304" pitchFamily="18" charset="0"/>
                <a:cs typeface="Arial" panose="020B0604020202020204" pitchFamily="34" charset="0"/>
              </a:defRPr>
            </a:lvl2pPr>
            <a:lvl3pPr marL="1143000" indent="-228600">
              <a:defRPr sz="2800">
                <a:solidFill>
                  <a:schemeClr val="tx1"/>
                </a:solidFill>
                <a:latin typeface="Times New Roman" panose="02020603050405020304" pitchFamily="18" charset="0"/>
                <a:cs typeface="Arial" panose="020B0604020202020204" pitchFamily="34" charset="0"/>
              </a:defRPr>
            </a:lvl3pPr>
            <a:lvl4pPr marL="1600200" indent="-228600">
              <a:defRPr sz="2800">
                <a:solidFill>
                  <a:schemeClr val="tx1"/>
                </a:solidFill>
                <a:latin typeface="Times New Roman" panose="02020603050405020304" pitchFamily="18" charset="0"/>
                <a:cs typeface="Arial" panose="020B0604020202020204" pitchFamily="34" charset="0"/>
              </a:defRPr>
            </a:lvl4pPr>
            <a:lvl5pPr marL="2057400" indent="-228600">
              <a:defRPr sz="28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Times New Roman" panose="02020603050405020304" pitchFamily="18" charset="0"/>
                <a:cs typeface="Arial" panose="020B0604020202020204" pitchFamily="34" charset="0"/>
              </a:defRPr>
            </a:lvl9pPr>
          </a:lstStyle>
          <a:p>
            <a:fld id="{FDA3F7D7-9159-48D5-8A28-970B6E8F19D5}" type="slidenum">
              <a:rPr lang="en-GB" altLang="en-US" sz="1200" smtClean="0"/>
              <a:pPr/>
              <a:t>10</a:t>
            </a:fld>
            <a:endParaRPr lang="en-GB" altLang="en-US" sz="1200" smtClean="0"/>
          </a:p>
        </p:txBody>
      </p:sp>
    </p:spTree>
    <p:extLst>
      <p:ext uri="{BB962C8B-B14F-4D97-AF65-F5344CB8AC3E}">
        <p14:creationId xmlns:p14="http://schemas.microsoft.com/office/powerpoint/2010/main" val="15693596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Times New Roman" panose="02020603050405020304" pitchFamily="18" charset="0"/>
              <a:ea typeface="ＭＳ Ｐゴシック" panose="020B0600070205080204" pitchFamily="34" charset="-128"/>
            </a:endParaRPr>
          </a:p>
        </p:txBody>
      </p:sp>
      <p:sp>
        <p:nvSpPr>
          <p:cNvPr id="30724" name="Slide Number Placeholder 3"/>
          <p:cNvSpPr txBox="1">
            <a:spLocks noGrp="1"/>
          </p:cNvSpPr>
          <p:nvPr/>
        </p:nvSpPr>
        <p:spPr bwMode="auto">
          <a:xfrm>
            <a:off x="3851275" y="9428163"/>
            <a:ext cx="29448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Times New Roman" panose="02020603050405020304" pitchFamily="18" charset="0"/>
                <a:cs typeface="Arial" panose="020B0604020202020204" pitchFamily="34" charset="0"/>
              </a:defRPr>
            </a:lvl1pPr>
            <a:lvl2pPr marL="742950" indent="-285750">
              <a:defRPr sz="2800">
                <a:solidFill>
                  <a:schemeClr val="tx1"/>
                </a:solidFill>
                <a:latin typeface="Times New Roman" panose="02020603050405020304" pitchFamily="18" charset="0"/>
                <a:cs typeface="Arial" panose="020B0604020202020204" pitchFamily="34" charset="0"/>
              </a:defRPr>
            </a:lvl2pPr>
            <a:lvl3pPr marL="1143000" indent="-228600">
              <a:defRPr sz="2800">
                <a:solidFill>
                  <a:schemeClr val="tx1"/>
                </a:solidFill>
                <a:latin typeface="Times New Roman" panose="02020603050405020304" pitchFamily="18" charset="0"/>
                <a:cs typeface="Arial" panose="020B0604020202020204" pitchFamily="34" charset="0"/>
              </a:defRPr>
            </a:lvl3pPr>
            <a:lvl4pPr marL="1600200" indent="-228600">
              <a:defRPr sz="2800">
                <a:solidFill>
                  <a:schemeClr val="tx1"/>
                </a:solidFill>
                <a:latin typeface="Times New Roman" panose="02020603050405020304" pitchFamily="18" charset="0"/>
                <a:cs typeface="Arial" panose="020B0604020202020204" pitchFamily="34" charset="0"/>
              </a:defRPr>
            </a:lvl4pPr>
            <a:lvl5pPr marL="2057400" indent="-228600">
              <a:defRPr sz="28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Times New Roman" panose="02020603050405020304" pitchFamily="18" charset="0"/>
                <a:cs typeface="Arial" panose="020B0604020202020204" pitchFamily="34" charset="0"/>
              </a:defRPr>
            </a:lvl9pPr>
          </a:lstStyle>
          <a:p>
            <a:pPr algn="r" eaLnBrk="1" hangingPunct="1"/>
            <a:fld id="{C84F0F62-23CC-4871-8937-95B71C135074}" type="slidenum">
              <a:rPr lang="en-GB" altLang="en-US" sz="1200">
                <a:ea typeface="ＭＳ Ｐゴシック" panose="020B0600070205080204" pitchFamily="34" charset="-128"/>
              </a:rPr>
              <a:pPr algn="r" eaLnBrk="1" hangingPunct="1"/>
              <a:t>11</a:t>
            </a:fld>
            <a:endParaRPr lang="en-GB" altLang="en-US" sz="1200">
              <a:ea typeface="ＭＳ Ｐゴシック" panose="020B0600070205080204" pitchFamily="34" charset="-128"/>
            </a:endParaRPr>
          </a:p>
        </p:txBody>
      </p:sp>
    </p:spTree>
    <p:extLst>
      <p:ext uri="{BB962C8B-B14F-4D97-AF65-F5344CB8AC3E}">
        <p14:creationId xmlns:p14="http://schemas.microsoft.com/office/powerpoint/2010/main" val="40959104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24/03/2020</a:t>
            </a:fld>
            <a:endParaRPr lang="en-GB" altLang="en-US"/>
          </a:p>
        </p:txBody>
      </p:sp>
      <p:sp>
        <p:nvSpPr>
          <p:cNvPr id="5" name="Footer Placeholder 4">
            <a:extLst>
              <a:ext uri="{FF2B5EF4-FFF2-40B4-BE49-F238E27FC236}">
                <a16:creationId xmlns=""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24/03/2020</a:t>
            </a:fld>
            <a:endParaRPr lang="en-GB" altLang="en-US"/>
          </a:p>
        </p:txBody>
      </p:sp>
      <p:sp>
        <p:nvSpPr>
          <p:cNvPr id="5" name="Footer Placeholder 4">
            <a:extLst>
              <a:ext uri="{FF2B5EF4-FFF2-40B4-BE49-F238E27FC236}">
                <a16:creationId xmlns=""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24/03/2020</a:t>
            </a:fld>
            <a:endParaRPr lang="en-GB" altLang="en-US"/>
          </a:p>
        </p:txBody>
      </p:sp>
      <p:sp>
        <p:nvSpPr>
          <p:cNvPr id="5" name="Slide Number Placeholder 5">
            <a:extLst>
              <a:ext uri="{FF2B5EF4-FFF2-40B4-BE49-F238E27FC236}">
                <a16:creationId xmlns=""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24/03/2020</a:t>
            </a:fld>
            <a:endParaRPr lang="en-GB" altLang="en-US"/>
          </a:p>
        </p:txBody>
      </p:sp>
      <p:sp>
        <p:nvSpPr>
          <p:cNvPr id="6" name="Slide Number Placeholder 5">
            <a:extLst>
              <a:ext uri="{FF2B5EF4-FFF2-40B4-BE49-F238E27FC236}">
                <a16:creationId xmlns=""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24/03/2020</a:t>
            </a:fld>
            <a:endParaRPr lang="en-GB" altLang="en-US"/>
          </a:p>
        </p:txBody>
      </p:sp>
      <p:sp>
        <p:nvSpPr>
          <p:cNvPr id="8" name="Slide Number Placeholder 5">
            <a:extLst>
              <a:ext uri="{FF2B5EF4-FFF2-40B4-BE49-F238E27FC236}">
                <a16:creationId xmlns=""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24/03/2020</a:t>
            </a:fld>
            <a:endParaRPr lang="en-GB" altLang="en-US"/>
          </a:p>
        </p:txBody>
      </p:sp>
      <p:sp>
        <p:nvSpPr>
          <p:cNvPr id="4" name="Slide Number Placeholder 5">
            <a:extLst>
              <a:ext uri="{FF2B5EF4-FFF2-40B4-BE49-F238E27FC236}">
                <a16:creationId xmlns=""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24/03/2020</a:t>
            </a:fld>
            <a:endParaRPr lang="en-GB" altLang="en-US"/>
          </a:p>
        </p:txBody>
      </p:sp>
      <p:sp>
        <p:nvSpPr>
          <p:cNvPr id="3" name="Slide Number Placeholder 5">
            <a:extLst>
              <a:ext uri="{FF2B5EF4-FFF2-40B4-BE49-F238E27FC236}">
                <a16:creationId xmlns=""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24/03/2020</a:t>
            </a:fld>
            <a:endParaRPr lang="en-GB" altLang="en-US"/>
          </a:p>
        </p:txBody>
      </p:sp>
      <p:sp>
        <p:nvSpPr>
          <p:cNvPr id="6" name="Slide Number Placeholder 5">
            <a:extLst>
              <a:ext uri="{FF2B5EF4-FFF2-40B4-BE49-F238E27FC236}">
                <a16:creationId xmlns=""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24/03/2020</a:t>
            </a:fld>
            <a:endParaRPr lang="en-GB" altLang="en-US"/>
          </a:p>
        </p:txBody>
      </p:sp>
      <p:sp>
        <p:nvSpPr>
          <p:cNvPr id="6" name="Slide Number Placeholder 5">
            <a:extLst>
              <a:ext uri="{FF2B5EF4-FFF2-40B4-BE49-F238E27FC236}">
                <a16:creationId xmlns=""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24/03/2020</a:t>
            </a:fld>
            <a:endParaRPr lang="en-GB" altLang="en-US"/>
          </a:p>
        </p:txBody>
      </p:sp>
      <p:sp>
        <p:nvSpPr>
          <p:cNvPr id="5" name="Slide Number Placeholder 5">
            <a:extLst>
              <a:ext uri="{FF2B5EF4-FFF2-40B4-BE49-F238E27FC236}">
                <a16:creationId xmlns=""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24/03/2020</a:t>
            </a:fld>
            <a:endParaRPr lang="en-GB" altLang="en-US"/>
          </a:p>
        </p:txBody>
      </p:sp>
      <p:sp>
        <p:nvSpPr>
          <p:cNvPr id="5" name="Slide Number Placeholder 5">
            <a:extLst>
              <a:ext uri="{FF2B5EF4-FFF2-40B4-BE49-F238E27FC236}">
                <a16:creationId xmlns=""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a:extLst>
              <a:ext uri="{FF2B5EF4-FFF2-40B4-BE49-F238E27FC236}">
                <a16:creationId xmlns=""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24/03/2020</a:t>
            </a:fld>
            <a:endParaRPr lang="en-GB" altLang="en-US"/>
          </a:p>
        </p:txBody>
      </p:sp>
      <p:sp>
        <p:nvSpPr>
          <p:cNvPr id="6" name="Slide Number Placeholder 5">
            <a:extLst>
              <a:ext uri="{FF2B5EF4-FFF2-40B4-BE49-F238E27FC236}">
                <a16:creationId xmlns=""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84213" y="908050"/>
            <a:ext cx="7772400" cy="1225550"/>
          </a:xfrm>
        </p:spPr>
        <p:txBody>
          <a:bodyPr/>
          <a:lstStyle/>
          <a:p>
            <a:pPr eaLnBrk="1" hangingPunct="1"/>
            <a:r>
              <a:rPr lang="en-GB" altLang="en-US" dirty="0" smtClean="0"/>
              <a:t>Module Code: BMSK 5002</a:t>
            </a:r>
          </a:p>
        </p:txBody>
      </p:sp>
      <p:sp>
        <p:nvSpPr>
          <p:cNvPr id="6147" name="Subtitle 4"/>
          <p:cNvSpPr>
            <a:spLocks noGrp="1"/>
          </p:cNvSpPr>
          <p:nvPr>
            <p:ph type="subTitle" idx="1"/>
          </p:nvPr>
        </p:nvSpPr>
        <p:spPr>
          <a:xfrm>
            <a:off x="179512" y="2133600"/>
            <a:ext cx="8795146" cy="3815680"/>
          </a:xfrm>
        </p:spPr>
        <p:txBody>
          <a:bodyPr/>
          <a:lstStyle/>
          <a:p>
            <a:pPr eaLnBrk="1" hangingPunct="1"/>
            <a:endParaRPr lang="en-GB" altLang="en-US" dirty="0" smtClean="0">
              <a:solidFill>
                <a:schemeClr val="tx1"/>
              </a:solidFill>
            </a:endParaRPr>
          </a:p>
          <a:p>
            <a:pPr eaLnBrk="1" hangingPunct="1"/>
            <a:r>
              <a:rPr lang="en-GB" altLang="en-US" dirty="0" smtClean="0">
                <a:solidFill>
                  <a:schemeClr val="tx1"/>
                </a:solidFill>
              </a:rPr>
              <a:t>Developing Relationships and Workplace Experience.</a:t>
            </a:r>
          </a:p>
          <a:p>
            <a:pPr eaLnBrk="1" hangingPunct="1"/>
            <a:r>
              <a:rPr lang="en-GB" dirty="0">
                <a:solidFill>
                  <a:srgbClr val="00B050"/>
                </a:solidFill>
              </a:rPr>
              <a:t>Promoting a sustainable working </a:t>
            </a:r>
            <a:r>
              <a:rPr lang="en-GB" dirty="0" smtClean="0">
                <a:solidFill>
                  <a:srgbClr val="00B050"/>
                </a:solidFill>
              </a:rPr>
              <a:t>life</a:t>
            </a:r>
            <a:r>
              <a:rPr lang="en-GB" altLang="en-US" dirty="0" smtClean="0">
                <a:solidFill>
                  <a:srgbClr val="00B050"/>
                </a:solidFill>
              </a:rPr>
              <a:t>.</a:t>
            </a:r>
          </a:p>
          <a:p>
            <a:pPr eaLnBrk="1" hangingPunct="1"/>
            <a:r>
              <a:rPr lang="en-US" altLang="en-US" dirty="0" smtClean="0"/>
              <a:t>.</a:t>
            </a:r>
          </a:p>
          <a:p>
            <a:pPr eaLnBrk="1" hangingPunct="1"/>
            <a:r>
              <a:rPr lang="en-GB" altLang="en-US" smtClean="0">
                <a:solidFill>
                  <a:schemeClr val="tx1"/>
                </a:solidFill>
              </a:rPr>
              <a:t>Week </a:t>
            </a:r>
            <a:r>
              <a:rPr lang="en-GB" altLang="en-US">
                <a:solidFill>
                  <a:schemeClr val="tx1"/>
                </a:solidFill>
              </a:rPr>
              <a:t>8</a:t>
            </a:r>
            <a:endParaRPr lang="en-GB" altLang="en-US" dirty="0" smtClean="0">
              <a:solidFill>
                <a:schemeClr val="tx1"/>
              </a:solidFill>
            </a:endParaRP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smtClean="0">
              <a:solidFill>
                <a:srgbClr val="898989"/>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t="14804" r="25831"/>
          <a:stretch/>
        </p:blipFill>
        <p:spPr>
          <a:xfrm>
            <a:off x="6076464" y="3068960"/>
            <a:ext cx="1800200" cy="2921392"/>
          </a:xfrm>
          <a:prstGeom prst="rect">
            <a:avLst/>
          </a:prstGeom>
        </p:spPr>
      </p:pic>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14729" t="11462" r="33537" b="10591"/>
          <a:stretch/>
        </p:blipFill>
        <p:spPr>
          <a:xfrm>
            <a:off x="4644008" y="3429000"/>
            <a:ext cx="1296144" cy="2754306"/>
          </a:xfrm>
          <a:prstGeom prst="rect">
            <a:avLst/>
          </a:prstGeom>
        </p:spPr>
      </p:pic>
      <p:sp>
        <p:nvSpPr>
          <p:cNvPr id="2" name="Title 1"/>
          <p:cNvSpPr>
            <a:spLocks noGrp="1"/>
          </p:cNvSpPr>
          <p:nvPr>
            <p:ph type="title"/>
          </p:nvPr>
        </p:nvSpPr>
        <p:spPr>
          <a:xfrm>
            <a:off x="457200" y="0"/>
            <a:ext cx="8229600" cy="692696"/>
          </a:xfrm>
        </p:spPr>
        <p:txBody>
          <a:bodyPr/>
          <a:lstStyle/>
          <a:p>
            <a:r>
              <a:rPr lang="en-GB" dirty="0" smtClean="0"/>
              <a:t>Key objectives</a:t>
            </a:r>
            <a:endParaRPr lang="en-GB" dirty="0"/>
          </a:p>
        </p:txBody>
      </p:sp>
      <p:sp>
        <p:nvSpPr>
          <p:cNvPr id="3" name="Content Placeholder 2"/>
          <p:cNvSpPr>
            <a:spLocks noGrp="1"/>
          </p:cNvSpPr>
          <p:nvPr>
            <p:ph sz="half" idx="1"/>
          </p:nvPr>
        </p:nvSpPr>
        <p:spPr>
          <a:xfrm>
            <a:off x="179512" y="692696"/>
            <a:ext cx="8964488" cy="2808312"/>
          </a:xfrm>
        </p:spPr>
        <p:txBody>
          <a:bodyPr/>
          <a:lstStyle/>
          <a:p>
            <a:pPr lvl="0"/>
            <a:r>
              <a:rPr lang="en-GB" sz="2800" dirty="0" smtClean="0"/>
              <a:t>Discuss how to promote </a:t>
            </a:r>
            <a:r>
              <a:rPr lang="en-GB" sz="2800" dirty="0"/>
              <a:t>sustainable work and healthy ageing </a:t>
            </a:r>
            <a:r>
              <a:rPr lang="en-GB" sz="2800" dirty="0" smtClean="0"/>
              <a:t>from </a:t>
            </a:r>
            <a:r>
              <a:rPr lang="en-GB" sz="2800" dirty="0"/>
              <a:t>the </a:t>
            </a:r>
            <a:r>
              <a:rPr lang="en-GB" sz="2800" dirty="0" smtClean="0"/>
              <a:t>beginning of the working life of an employee.</a:t>
            </a:r>
          </a:p>
          <a:p>
            <a:pPr lvl="0"/>
            <a:r>
              <a:rPr lang="en-GB" sz="2800" dirty="0" smtClean="0"/>
              <a:t>Highlight the </a:t>
            </a:r>
            <a:r>
              <a:rPr lang="en-GB" sz="2800" dirty="0"/>
              <a:t>importance of prevention throughout </a:t>
            </a:r>
            <a:r>
              <a:rPr lang="en-GB" sz="2800" dirty="0" smtClean="0"/>
              <a:t>working life</a:t>
            </a:r>
            <a:endParaRPr lang="en-GB" sz="2800" dirty="0"/>
          </a:p>
          <a:p>
            <a:pPr lvl="0"/>
            <a:r>
              <a:rPr lang="en-GB" sz="2800" dirty="0"/>
              <a:t>Assist employers and workers (</a:t>
            </a:r>
            <a:r>
              <a:rPr lang="en-GB" sz="2800" dirty="0" smtClean="0"/>
              <a:t>including in SMEs) </a:t>
            </a:r>
            <a:r>
              <a:rPr lang="en-GB" sz="2800" dirty="0"/>
              <a:t>by providing information and tools for managing </a:t>
            </a:r>
            <a:r>
              <a:rPr lang="en-GB" sz="2800" dirty="0" smtClean="0"/>
              <a:t>organisational safety and health </a:t>
            </a:r>
            <a:r>
              <a:rPr lang="en-GB" sz="2800" dirty="0"/>
              <a:t>in the context of an ageing </a:t>
            </a:r>
            <a:r>
              <a:rPr lang="en-GB" sz="2800" dirty="0" smtClean="0"/>
              <a:t>workforce</a:t>
            </a:r>
          </a:p>
          <a:p>
            <a:pPr lvl="0"/>
            <a:r>
              <a:rPr lang="en-GB" sz="2800" dirty="0" smtClean="0"/>
              <a:t>Facilitate information exchange and </a:t>
            </a:r>
            <a:r>
              <a:rPr lang="en-GB" sz="2800" dirty="0"/>
              <a:t>good </a:t>
            </a:r>
            <a:r>
              <a:rPr lang="en-GB" sz="2800" dirty="0" smtClean="0"/>
              <a:t>practice</a:t>
            </a:r>
            <a:endParaRPr lang="en-GB" sz="2800" dirty="0"/>
          </a:p>
        </p:txBody>
      </p:sp>
    </p:spTree>
    <p:extLst>
      <p:ext uri="{BB962C8B-B14F-4D97-AF65-F5344CB8AC3E}">
        <p14:creationId xmlns:p14="http://schemas.microsoft.com/office/powerpoint/2010/main" val="19139985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a:t>
            </a:r>
            <a:endParaRPr lang="en-GB" dirty="0"/>
          </a:p>
        </p:txBody>
      </p:sp>
      <p:sp>
        <p:nvSpPr>
          <p:cNvPr id="3" name="Content Placeholder 2"/>
          <p:cNvSpPr>
            <a:spLocks noGrp="1"/>
          </p:cNvSpPr>
          <p:nvPr>
            <p:ph idx="1"/>
          </p:nvPr>
        </p:nvSpPr>
        <p:spPr/>
        <p:txBody>
          <a:bodyPr/>
          <a:lstStyle/>
          <a:p>
            <a:pPr lvl="1" eaLnBrk="1" hangingPunct="1">
              <a:lnSpc>
                <a:spcPct val="80000"/>
              </a:lnSpc>
            </a:pPr>
            <a:r>
              <a:rPr lang="en-GB" altLang="en-US" sz="2600" dirty="0"/>
              <a:t>What is needed for all workers knowing that the workforce is ageing?</a:t>
            </a:r>
          </a:p>
          <a:p>
            <a:pPr lvl="1" eaLnBrk="1" hangingPunct="1">
              <a:lnSpc>
                <a:spcPct val="80000"/>
              </a:lnSpc>
            </a:pPr>
            <a:endParaRPr lang="en-GB" altLang="en-US" sz="2600" dirty="0"/>
          </a:p>
          <a:p>
            <a:pPr lvl="1" eaLnBrk="1" hangingPunct="1">
              <a:lnSpc>
                <a:spcPct val="80000"/>
              </a:lnSpc>
            </a:pPr>
            <a:r>
              <a:rPr lang="en-GB" altLang="en-US" sz="2600" dirty="0"/>
              <a:t>What is needed to ensure work ability and wellbeing promoted throughout working life?</a:t>
            </a:r>
            <a:endParaRPr lang="en-GB" altLang="en-US" sz="1700" dirty="0"/>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24/03/2020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3</a:t>
            </a:fld>
            <a:endParaRPr lang="en-GB" altLang="en-US"/>
          </a:p>
        </p:txBody>
      </p:sp>
    </p:spTree>
    <p:extLst>
      <p:ext uri="{BB962C8B-B14F-4D97-AF65-F5344CB8AC3E}">
        <p14:creationId xmlns:p14="http://schemas.microsoft.com/office/powerpoint/2010/main" val="2900128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825" y="189360"/>
            <a:ext cx="8641655" cy="863376"/>
          </a:xfrm>
        </p:spPr>
        <p:txBody>
          <a:bodyPr/>
          <a:lstStyle/>
          <a:p>
            <a:r>
              <a:rPr lang="en-GB" sz="3200" b="1" dirty="0">
                <a:solidFill>
                  <a:srgbClr val="003399"/>
                </a:solidFill>
                <a:latin typeface="Arial"/>
              </a:rPr>
              <a:t>What are the Current Issues with the European Work System?</a:t>
            </a:r>
            <a:endParaRPr lang="en-GB" dirty="0"/>
          </a:p>
        </p:txBody>
      </p:sp>
      <p:sp>
        <p:nvSpPr>
          <p:cNvPr id="3" name="Content Placeholder 2"/>
          <p:cNvSpPr>
            <a:spLocks noGrp="1"/>
          </p:cNvSpPr>
          <p:nvPr>
            <p:ph idx="1"/>
          </p:nvPr>
        </p:nvSpPr>
        <p:spPr>
          <a:xfrm>
            <a:off x="250825" y="1196752"/>
            <a:ext cx="8435975" cy="4320481"/>
          </a:xfrm>
        </p:spPr>
        <p:txBody>
          <a:bodyPr/>
          <a:lstStyle/>
          <a:p>
            <a:r>
              <a:rPr lang="en-GB" sz="2400" dirty="0"/>
              <a:t>Europe’s workforce is ageing — longer working lives </a:t>
            </a:r>
          </a:p>
          <a:p>
            <a:r>
              <a:rPr lang="en-GB" sz="2400" dirty="0"/>
              <a:t>Challenges arising from demographic change:</a:t>
            </a:r>
          </a:p>
          <a:p>
            <a:pPr lvl="1"/>
            <a:r>
              <a:rPr lang="en-GB" sz="2400" dirty="0"/>
              <a:t>general labour shortages</a:t>
            </a:r>
          </a:p>
          <a:p>
            <a:pPr lvl="1"/>
            <a:r>
              <a:rPr lang="en-GB" sz="2400" dirty="0"/>
              <a:t>shortages of skilled workers</a:t>
            </a:r>
          </a:p>
          <a:p>
            <a:pPr lvl="1"/>
            <a:r>
              <a:rPr lang="en-GB" sz="2400" dirty="0"/>
              <a:t>more people at work with health problems/chronic diseases</a:t>
            </a:r>
          </a:p>
          <a:p>
            <a:pPr lvl="1"/>
            <a:r>
              <a:rPr lang="en-GB" sz="2400" dirty="0"/>
              <a:t>concerns about productivity and absenteeism</a:t>
            </a:r>
            <a:endParaRPr lang="en-GB" sz="2400" dirty="0">
              <a:solidFill>
                <a:srgbClr val="FF0000"/>
              </a:solidFill>
            </a:endParaRPr>
          </a:p>
          <a:p>
            <a:r>
              <a:rPr lang="en-GB" sz="2400" dirty="0"/>
              <a:t>Management of organisation safety and health in the context of an ageing workforce requires a multidisciplinary approach</a:t>
            </a:r>
            <a:r>
              <a:rPr lang="en-GB" sz="2400" dirty="0" smtClean="0"/>
              <a:t>.</a:t>
            </a:r>
            <a:endParaRPr lang="en-GB" sz="2400" dirty="0"/>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24/03/2020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4</a:t>
            </a:fld>
            <a:endParaRPr lang="en-GB" altLang="en-US"/>
          </a:p>
        </p:txBody>
      </p:sp>
    </p:spTree>
    <p:extLst>
      <p:ext uri="{BB962C8B-B14F-4D97-AF65-F5344CB8AC3E}">
        <p14:creationId xmlns:p14="http://schemas.microsoft.com/office/powerpoint/2010/main" val="15427496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050" y="164184"/>
            <a:ext cx="8229600" cy="1143000"/>
          </a:xfrm>
        </p:spPr>
        <p:txBody>
          <a:bodyPr/>
          <a:lstStyle/>
          <a:p>
            <a:r>
              <a:rPr lang="en-GB" sz="3200" b="1" dirty="0">
                <a:solidFill>
                  <a:srgbClr val="003399"/>
                </a:solidFill>
                <a:latin typeface="Arial"/>
              </a:rPr>
              <a:t>What are the Current Issues with the European Work System?</a:t>
            </a:r>
            <a:endParaRPr lang="en-GB" sz="3200" dirty="0"/>
          </a:p>
        </p:txBody>
      </p:sp>
      <p:sp>
        <p:nvSpPr>
          <p:cNvPr id="3" name="Content Placeholder 2"/>
          <p:cNvSpPr>
            <a:spLocks noGrp="1"/>
          </p:cNvSpPr>
          <p:nvPr>
            <p:ph idx="1"/>
          </p:nvPr>
        </p:nvSpPr>
        <p:spPr>
          <a:xfrm>
            <a:off x="107504" y="1600201"/>
            <a:ext cx="8579296" cy="3917032"/>
          </a:xfrm>
        </p:spPr>
        <p:txBody>
          <a:bodyPr/>
          <a:lstStyle/>
          <a:p>
            <a:pPr eaLnBrk="1" hangingPunct="1">
              <a:lnSpc>
                <a:spcPct val="90000"/>
              </a:lnSpc>
              <a:spcAft>
                <a:spcPts val="300"/>
              </a:spcAft>
            </a:pPr>
            <a:r>
              <a:rPr lang="en-GB" altLang="en-US" sz="2800" dirty="0"/>
              <a:t>Will have to work longer</a:t>
            </a:r>
          </a:p>
          <a:p>
            <a:pPr lvl="1" eaLnBrk="1" hangingPunct="1">
              <a:lnSpc>
                <a:spcPct val="90000"/>
              </a:lnSpc>
              <a:spcAft>
                <a:spcPts val="300"/>
              </a:spcAft>
            </a:pPr>
            <a:r>
              <a:rPr lang="en-GB" altLang="en-US" dirty="0"/>
              <a:t> more exposure to </a:t>
            </a:r>
            <a:r>
              <a:rPr lang="en-GB" altLang="en-US" dirty="0" smtClean="0"/>
              <a:t>safety and health </a:t>
            </a:r>
            <a:r>
              <a:rPr lang="en-GB" altLang="en-US" dirty="0"/>
              <a:t>risks </a:t>
            </a:r>
          </a:p>
          <a:p>
            <a:pPr eaLnBrk="1" hangingPunct="1">
              <a:lnSpc>
                <a:spcPct val="90000"/>
              </a:lnSpc>
              <a:spcAft>
                <a:spcPts val="300"/>
              </a:spcAft>
            </a:pPr>
            <a:r>
              <a:rPr lang="en-GB" altLang="en-US" sz="2800" dirty="0"/>
              <a:t>Will represent a greater proportion of the workforce </a:t>
            </a:r>
          </a:p>
          <a:p>
            <a:pPr lvl="1" eaLnBrk="1" hangingPunct="1">
              <a:lnSpc>
                <a:spcPct val="90000"/>
              </a:lnSpc>
              <a:spcAft>
                <a:spcPts val="300"/>
              </a:spcAft>
            </a:pPr>
            <a:r>
              <a:rPr lang="en-GB" altLang="en-US" dirty="0"/>
              <a:t>less younger workers to do the heaviest work</a:t>
            </a:r>
          </a:p>
          <a:p>
            <a:pPr eaLnBrk="1" hangingPunct="1">
              <a:lnSpc>
                <a:spcPct val="90000"/>
              </a:lnSpc>
              <a:spcAft>
                <a:spcPts val="300"/>
              </a:spcAft>
            </a:pPr>
            <a:r>
              <a:rPr lang="en-GB" altLang="en-US" sz="2800" dirty="0"/>
              <a:t>Half of those aged 55-64 leave work before obligatory retirement age</a:t>
            </a:r>
          </a:p>
          <a:p>
            <a:pPr lvl="1" eaLnBrk="1" hangingPunct="1">
              <a:lnSpc>
                <a:spcPct val="90000"/>
              </a:lnSpc>
              <a:spcAft>
                <a:spcPts val="300"/>
              </a:spcAft>
            </a:pPr>
            <a:r>
              <a:rPr lang="en-GB" altLang="en-US" dirty="0"/>
              <a:t>many for work-related health reasons. Huge cost to society</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24/03/2020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5</a:t>
            </a:fld>
            <a:endParaRPr lang="en-GB" altLang="en-US"/>
          </a:p>
        </p:txBody>
      </p:sp>
    </p:spTree>
    <p:extLst>
      <p:ext uri="{BB962C8B-B14F-4D97-AF65-F5344CB8AC3E}">
        <p14:creationId xmlns:p14="http://schemas.microsoft.com/office/powerpoint/2010/main" val="13002035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6632"/>
            <a:ext cx="9036496" cy="792088"/>
          </a:xfrm>
        </p:spPr>
        <p:txBody>
          <a:bodyPr/>
          <a:lstStyle/>
          <a:p>
            <a:r>
              <a:rPr lang="en-GB" altLang="en-US" sz="2800" dirty="0">
                <a:cs typeface="Trebuchet MS" panose="020B0603020202020204" pitchFamily="34" charset="0"/>
              </a:rPr>
              <a:t>Reviews suggest prerequisites for </a:t>
            </a:r>
            <a:r>
              <a:rPr lang="en-GB" altLang="en-US" sz="2800" dirty="0" smtClean="0">
                <a:cs typeface="Trebuchet MS" panose="020B0603020202020204" pitchFamily="34" charset="0"/>
              </a:rPr>
              <a:t>health and safety </a:t>
            </a:r>
            <a:r>
              <a:rPr lang="en-GB" altLang="en-US" sz="2800" dirty="0">
                <a:cs typeface="Trebuchet MS" panose="020B0603020202020204" pitchFamily="34" charset="0"/>
              </a:rPr>
              <a:t>systems in </a:t>
            </a:r>
            <a:r>
              <a:rPr lang="en-GB" altLang="en-US" sz="2800" i="1" dirty="0">
                <a:solidFill>
                  <a:srgbClr val="FF0000"/>
                </a:solidFill>
                <a:cs typeface="Trebuchet MS" panose="020B0603020202020204" pitchFamily="34" charset="0"/>
              </a:rPr>
              <a:t>context </a:t>
            </a:r>
            <a:r>
              <a:rPr lang="en-GB" altLang="en-US" sz="2800" dirty="0">
                <a:cs typeface="Trebuchet MS" panose="020B0603020202020204" pitchFamily="34" charset="0"/>
              </a:rPr>
              <a:t>of ageing workforce:  must ensure:</a:t>
            </a:r>
            <a:endParaRPr lang="en-GB" sz="2800" dirty="0"/>
          </a:p>
        </p:txBody>
      </p:sp>
      <p:sp>
        <p:nvSpPr>
          <p:cNvPr id="3" name="Content Placeholder 2"/>
          <p:cNvSpPr>
            <a:spLocks noGrp="1"/>
          </p:cNvSpPr>
          <p:nvPr>
            <p:ph idx="1"/>
          </p:nvPr>
        </p:nvSpPr>
        <p:spPr>
          <a:xfrm>
            <a:off x="107504" y="908720"/>
            <a:ext cx="8928992" cy="4896544"/>
          </a:xfrm>
        </p:spPr>
        <p:txBody>
          <a:bodyPr/>
          <a:lstStyle/>
          <a:p>
            <a:pPr marL="252000" lvl="0" indent="-252000" defTabSz="457200" eaLnBrk="1" fontAlgn="auto" hangingPunct="1">
              <a:spcBef>
                <a:spcPts val="600"/>
              </a:spcBef>
              <a:spcAft>
                <a:spcPts val="0"/>
              </a:spcAft>
              <a:buClr>
                <a:srgbClr val="003399"/>
              </a:buClr>
              <a:buFont typeface="Wingdings" panose="05000000000000000000" pitchFamily="2" charset="2"/>
              <a:buChar char="§"/>
              <a:defRPr/>
            </a:pPr>
            <a:r>
              <a:rPr lang="en-GB" sz="1800" b="1" dirty="0">
                <a:solidFill>
                  <a:srgbClr val="003399"/>
                </a:solidFill>
                <a:latin typeface="Arial"/>
              </a:rPr>
              <a:t>Improved prevention for all</a:t>
            </a:r>
            <a:r>
              <a:rPr lang="en-GB" sz="1800" dirty="0">
                <a:solidFill>
                  <a:srgbClr val="003399"/>
                </a:solidFill>
                <a:latin typeface="Arial"/>
              </a:rPr>
              <a:t>, so healthy young workers </a:t>
            </a:r>
          </a:p>
          <a:p>
            <a:pPr marL="432000" lvl="1" indent="-180000" defTabSz="457200" eaLnBrk="1" fontAlgn="auto" hangingPunct="1">
              <a:spcBef>
                <a:spcPts val="0"/>
              </a:spcBef>
              <a:spcAft>
                <a:spcPts val="0"/>
              </a:spcAft>
              <a:buFont typeface="Arial" panose="020B0604020202020204" pitchFamily="34" charset="0"/>
              <a:buChar char="•"/>
              <a:defRPr/>
            </a:pPr>
            <a:r>
              <a:rPr lang="en-GB" sz="1800" dirty="0">
                <a:solidFill>
                  <a:srgbClr val="000000"/>
                </a:solidFill>
                <a:latin typeface="Arial"/>
              </a:rPr>
              <a:t>Do not exit early from work for disability reasons</a:t>
            </a:r>
          </a:p>
          <a:p>
            <a:pPr marL="432000" lvl="1" indent="-180000" defTabSz="457200" eaLnBrk="1" fontAlgn="auto" hangingPunct="1">
              <a:spcBef>
                <a:spcPts val="0"/>
              </a:spcBef>
              <a:spcAft>
                <a:spcPts val="0"/>
              </a:spcAft>
              <a:buFont typeface="Arial" panose="020B0604020202020204" pitchFamily="34" charset="0"/>
              <a:buChar char="•"/>
              <a:defRPr/>
            </a:pPr>
            <a:r>
              <a:rPr lang="en-GB" sz="1800" dirty="0">
                <a:solidFill>
                  <a:srgbClr val="000000"/>
                </a:solidFill>
                <a:latin typeface="Arial"/>
              </a:rPr>
              <a:t>Become healthy older workers and healthy retired workers</a:t>
            </a:r>
          </a:p>
          <a:p>
            <a:pPr marL="432000" lvl="1" indent="-180000" defTabSz="457200" eaLnBrk="1" fontAlgn="auto" hangingPunct="1">
              <a:spcBef>
                <a:spcPts val="0"/>
              </a:spcBef>
              <a:spcAft>
                <a:spcPts val="0"/>
              </a:spcAft>
              <a:buFont typeface="Arial" panose="020B0604020202020204" pitchFamily="34" charset="0"/>
              <a:buChar char="•"/>
              <a:defRPr/>
            </a:pPr>
            <a:r>
              <a:rPr lang="en-GB" sz="1800" dirty="0">
                <a:solidFill>
                  <a:srgbClr val="000000"/>
                </a:solidFill>
                <a:latin typeface="Arial"/>
              </a:rPr>
              <a:t>= life-cycle approach</a:t>
            </a:r>
          </a:p>
          <a:p>
            <a:pPr marL="252000" lvl="0" indent="-252000" defTabSz="457200" eaLnBrk="1" fontAlgn="auto" hangingPunct="1">
              <a:spcBef>
                <a:spcPts val="600"/>
              </a:spcBef>
              <a:spcAft>
                <a:spcPts val="0"/>
              </a:spcAft>
              <a:buClr>
                <a:srgbClr val="003399"/>
              </a:buClr>
              <a:buFont typeface="Wingdings" panose="05000000000000000000" pitchFamily="2" charset="2"/>
              <a:buChar char="§"/>
              <a:defRPr/>
            </a:pPr>
            <a:r>
              <a:rPr lang="en-GB" sz="1800" b="1" dirty="0">
                <a:solidFill>
                  <a:srgbClr val="003399"/>
                </a:solidFill>
                <a:latin typeface="Arial"/>
              </a:rPr>
              <a:t>Specific measures for older workers </a:t>
            </a:r>
          </a:p>
          <a:p>
            <a:pPr marL="432000" lvl="1" indent="-180000" defTabSz="457200" eaLnBrk="1" fontAlgn="auto" hangingPunct="1">
              <a:spcBef>
                <a:spcPts val="0"/>
              </a:spcBef>
              <a:spcAft>
                <a:spcPts val="0"/>
              </a:spcAft>
              <a:buFont typeface="Arial" panose="020B0604020202020204" pitchFamily="34" charset="0"/>
              <a:buChar char="•"/>
              <a:defRPr/>
            </a:pPr>
            <a:r>
              <a:rPr lang="en-GB" sz="1800" dirty="0">
                <a:solidFill>
                  <a:srgbClr val="000000"/>
                </a:solidFill>
                <a:latin typeface="Arial"/>
              </a:rPr>
              <a:t>If and when necessary – depending on type of work, individual..</a:t>
            </a:r>
          </a:p>
          <a:p>
            <a:pPr marL="432000" lvl="1" indent="-180000" defTabSz="457200" eaLnBrk="1" fontAlgn="auto" hangingPunct="1">
              <a:spcBef>
                <a:spcPts val="0"/>
              </a:spcBef>
              <a:spcAft>
                <a:spcPts val="0"/>
              </a:spcAft>
              <a:buFont typeface="Arial" panose="020B0604020202020204" pitchFamily="34" charset="0"/>
              <a:buChar char="•"/>
              <a:defRPr/>
            </a:pPr>
            <a:r>
              <a:rPr lang="en-GB" sz="1800" dirty="0">
                <a:solidFill>
                  <a:srgbClr val="000000"/>
                </a:solidFill>
                <a:latin typeface="Arial"/>
                <a:ea typeface="ＭＳ Ｐゴシック" charset="-128"/>
              </a:rPr>
              <a:t>Avoiding older worker myths and discrimination – diversity-sensitive risk assessment</a:t>
            </a:r>
          </a:p>
          <a:p>
            <a:pPr marL="252000" lvl="0" indent="-252000" defTabSz="457200" eaLnBrk="1" fontAlgn="auto" hangingPunct="1">
              <a:spcBef>
                <a:spcPts val="600"/>
              </a:spcBef>
              <a:spcAft>
                <a:spcPts val="0"/>
              </a:spcAft>
              <a:buClr>
                <a:srgbClr val="003399"/>
              </a:buClr>
              <a:buFont typeface="Wingdings" panose="05000000000000000000" pitchFamily="2" charset="2"/>
              <a:buChar char="§"/>
              <a:defRPr/>
            </a:pPr>
            <a:r>
              <a:rPr lang="en-GB" sz="1800" b="1" dirty="0">
                <a:solidFill>
                  <a:srgbClr val="003399"/>
                </a:solidFill>
                <a:latin typeface="Arial"/>
              </a:rPr>
              <a:t>Support for small businesses</a:t>
            </a:r>
          </a:p>
          <a:p>
            <a:pPr marL="252000" lvl="0" indent="-252000" defTabSz="457200" eaLnBrk="1" fontAlgn="auto" hangingPunct="1">
              <a:spcBef>
                <a:spcPts val="600"/>
              </a:spcBef>
              <a:spcAft>
                <a:spcPts val="0"/>
              </a:spcAft>
              <a:buClr>
                <a:srgbClr val="003399"/>
              </a:buClr>
              <a:buFont typeface="Wingdings" panose="05000000000000000000" pitchFamily="2" charset="2"/>
              <a:buChar char="§"/>
              <a:defRPr/>
            </a:pPr>
            <a:r>
              <a:rPr lang="en-GB" sz="1800" b="1" dirty="0">
                <a:solidFill>
                  <a:srgbClr val="003399"/>
                </a:solidFill>
                <a:latin typeface="Arial"/>
              </a:rPr>
              <a:t>Holistic approach</a:t>
            </a:r>
            <a:r>
              <a:rPr lang="en-GB" sz="1800" dirty="0">
                <a:solidFill>
                  <a:srgbClr val="003399"/>
                </a:solidFill>
                <a:latin typeface="Arial"/>
              </a:rPr>
              <a:t>: </a:t>
            </a:r>
            <a:r>
              <a:rPr lang="en-GB" sz="1800" dirty="0">
                <a:solidFill>
                  <a:srgbClr val="000000"/>
                </a:solidFill>
                <a:latin typeface="Arial"/>
              </a:rPr>
              <a:t>appropriate prevention services, labour inspection equipped to cover diversity, life-long health surveillance, universal access to occupational health services linked to public health, work-focused rehabilitation, workplace health promotion…</a:t>
            </a:r>
          </a:p>
          <a:p>
            <a:pPr marL="252000" lvl="0" indent="-252000" defTabSz="457200" eaLnBrk="1" fontAlgn="auto" hangingPunct="1">
              <a:spcBef>
                <a:spcPts val="600"/>
              </a:spcBef>
              <a:spcAft>
                <a:spcPts val="0"/>
              </a:spcAft>
              <a:buClr>
                <a:srgbClr val="003399"/>
              </a:buClr>
              <a:buFont typeface="Wingdings" panose="05000000000000000000" pitchFamily="2" charset="2"/>
              <a:buChar char="§"/>
              <a:defRPr/>
            </a:pPr>
            <a:r>
              <a:rPr lang="en-GB" sz="1800" b="1" dirty="0">
                <a:solidFill>
                  <a:srgbClr val="003399"/>
                </a:solidFill>
                <a:latin typeface="Arial"/>
              </a:rPr>
              <a:t>Integrated policy and services: </a:t>
            </a:r>
          </a:p>
          <a:p>
            <a:pPr marL="432000" lvl="1" indent="-180000" defTabSz="457200" eaLnBrk="1" fontAlgn="auto" hangingPunct="1">
              <a:spcBef>
                <a:spcPts val="0"/>
              </a:spcBef>
              <a:spcAft>
                <a:spcPts val="0"/>
              </a:spcAft>
              <a:buFont typeface="Arial" panose="020B0604020202020204" pitchFamily="34" charset="0"/>
              <a:buChar char="•"/>
              <a:defRPr/>
            </a:pPr>
            <a:r>
              <a:rPr lang="en-GB" sz="1800" dirty="0">
                <a:solidFill>
                  <a:srgbClr val="000000"/>
                </a:solidFill>
                <a:latin typeface="Arial"/>
              </a:rPr>
              <a:t>OSH, employment, public health, social security. Workplace- human resources, finance management…</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24/03/2020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6</a:t>
            </a:fld>
            <a:endParaRPr lang="en-GB" altLang="en-US"/>
          </a:p>
        </p:txBody>
      </p:sp>
    </p:spTree>
    <p:extLst>
      <p:ext uri="{BB962C8B-B14F-4D97-AF65-F5344CB8AC3E}">
        <p14:creationId xmlns:p14="http://schemas.microsoft.com/office/powerpoint/2010/main" val="41020102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lstStyle/>
          <a:p>
            <a:r>
              <a:rPr lang="en-GB" altLang="en-US" sz="3200" dirty="0">
                <a:cs typeface="Trebuchet MS" panose="020B0603020202020204" pitchFamily="34" charset="0"/>
              </a:rPr>
              <a:t>Gender, age</a:t>
            </a:r>
            <a:r>
              <a:rPr lang="en-GB" altLang="en-US" sz="3200" dirty="0" smtClean="0">
                <a:cs typeface="Trebuchet MS" panose="020B0603020202020204" pitchFamily="34" charset="0"/>
              </a:rPr>
              <a:t>, health and safety </a:t>
            </a:r>
            <a:r>
              <a:rPr lang="en-GB" altLang="en-US" sz="3200" dirty="0">
                <a:cs typeface="Trebuchet MS" panose="020B0603020202020204" pitchFamily="34" charset="0"/>
              </a:rPr>
              <a:t>review</a:t>
            </a:r>
            <a:endParaRPr lang="en-GB" sz="3200" dirty="0"/>
          </a:p>
        </p:txBody>
      </p:sp>
      <p:sp>
        <p:nvSpPr>
          <p:cNvPr id="3" name="Content Placeholder 2"/>
          <p:cNvSpPr>
            <a:spLocks noGrp="1"/>
          </p:cNvSpPr>
          <p:nvPr>
            <p:ph idx="1"/>
          </p:nvPr>
        </p:nvSpPr>
        <p:spPr>
          <a:xfrm>
            <a:off x="107504" y="836712"/>
            <a:ext cx="9001000" cy="4680521"/>
          </a:xfrm>
        </p:spPr>
        <p:txBody>
          <a:bodyPr/>
          <a:lstStyle/>
          <a:p>
            <a:pPr eaLnBrk="1" hangingPunct="1"/>
            <a:r>
              <a:rPr lang="en-GB" altLang="en-US" sz="2000" dirty="0"/>
              <a:t>Men </a:t>
            </a:r>
            <a:r>
              <a:rPr lang="en-GB" altLang="en-US" sz="2000" i="1" dirty="0"/>
              <a:t>and</a:t>
            </a:r>
            <a:r>
              <a:rPr lang="en-GB" altLang="en-US" sz="2000" dirty="0"/>
              <a:t> women in elementary jobs more likely to report not being able to do current job until 60</a:t>
            </a:r>
          </a:p>
          <a:p>
            <a:pPr eaLnBrk="1" hangingPunct="1"/>
            <a:r>
              <a:rPr lang="en-GB" altLang="en-US" sz="2000" dirty="0"/>
              <a:t>Flexible working/ work-life balance</a:t>
            </a:r>
          </a:p>
          <a:p>
            <a:pPr lvl="1" eaLnBrk="1" hangingPunct="1"/>
            <a:r>
              <a:rPr lang="en-GB" altLang="en-US" sz="2000" dirty="0"/>
              <a:t>elder/partner care - more demanding than child care – less gender difference; some workers do both!</a:t>
            </a:r>
          </a:p>
          <a:p>
            <a:pPr lvl="1" eaLnBrk="1" hangingPunct="1"/>
            <a:r>
              <a:rPr lang="en-GB" altLang="en-US" sz="2000" dirty="0"/>
              <a:t>flexible working aimed at childcare</a:t>
            </a:r>
          </a:p>
          <a:p>
            <a:pPr eaLnBrk="1" hangingPunct="1"/>
            <a:r>
              <a:rPr lang="en-GB" altLang="en-US" sz="2000" dirty="0"/>
              <a:t>MSDs / physical work</a:t>
            </a:r>
          </a:p>
          <a:p>
            <a:pPr lvl="1" eaLnBrk="1" hangingPunct="1"/>
            <a:r>
              <a:rPr lang="en-GB" altLang="en-US" sz="2000" dirty="0"/>
              <a:t>extent and need for reduction more recognised in male manual work. Incl. prolonged sitting, prolonged standing</a:t>
            </a:r>
          </a:p>
          <a:p>
            <a:pPr eaLnBrk="1" hangingPunct="1"/>
            <a:r>
              <a:rPr lang="en-GB" altLang="en-US" sz="2000" dirty="0"/>
              <a:t>Stress and burnout – emotionally demanding work</a:t>
            </a:r>
          </a:p>
          <a:p>
            <a:pPr eaLnBrk="1" hangingPunct="1"/>
            <a:r>
              <a:rPr lang="en-GB" altLang="en-US" sz="2000" dirty="0"/>
              <a:t>Double discrimination – age gender</a:t>
            </a:r>
          </a:p>
          <a:p>
            <a:pPr eaLnBrk="1" hangingPunct="1"/>
            <a:r>
              <a:rPr lang="en-GB" altLang="en-US" sz="2000" dirty="0"/>
              <a:t>Lack of career progression --&gt; long-term exposures</a:t>
            </a:r>
          </a:p>
          <a:p>
            <a:pPr eaLnBrk="1" hangingPunct="1"/>
            <a:r>
              <a:rPr lang="en-GB" altLang="en-US" sz="2000" dirty="0"/>
              <a:t>Menopause</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24/03/2020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7</a:t>
            </a:fld>
            <a:endParaRPr lang="en-GB" altLang="en-US"/>
          </a:p>
        </p:txBody>
      </p:sp>
    </p:spTree>
    <p:extLst>
      <p:ext uri="{BB962C8B-B14F-4D97-AF65-F5344CB8AC3E}">
        <p14:creationId xmlns:p14="http://schemas.microsoft.com/office/powerpoint/2010/main" val="10213146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ltLang="en-US" sz="3200" dirty="0" err="1">
                <a:cs typeface="Trebuchet MS" panose="020B0603020202020204" pitchFamily="34" charset="0"/>
              </a:rPr>
              <a:t>Working</a:t>
            </a:r>
            <a:r>
              <a:rPr lang="es-ES" altLang="en-US" sz="3200" dirty="0">
                <a:cs typeface="Trebuchet MS" panose="020B0603020202020204" pitchFamily="34" charset="0"/>
              </a:rPr>
              <a:t> </a:t>
            </a:r>
            <a:r>
              <a:rPr lang="es-ES" altLang="en-US" sz="3200" dirty="0" err="1">
                <a:cs typeface="Trebuchet MS" panose="020B0603020202020204" pitchFamily="34" charset="0"/>
              </a:rPr>
              <a:t>through</a:t>
            </a:r>
            <a:r>
              <a:rPr lang="es-ES" altLang="en-US" sz="3200" dirty="0">
                <a:cs typeface="Trebuchet MS" panose="020B0603020202020204" pitchFamily="34" charset="0"/>
              </a:rPr>
              <a:t> </a:t>
            </a:r>
            <a:r>
              <a:rPr lang="es-ES" altLang="en-US" sz="3200" dirty="0" err="1">
                <a:cs typeface="Trebuchet MS" panose="020B0603020202020204" pitchFamily="34" charset="0"/>
              </a:rPr>
              <a:t>the</a:t>
            </a:r>
            <a:r>
              <a:rPr lang="es-ES" altLang="en-US" sz="3200" dirty="0">
                <a:cs typeface="Trebuchet MS" panose="020B0603020202020204" pitchFamily="34" charset="0"/>
              </a:rPr>
              <a:t> </a:t>
            </a:r>
            <a:r>
              <a:rPr lang="es-ES" altLang="en-US" sz="3200" dirty="0" err="1">
                <a:cs typeface="Trebuchet MS" panose="020B0603020202020204" pitchFamily="34" charset="0"/>
              </a:rPr>
              <a:t>menopause</a:t>
            </a:r>
            <a:endParaRPr lang="en-GB" sz="3200" dirty="0"/>
          </a:p>
        </p:txBody>
      </p:sp>
      <p:sp>
        <p:nvSpPr>
          <p:cNvPr id="3" name="Content Placeholder 2"/>
          <p:cNvSpPr>
            <a:spLocks noGrp="1"/>
          </p:cNvSpPr>
          <p:nvPr>
            <p:ph idx="1"/>
          </p:nvPr>
        </p:nvSpPr>
        <p:spPr/>
        <p:txBody>
          <a:bodyPr/>
          <a:lstStyle/>
          <a:p>
            <a:pPr eaLnBrk="1" hangingPunct="1"/>
            <a:r>
              <a:rPr lang="es-ES" altLang="en-US" sz="2800" dirty="0" err="1"/>
              <a:t>Still</a:t>
            </a:r>
            <a:r>
              <a:rPr lang="es-ES" altLang="en-US" sz="2800" dirty="0"/>
              <a:t> a </a:t>
            </a:r>
            <a:r>
              <a:rPr lang="es-ES" altLang="en-US" sz="2800" dirty="0" err="1"/>
              <a:t>taboo</a:t>
            </a:r>
            <a:r>
              <a:rPr lang="es-ES" altLang="en-US" sz="2800" dirty="0"/>
              <a:t> in </a:t>
            </a:r>
            <a:r>
              <a:rPr lang="es-ES" altLang="en-US" sz="2800" dirty="0" err="1"/>
              <a:t>society</a:t>
            </a:r>
            <a:r>
              <a:rPr lang="es-ES" altLang="en-US" sz="2800" dirty="0"/>
              <a:t> and </a:t>
            </a:r>
            <a:r>
              <a:rPr lang="es-ES" altLang="en-US" sz="2800" dirty="0" err="1"/>
              <a:t>workplace</a:t>
            </a:r>
            <a:endParaRPr lang="es-ES" altLang="en-US" sz="2800" dirty="0"/>
          </a:p>
          <a:p>
            <a:pPr eaLnBrk="1" hangingPunct="1"/>
            <a:r>
              <a:rPr lang="es-ES" altLang="en-US" sz="2800" dirty="0"/>
              <a:t>Simple </a:t>
            </a:r>
            <a:r>
              <a:rPr lang="es-ES" altLang="en-US" sz="2800" dirty="0" err="1"/>
              <a:t>measures</a:t>
            </a:r>
            <a:r>
              <a:rPr lang="es-ES" altLang="en-US" sz="2800" dirty="0"/>
              <a:t> in </a:t>
            </a:r>
            <a:r>
              <a:rPr lang="es-ES" altLang="en-US" sz="2800" dirty="0" err="1"/>
              <a:t>the</a:t>
            </a:r>
            <a:r>
              <a:rPr lang="es-ES" altLang="en-US" sz="2800" dirty="0"/>
              <a:t> </a:t>
            </a:r>
            <a:r>
              <a:rPr lang="es-ES" altLang="en-US" sz="2800" dirty="0" err="1"/>
              <a:t>workplace</a:t>
            </a:r>
            <a:r>
              <a:rPr lang="es-ES" altLang="en-US" sz="2800" dirty="0"/>
              <a:t> </a:t>
            </a:r>
            <a:r>
              <a:rPr lang="es-ES" altLang="en-US" sz="2800" dirty="0" err="1"/>
              <a:t>include</a:t>
            </a:r>
            <a:endParaRPr lang="es-ES" altLang="en-US" sz="2800" dirty="0"/>
          </a:p>
          <a:p>
            <a:pPr lvl="1" eaLnBrk="1" hangingPunct="1"/>
            <a:r>
              <a:rPr lang="es-ES" altLang="en-US" dirty="0"/>
              <a:t>Access to </a:t>
            </a:r>
            <a:r>
              <a:rPr lang="es-ES" altLang="en-US" dirty="0" err="1"/>
              <a:t>drinking</a:t>
            </a:r>
            <a:r>
              <a:rPr lang="es-ES" altLang="en-US" dirty="0"/>
              <a:t> </a:t>
            </a:r>
            <a:r>
              <a:rPr lang="es-ES" altLang="en-US" dirty="0" err="1"/>
              <a:t>water</a:t>
            </a:r>
            <a:endParaRPr lang="es-ES" altLang="en-US" dirty="0"/>
          </a:p>
          <a:p>
            <a:pPr lvl="1" eaLnBrk="1" hangingPunct="1"/>
            <a:r>
              <a:rPr lang="es-ES" altLang="en-US" dirty="0" err="1"/>
              <a:t>Layered</a:t>
            </a:r>
            <a:r>
              <a:rPr lang="es-ES" altLang="en-US" dirty="0"/>
              <a:t> </a:t>
            </a:r>
            <a:r>
              <a:rPr lang="es-ES" altLang="en-US" dirty="0" err="1"/>
              <a:t>clothing</a:t>
            </a:r>
            <a:r>
              <a:rPr lang="es-ES" altLang="en-US" dirty="0"/>
              <a:t> </a:t>
            </a:r>
            <a:r>
              <a:rPr lang="es-ES" altLang="en-US" dirty="0" err="1"/>
              <a:t>for</a:t>
            </a:r>
            <a:r>
              <a:rPr lang="es-ES" altLang="en-US" dirty="0"/>
              <a:t> </a:t>
            </a:r>
            <a:r>
              <a:rPr lang="es-ES" altLang="en-US" dirty="0" err="1"/>
              <a:t>uniforms</a:t>
            </a:r>
            <a:endParaRPr lang="es-ES" altLang="en-US" dirty="0"/>
          </a:p>
          <a:p>
            <a:pPr lvl="1" eaLnBrk="1" hangingPunct="1"/>
            <a:r>
              <a:rPr lang="es-ES" altLang="en-US" dirty="0"/>
              <a:t>Flexible </a:t>
            </a:r>
            <a:r>
              <a:rPr lang="es-ES" altLang="en-US" dirty="0" err="1"/>
              <a:t>working</a:t>
            </a:r>
            <a:r>
              <a:rPr lang="es-ES" altLang="en-US" dirty="0"/>
              <a:t> </a:t>
            </a:r>
            <a:r>
              <a:rPr lang="es-ES" altLang="en-US" dirty="0" err="1"/>
              <a:t>e.g</a:t>
            </a:r>
            <a:r>
              <a:rPr lang="es-ES" altLang="en-US" dirty="0"/>
              <a:t> to </a:t>
            </a:r>
            <a:r>
              <a:rPr lang="es-ES" altLang="en-US" dirty="0" err="1"/>
              <a:t>facilitate</a:t>
            </a:r>
            <a:r>
              <a:rPr lang="es-ES" altLang="en-US" dirty="0"/>
              <a:t> </a:t>
            </a:r>
            <a:r>
              <a:rPr lang="es-ES" altLang="en-US" dirty="0" err="1"/>
              <a:t>doctor’s</a:t>
            </a:r>
            <a:r>
              <a:rPr lang="es-ES" altLang="en-US" dirty="0"/>
              <a:t> </a:t>
            </a:r>
            <a:r>
              <a:rPr lang="es-ES" altLang="en-US" dirty="0" err="1"/>
              <a:t>appointments</a:t>
            </a:r>
            <a:endParaRPr lang="es-ES" altLang="en-US" dirty="0"/>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24/03/2020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8</a:t>
            </a:fld>
            <a:endParaRPr lang="en-GB" altLang="en-US"/>
          </a:p>
        </p:txBody>
      </p:sp>
    </p:spTree>
    <p:extLst>
      <p:ext uri="{BB962C8B-B14F-4D97-AF65-F5344CB8AC3E}">
        <p14:creationId xmlns:p14="http://schemas.microsoft.com/office/powerpoint/2010/main" val="12230213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idx="4294967295"/>
          </p:nvPr>
        </p:nvSpPr>
        <p:spPr/>
        <p:txBody>
          <a:bodyPr/>
          <a:lstStyle/>
          <a:p>
            <a:pPr eaLnBrk="1" hangingPunct="1"/>
            <a:r>
              <a:rPr lang="en-GB" altLang="en-US" sz="3200" dirty="0" smtClean="0">
                <a:ea typeface="ＭＳ Ｐゴシック" panose="020B0600070205080204" pitchFamily="34" charset="-128"/>
              </a:rPr>
              <a:t>Strategy must start with the young</a:t>
            </a:r>
          </a:p>
        </p:txBody>
      </p:sp>
      <p:sp>
        <p:nvSpPr>
          <p:cNvPr id="25603" name="Content Placeholder 2"/>
          <p:cNvSpPr>
            <a:spLocks noGrp="1"/>
          </p:cNvSpPr>
          <p:nvPr>
            <p:ph idx="4294967295"/>
          </p:nvPr>
        </p:nvSpPr>
        <p:spPr>
          <a:xfrm>
            <a:off x="479424" y="980728"/>
            <a:ext cx="7908999" cy="1943447"/>
          </a:xfrm>
        </p:spPr>
        <p:txBody>
          <a:bodyPr/>
          <a:lstStyle/>
          <a:p>
            <a:pPr eaLnBrk="1" hangingPunct="1"/>
            <a:r>
              <a:rPr lang="en-GB" altLang="en-US" sz="2000" b="0" dirty="0" smtClean="0">
                <a:ea typeface="ＭＳ Ｐゴシック" panose="020B0600070205080204" pitchFamily="34" charset="-128"/>
              </a:rPr>
              <a:t>Disabled at age 25 is an enormous cost to society – and a tragedy…</a:t>
            </a:r>
          </a:p>
          <a:p>
            <a:pPr eaLnBrk="1" hangingPunct="1"/>
            <a:r>
              <a:rPr lang="en-GB" altLang="en-US" sz="2000" b="0" dirty="0" smtClean="0">
                <a:ea typeface="ＭＳ Ｐゴシック" panose="020B0600070205080204" pitchFamily="34" charset="-128"/>
              </a:rPr>
              <a:t>Preventing chronic work-related ill health starts with young male and female workers</a:t>
            </a:r>
          </a:p>
          <a:p>
            <a:pPr eaLnBrk="1" hangingPunct="1"/>
            <a:r>
              <a:rPr lang="en-GB" altLang="en-US" sz="2000" b="0" dirty="0" smtClean="0">
                <a:ea typeface="ＭＳ Ｐゴシック" panose="020B0600070205080204" pitchFamily="34" charset="-128"/>
              </a:rPr>
              <a:t>Ensure OSH attention given to jobs of young women workers</a:t>
            </a:r>
          </a:p>
          <a:p>
            <a:pPr eaLnBrk="1" hangingPunct="1"/>
            <a:endParaRPr lang="en-GB" altLang="en-US" dirty="0" smtClean="0">
              <a:ea typeface="ＭＳ Ｐゴシック" panose="020B0600070205080204" pitchFamily="34" charset="-128"/>
            </a:endParaRPr>
          </a:p>
          <a:p>
            <a:pPr eaLnBrk="1" hangingPunct="1"/>
            <a:endParaRPr lang="en-GB" altLang="en-US" dirty="0" smtClean="0">
              <a:ea typeface="ＭＳ Ｐゴシック" panose="020B0600070205080204" pitchFamily="34" charset="-128"/>
            </a:endParaRPr>
          </a:p>
        </p:txBody>
      </p:sp>
      <p:pic>
        <p:nvPicPr>
          <p:cNvPr id="2560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13" y="3213100"/>
            <a:ext cx="4740276" cy="355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5"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45038" y="3260725"/>
            <a:ext cx="4340225" cy="350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5559425" y="3429000"/>
            <a:ext cx="3044825" cy="769938"/>
          </a:xfrm>
          <a:prstGeom prst="rect">
            <a:avLst/>
          </a:prstGeom>
          <a:noFill/>
        </p:spPr>
        <p:txBody>
          <a:bodyPr>
            <a:spAutoFit/>
          </a:bodyPr>
          <a:lstStyle/>
          <a:p>
            <a:pPr algn="ctr" eaLnBrk="1" hangingPunct="1">
              <a:defRPr/>
            </a:pPr>
            <a:r>
              <a:rPr lang="en-GB" sz="2000" dirty="0">
                <a:solidFill>
                  <a:schemeClr val="bg1"/>
                </a:solidFill>
                <a:latin typeface="Arial" pitchFamily="34" charset="0"/>
                <a:cs typeface="+mn-cs"/>
              </a:rPr>
              <a:t>Hair dressing apprentice - dermatitis</a:t>
            </a:r>
            <a:r>
              <a:rPr lang="en-GB" sz="2400" dirty="0">
                <a:solidFill>
                  <a:schemeClr val="bg1"/>
                </a:solidFill>
                <a:latin typeface="Times New Roman" pitchFamily="-72" charset="0"/>
                <a:cs typeface="+mn-cs"/>
              </a:rPr>
              <a:t> </a:t>
            </a:r>
            <a:r>
              <a:rPr lang="en-GB" sz="1800" dirty="0">
                <a:solidFill>
                  <a:schemeClr val="bg1"/>
                </a:solidFill>
                <a:latin typeface="Times New Roman" pitchFamily="-72" charset="0"/>
                <a:cs typeface="+mn-cs"/>
              </a:rPr>
              <a:t> </a:t>
            </a:r>
            <a:endParaRPr lang="en-GB" sz="1600" dirty="0">
              <a:solidFill>
                <a:schemeClr val="bg1"/>
              </a:solidFill>
              <a:latin typeface="+mn-lt"/>
              <a:cs typeface="+mn-cs"/>
            </a:endParaRPr>
          </a:p>
        </p:txBody>
      </p:sp>
    </p:spTree>
    <p:extLst>
      <p:ext uri="{BB962C8B-B14F-4D97-AF65-F5344CB8AC3E}">
        <p14:creationId xmlns:p14="http://schemas.microsoft.com/office/powerpoint/2010/main" val="1101035758"/>
      </p:ext>
    </p:extLst>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522288" y="188913"/>
            <a:ext cx="7559675" cy="488950"/>
          </a:xfrm>
        </p:spPr>
        <p:txBody>
          <a:bodyPr/>
          <a:lstStyle/>
          <a:p>
            <a:pPr eaLnBrk="1" hangingPunct="1"/>
            <a:r>
              <a:rPr lang="en-GB" altLang="en-US" dirty="0" smtClean="0">
                <a:cs typeface="Trebuchet MS" panose="020B0603020202020204" pitchFamily="34" charset="0"/>
              </a:rPr>
              <a:t/>
            </a:r>
            <a:br>
              <a:rPr lang="en-GB" altLang="en-US" dirty="0" smtClean="0">
                <a:cs typeface="Trebuchet MS" panose="020B0603020202020204" pitchFamily="34" charset="0"/>
              </a:rPr>
            </a:br>
            <a:r>
              <a:rPr lang="en-GB" altLang="en-US" sz="2800" dirty="0" smtClean="0">
                <a:cs typeface="Trebuchet MS" panose="020B0603020202020204" pitchFamily="34" charset="0"/>
              </a:rPr>
              <a:t>Life-long approach for sustainable work        </a:t>
            </a:r>
          </a:p>
        </p:txBody>
      </p:sp>
      <p:sp>
        <p:nvSpPr>
          <p:cNvPr id="4" name="Content Placeholder 3"/>
          <p:cNvSpPr>
            <a:spLocks noGrp="1"/>
          </p:cNvSpPr>
          <p:nvPr>
            <p:ph sz="half" idx="1"/>
          </p:nvPr>
        </p:nvSpPr>
        <p:spPr>
          <a:xfrm>
            <a:off x="250825" y="1052513"/>
            <a:ext cx="3925888" cy="5067300"/>
          </a:xfrm>
        </p:spPr>
        <p:txBody>
          <a:bodyPr rtlCol="0"/>
          <a:lstStyle/>
          <a:p>
            <a:pPr marL="0" indent="0" eaLnBrk="1" fontAlgn="auto" hangingPunct="1">
              <a:spcAft>
                <a:spcPts val="0"/>
              </a:spcAft>
              <a:buFont typeface="Wingdings" panose="05000000000000000000" pitchFamily="2" charset="2"/>
              <a:buNone/>
              <a:defRPr/>
            </a:pPr>
            <a:r>
              <a:rPr lang="en-GB" sz="2000" dirty="0">
                <a:solidFill>
                  <a:schemeClr val="tx1"/>
                </a:solidFill>
              </a:rPr>
              <a:t>Start prevention in schools:</a:t>
            </a:r>
          </a:p>
          <a:p>
            <a:pPr marL="252000" indent="-252000" eaLnBrk="1" fontAlgn="auto" hangingPunct="1">
              <a:spcAft>
                <a:spcPts val="0"/>
              </a:spcAft>
              <a:defRPr/>
            </a:pPr>
            <a:endParaRPr lang="en-GB" dirty="0"/>
          </a:p>
        </p:txBody>
      </p:sp>
      <p:sp>
        <p:nvSpPr>
          <p:cNvPr id="27652" name="Content Placeholder 5"/>
          <p:cNvSpPr>
            <a:spLocks noGrp="1"/>
          </p:cNvSpPr>
          <p:nvPr>
            <p:ph sz="half" idx="2"/>
          </p:nvPr>
        </p:nvSpPr>
        <p:spPr>
          <a:xfrm>
            <a:off x="4355976" y="1125538"/>
            <a:ext cx="4392737" cy="4859337"/>
          </a:xfrm>
        </p:spPr>
        <p:txBody>
          <a:bodyPr/>
          <a:lstStyle/>
          <a:p>
            <a:pPr marL="0" indent="0" eaLnBrk="1" hangingPunct="1">
              <a:buFont typeface="Wingdings" panose="05000000000000000000" pitchFamily="2" charset="2"/>
              <a:buNone/>
            </a:pPr>
            <a:endParaRPr lang="en-GB" altLang="en-US" sz="2000" dirty="0" smtClean="0">
              <a:solidFill>
                <a:schemeClr val="tx1"/>
              </a:solidFill>
            </a:endParaRPr>
          </a:p>
          <a:p>
            <a:pPr marL="0" indent="0" eaLnBrk="1" hangingPunct="1"/>
            <a:r>
              <a:rPr lang="en-GB" altLang="en-US" b="0" dirty="0" smtClean="0">
                <a:solidFill>
                  <a:schemeClr val="tx1"/>
                </a:solidFill>
              </a:rPr>
              <a:t> </a:t>
            </a:r>
            <a:r>
              <a:rPr lang="en-GB" altLang="en-US" sz="2400" b="0" dirty="0" smtClean="0">
                <a:solidFill>
                  <a:schemeClr val="tx1"/>
                </a:solidFill>
              </a:rPr>
              <a:t>Start risk education and prevention in schools</a:t>
            </a:r>
          </a:p>
          <a:p>
            <a:pPr marL="0" indent="0" eaLnBrk="1" hangingPunct="1"/>
            <a:endParaRPr lang="en-GB" altLang="en-US" sz="2400" b="0" dirty="0" smtClean="0">
              <a:solidFill>
                <a:schemeClr val="tx1"/>
              </a:solidFill>
            </a:endParaRPr>
          </a:p>
          <a:p>
            <a:pPr marL="0" indent="0" eaLnBrk="1" hangingPunct="1"/>
            <a:r>
              <a:rPr lang="en-GB" altLang="en-US" sz="2400" b="0" dirty="0" smtClean="0">
                <a:solidFill>
                  <a:schemeClr val="tx1"/>
                </a:solidFill>
              </a:rPr>
              <a:t>Ensure </a:t>
            </a:r>
            <a:r>
              <a:rPr lang="en-GB" altLang="en-US" sz="2400" dirty="0" smtClean="0"/>
              <a:t>health and safety </a:t>
            </a:r>
            <a:r>
              <a:rPr lang="en-GB" altLang="en-US" sz="2400" b="0" dirty="0" smtClean="0">
                <a:solidFill>
                  <a:schemeClr val="tx1"/>
                </a:solidFill>
              </a:rPr>
              <a:t>education addresses risks in ‘women’s jobs</a:t>
            </a:r>
          </a:p>
          <a:p>
            <a:pPr marL="0" indent="0" eaLnBrk="1" hangingPunct="1"/>
            <a:endParaRPr lang="en-GB" altLang="en-US" sz="2400" b="0" dirty="0" smtClean="0">
              <a:solidFill>
                <a:schemeClr val="tx1"/>
              </a:solidFill>
            </a:endParaRPr>
          </a:p>
          <a:p>
            <a:pPr marL="0" indent="0" eaLnBrk="1" hangingPunct="1"/>
            <a:r>
              <a:rPr lang="en-GB" altLang="en-US" sz="2400" b="0" dirty="0" smtClean="0">
                <a:solidFill>
                  <a:schemeClr val="tx1"/>
                </a:solidFill>
              </a:rPr>
              <a:t>Ensure </a:t>
            </a:r>
            <a:r>
              <a:rPr lang="en-GB" altLang="en-US" sz="2400" dirty="0"/>
              <a:t>health and safety</a:t>
            </a:r>
            <a:r>
              <a:rPr lang="en-GB" altLang="en-US" sz="2400" b="0" dirty="0" smtClean="0">
                <a:solidFill>
                  <a:schemeClr val="tx1"/>
                </a:solidFill>
              </a:rPr>
              <a:t> covered in vocational training in typical ‘women’s jobs</a:t>
            </a:r>
          </a:p>
        </p:txBody>
      </p:sp>
      <p:pic>
        <p:nvPicPr>
          <p:cNvPr id="2765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 y="1581150"/>
            <a:ext cx="3924300"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342900" y="4868863"/>
            <a:ext cx="4157092" cy="1385887"/>
          </a:xfrm>
          <a:prstGeom prst="rect">
            <a:avLst/>
          </a:prstGeom>
          <a:noFill/>
        </p:spPr>
        <p:txBody>
          <a:bodyPr wrap="square">
            <a:spAutoFit/>
          </a:bodyPr>
          <a:lstStyle/>
          <a:p>
            <a:pPr eaLnBrk="1" hangingPunct="1">
              <a:defRPr/>
            </a:pPr>
            <a:r>
              <a:rPr lang="en-GB" sz="2000" dirty="0">
                <a:latin typeface="+mn-lt"/>
                <a:cs typeface="+mn-cs"/>
              </a:rPr>
              <a:t>Neck pain and back pain associated with school furniture and bag weight* </a:t>
            </a:r>
          </a:p>
          <a:p>
            <a:pPr eaLnBrk="1" hangingPunct="1">
              <a:defRPr/>
            </a:pPr>
            <a:endParaRPr lang="en-GB" sz="1200" dirty="0">
              <a:latin typeface="+mj-lt"/>
              <a:cs typeface="+mn-cs"/>
            </a:endParaRPr>
          </a:p>
          <a:p>
            <a:pPr eaLnBrk="1" hangingPunct="1">
              <a:defRPr/>
            </a:pPr>
            <a:r>
              <a:rPr lang="en-GB" sz="1200" dirty="0" smtClean="0">
                <a:latin typeface="+mj-lt"/>
                <a:cs typeface="+mn-cs"/>
              </a:rPr>
              <a:t>*</a:t>
            </a:r>
            <a:endParaRPr lang="en-GB" sz="1200" dirty="0">
              <a:latin typeface="+mj-lt"/>
              <a:cs typeface="+mn-cs"/>
            </a:endParaRPr>
          </a:p>
        </p:txBody>
      </p:sp>
    </p:spTree>
    <p:extLst>
      <p:ext uri="{BB962C8B-B14F-4D97-AF65-F5344CB8AC3E}">
        <p14:creationId xmlns:p14="http://schemas.microsoft.com/office/powerpoint/2010/main" val="9116337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idx="4294967295"/>
          </p:nvPr>
        </p:nvSpPr>
        <p:spPr/>
        <p:txBody>
          <a:bodyPr/>
          <a:lstStyle/>
          <a:p>
            <a:pPr eaLnBrk="1" hangingPunct="1"/>
            <a:r>
              <a:rPr lang="en-GB" altLang="en-US" sz="2000" smtClean="0">
                <a:ea typeface="ＭＳ Ｐゴシック" panose="020B0600070205080204" pitchFamily="34" charset="-128"/>
              </a:rPr>
              <a:t>The chair – increased exposure, especially lower graded admin workers with less control and variety in work</a:t>
            </a:r>
          </a:p>
        </p:txBody>
      </p:sp>
      <p:sp>
        <p:nvSpPr>
          <p:cNvPr id="29699" name="Content Placeholder 2"/>
          <p:cNvSpPr>
            <a:spLocks noGrp="1"/>
          </p:cNvSpPr>
          <p:nvPr>
            <p:ph idx="4294967295"/>
          </p:nvPr>
        </p:nvSpPr>
        <p:spPr>
          <a:xfrm>
            <a:off x="611188" y="1052513"/>
            <a:ext cx="8167687" cy="5040312"/>
          </a:xfrm>
        </p:spPr>
        <p:txBody>
          <a:bodyPr/>
          <a:lstStyle/>
          <a:p>
            <a:pPr eaLnBrk="1" hangingPunct="1"/>
            <a:r>
              <a:rPr lang="en-GB" altLang="en-US" smtClean="0">
                <a:ea typeface="ＭＳ Ｐゴシック" panose="020B0600070205080204" pitchFamily="34" charset="-128"/>
              </a:rPr>
              <a:t>Heart problems etc. from sedentary work – chair = the new killer</a:t>
            </a:r>
          </a:p>
          <a:p>
            <a:pPr eaLnBrk="1" hangingPunct="1"/>
            <a:r>
              <a:rPr lang="en-GB" altLang="en-US" smtClean="0">
                <a:ea typeface="ＭＳ Ｐゴシック" panose="020B0600070205080204" pitchFamily="34" charset="-128"/>
              </a:rPr>
              <a:t>Chronic non-life threatening diseases-MSDs</a:t>
            </a:r>
          </a:p>
          <a:p>
            <a:pPr eaLnBrk="1" hangingPunct="1">
              <a:buFontTx/>
              <a:buChar char="•"/>
            </a:pPr>
            <a:r>
              <a:rPr lang="en-GB" altLang="en-US" smtClean="0">
                <a:ea typeface="ＭＳ Ｐゴシック" panose="020B0600070205080204" pitchFamily="34" charset="-128"/>
              </a:rPr>
              <a:t>Risks of sitting at an ergonomic workstation all day everyday until 70 years old? </a:t>
            </a:r>
            <a:endParaRPr lang="en-GB" altLang="en-US" smtClean="0">
              <a:solidFill>
                <a:srgbClr val="FF0000"/>
              </a:solidFill>
              <a:ea typeface="ＭＳ Ｐゴシック" panose="020B0600070205080204" pitchFamily="34" charset="-128"/>
            </a:endParaRPr>
          </a:p>
          <a:p>
            <a:pPr eaLnBrk="1" hangingPunct="1">
              <a:buFont typeface="Wingdings" panose="05000000000000000000" pitchFamily="2" charset="2"/>
              <a:buNone/>
            </a:pPr>
            <a:endParaRPr lang="en-GB" altLang="en-US" smtClean="0">
              <a:solidFill>
                <a:srgbClr val="FF0000"/>
              </a:solidFill>
              <a:ea typeface="ＭＳ Ｐゴシック" panose="020B0600070205080204" pitchFamily="34" charset="-128"/>
            </a:endParaRPr>
          </a:p>
          <a:p>
            <a:pPr eaLnBrk="1" hangingPunct="1"/>
            <a:r>
              <a:rPr lang="en-GB" altLang="en-US" smtClean="0">
                <a:solidFill>
                  <a:srgbClr val="FF0000"/>
                </a:solidFill>
                <a:ea typeface="ＭＳ Ｐゴシック" panose="020B0600070205080204" pitchFamily="34" charset="-128"/>
              </a:rPr>
              <a:t>DANGER!</a:t>
            </a:r>
            <a:r>
              <a:rPr lang="en-GB" altLang="en-US" smtClean="0">
                <a:ea typeface="ＭＳ Ｐゴシック" panose="020B0600070205080204" pitchFamily="34" charset="-128"/>
              </a:rPr>
              <a:t>			</a:t>
            </a:r>
            <a:r>
              <a:rPr lang="en-GB" altLang="en-US" smtClean="0">
                <a:solidFill>
                  <a:srgbClr val="FF0000"/>
                </a:solidFill>
                <a:ea typeface="ＭＳ Ｐゴシック" panose="020B0600070205080204" pitchFamily="34" charset="-128"/>
              </a:rPr>
              <a:t>DANGER!		                BETTER!</a:t>
            </a:r>
          </a:p>
        </p:txBody>
      </p:sp>
      <p:pic>
        <p:nvPicPr>
          <p:cNvPr id="297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3141663"/>
            <a:ext cx="2641600" cy="3027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7675" y="3155950"/>
            <a:ext cx="2501900" cy="334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83263" y="3155950"/>
            <a:ext cx="3328987" cy="339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82944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24/03/2020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12</a:t>
            </a:fld>
            <a:endParaRPr lang="en-GB" altLang="en-US"/>
          </a:p>
        </p:txBody>
      </p:sp>
      <p:pic>
        <p:nvPicPr>
          <p:cNvPr id="6" name="Content Placeholder 5"/>
          <p:cNvPicPr>
            <a:picLocks noGrp="1" noChangeAspect="1"/>
          </p:cNvPicPr>
          <p:nvPr>
            <p:ph idx="1"/>
          </p:nvPr>
        </p:nvPicPr>
        <p:blipFill>
          <a:blip r:embed="rId2"/>
          <a:stretch>
            <a:fillRect/>
          </a:stretch>
        </p:blipFill>
        <p:spPr>
          <a:xfrm>
            <a:off x="457200" y="1417638"/>
            <a:ext cx="8229599" cy="3883570"/>
          </a:xfrm>
          <a:prstGeom prst="rect">
            <a:avLst/>
          </a:prstGeom>
        </p:spPr>
      </p:pic>
    </p:spTree>
    <p:extLst>
      <p:ext uri="{BB962C8B-B14F-4D97-AF65-F5344CB8AC3E}">
        <p14:creationId xmlns:p14="http://schemas.microsoft.com/office/powerpoint/2010/main" val="1509709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116632"/>
            <a:ext cx="8928992" cy="864096"/>
          </a:xfrm>
        </p:spPr>
        <p:txBody>
          <a:bodyPr/>
          <a:lstStyle/>
          <a:p>
            <a:r>
              <a:rPr lang="en-GB" sz="3200" dirty="0"/>
              <a:t>Prevention throughout working life — holistic approach</a:t>
            </a:r>
          </a:p>
        </p:txBody>
      </p:sp>
      <p:sp>
        <p:nvSpPr>
          <p:cNvPr id="3" name="Content Placeholder 2"/>
          <p:cNvSpPr>
            <a:spLocks noGrp="1"/>
          </p:cNvSpPr>
          <p:nvPr>
            <p:ph idx="1"/>
          </p:nvPr>
        </p:nvSpPr>
        <p:spPr>
          <a:xfrm>
            <a:off x="107504" y="980728"/>
            <a:ext cx="8928992" cy="4680520"/>
          </a:xfrm>
        </p:spPr>
        <p:txBody>
          <a:bodyPr/>
          <a:lstStyle/>
          <a:p>
            <a:r>
              <a:rPr lang="en-GB" sz="2400" dirty="0"/>
              <a:t>Health in later life is affected by working conditions in earlier life</a:t>
            </a:r>
            <a:endParaRPr lang="en-GB" sz="2400" dirty="0">
              <a:solidFill>
                <a:srgbClr val="FF0000"/>
              </a:solidFill>
            </a:endParaRPr>
          </a:p>
          <a:p>
            <a:r>
              <a:rPr lang="en-GB" sz="2400" dirty="0"/>
              <a:t>Prevention of work-related accidents, health problems and occupational diseases is needed throughout working life</a:t>
            </a:r>
          </a:p>
          <a:p>
            <a:r>
              <a:rPr lang="en-GB" sz="2400" dirty="0"/>
              <a:t>Holistic approach, including:</a:t>
            </a:r>
          </a:p>
          <a:p>
            <a:pPr lvl="1"/>
            <a:r>
              <a:rPr lang="en-GB" sz="2400" dirty="0"/>
              <a:t>work environment and organisation</a:t>
            </a:r>
          </a:p>
          <a:p>
            <a:pPr lvl="1"/>
            <a:r>
              <a:rPr lang="en-GB" sz="2400" dirty="0"/>
              <a:t>training and lifelong learning</a:t>
            </a:r>
          </a:p>
          <a:p>
            <a:pPr lvl="1"/>
            <a:r>
              <a:rPr lang="en-GB" sz="2400" dirty="0"/>
              <a:t>leadership</a:t>
            </a:r>
          </a:p>
          <a:p>
            <a:pPr lvl="1"/>
            <a:r>
              <a:rPr lang="en-GB" sz="2400" dirty="0"/>
              <a:t>work–life balance</a:t>
            </a:r>
          </a:p>
          <a:p>
            <a:pPr lvl="1"/>
            <a:r>
              <a:rPr lang="en-GB" sz="2400" dirty="0"/>
              <a:t>motivation</a:t>
            </a:r>
          </a:p>
          <a:p>
            <a:pPr lvl="1"/>
            <a:r>
              <a:rPr lang="en-GB" sz="2400" dirty="0"/>
              <a:t>career development</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24/03/2020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13</a:t>
            </a:fld>
            <a:endParaRPr lang="en-GB" altLang="en-US"/>
          </a:p>
        </p:txBody>
      </p:sp>
    </p:spTree>
    <p:extLst>
      <p:ext uri="{BB962C8B-B14F-4D97-AF65-F5344CB8AC3E}">
        <p14:creationId xmlns:p14="http://schemas.microsoft.com/office/powerpoint/2010/main" val="6962826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Work ability concept</a:t>
            </a:r>
          </a:p>
        </p:txBody>
      </p:sp>
      <p:sp>
        <p:nvSpPr>
          <p:cNvPr id="3" name="Content Placeholder 2"/>
          <p:cNvSpPr>
            <a:spLocks noGrp="1"/>
          </p:cNvSpPr>
          <p:nvPr>
            <p:ph idx="1"/>
          </p:nvPr>
        </p:nvSpPr>
        <p:spPr/>
        <p:txBody>
          <a:bodyPr/>
          <a:lstStyle/>
          <a:p>
            <a:r>
              <a:rPr lang="en-GB" dirty="0"/>
              <a:t>Work ability concept — </a:t>
            </a:r>
            <a:r>
              <a:rPr lang="en-GB" dirty="0" smtClean="0"/>
              <a:t>there should be a balance </a:t>
            </a:r>
            <a:r>
              <a:rPr lang="en-GB" dirty="0"/>
              <a:t>between work demands and individual resources</a:t>
            </a:r>
          </a:p>
          <a:p>
            <a:r>
              <a:rPr lang="en-GB" dirty="0"/>
              <a:t>Work demands </a:t>
            </a:r>
            <a:r>
              <a:rPr lang="en-GB" dirty="0" smtClean="0"/>
              <a:t>is affected </a:t>
            </a:r>
            <a:r>
              <a:rPr lang="en-GB" dirty="0"/>
              <a:t>by:</a:t>
            </a:r>
          </a:p>
          <a:p>
            <a:pPr lvl="1"/>
            <a:r>
              <a:rPr lang="en-GB" dirty="0"/>
              <a:t>work content, workload, work organisation</a:t>
            </a:r>
          </a:p>
          <a:p>
            <a:pPr lvl="1"/>
            <a:r>
              <a:rPr lang="en-GB" dirty="0"/>
              <a:t>working environment and community</a:t>
            </a:r>
          </a:p>
          <a:p>
            <a:pPr lvl="1"/>
            <a:r>
              <a:rPr lang="en-GB" dirty="0" smtClean="0"/>
              <a:t>Good Leadership at work.</a:t>
            </a:r>
            <a:endParaRPr lang="en-GB" dirty="0"/>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24/03/2020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14</a:t>
            </a:fld>
            <a:endParaRPr lang="en-GB" altLang="en-US"/>
          </a:p>
        </p:txBody>
      </p:sp>
    </p:spTree>
    <p:extLst>
      <p:ext uri="{BB962C8B-B14F-4D97-AF65-F5344CB8AC3E}">
        <p14:creationId xmlns:p14="http://schemas.microsoft.com/office/powerpoint/2010/main" val="18224141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r>
              <a:rPr lang="en-GB" dirty="0"/>
              <a:t>Work ability </a:t>
            </a:r>
            <a:r>
              <a:rPr lang="en-GB" dirty="0" smtClean="0"/>
              <a:t>concept Continued.</a:t>
            </a:r>
            <a:endParaRPr lang="en-GB" dirty="0"/>
          </a:p>
        </p:txBody>
      </p:sp>
      <p:sp>
        <p:nvSpPr>
          <p:cNvPr id="3" name="Content Placeholder 2"/>
          <p:cNvSpPr>
            <a:spLocks noGrp="1"/>
          </p:cNvSpPr>
          <p:nvPr>
            <p:ph idx="1"/>
          </p:nvPr>
        </p:nvSpPr>
        <p:spPr>
          <a:xfrm>
            <a:off x="250825" y="1052736"/>
            <a:ext cx="8435975" cy="4464497"/>
          </a:xfrm>
        </p:spPr>
        <p:txBody>
          <a:bodyPr/>
          <a:lstStyle/>
          <a:p>
            <a:r>
              <a:rPr lang="en-GB" sz="2400" dirty="0"/>
              <a:t>Individual resources dependent on:</a:t>
            </a:r>
          </a:p>
          <a:p>
            <a:pPr lvl="1"/>
            <a:r>
              <a:rPr lang="en-GB" sz="2400" dirty="0"/>
              <a:t>health and functional capacities </a:t>
            </a:r>
          </a:p>
          <a:p>
            <a:pPr lvl="1"/>
            <a:r>
              <a:rPr lang="en-GB" sz="2400" dirty="0"/>
              <a:t>skills and competences</a:t>
            </a:r>
          </a:p>
          <a:p>
            <a:pPr lvl="1"/>
            <a:r>
              <a:rPr lang="en-GB" sz="2400" dirty="0"/>
              <a:t>values, attitudes, motivation</a:t>
            </a:r>
          </a:p>
          <a:p>
            <a:r>
              <a:rPr lang="en-GB" sz="2400" dirty="0"/>
              <a:t>Promoting work ability requires:</a:t>
            </a:r>
          </a:p>
          <a:p>
            <a:pPr lvl="1"/>
            <a:r>
              <a:rPr lang="en-GB" sz="2400" dirty="0"/>
              <a:t>good leadership</a:t>
            </a:r>
          </a:p>
          <a:p>
            <a:pPr lvl="1"/>
            <a:r>
              <a:rPr lang="en-GB" sz="2400" dirty="0"/>
              <a:t>worker participation</a:t>
            </a:r>
          </a:p>
          <a:p>
            <a:pPr lvl="1"/>
            <a:r>
              <a:rPr lang="en-GB" sz="2400" dirty="0"/>
              <a:t>cooperation between management and workers</a:t>
            </a:r>
          </a:p>
          <a:p>
            <a:r>
              <a:rPr lang="en-GB" sz="2400" dirty="0"/>
              <a:t>Work ability index</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24/03/2020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15</a:t>
            </a:fld>
            <a:endParaRPr lang="en-GB" altLang="en-US"/>
          </a:p>
        </p:txBody>
      </p:sp>
    </p:spTree>
    <p:extLst>
      <p:ext uri="{BB962C8B-B14F-4D97-AF65-F5344CB8AC3E}">
        <p14:creationId xmlns:p14="http://schemas.microsoft.com/office/powerpoint/2010/main" val="39066091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7822" y="0"/>
            <a:ext cx="8435975" cy="648072"/>
          </a:xfrm>
        </p:spPr>
        <p:txBody>
          <a:bodyPr/>
          <a:lstStyle/>
          <a:p>
            <a:r>
              <a:rPr lang="en-GB" sz="3200" dirty="0"/>
              <a:t>Diversity-sensitive risk assessment</a:t>
            </a:r>
            <a:r>
              <a:rPr lang="en-GB" dirty="0"/>
              <a:t/>
            </a:r>
            <a:br>
              <a:rPr lang="en-GB" dirty="0"/>
            </a:br>
            <a:endParaRPr lang="en-GB" dirty="0"/>
          </a:p>
        </p:txBody>
      </p:sp>
      <p:sp>
        <p:nvSpPr>
          <p:cNvPr id="3" name="Content Placeholder 2"/>
          <p:cNvSpPr>
            <a:spLocks noGrp="1"/>
          </p:cNvSpPr>
          <p:nvPr>
            <p:ph idx="1"/>
          </p:nvPr>
        </p:nvSpPr>
        <p:spPr>
          <a:xfrm>
            <a:off x="107504" y="512676"/>
            <a:ext cx="8991420" cy="5148572"/>
          </a:xfrm>
        </p:spPr>
        <p:txBody>
          <a:bodyPr/>
          <a:lstStyle/>
          <a:p>
            <a:pPr>
              <a:lnSpc>
                <a:spcPct val="110000"/>
              </a:lnSpc>
            </a:pPr>
            <a:r>
              <a:rPr lang="en-GB" sz="2400" dirty="0"/>
              <a:t>Risk assessment is the cornerstone of </a:t>
            </a:r>
            <a:r>
              <a:rPr lang="en-GB" sz="2400" dirty="0" smtClean="0"/>
              <a:t>an organisations safety and health management worldwide.</a:t>
            </a:r>
            <a:endParaRPr lang="en-GB" sz="2400" dirty="0"/>
          </a:p>
          <a:p>
            <a:pPr>
              <a:lnSpc>
                <a:spcPct val="110000"/>
              </a:lnSpc>
            </a:pPr>
            <a:r>
              <a:rPr lang="en-GB" sz="2400" dirty="0"/>
              <a:t>Differences exist between individuals, take account of:</a:t>
            </a:r>
          </a:p>
          <a:p>
            <a:pPr lvl="1">
              <a:lnSpc>
                <a:spcPct val="110000"/>
              </a:lnSpc>
            </a:pPr>
            <a:r>
              <a:rPr lang="en-GB" sz="2400" dirty="0"/>
              <a:t>age</a:t>
            </a:r>
          </a:p>
          <a:p>
            <a:pPr lvl="1">
              <a:lnSpc>
                <a:spcPct val="110000"/>
              </a:lnSpc>
            </a:pPr>
            <a:r>
              <a:rPr lang="en-GB" sz="2400" dirty="0"/>
              <a:t>gender</a:t>
            </a:r>
          </a:p>
          <a:p>
            <a:pPr lvl="1">
              <a:lnSpc>
                <a:spcPct val="110000"/>
              </a:lnSpc>
            </a:pPr>
            <a:r>
              <a:rPr lang="en-GB" sz="2400" dirty="0"/>
              <a:t>disability</a:t>
            </a:r>
          </a:p>
          <a:p>
            <a:pPr lvl="1">
              <a:lnSpc>
                <a:spcPct val="110000"/>
              </a:lnSpc>
            </a:pPr>
            <a:r>
              <a:rPr lang="en-GB" sz="2400" dirty="0"/>
              <a:t>migrants</a:t>
            </a:r>
          </a:p>
          <a:p>
            <a:pPr>
              <a:lnSpc>
                <a:spcPct val="110000"/>
              </a:lnSpc>
            </a:pPr>
            <a:r>
              <a:rPr lang="en-GB" sz="2400" dirty="0"/>
              <a:t>For younger workers, take account of:</a:t>
            </a:r>
          </a:p>
          <a:p>
            <a:pPr lvl="1">
              <a:lnSpc>
                <a:spcPct val="110000"/>
              </a:lnSpc>
            </a:pPr>
            <a:r>
              <a:rPr lang="en-GB" sz="2400" dirty="0"/>
              <a:t>physical and intellectual development</a:t>
            </a:r>
          </a:p>
          <a:p>
            <a:pPr lvl="1">
              <a:lnSpc>
                <a:spcPct val="110000"/>
              </a:lnSpc>
            </a:pPr>
            <a:r>
              <a:rPr lang="en-GB" sz="2400" dirty="0"/>
              <a:t>immaturity</a:t>
            </a:r>
          </a:p>
          <a:p>
            <a:pPr lvl="1">
              <a:lnSpc>
                <a:spcPct val="110000"/>
              </a:lnSpc>
            </a:pPr>
            <a:r>
              <a:rPr lang="en-GB" sz="2400" dirty="0"/>
              <a:t>lack of experience</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24/03/2020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16</a:t>
            </a:fld>
            <a:endParaRPr lang="en-GB" altLang="en-US"/>
          </a:p>
        </p:txBody>
      </p:sp>
    </p:spTree>
    <p:extLst>
      <p:ext uri="{BB962C8B-B14F-4D97-AF65-F5344CB8AC3E}">
        <p14:creationId xmlns:p14="http://schemas.microsoft.com/office/powerpoint/2010/main" val="5836343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825" y="274638"/>
            <a:ext cx="8435975" cy="1143000"/>
          </a:xfrm>
        </p:spPr>
        <p:txBody>
          <a:bodyPr/>
          <a:lstStyle/>
          <a:p>
            <a:r>
              <a:rPr lang="en-GB" sz="4000" dirty="0"/>
              <a:t>Diversity-sensitive risk assessment</a:t>
            </a:r>
            <a:r>
              <a:rPr lang="en-GB" dirty="0"/>
              <a:t/>
            </a:r>
            <a:br>
              <a:rPr lang="en-GB" dirty="0"/>
            </a:br>
            <a:endParaRPr lang="en-GB" dirty="0"/>
          </a:p>
        </p:txBody>
      </p:sp>
      <p:sp>
        <p:nvSpPr>
          <p:cNvPr id="3" name="Content Placeholder 2"/>
          <p:cNvSpPr>
            <a:spLocks noGrp="1"/>
          </p:cNvSpPr>
          <p:nvPr>
            <p:ph idx="1"/>
          </p:nvPr>
        </p:nvSpPr>
        <p:spPr>
          <a:xfrm>
            <a:off x="250825" y="1196752"/>
            <a:ext cx="8713663" cy="4320481"/>
          </a:xfrm>
        </p:spPr>
        <p:txBody>
          <a:bodyPr/>
          <a:lstStyle/>
          <a:p>
            <a:pPr marL="0" lvl="0" indent="0" eaLnBrk="1" fontAlgn="auto" hangingPunct="1">
              <a:lnSpc>
                <a:spcPct val="110000"/>
              </a:lnSpc>
              <a:spcBef>
                <a:spcPts val="0"/>
              </a:spcBef>
              <a:spcAft>
                <a:spcPts val="0"/>
              </a:spcAft>
              <a:buNone/>
            </a:pPr>
            <a:r>
              <a:rPr lang="en-GB" sz="2800" dirty="0">
                <a:solidFill>
                  <a:srgbClr val="000000"/>
                </a:solidFill>
                <a:latin typeface="Arial"/>
              </a:rPr>
              <a:t>For older workers, consider:</a:t>
            </a:r>
          </a:p>
          <a:p>
            <a:pPr marL="457200" lvl="1" indent="0" eaLnBrk="1" fontAlgn="auto" hangingPunct="1">
              <a:lnSpc>
                <a:spcPct val="110000"/>
              </a:lnSpc>
              <a:spcBef>
                <a:spcPts val="0"/>
              </a:spcBef>
              <a:spcAft>
                <a:spcPts val="0"/>
              </a:spcAft>
              <a:buNone/>
            </a:pPr>
            <a:r>
              <a:rPr lang="en-GB" dirty="0">
                <a:solidFill>
                  <a:srgbClr val="000000"/>
                </a:solidFill>
                <a:latin typeface="Arial"/>
              </a:rPr>
              <a:t>high-risk situations (e.g. shift work, high physical workload, </a:t>
            </a:r>
            <a:r>
              <a:rPr lang="en-GB" dirty="0" smtClean="0">
                <a:solidFill>
                  <a:srgbClr val="000000"/>
                </a:solidFill>
                <a:latin typeface="Arial"/>
              </a:rPr>
              <a:t>extreme </a:t>
            </a:r>
            <a:r>
              <a:rPr lang="en-GB" dirty="0">
                <a:solidFill>
                  <a:srgbClr val="000000"/>
                </a:solidFill>
                <a:latin typeface="Arial"/>
              </a:rPr>
              <a:t>temperatures)</a:t>
            </a:r>
          </a:p>
          <a:p>
            <a:pPr marL="0" lvl="0" indent="0" eaLnBrk="1" fontAlgn="auto" hangingPunct="1">
              <a:lnSpc>
                <a:spcPct val="110000"/>
              </a:lnSpc>
              <a:spcBef>
                <a:spcPts val="0"/>
              </a:spcBef>
              <a:spcAft>
                <a:spcPts val="0"/>
              </a:spcAft>
              <a:buNone/>
            </a:pPr>
            <a:r>
              <a:rPr lang="en-GB" sz="2400" dirty="0">
                <a:solidFill>
                  <a:srgbClr val="000000"/>
                </a:solidFill>
                <a:latin typeface="Arial"/>
              </a:rPr>
              <a:t>Older workers are not a homogeneous group and differences </a:t>
            </a:r>
            <a:br>
              <a:rPr lang="en-GB" sz="2400" dirty="0">
                <a:solidFill>
                  <a:srgbClr val="000000"/>
                </a:solidFill>
                <a:latin typeface="Arial"/>
              </a:rPr>
            </a:br>
            <a:r>
              <a:rPr lang="en-GB" sz="2400" dirty="0">
                <a:solidFill>
                  <a:srgbClr val="000000"/>
                </a:solidFill>
                <a:latin typeface="Arial"/>
              </a:rPr>
              <a:t>in both functional capacity and health between individuals </a:t>
            </a:r>
            <a:br>
              <a:rPr lang="en-GB" sz="2400" dirty="0">
                <a:solidFill>
                  <a:srgbClr val="000000"/>
                </a:solidFill>
                <a:latin typeface="Arial"/>
              </a:rPr>
            </a:br>
            <a:r>
              <a:rPr lang="en-GB" sz="2400" dirty="0">
                <a:solidFill>
                  <a:srgbClr val="000000"/>
                </a:solidFill>
                <a:latin typeface="Arial"/>
              </a:rPr>
              <a:t>increase with age</a:t>
            </a:r>
          </a:p>
          <a:p>
            <a:pPr marL="0" lvl="0" indent="0" eaLnBrk="1" fontAlgn="auto" hangingPunct="1">
              <a:lnSpc>
                <a:spcPct val="110000"/>
              </a:lnSpc>
              <a:spcBef>
                <a:spcPts val="0"/>
              </a:spcBef>
              <a:spcAft>
                <a:spcPts val="0"/>
              </a:spcAft>
              <a:buNone/>
            </a:pPr>
            <a:r>
              <a:rPr lang="en-GB" sz="2800" dirty="0">
                <a:solidFill>
                  <a:srgbClr val="000000"/>
                </a:solidFill>
                <a:latin typeface="Arial"/>
              </a:rPr>
              <a:t>Diversity addressed by focusing on work demands </a:t>
            </a:r>
            <a:br>
              <a:rPr lang="en-GB" sz="2800" dirty="0">
                <a:solidFill>
                  <a:srgbClr val="000000"/>
                </a:solidFill>
                <a:latin typeface="Arial"/>
              </a:rPr>
            </a:br>
            <a:r>
              <a:rPr lang="en-GB" sz="2800" dirty="0">
                <a:solidFill>
                  <a:srgbClr val="000000"/>
                </a:solidFill>
                <a:latin typeface="Arial"/>
              </a:rPr>
              <a:t>in relation to individual capacities and health</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24/03/2020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17</a:t>
            </a:fld>
            <a:endParaRPr lang="en-GB" altLang="en-US"/>
          </a:p>
        </p:txBody>
      </p:sp>
    </p:spTree>
    <p:extLst>
      <p:ext uri="{BB962C8B-B14F-4D97-AF65-F5344CB8AC3E}">
        <p14:creationId xmlns:p14="http://schemas.microsoft.com/office/powerpoint/2010/main" val="15506633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1318" y="-310132"/>
            <a:ext cx="8229600" cy="1143000"/>
          </a:xfrm>
        </p:spPr>
        <p:txBody>
          <a:bodyPr/>
          <a:lstStyle/>
          <a:p>
            <a:r>
              <a:rPr lang="en-GB" dirty="0"/>
              <a:t>Adapting the workplace</a:t>
            </a:r>
          </a:p>
        </p:txBody>
      </p:sp>
      <p:sp>
        <p:nvSpPr>
          <p:cNvPr id="3" name="Content Placeholder 2"/>
          <p:cNvSpPr>
            <a:spLocks noGrp="1"/>
          </p:cNvSpPr>
          <p:nvPr>
            <p:ph idx="1"/>
          </p:nvPr>
        </p:nvSpPr>
        <p:spPr>
          <a:xfrm>
            <a:off x="250825" y="832868"/>
            <a:ext cx="8713663" cy="4684365"/>
          </a:xfrm>
        </p:spPr>
        <p:txBody>
          <a:bodyPr/>
          <a:lstStyle/>
          <a:p>
            <a:pPr marL="252000" lvl="0" indent="-252000" defTabSz="457200" eaLnBrk="1" fontAlgn="auto" hangingPunct="1">
              <a:spcBef>
                <a:spcPts val="600"/>
              </a:spcBef>
              <a:spcAft>
                <a:spcPts val="0"/>
              </a:spcAft>
              <a:buClr>
                <a:srgbClr val="003399"/>
              </a:buClr>
              <a:buFont typeface="Wingdings" pitchFamily="2" charset="2"/>
              <a:buChar char="§"/>
            </a:pPr>
            <a:r>
              <a:rPr lang="en-GB" sz="2400" b="1" dirty="0">
                <a:solidFill>
                  <a:srgbClr val="003399"/>
                </a:solidFill>
                <a:latin typeface="Arial"/>
              </a:rPr>
              <a:t>Work should be adapted </a:t>
            </a:r>
            <a:r>
              <a:rPr lang="en-GB" sz="2400" b="1" dirty="0" smtClean="0">
                <a:solidFill>
                  <a:srgbClr val="003399"/>
                </a:solidFill>
                <a:latin typeface="Arial"/>
              </a:rPr>
              <a:t>to an individuals </a:t>
            </a:r>
            <a:r>
              <a:rPr lang="en-GB" sz="2400" b="1" dirty="0">
                <a:solidFill>
                  <a:srgbClr val="003399"/>
                </a:solidFill>
                <a:latin typeface="Arial"/>
              </a:rPr>
              <a:t>abilities, skills and health status, as well as other factors of diversity</a:t>
            </a:r>
          </a:p>
          <a:p>
            <a:pPr marL="252000" lvl="0" indent="-252000" defTabSz="457200" eaLnBrk="1" fontAlgn="auto" hangingPunct="1">
              <a:spcBef>
                <a:spcPts val="600"/>
              </a:spcBef>
              <a:spcAft>
                <a:spcPts val="0"/>
              </a:spcAft>
              <a:buClr>
                <a:srgbClr val="003399"/>
              </a:buClr>
              <a:buFont typeface="Wingdings" pitchFamily="2" charset="2"/>
              <a:buChar char="§"/>
            </a:pPr>
            <a:r>
              <a:rPr lang="en-GB" sz="2400" b="1" dirty="0">
                <a:solidFill>
                  <a:srgbClr val="003399"/>
                </a:solidFill>
                <a:latin typeface="Arial"/>
              </a:rPr>
              <a:t>Dynamic and continuous process throughout working life</a:t>
            </a:r>
          </a:p>
          <a:p>
            <a:pPr marL="252000" lvl="0" indent="-252000" defTabSz="457200" eaLnBrk="1" fontAlgn="auto" hangingPunct="1">
              <a:spcBef>
                <a:spcPts val="600"/>
              </a:spcBef>
              <a:spcAft>
                <a:spcPts val="0"/>
              </a:spcAft>
              <a:buClr>
                <a:srgbClr val="003399"/>
              </a:buClr>
              <a:buFont typeface="Wingdings" pitchFamily="2" charset="2"/>
              <a:buChar char="§"/>
            </a:pPr>
            <a:r>
              <a:rPr lang="en-GB" sz="2400" b="1" dirty="0">
                <a:solidFill>
                  <a:srgbClr val="003399"/>
                </a:solidFill>
                <a:latin typeface="Arial"/>
              </a:rPr>
              <a:t>Examples of changes in response to functional capacity:</a:t>
            </a: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use of equipment</a:t>
            </a: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good ergonomic design</a:t>
            </a: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job re-design</a:t>
            </a: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job rotation</a:t>
            </a:r>
          </a:p>
          <a:p>
            <a:pPr marL="252000" lvl="0" indent="-252000" defTabSz="457200" eaLnBrk="1" fontAlgn="auto" hangingPunct="1">
              <a:spcBef>
                <a:spcPts val="600"/>
              </a:spcBef>
              <a:spcAft>
                <a:spcPts val="0"/>
              </a:spcAft>
              <a:buClr>
                <a:srgbClr val="003399"/>
              </a:buClr>
              <a:buFont typeface="Wingdings" pitchFamily="2" charset="2"/>
              <a:buChar char="§"/>
            </a:pPr>
            <a:r>
              <a:rPr lang="en-GB" sz="2400" b="1" dirty="0">
                <a:solidFill>
                  <a:srgbClr val="003399"/>
                </a:solidFill>
                <a:latin typeface="Arial"/>
              </a:rPr>
              <a:t>Good workplace design and good organisation benefit all ages</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24/03/2020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18</a:t>
            </a:fld>
            <a:endParaRPr lang="en-GB" altLang="en-US"/>
          </a:p>
        </p:txBody>
      </p:sp>
    </p:spTree>
    <p:extLst>
      <p:ext uri="{BB962C8B-B14F-4D97-AF65-F5344CB8AC3E}">
        <p14:creationId xmlns:p14="http://schemas.microsoft.com/office/powerpoint/2010/main" val="16099600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a:t>Disability prevention, rehabilitation and return to work</a:t>
            </a:r>
          </a:p>
        </p:txBody>
      </p:sp>
      <p:sp>
        <p:nvSpPr>
          <p:cNvPr id="3" name="Content Placeholder 2"/>
          <p:cNvSpPr>
            <a:spLocks noGrp="1"/>
          </p:cNvSpPr>
          <p:nvPr>
            <p:ph idx="1"/>
          </p:nvPr>
        </p:nvSpPr>
        <p:spPr>
          <a:xfrm>
            <a:off x="179512" y="1340768"/>
            <a:ext cx="8784976" cy="4320480"/>
          </a:xfrm>
        </p:spPr>
        <p:txBody>
          <a:bodyPr/>
          <a:lstStyle/>
          <a:p>
            <a:pPr marL="252000" lvl="0" indent="-252000" defTabSz="457200" eaLnBrk="1" fontAlgn="auto" hangingPunct="1">
              <a:spcBef>
                <a:spcPts val="600"/>
              </a:spcBef>
              <a:spcAft>
                <a:spcPts val="0"/>
              </a:spcAft>
              <a:buClr>
                <a:srgbClr val="003399"/>
              </a:buClr>
              <a:buFont typeface="Wingdings" pitchFamily="2" charset="2"/>
              <a:buChar char="§"/>
            </a:pPr>
            <a:r>
              <a:rPr lang="en-GB" sz="2400" b="1" dirty="0">
                <a:solidFill>
                  <a:srgbClr val="003399"/>
                </a:solidFill>
                <a:latin typeface="Arial"/>
              </a:rPr>
              <a:t>Work is good for health provided that working conditions are decent</a:t>
            </a:r>
          </a:p>
          <a:p>
            <a:pPr marL="252000" lvl="0" indent="-252000" defTabSz="457200" eaLnBrk="1" fontAlgn="auto" hangingPunct="1">
              <a:spcBef>
                <a:spcPts val="600"/>
              </a:spcBef>
              <a:spcAft>
                <a:spcPts val="0"/>
              </a:spcAft>
              <a:buClr>
                <a:srgbClr val="003399"/>
              </a:buClr>
              <a:buFont typeface="Wingdings" pitchFamily="2" charset="2"/>
              <a:buChar char="§"/>
            </a:pPr>
            <a:r>
              <a:rPr lang="en-GB" sz="2400" b="1" dirty="0">
                <a:solidFill>
                  <a:srgbClr val="003399"/>
                </a:solidFill>
                <a:latin typeface="Arial"/>
              </a:rPr>
              <a:t>Long-term sick leave can lead to mental health issues</a:t>
            </a:r>
          </a:p>
          <a:p>
            <a:pPr marL="252000" lvl="0" indent="-252000" defTabSz="457200" eaLnBrk="1" fontAlgn="auto" hangingPunct="1">
              <a:spcBef>
                <a:spcPts val="600"/>
              </a:spcBef>
              <a:spcAft>
                <a:spcPts val="0"/>
              </a:spcAft>
              <a:buClr>
                <a:srgbClr val="003399"/>
              </a:buClr>
              <a:buFont typeface="Wingdings" pitchFamily="2" charset="2"/>
              <a:buChar char="§"/>
            </a:pPr>
            <a:r>
              <a:rPr lang="en-GB" sz="2400" b="1" dirty="0">
                <a:solidFill>
                  <a:srgbClr val="003399"/>
                </a:solidFill>
                <a:latin typeface="Arial"/>
              </a:rPr>
              <a:t>Health issues most common reason for leaving workforce early</a:t>
            </a:r>
          </a:p>
          <a:p>
            <a:pPr marL="252000" lvl="0" indent="-252000" defTabSz="457200" eaLnBrk="1" fontAlgn="auto" hangingPunct="1">
              <a:spcBef>
                <a:spcPts val="600"/>
              </a:spcBef>
              <a:spcAft>
                <a:spcPts val="0"/>
              </a:spcAft>
              <a:buClr>
                <a:srgbClr val="003399"/>
              </a:buClr>
              <a:buFont typeface="Wingdings" pitchFamily="2" charset="2"/>
              <a:buChar char="§"/>
            </a:pPr>
            <a:r>
              <a:rPr lang="en-GB" sz="2400" b="1" dirty="0">
                <a:solidFill>
                  <a:srgbClr val="003399"/>
                </a:solidFill>
                <a:latin typeface="Arial"/>
              </a:rPr>
              <a:t>Important to help people with health problems remain in work through rehabilitation and return to work</a:t>
            </a:r>
          </a:p>
          <a:p>
            <a:pPr marL="252000" lvl="0" indent="-252000" defTabSz="457200" eaLnBrk="1" fontAlgn="auto" hangingPunct="1">
              <a:spcBef>
                <a:spcPts val="600"/>
              </a:spcBef>
              <a:spcAft>
                <a:spcPts val="0"/>
              </a:spcAft>
              <a:buClr>
                <a:srgbClr val="003399"/>
              </a:buClr>
              <a:buFont typeface="Wingdings" pitchFamily="2" charset="2"/>
              <a:buChar char="§"/>
            </a:pPr>
            <a:r>
              <a:rPr lang="en-GB" sz="2400" b="1" dirty="0">
                <a:solidFill>
                  <a:srgbClr val="003399"/>
                </a:solidFill>
                <a:latin typeface="Arial"/>
              </a:rPr>
              <a:t>Good examples:</a:t>
            </a: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‘sick note’ replaced by ‘fit note’ — UK</a:t>
            </a: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‘return to work’ intervention project — Denmark</a:t>
            </a: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‘fit2work’ programme — Austria</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24/03/2020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19</a:t>
            </a:fld>
            <a:endParaRPr lang="en-GB" altLang="en-US"/>
          </a:p>
        </p:txBody>
      </p:sp>
    </p:spTree>
    <p:extLst>
      <p:ext uri="{BB962C8B-B14F-4D97-AF65-F5344CB8AC3E}">
        <p14:creationId xmlns:p14="http://schemas.microsoft.com/office/powerpoint/2010/main" val="20875073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825" y="116632"/>
            <a:ext cx="8435975" cy="936104"/>
          </a:xfrm>
        </p:spPr>
        <p:txBody>
          <a:bodyPr/>
          <a:lstStyle/>
          <a:p>
            <a:r>
              <a:rPr lang="en-GB" sz="3600" dirty="0" smtClean="0"/>
              <a:t>Fit Note - </a:t>
            </a:r>
            <a:r>
              <a:rPr lang="en-GB" sz="3600" dirty="0"/>
              <a:t>More than seven days off sick. </a:t>
            </a:r>
          </a:p>
        </p:txBody>
      </p:sp>
      <p:sp>
        <p:nvSpPr>
          <p:cNvPr id="3" name="Content Placeholder 2"/>
          <p:cNvSpPr>
            <a:spLocks noGrp="1"/>
          </p:cNvSpPr>
          <p:nvPr>
            <p:ph idx="1"/>
          </p:nvPr>
        </p:nvSpPr>
        <p:spPr>
          <a:xfrm>
            <a:off x="107504" y="1196752"/>
            <a:ext cx="8784975" cy="4320481"/>
          </a:xfrm>
        </p:spPr>
        <p:txBody>
          <a:bodyPr/>
          <a:lstStyle/>
          <a:p>
            <a:r>
              <a:rPr lang="en-GB" sz="3600" dirty="0"/>
              <a:t>If you're off work </a:t>
            </a:r>
            <a:r>
              <a:rPr lang="en-GB" sz="3600" b="1" dirty="0"/>
              <a:t>sick</a:t>
            </a:r>
            <a:r>
              <a:rPr lang="en-GB" sz="3600" dirty="0"/>
              <a:t> for more than seven days your employer will normally ask for a </a:t>
            </a:r>
            <a:r>
              <a:rPr lang="en-GB" sz="3600" b="1" dirty="0"/>
              <a:t>fit note</a:t>
            </a:r>
            <a:r>
              <a:rPr lang="en-GB" sz="3600" dirty="0"/>
              <a:t> (or Statement of </a:t>
            </a:r>
            <a:r>
              <a:rPr lang="en-GB" sz="3600" b="1" dirty="0"/>
              <a:t>Fitness</a:t>
            </a:r>
            <a:r>
              <a:rPr lang="en-GB" sz="3600" dirty="0"/>
              <a:t> for Work) from your GP or hospital doctor. </a:t>
            </a:r>
            <a:endParaRPr lang="en-GB" sz="3600" dirty="0" smtClean="0"/>
          </a:p>
          <a:p>
            <a:r>
              <a:rPr lang="en-GB" sz="3600" b="1" dirty="0" smtClean="0"/>
              <a:t>Fit </a:t>
            </a:r>
            <a:r>
              <a:rPr lang="en-GB" sz="3600" b="1" dirty="0"/>
              <a:t>notes</a:t>
            </a:r>
            <a:r>
              <a:rPr lang="en-GB" sz="3600" dirty="0"/>
              <a:t> are sometimes referred to as medical statements or a </a:t>
            </a:r>
            <a:r>
              <a:rPr lang="en-GB" sz="3600" b="1" dirty="0"/>
              <a:t>doctor's note</a:t>
            </a:r>
            <a:r>
              <a:rPr lang="en-GB" sz="3600" dirty="0"/>
              <a:t>.</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24/03/2020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20</a:t>
            </a:fld>
            <a:endParaRPr lang="en-GB" altLang="en-US"/>
          </a:p>
        </p:txBody>
      </p:sp>
    </p:spTree>
    <p:extLst>
      <p:ext uri="{BB962C8B-B14F-4D97-AF65-F5344CB8AC3E}">
        <p14:creationId xmlns:p14="http://schemas.microsoft.com/office/powerpoint/2010/main" val="31479292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74638"/>
            <a:ext cx="8507288" cy="706090"/>
          </a:xfrm>
        </p:spPr>
        <p:txBody>
          <a:bodyPr/>
          <a:lstStyle/>
          <a:p>
            <a:r>
              <a:rPr lang="en-GB" dirty="0"/>
              <a:t>Lifelong learning</a:t>
            </a:r>
            <a:br>
              <a:rPr lang="en-GB" dirty="0"/>
            </a:br>
            <a:endParaRPr lang="en-GB" dirty="0"/>
          </a:p>
        </p:txBody>
      </p:sp>
      <p:sp>
        <p:nvSpPr>
          <p:cNvPr id="3" name="Content Placeholder 2"/>
          <p:cNvSpPr>
            <a:spLocks noGrp="1"/>
          </p:cNvSpPr>
          <p:nvPr>
            <p:ph idx="1"/>
          </p:nvPr>
        </p:nvSpPr>
        <p:spPr>
          <a:xfrm>
            <a:off x="179512" y="1124744"/>
            <a:ext cx="8784976" cy="4392489"/>
          </a:xfrm>
        </p:spPr>
        <p:txBody>
          <a:bodyPr/>
          <a:lstStyle/>
          <a:p>
            <a:r>
              <a:rPr lang="en-GB" dirty="0"/>
              <a:t>Enable workers of all ages </a:t>
            </a:r>
            <a:r>
              <a:rPr lang="en-GB" dirty="0" smtClean="0"/>
              <a:t>to </a:t>
            </a:r>
            <a:r>
              <a:rPr lang="en-GB" dirty="0"/>
              <a:t>take part in education and training</a:t>
            </a:r>
          </a:p>
          <a:p>
            <a:r>
              <a:rPr lang="en-GB" dirty="0"/>
              <a:t>Prevent erosion of </a:t>
            </a:r>
            <a:r>
              <a:rPr lang="en-GB" dirty="0" smtClean="0"/>
              <a:t>skills </a:t>
            </a:r>
            <a:r>
              <a:rPr lang="en-GB" dirty="0"/>
              <a:t>and competences</a:t>
            </a:r>
          </a:p>
          <a:p>
            <a:r>
              <a:rPr lang="en-GB" dirty="0"/>
              <a:t>Updating and developing skills </a:t>
            </a:r>
            <a:r>
              <a:rPr lang="en-GB" dirty="0" smtClean="0"/>
              <a:t>important </a:t>
            </a:r>
            <a:r>
              <a:rPr lang="en-GB" dirty="0"/>
              <a:t>for employability</a:t>
            </a:r>
          </a:p>
          <a:p>
            <a:r>
              <a:rPr lang="en-GB" dirty="0"/>
              <a:t>Also important for </a:t>
            </a:r>
            <a:r>
              <a:rPr lang="en-GB" dirty="0" smtClean="0"/>
              <a:t>psycho-social </a:t>
            </a:r>
            <a:r>
              <a:rPr lang="en-GB" dirty="0"/>
              <a:t>working environment</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24/03/2020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21</a:t>
            </a:fld>
            <a:endParaRPr lang="en-GB" altLang="en-US"/>
          </a:p>
        </p:txBody>
      </p:sp>
    </p:spTree>
    <p:extLst>
      <p:ext uri="{BB962C8B-B14F-4D97-AF65-F5344CB8AC3E}">
        <p14:creationId xmlns:p14="http://schemas.microsoft.com/office/powerpoint/2010/main" val="13636821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Workplace health promotion</a:t>
            </a:r>
            <a:br>
              <a:rPr lang="en-GB" dirty="0"/>
            </a:br>
            <a:endParaRPr lang="en-GB" dirty="0"/>
          </a:p>
        </p:txBody>
      </p:sp>
      <p:sp>
        <p:nvSpPr>
          <p:cNvPr id="3" name="Content Placeholder 2"/>
          <p:cNvSpPr>
            <a:spLocks noGrp="1"/>
          </p:cNvSpPr>
          <p:nvPr>
            <p:ph idx="1"/>
          </p:nvPr>
        </p:nvSpPr>
        <p:spPr>
          <a:xfrm>
            <a:off x="107504" y="836712"/>
            <a:ext cx="8928992" cy="4680521"/>
          </a:xfrm>
        </p:spPr>
        <p:txBody>
          <a:bodyPr/>
          <a:lstStyle/>
          <a:p>
            <a:r>
              <a:rPr lang="en-GB" sz="2800" dirty="0"/>
              <a:t>Combined efforts of employers, employees and </a:t>
            </a:r>
            <a:br>
              <a:rPr lang="en-GB" sz="2800" dirty="0"/>
            </a:br>
            <a:r>
              <a:rPr lang="en-GB" sz="2800" dirty="0"/>
              <a:t>society to improve health and well-being at work</a:t>
            </a:r>
          </a:p>
          <a:p>
            <a:r>
              <a:rPr lang="en-GB" sz="2800" dirty="0"/>
              <a:t>Can be only successful if combined with risk prevention </a:t>
            </a:r>
            <a:r>
              <a:rPr lang="en-GB" sz="2800" dirty="0" smtClean="0"/>
              <a:t>and </a:t>
            </a:r>
            <a:r>
              <a:rPr lang="en-GB" sz="2800" dirty="0"/>
              <a:t>health protection</a:t>
            </a:r>
          </a:p>
          <a:p>
            <a:r>
              <a:rPr lang="en-GB" sz="2800" dirty="0"/>
              <a:t>‘Health promoting workplaces’ – a comprehensive approach, integrating </a:t>
            </a:r>
            <a:r>
              <a:rPr lang="en-GB" sz="2800" dirty="0" smtClean="0"/>
              <a:t>organisation health and safety </a:t>
            </a:r>
            <a:r>
              <a:rPr lang="en-GB" sz="2800" dirty="0"/>
              <a:t>and health protection with health promotion, </a:t>
            </a:r>
            <a:r>
              <a:rPr lang="en-US" sz="2800" dirty="0"/>
              <a:t>addressing both work </a:t>
            </a:r>
            <a:r>
              <a:rPr lang="en-US" sz="2800" dirty="0" smtClean="0"/>
              <a:t>organization </a:t>
            </a:r>
            <a:r>
              <a:rPr lang="en-US" sz="2800" dirty="0"/>
              <a:t>and work environment </a:t>
            </a:r>
            <a:r>
              <a:rPr lang="en-US" sz="2800" dirty="0" smtClean="0"/>
              <a:t>issues </a:t>
            </a:r>
            <a:r>
              <a:rPr lang="en-US" sz="2800" dirty="0"/>
              <a:t>and the individual risk factors.</a:t>
            </a:r>
            <a:endParaRPr lang="en-GB" sz="2800" dirty="0"/>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24/03/2020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22</a:t>
            </a:fld>
            <a:endParaRPr lang="en-GB" altLang="en-US"/>
          </a:p>
        </p:txBody>
      </p:sp>
    </p:spTree>
    <p:extLst>
      <p:ext uri="{BB962C8B-B14F-4D97-AF65-F5344CB8AC3E}">
        <p14:creationId xmlns:p14="http://schemas.microsoft.com/office/powerpoint/2010/main" val="33134307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5" y="274638"/>
            <a:ext cx="8579296" cy="1143000"/>
          </a:xfrm>
        </p:spPr>
        <p:txBody>
          <a:bodyPr/>
          <a:lstStyle/>
          <a:p>
            <a:r>
              <a:rPr lang="en-GB" sz="3200" dirty="0"/>
              <a:t>Human resources (HR) and </a:t>
            </a:r>
            <a:r>
              <a:rPr lang="en-GB" sz="3200" b="1" dirty="0">
                <a:solidFill>
                  <a:srgbClr val="003399"/>
                </a:solidFill>
                <a:latin typeface="Arial"/>
              </a:rPr>
              <a:t>organisational health and safety</a:t>
            </a:r>
            <a:r>
              <a:rPr lang="en-GB" sz="3200" dirty="0" smtClean="0"/>
              <a:t> </a:t>
            </a:r>
            <a:r>
              <a:rPr lang="en-GB" sz="3200" dirty="0"/>
              <a:t>management</a:t>
            </a:r>
          </a:p>
        </p:txBody>
      </p:sp>
      <p:sp>
        <p:nvSpPr>
          <p:cNvPr id="3" name="Content Placeholder 2"/>
          <p:cNvSpPr>
            <a:spLocks noGrp="1"/>
          </p:cNvSpPr>
          <p:nvPr>
            <p:ph idx="1"/>
          </p:nvPr>
        </p:nvSpPr>
        <p:spPr>
          <a:xfrm>
            <a:off x="107505" y="1417638"/>
            <a:ext cx="8928991" cy="4243610"/>
          </a:xfrm>
        </p:spPr>
        <p:txBody>
          <a:bodyPr/>
          <a:lstStyle/>
          <a:p>
            <a:pPr marL="252000" lvl="0" indent="-252000" defTabSz="457200" eaLnBrk="1" fontAlgn="auto" hangingPunct="1">
              <a:spcBef>
                <a:spcPts val="600"/>
              </a:spcBef>
              <a:spcAft>
                <a:spcPts val="0"/>
              </a:spcAft>
              <a:buClr>
                <a:srgbClr val="003399"/>
              </a:buClr>
              <a:buFont typeface="Wingdings" pitchFamily="2" charset="2"/>
              <a:buChar char="§"/>
            </a:pPr>
            <a:r>
              <a:rPr lang="en-GB" sz="2400" b="1" dirty="0">
                <a:solidFill>
                  <a:srgbClr val="003399"/>
                </a:solidFill>
                <a:latin typeface="Arial"/>
              </a:rPr>
              <a:t>Cooperation between stakeholders is very important, particularly HR and </a:t>
            </a:r>
            <a:r>
              <a:rPr lang="en-GB" sz="2400" b="1" dirty="0" smtClean="0">
                <a:solidFill>
                  <a:srgbClr val="003399"/>
                </a:solidFill>
                <a:latin typeface="Arial"/>
              </a:rPr>
              <a:t>organisational health and safety </a:t>
            </a:r>
            <a:r>
              <a:rPr lang="en-GB" sz="2400" b="1" dirty="0">
                <a:solidFill>
                  <a:srgbClr val="003399"/>
                </a:solidFill>
                <a:latin typeface="Arial"/>
              </a:rPr>
              <a:t>management</a:t>
            </a:r>
          </a:p>
          <a:p>
            <a:pPr marL="252000" lvl="0" indent="-252000" defTabSz="457200" eaLnBrk="1" fontAlgn="auto" hangingPunct="1">
              <a:spcBef>
                <a:spcPts val="600"/>
              </a:spcBef>
              <a:spcAft>
                <a:spcPts val="0"/>
              </a:spcAft>
              <a:buClr>
                <a:srgbClr val="003399"/>
              </a:buClr>
              <a:buFont typeface="Wingdings" pitchFamily="2" charset="2"/>
              <a:buChar char="§"/>
            </a:pPr>
            <a:r>
              <a:rPr lang="en-GB" sz="2400" b="1" dirty="0">
                <a:solidFill>
                  <a:srgbClr val="003399"/>
                </a:solidFill>
                <a:latin typeface="Arial"/>
              </a:rPr>
              <a:t>HR policies have an impact on safety and health, for example:</a:t>
            </a: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work–life balance</a:t>
            </a: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working time</a:t>
            </a: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lifelong learning</a:t>
            </a: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career development</a:t>
            </a:r>
          </a:p>
          <a:p>
            <a:pPr marL="252000" lvl="0" indent="-252000" defTabSz="457200" eaLnBrk="1" fontAlgn="auto" hangingPunct="1">
              <a:spcBef>
                <a:spcPts val="600"/>
              </a:spcBef>
              <a:spcAft>
                <a:spcPts val="0"/>
              </a:spcAft>
              <a:buClr>
                <a:srgbClr val="003399"/>
              </a:buClr>
              <a:buFont typeface="Wingdings" pitchFamily="2" charset="2"/>
              <a:buChar char="§"/>
            </a:pPr>
            <a:r>
              <a:rPr lang="en-GB" sz="2400" b="1" dirty="0">
                <a:solidFill>
                  <a:srgbClr val="003399"/>
                </a:solidFill>
                <a:latin typeface="Arial"/>
              </a:rPr>
              <a:t>HR should support organisational health and safety</a:t>
            </a:r>
            <a:r>
              <a:rPr lang="en-GB" sz="2400" b="1" dirty="0" smtClean="0">
                <a:solidFill>
                  <a:srgbClr val="003399"/>
                </a:solidFill>
                <a:latin typeface="Arial"/>
              </a:rPr>
              <a:t> </a:t>
            </a:r>
            <a:r>
              <a:rPr lang="en-GB" sz="2400" b="1" dirty="0">
                <a:solidFill>
                  <a:srgbClr val="003399"/>
                </a:solidFill>
                <a:latin typeface="Arial"/>
              </a:rPr>
              <a:t>management of all ages</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24/03/2020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23</a:t>
            </a:fld>
            <a:endParaRPr lang="en-GB" altLang="en-US"/>
          </a:p>
        </p:txBody>
      </p:sp>
    </p:spTree>
    <p:extLst>
      <p:ext uri="{BB962C8B-B14F-4D97-AF65-F5344CB8AC3E}">
        <p14:creationId xmlns:p14="http://schemas.microsoft.com/office/powerpoint/2010/main" val="39331333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20688"/>
          </a:xfrm>
        </p:spPr>
        <p:txBody>
          <a:bodyPr/>
          <a:lstStyle/>
          <a:p>
            <a:r>
              <a:rPr lang="en-GB" sz="3200" dirty="0"/>
              <a:t>What are the benefits?</a:t>
            </a:r>
          </a:p>
        </p:txBody>
      </p:sp>
      <p:sp>
        <p:nvSpPr>
          <p:cNvPr id="3" name="Content Placeholder 2"/>
          <p:cNvSpPr>
            <a:spLocks noGrp="1"/>
          </p:cNvSpPr>
          <p:nvPr>
            <p:ph idx="1"/>
          </p:nvPr>
        </p:nvSpPr>
        <p:spPr>
          <a:xfrm>
            <a:off x="0" y="735684"/>
            <a:ext cx="8964488" cy="4925564"/>
          </a:xfrm>
        </p:spPr>
        <p:txBody>
          <a:bodyPr/>
          <a:lstStyle/>
          <a:p>
            <a:pPr marL="252000" lvl="0" indent="-252000" defTabSz="457200" eaLnBrk="1" fontAlgn="auto" hangingPunct="1">
              <a:spcBef>
                <a:spcPts val="600"/>
              </a:spcBef>
              <a:spcAft>
                <a:spcPts val="0"/>
              </a:spcAft>
              <a:buClr>
                <a:srgbClr val="003399"/>
              </a:buClr>
              <a:buFont typeface="Wingdings" pitchFamily="2" charset="2"/>
              <a:buChar char="§"/>
            </a:pPr>
            <a:r>
              <a:rPr lang="en-GB" sz="2400" b="1" dirty="0">
                <a:solidFill>
                  <a:srgbClr val="003399"/>
                </a:solidFill>
                <a:latin typeface="Arial"/>
              </a:rPr>
              <a:t>Improve health and well-being of employees:</a:t>
            </a: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working is good for physical and mental health</a:t>
            </a: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health of workers of all ages can be </a:t>
            </a:r>
            <a:r>
              <a:rPr lang="en-GB" sz="2400" dirty="0" smtClean="0">
                <a:solidFill>
                  <a:srgbClr val="000000"/>
                </a:solidFill>
                <a:latin typeface="Arial"/>
              </a:rPr>
              <a:t>improved</a:t>
            </a:r>
            <a:endParaRPr lang="en-GB" sz="2400" dirty="0">
              <a:solidFill>
                <a:srgbClr val="000000"/>
              </a:solidFill>
              <a:latin typeface="Arial"/>
            </a:endParaRPr>
          </a:p>
          <a:p>
            <a:pPr marL="252000" lvl="0" indent="-252000" defTabSz="457200" eaLnBrk="1" fontAlgn="auto" hangingPunct="1">
              <a:spcBef>
                <a:spcPts val="600"/>
              </a:spcBef>
              <a:spcAft>
                <a:spcPts val="0"/>
              </a:spcAft>
              <a:buClr>
                <a:srgbClr val="003399"/>
              </a:buClr>
              <a:buFont typeface="Wingdings" pitchFamily="2" charset="2"/>
              <a:buChar char="§"/>
            </a:pPr>
            <a:r>
              <a:rPr lang="en-GB" sz="2400" b="1" dirty="0">
                <a:solidFill>
                  <a:srgbClr val="003399"/>
                </a:solidFill>
                <a:latin typeface="Arial"/>
              </a:rPr>
              <a:t>Improve productivity and cost-effectiveness at organisational level:</a:t>
            </a: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healthy, productive and motivated workforce — organisation remains competitive and innovative</a:t>
            </a: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valuable skills and experience retained within organisation</a:t>
            </a: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lower rates of sick leave and absenteeism — lower work disability costs</a:t>
            </a:r>
            <a:endParaRPr lang="en-GB" sz="2400" strike="sngStrike" dirty="0">
              <a:solidFill>
                <a:srgbClr val="FF0000"/>
              </a:solidFill>
              <a:latin typeface="Arial"/>
            </a:endParaRP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lower staff turnover</a:t>
            </a: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greater well-being at work, with employees achieving their potential</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24/03/2020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24</a:t>
            </a:fld>
            <a:endParaRPr lang="en-GB" altLang="en-US"/>
          </a:p>
        </p:txBody>
      </p:sp>
    </p:spTree>
    <p:extLst>
      <p:ext uri="{BB962C8B-B14F-4D97-AF65-F5344CB8AC3E}">
        <p14:creationId xmlns:p14="http://schemas.microsoft.com/office/powerpoint/2010/main" val="38500102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r>
              <a:rPr lang="en-GB" dirty="0"/>
              <a:t>Getting involved</a:t>
            </a:r>
            <a:r>
              <a:rPr lang="en-GB" dirty="0">
                <a:solidFill>
                  <a:srgbClr val="FF0000"/>
                </a:solidFill>
              </a:rPr>
              <a:t/>
            </a:r>
            <a:br>
              <a:rPr lang="en-GB" dirty="0">
                <a:solidFill>
                  <a:srgbClr val="FF0000"/>
                </a:solidFill>
              </a:rPr>
            </a:br>
            <a:endParaRPr lang="en-GB" dirty="0"/>
          </a:p>
        </p:txBody>
      </p:sp>
      <p:sp>
        <p:nvSpPr>
          <p:cNvPr id="3" name="Content Placeholder 2"/>
          <p:cNvSpPr>
            <a:spLocks noGrp="1"/>
          </p:cNvSpPr>
          <p:nvPr>
            <p:ph idx="1"/>
          </p:nvPr>
        </p:nvSpPr>
        <p:spPr>
          <a:xfrm>
            <a:off x="107504" y="836712"/>
            <a:ext cx="8928992" cy="4680521"/>
          </a:xfrm>
        </p:spPr>
        <p:txBody>
          <a:bodyPr/>
          <a:lstStyle/>
          <a:p>
            <a:r>
              <a:rPr lang="en-GB" dirty="0"/>
              <a:t>Organisations of all sizes and sectors, as well as individuals, can get involved</a:t>
            </a:r>
          </a:p>
          <a:p>
            <a:r>
              <a:rPr lang="en-GB" dirty="0"/>
              <a:t>Get involved by:</a:t>
            </a:r>
          </a:p>
          <a:p>
            <a:pPr lvl="1"/>
            <a:r>
              <a:rPr lang="en-GB" dirty="0"/>
              <a:t>disseminating campaign materials</a:t>
            </a:r>
          </a:p>
          <a:p>
            <a:pPr lvl="1"/>
            <a:r>
              <a:rPr lang="en-GB" dirty="0"/>
              <a:t>taking part in or organising events and activities</a:t>
            </a:r>
          </a:p>
          <a:p>
            <a:pPr lvl="1"/>
            <a:r>
              <a:rPr lang="en-GB" dirty="0"/>
              <a:t>using and promoting age-management tools</a:t>
            </a:r>
          </a:p>
          <a:p>
            <a:pPr lvl="1"/>
            <a:r>
              <a:rPr lang="en-GB" dirty="0"/>
              <a:t>becoming a partner of the campaign</a:t>
            </a:r>
          </a:p>
          <a:p>
            <a:pPr lvl="1"/>
            <a:r>
              <a:rPr lang="en-GB" dirty="0"/>
              <a:t>keeping up to date via social media</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24/03/2020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25</a:t>
            </a:fld>
            <a:endParaRPr lang="en-GB" altLang="en-US"/>
          </a:p>
        </p:txBody>
      </p:sp>
    </p:spTree>
    <p:extLst>
      <p:ext uri="{BB962C8B-B14F-4D97-AF65-F5344CB8AC3E}">
        <p14:creationId xmlns:p14="http://schemas.microsoft.com/office/powerpoint/2010/main" val="27292638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20688"/>
          </a:xfrm>
        </p:spPr>
        <p:txBody>
          <a:bodyPr/>
          <a:lstStyle/>
          <a:p>
            <a:r>
              <a:rPr lang="en-GB" sz="3600" dirty="0"/>
              <a:t>Campaign partnership </a:t>
            </a:r>
            <a:r>
              <a:rPr lang="en-GB" sz="3600" dirty="0" smtClean="0"/>
              <a:t>offer in EU</a:t>
            </a:r>
            <a:endParaRPr lang="en-GB" sz="3600" dirty="0"/>
          </a:p>
        </p:txBody>
      </p:sp>
      <p:sp>
        <p:nvSpPr>
          <p:cNvPr id="3" name="Content Placeholder 2"/>
          <p:cNvSpPr>
            <a:spLocks noGrp="1"/>
          </p:cNvSpPr>
          <p:nvPr>
            <p:ph idx="1"/>
          </p:nvPr>
        </p:nvSpPr>
        <p:spPr>
          <a:xfrm>
            <a:off x="107505" y="620688"/>
            <a:ext cx="8856984" cy="4896545"/>
          </a:xfrm>
        </p:spPr>
        <p:txBody>
          <a:bodyPr/>
          <a:lstStyle/>
          <a:p>
            <a:pPr marL="252000" lvl="0" indent="-252000" defTabSz="457200" eaLnBrk="1" fontAlgn="auto" hangingPunct="1">
              <a:spcBef>
                <a:spcPts val="600"/>
              </a:spcBef>
              <a:spcAft>
                <a:spcPts val="0"/>
              </a:spcAft>
              <a:buClr>
                <a:srgbClr val="003399"/>
              </a:buClr>
              <a:buFont typeface="Wingdings" pitchFamily="2" charset="2"/>
              <a:buChar char="§"/>
            </a:pPr>
            <a:r>
              <a:rPr lang="en-GB" sz="2400" b="1" dirty="0">
                <a:solidFill>
                  <a:srgbClr val="003399"/>
                </a:solidFill>
                <a:latin typeface="Arial"/>
              </a:rPr>
              <a:t>Successful partnerships between </a:t>
            </a:r>
            <a:r>
              <a:rPr lang="en-GB" sz="2400" b="1" dirty="0" smtClean="0">
                <a:solidFill>
                  <a:srgbClr val="003399"/>
                </a:solidFill>
                <a:latin typeface="Arial"/>
              </a:rPr>
              <a:t>EU and </a:t>
            </a:r>
            <a:r>
              <a:rPr lang="en-GB" sz="2400" b="1" dirty="0">
                <a:solidFill>
                  <a:srgbClr val="003399"/>
                </a:solidFill>
                <a:latin typeface="Arial"/>
              </a:rPr>
              <a:t>key stakeholders are crucial for the </a:t>
            </a:r>
            <a:r>
              <a:rPr lang="en-GB" sz="2400" b="1" dirty="0" smtClean="0">
                <a:solidFill>
                  <a:srgbClr val="003399"/>
                </a:solidFill>
                <a:latin typeface="Arial"/>
              </a:rPr>
              <a:t>success </a:t>
            </a:r>
            <a:r>
              <a:rPr lang="en-GB" sz="2400" b="1" dirty="0">
                <a:solidFill>
                  <a:srgbClr val="003399"/>
                </a:solidFill>
                <a:latin typeface="Arial"/>
              </a:rPr>
              <a:t>of the campaign</a:t>
            </a:r>
          </a:p>
          <a:p>
            <a:pPr marL="252000" lvl="0" indent="-252000" defTabSz="457200" eaLnBrk="1" fontAlgn="auto" hangingPunct="1">
              <a:spcBef>
                <a:spcPts val="600"/>
              </a:spcBef>
              <a:spcAft>
                <a:spcPts val="0"/>
              </a:spcAft>
              <a:buClr>
                <a:srgbClr val="003399"/>
              </a:buClr>
              <a:buFont typeface="Wingdings" pitchFamily="2" charset="2"/>
              <a:buChar char="§"/>
            </a:pPr>
            <a:r>
              <a:rPr lang="en-GB" sz="2400" b="1" dirty="0">
                <a:solidFill>
                  <a:srgbClr val="003399"/>
                </a:solidFill>
                <a:latin typeface="Arial"/>
              </a:rPr>
              <a:t>Pan-European and international organisations </a:t>
            </a:r>
            <a:r>
              <a:rPr lang="en-GB" sz="2400" b="1" dirty="0" smtClean="0">
                <a:solidFill>
                  <a:srgbClr val="003399"/>
                </a:solidFill>
                <a:latin typeface="Arial"/>
              </a:rPr>
              <a:t>can </a:t>
            </a:r>
            <a:r>
              <a:rPr lang="en-GB" sz="2400" b="1" dirty="0">
                <a:solidFill>
                  <a:srgbClr val="003399"/>
                </a:solidFill>
                <a:latin typeface="Arial"/>
              </a:rPr>
              <a:t>become official campaign partners</a:t>
            </a:r>
          </a:p>
          <a:p>
            <a:pPr marL="252000" lvl="0" indent="-252000" defTabSz="457200" eaLnBrk="1" fontAlgn="auto" hangingPunct="1">
              <a:spcBef>
                <a:spcPts val="600"/>
              </a:spcBef>
              <a:spcAft>
                <a:spcPts val="0"/>
              </a:spcAft>
              <a:buClr>
                <a:srgbClr val="003399"/>
              </a:buClr>
              <a:buFont typeface="Wingdings" pitchFamily="2" charset="2"/>
              <a:buChar char="§"/>
            </a:pPr>
            <a:r>
              <a:rPr lang="en-GB" sz="2400" b="1" dirty="0">
                <a:solidFill>
                  <a:srgbClr val="003399"/>
                </a:solidFill>
                <a:latin typeface="Arial"/>
              </a:rPr>
              <a:t>Benefits include:</a:t>
            </a: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a welcome pack</a:t>
            </a: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a partner certificate</a:t>
            </a: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special category for partners in the Healthy Workplaces </a:t>
            </a:r>
            <a:br>
              <a:rPr lang="en-GB" sz="2400" dirty="0">
                <a:solidFill>
                  <a:srgbClr val="000000"/>
                </a:solidFill>
                <a:latin typeface="Arial"/>
              </a:rPr>
            </a:br>
            <a:r>
              <a:rPr lang="en-GB" sz="2400" dirty="0">
                <a:solidFill>
                  <a:srgbClr val="000000"/>
                </a:solidFill>
                <a:latin typeface="Arial"/>
              </a:rPr>
              <a:t>Good Practice Awards</a:t>
            </a: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promotion at EU level and in the media</a:t>
            </a: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networking opportunities and exchange of </a:t>
            </a:r>
            <a:r>
              <a:rPr lang="en-GB" sz="2400" dirty="0" smtClean="0">
                <a:solidFill>
                  <a:srgbClr val="000000"/>
                </a:solidFill>
                <a:latin typeface="Arial"/>
              </a:rPr>
              <a:t>good </a:t>
            </a:r>
            <a:r>
              <a:rPr lang="en-GB" sz="2400" dirty="0">
                <a:solidFill>
                  <a:srgbClr val="000000"/>
                </a:solidFill>
                <a:latin typeface="Arial"/>
              </a:rPr>
              <a:t>practice with other campaign partners</a:t>
            </a: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invitation to </a:t>
            </a:r>
            <a:r>
              <a:rPr lang="en-GB" sz="2400" dirty="0" smtClean="0">
                <a:solidFill>
                  <a:srgbClr val="000000"/>
                </a:solidFill>
                <a:latin typeface="Arial"/>
              </a:rPr>
              <a:t>EU-Organisation health and safety </a:t>
            </a:r>
            <a:r>
              <a:rPr lang="en-GB" sz="2400" dirty="0">
                <a:solidFill>
                  <a:srgbClr val="000000"/>
                </a:solidFill>
                <a:latin typeface="Arial"/>
              </a:rPr>
              <a:t>events</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24/03/2020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26</a:t>
            </a:fld>
            <a:endParaRPr lang="en-GB" altLang="en-US"/>
          </a:p>
        </p:txBody>
      </p:sp>
    </p:spTree>
    <p:extLst>
      <p:ext uri="{BB962C8B-B14F-4D97-AF65-F5344CB8AC3E}">
        <p14:creationId xmlns:p14="http://schemas.microsoft.com/office/powerpoint/2010/main" val="18035144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116632"/>
            <a:ext cx="8579296" cy="648072"/>
          </a:xfrm>
        </p:spPr>
        <p:txBody>
          <a:bodyPr/>
          <a:lstStyle/>
          <a:p>
            <a:r>
              <a:rPr lang="en-GB" sz="3200" b="1" dirty="0">
                <a:solidFill>
                  <a:srgbClr val="003399"/>
                </a:solidFill>
                <a:latin typeface="Arial"/>
              </a:rPr>
              <a:t>Healthy Workplaces Good Practice Awards</a:t>
            </a:r>
            <a:endParaRPr lang="en-GB" sz="3200" dirty="0"/>
          </a:p>
        </p:txBody>
      </p:sp>
      <p:sp>
        <p:nvSpPr>
          <p:cNvPr id="3" name="Content Placeholder 2"/>
          <p:cNvSpPr>
            <a:spLocks noGrp="1"/>
          </p:cNvSpPr>
          <p:nvPr>
            <p:ph idx="1"/>
          </p:nvPr>
        </p:nvSpPr>
        <p:spPr>
          <a:xfrm>
            <a:off x="0" y="764704"/>
            <a:ext cx="9036496" cy="4896544"/>
          </a:xfrm>
        </p:spPr>
        <p:txBody>
          <a:bodyPr/>
          <a:lstStyle/>
          <a:p>
            <a:pPr marL="252000" lvl="0" indent="-252000" defTabSz="457200" eaLnBrk="1" fontAlgn="auto" hangingPunct="1">
              <a:spcBef>
                <a:spcPts val="600"/>
              </a:spcBef>
              <a:spcAft>
                <a:spcPts val="0"/>
              </a:spcAft>
              <a:buClr>
                <a:srgbClr val="003399"/>
              </a:buClr>
              <a:buFont typeface="Wingdings" pitchFamily="2" charset="2"/>
              <a:buChar char="§"/>
            </a:pPr>
            <a:r>
              <a:rPr lang="en-GB" sz="2400" b="1" dirty="0">
                <a:solidFill>
                  <a:srgbClr val="003399"/>
                </a:solidFill>
                <a:latin typeface="Arial"/>
              </a:rPr>
              <a:t>Recognition of innovative safety and health practices in the workplace</a:t>
            </a:r>
          </a:p>
          <a:p>
            <a:pPr marL="252000" lvl="0" indent="-252000" defTabSz="457200" eaLnBrk="1" fontAlgn="auto" hangingPunct="1">
              <a:spcBef>
                <a:spcPts val="600"/>
              </a:spcBef>
              <a:spcAft>
                <a:spcPts val="0"/>
              </a:spcAft>
              <a:buClr>
                <a:srgbClr val="003399"/>
              </a:buClr>
              <a:buFont typeface="Wingdings" pitchFamily="2" charset="2"/>
              <a:buChar char="§"/>
            </a:pPr>
            <a:r>
              <a:rPr lang="en-GB" sz="2400" b="1" dirty="0">
                <a:solidFill>
                  <a:srgbClr val="003399"/>
                </a:solidFill>
                <a:latin typeface="Arial"/>
              </a:rPr>
              <a:t>Organisations are rewarded for successful and sustainable initiatives promoting healthy workplaces for all ages</a:t>
            </a:r>
          </a:p>
          <a:p>
            <a:pPr marL="252000" lvl="0" indent="-252000" defTabSz="457200" eaLnBrk="1" fontAlgn="auto" hangingPunct="1">
              <a:spcBef>
                <a:spcPts val="600"/>
              </a:spcBef>
              <a:spcAft>
                <a:spcPts val="0"/>
              </a:spcAft>
              <a:buClr>
                <a:srgbClr val="003399"/>
              </a:buClr>
              <a:buFont typeface="Wingdings" pitchFamily="2" charset="2"/>
              <a:buChar char="§"/>
            </a:pPr>
            <a:r>
              <a:rPr lang="en-GB" sz="2400" b="1" dirty="0">
                <a:solidFill>
                  <a:srgbClr val="003399"/>
                </a:solidFill>
                <a:latin typeface="Arial"/>
              </a:rPr>
              <a:t>Open to organisations in:</a:t>
            </a: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EU Member States</a:t>
            </a: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candidate countries</a:t>
            </a: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potential candidate countries</a:t>
            </a: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European Free Trade Association (EFTA)</a:t>
            </a:r>
          </a:p>
          <a:p>
            <a:pPr marL="252000" lvl="0" indent="-252000" defTabSz="457200" eaLnBrk="1" fontAlgn="auto" hangingPunct="1">
              <a:spcBef>
                <a:spcPts val="600"/>
              </a:spcBef>
              <a:spcAft>
                <a:spcPts val="0"/>
              </a:spcAft>
              <a:buClr>
                <a:srgbClr val="003399"/>
              </a:buClr>
              <a:buFont typeface="Wingdings" pitchFamily="2" charset="2"/>
              <a:buChar char="§"/>
            </a:pPr>
            <a:r>
              <a:rPr lang="en-GB" sz="2400" b="1" dirty="0">
                <a:solidFill>
                  <a:srgbClr val="003399"/>
                </a:solidFill>
                <a:latin typeface="Arial"/>
              </a:rPr>
              <a:t>Two stages:</a:t>
            </a: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National level — focal points nominate national winners</a:t>
            </a:r>
          </a:p>
          <a:p>
            <a:pPr marL="432000" lvl="1" indent="-180000" defTabSz="457200" eaLnBrk="1" fontAlgn="auto" hangingPunct="1">
              <a:spcBef>
                <a:spcPts val="0"/>
              </a:spcBef>
              <a:spcAft>
                <a:spcPts val="0"/>
              </a:spcAft>
              <a:buFont typeface="Arial" pitchFamily="34" charset="0"/>
              <a:buChar char="•"/>
            </a:pPr>
            <a:r>
              <a:rPr lang="en-GB" sz="2400" dirty="0">
                <a:solidFill>
                  <a:srgbClr val="000000"/>
                </a:solidFill>
                <a:latin typeface="Arial"/>
              </a:rPr>
              <a:t>European level — official campaign partners and national winners</a:t>
            </a:r>
          </a:p>
          <a:p>
            <a:pPr marL="252000" lvl="0" indent="-252000" defTabSz="457200" eaLnBrk="1" fontAlgn="auto" hangingPunct="1">
              <a:spcBef>
                <a:spcPts val="600"/>
              </a:spcBef>
              <a:spcAft>
                <a:spcPts val="0"/>
              </a:spcAft>
              <a:buClr>
                <a:srgbClr val="003399"/>
              </a:buClr>
              <a:buFont typeface="Wingdings" pitchFamily="2" charset="2"/>
              <a:buChar char="§"/>
            </a:pPr>
            <a:r>
              <a:rPr lang="en-GB" sz="2400" b="1" dirty="0">
                <a:solidFill>
                  <a:srgbClr val="003399"/>
                </a:solidFill>
                <a:latin typeface="Arial"/>
              </a:rPr>
              <a:t>Winners announced at the awards ceremony</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24/03/2020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27</a:t>
            </a:fld>
            <a:endParaRPr lang="en-GB" altLang="en-US"/>
          </a:p>
        </p:txBody>
      </p:sp>
    </p:spTree>
    <p:extLst>
      <p:ext uri="{BB962C8B-B14F-4D97-AF65-F5344CB8AC3E}">
        <p14:creationId xmlns:p14="http://schemas.microsoft.com/office/powerpoint/2010/main" val="457777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707" y="134739"/>
            <a:ext cx="8229600" cy="1143000"/>
          </a:xfrm>
        </p:spPr>
        <p:txBody>
          <a:bodyPr/>
          <a:lstStyle/>
          <a:p>
            <a:r>
              <a:rPr lang="en-GB" dirty="0"/>
              <a:t>Campaign </a:t>
            </a:r>
            <a:r>
              <a:rPr lang="en-GB" dirty="0" smtClean="0"/>
              <a:t>resources within EU</a:t>
            </a:r>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24/03/2020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28</a:t>
            </a:fld>
            <a:endParaRPr lang="en-GB" altLang="en-US"/>
          </a:p>
        </p:txBody>
      </p:sp>
      <p:sp>
        <p:nvSpPr>
          <p:cNvPr id="6" name="Content Placeholder 2"/>
          <p:cNvSpPr>
            <a:spLocks noGrp="1"/>
          </p:cNvSpPr>
          <p:nvPr>
            <p:ph idx="1"/>
          </p:nvPr>
        </p:nvSpPr>
        <p:spPr>
          <a:xfrm>
            <a:off x="107504" y="1268760"/>
            <a:ext cx="8579296" cy="4248473"/>
          </a:xfrm>
        </p:spPr>
        <p:txBody>
          <a:bodyPr>
            <a:normAutofit fontScale="92500" lnSpcReduction="10000"/>
          </a:bodyPr>
          <a:lstStyle/>
          <a:p>
            <a:r>
              <a:rPr lang="en-GB" dirty="0" smtClean="0"/>
              <a:t>Campaign guide</a:t>
            </a:r>
          </a:p>
          <a:p>
            <a:r>
              <a:rPr lang="en-GB" dirty="0"/>
              <a:t>Practical e-guide</a:t>
            </a:r>
          </a:p>
          <a:p>
            <a:r>
              <a:rPr lang="en-GB" dirty="0" smtClean="0"/>
              <a:t>Promotion material</a:t>
            </a:r>
          </a:p>
          <a:p>
            <a:pPr lvl="1"/>
            <a:r>
              <a:rPr lang="en-GB" dirty="0" smtClean="0"/>
              <a:t>Campaign leaflet</a:t>
            </a:r>
          </a:p>
          <a:p>
            <a:pPr lvl="1"/>
            <a:r>
              <a:rPr lang="en-GB" dirty="0" smtClean="0"/>
              <a:t>Good Practice Awards flyer</a:t>
            </a:r>
          </a:p>
          <a:p>
            <a:pPr lvl="1"/>
            <a:r>
              <a:rPr lang="en-GB" dirty="0" smtClean="0"/>
              <a:t>Poster</a:t>
            </a:r>
          </a:p>
          <a:p>
            <a:pPr lvl="1"/>
            <a:r>
              <a:rPr lang="en-GB" dirty="0" smtClean="0"/>
              <a:t>Video</a:t>
            </a:r>
          </a:p>
          <a:p>
            <a:pPr lvl="1"/>
            <a:r>
              <a:rPr lang="en-GB" dirty="0"/>
              <a:t>I</a:t>
            </a:r>
            <a:r>
              <a:rPr lang="en-GB" dirty="0" smtClean="0"/>
              <a:t>nfographics</a:t>
            </a:r>
          </a:p>
          <a:p>
            <a:pPr lvl="1"/>
            <a:r>
              <a:rPr lang="en-GB" dirty="0" smtClean="0"/>
              <a:t>Online banner, Email signature</a:t>
            </a:r>
          </a:p>
        </p:txBody>
      </p:sp>
    </p:spTree>
    <p:extLst>
      <p:ext uri="{BB962C8B-B14F-4D97-AF65-F5344CB8AC3E}">
        <p14:creationId xmlns:p14="http://schemas.microsoft.com/office/powerpoint/2010/main" val="12024001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Campaign resources within </a:t>
            </a:r>
            <a:r>
              <a:rPr lang="en-GB" dirty="0" smtClean="0"/>
              <a:t>EU Continued</a:t>
            </a:r>
            <a:endParaRPr lang="en-GB" dirty="0"/>
          </a:p>
        </p:txBody>
      </p:sp>
      <p:sp>
        <p:nvSpPr>
          <p:cNvPr id="3" name="Content Placeholder 2"/>
          <p:cNvSpPr>
            <a:spLocks noGrp="1"/>
          </p:cNvSpPr>
          <p:nvPr>
            <p:ph idx="1"/>
          </p:nvPr>
        </p:nvSpPr>
        <p:spPr/>
        <p:txBody>
          <a:bodyPr/>
          <a:lstStyle/>
          <a:p>
            <a:r>
              <a:rPr lang="en-GB" dirty="0"/>
              <a:t>Materials from ‘Safer and healthier work at any age’ (European Parliament pilot project)</a:t>
            </a:r>
          </a:p>
          <a:p>
            <a:r>
              <a:rPr lang="en-GB" dirty="0"/>
              <a:t>Module for Online interactive Risk Assessment (</a:t>
            </a:r>
            <a:r>
              <a:rPr lang="en-GB" dirty="0" err="1"/>
              <a:t>OiRA</a:t>
            </a:r>
            <a:r>
              <a:rPr lang="en-GB" dirty="0"/>
              <a:t>)</a:t>
            </a:r>
          </a:p>
          <a:p>
            <a:r>
              <a:rPr lang="en-GB" dirty="0"/>
              <a:t>Reports</a:t>
            </a:r>
          </a:p>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24/03/2020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29</a:t>
            </a:fld>
            <a:endParaRPr lang="en-GB" altLang="en-US"/>
          </a:p>
        </p:txBody>
      </p:sp>
    </p:spTree>
    <p:extLst>
      <p:ext uri="{BB962C8B-B14F-4D97-AF65-F5344CB8AC3E}">
        <p14:creationId xmlns:p14="http://schemas.microsoft.com/office/powerpoint/2010/main" val="34107339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Sample Materials</a:t>
            </a:r>
            <a:endParaRPr lang="en-GB" dirty="0"/>
          </a:p>
        </p:txBody>
      </p:sp>
      <p:sp>
        <p:nvSpPr>
          <p:cNvPr id="3" name="Content Placeholder 2"/>
          <p:cNvSpPr>
            <a:spLocks noGrp="1"/>
          </p:cNvSpPr>
          <p:nvPr>
            <p:ph idx="1"/>
          </p:nvPr>
        </p:nvSpPr>
        <p:spPr/>
        <p:txBody>
          <a:bodyPr/>
          <a:lstStyle/>
          <a:p>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24/03/2020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30</a:t>
            </a:fld>
            <a:endParaRPr lang="en-GB" altLang="en-US"/>
          </a:p>
        </p:txBody>
      </p:sp>
      <p:grpSp>
        <p:nvGrpSpPr>
          <p:cNvPr id="6" name="Group 5"/>
          <p:cNvGrpSpPr/>
          <p:nvPr/>
        </p:nvGrpSpPr>
        <p:grpSpPr>
          <a:xfrm>
            <a:off x="457200" y="1600201"/>
            <a:ext cx="8229600" cy="3556991"/>
            <a:chOff x="5055847" y="3697337"/>
            <a:chExt cx="3451762" cy="2646837"/>
          </a:xfrm>
        </p:grpSpPr>
        <p:pic>
          <p:nvPicPr>
            <p:cNvPr id="7" name="Picture 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082209" y="4153277"/>
              <a:ext cx="1425400" cy="2050458"/>
            </a:xfrm>
            <a:prstGeom prst="rect">
              <a:avLst/>
            </a:prstGeom>
            <a:effectLst>
              <a:outerShdw blurRad="292100" dist="139700" dir="2700000" algn="ctr" rotWithShape="0">
                <a:srgbClr val="333333">
                  <a:alpha val="65000"/>
                </a:srgbClr>
              </a:outerShdw>
            </a:effectLst>
          </p:spPr>
        </p:pic>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855708">
              <a:off x="5690174" y="3697337"/>
              <a:ext cx="1890947" cy="2646837"/>
            </a:xfrm>
            <a:prstGeom prst="rect">
              <a:avLst/>
            </a:prstGeom>
            <a:effectLst>
              <a:outerShdw blurRad="292100" dist="139700" dir="2700000" algn="ctr" rotWithShape="0">
                <a:srgbClr val="333333">
                  <a:alpha val="65000"/>
                </a:srgbClr>
              </a:outerShdw>
            </a:effectLst>
          </p:spPr>
        </p:pic>
        <p:pic>
          <p:nvPicPr>
            <p:cNvPr id="9" name="Picture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55847" y="4015391"/>
              <a:ext cx="976448" cy="2050459"/>
            </a:xfrm>
            <a:prstGeom prst="rect">
              <a:avLst/>
            </a:prstGeom>
            <a:effectLst>
              <a:outerShdw blurRad="292100" dist="139700" dir="2700000" algn="ctr" rotWithShape="0">
                <a:srgbClr val="333333">
                  <a:alpha val="65000"/>
                </a:srgbClr>
              </a:outerShdw>
            </a:effectLst>
          </p:spPr>
        </p:pic>
      </p:grpSp>
    </p:spTree>
    <p:extLst>
      <p:ext uri="{BB962C8B-B14F-4D97-AF65-F5344CB8AC3E}">
        <p14:creationId xmlns:p14="http://schemas.microsoft.com/office/powerpoint/2010/main" val="183239361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2511</TotalTime>
  <Words>1786</Words>
  <Application>Microsoft Office PowerPoint</Application>
  <PresentationFormat>On-screen Show (4:3)</PresentationFormat>
  <Paragraphs>296</Paragraphs>
  <Slides>30</Slides>
  <Notes>3</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20140311PresentationUWTSDTemplate</vt:lpstr>
      <vt:lpstr>Module Code: BMSK 5002</vt:lpstr>
      <vt:lpstr>Key objectives</vt:lpstr>
      <vt:lpstr>Questions?</vt:lpstr>
      <vt:lpstr>What are the Current Issues with the European Work System?</vt:lpstr>
      <vt:lpstr>What are the Current Issues with the European Work System?</vt:lpstr>
      <vt:lpstr>Reviews suggest prerequisites for health and safety systems in context of ageing workforce:  must ensure:</vt:lpstr>
      <vt:lpstr>Gender, age, health and safety review</vt:lpstr>
      <vt:lpstr>Working through the menopause</vt:lpstr>
      <vt:lpstr>Strategy must start with the young</vt:lpstr>
      <vt:lpstr> Life-long approach for sustainable work        </vt:lpstr>
      <vt:lpstr>The chair – increased exposure, especially lower graded admin workers with less control and variety in work</vt:lpstr>
      <vt:lpstr>PowerPoint Presentation</vt:lpstr>
      <vt:lpstr>Prevention throughout working life — holistic approach</vt:lpstr>
      <vt:lpstr>Work ability concept</vt:lpstr>
      <vt:lpstr>Work ability concept Continued.</vt:lpstr>
      <vt:lpstr>Diversity-sensitive risk assessment </vt:lpstr>
      <vt:lpstr>Diversity-sensitive risk assessment </vt:lpstr>
      <vt:lpstr>Adapting the workplace</vt:lpstr>
      <vt:lpstr>Disability prevention, rehabilitation and return to work</vt:lpstr>
      <vt:lpstr>Fit Note - More than seven days off sick. </vt:lpstr>
      <vt:lpstr>Lifelong learning </vt:lpstr>
      <vt:lpstr>Workplace health promotion </vt:lpstr>
      <vt:lpstr>Human resources (HR) and organisational health and safety management</vt:lpstr>
      <vt:lpstr>What are the benefits?</vt:lpstr>
      <vt:lpstr>Getting involved </vt:lpstr>
      <vt:lpstr>Campaign partnership offer in EU</vt:lpstr>
      <vt:lpstr>Healthy Workplaces Good Practice Awards</vt:lpstr>
      <vt:lpstr>Campaign resources within EU</vt:lpstr>
      <vt:lpstr>Campaign resources within EU Continued</vt:lpstr>
      <vt:lpstr>Sample Materials</vt:lpstr>
    </vt:vector>
  </TitlesOfParts>
  <Company>University of Wales Lampeter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User</cp:lastModifiedBy>
  <cp:revision>115</cp:revision>
  <cp:lastPrinted>2018-07-09T15:27:01Z</cp:lastPrinted>
  <dcterms:created xsi:type="dcterms:W3CDTF">2002-10-07T19:43:58Z</dcterms:created>
  <dcterms:modified xsi:type="dcterms:W3CDTF">2020-03-24T00:39:52Z</dcterms:modified>
</cp:coreProperties>
</file>