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57" r:id="rId2"/>
    <p:sldId id="265" r:id="rId3"/>
    <p:sldId id="273" r:id="rId4"/>
    <p:sldId id="274" r:id="rId5"/>
    <p:sldId id="279" r:id="rId6"/>
    <p:sldId id="266" r:id="rId7"/>
    <p:sldId id="267" r:id="rId8"/>
    <p:sldId id="268" r:id="rId9"/>
    <p:sldId id="269" r:id="rId10"/>
    <p:sldId id="264" r:id="rId11"/>
    <p:sldId id="261" r:id="rId12"/>
    <p:sldId id="262" r:id="rId13"/>
    <p:sldId id="263" r:id="rId14"/>
    <p:sldId id="270" r:id="rId15"/>
    <p:sldId id="272" r:id="rId16"/>
    <p:sldId id="275" r:id="rId17"/>
    <p:sldId id="278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cud" initials="S" lastIdx="1" clrIdx="0">
    <p:extLst>
      <p:ext uri="{19B8F6BF-5375-455C-9EA6-DF929625EA0E}">
        <p15:presenceInfo xmlns:p15="http://schemas.microsoft.com/office/powerpoint/2012/main" userId="Scud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E6E6E6"/>
    <a:srgbClr val="39BFDF"/>
    <a:srgbClr val="50ADDC"/>
    <a:srgbClr val="4382FF"/>
    <a:srgbClr val="68C5D2"/>
    <a:srgbClr val="16CCC8"/>
    <a:srgbClr val="12A5A2"/>
    <a:srgbClr val="8AA5E2"/>
    <a:srgbClr val="0E79C2"/>
    <a:srgbClr val="3CC5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9" autoAdjust="0"/>
    <p:restoredTop sz="94660"/>
  </p:normalViewPr>
  <p:slideViewPr>
    <p:cSldViewPr snapToGrid="0">
      <p:cViewPr varScale="1">
        <p:scale>
          <a:sx n="69" d="100"/>
          <a:sy n="69" d="100"/>
        </p:scale>
        <p:origin x="702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51322-9D50-4C7B-A335-DFB3BC073D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0F7D95-8BD7-463D-A5B8-3FE9A37627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BB2EE-BA20-48B8-8671-9C1AF0043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D73A2-5B7C-4ADA-8772-F6767CD5B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68D7F5-0C25-43F1-AA47-C2F21EAD1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729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EC840-093E-4DAF-BC89-704E1AB69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FF269-E7E6-41BC-8BE1-E489191C0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FE442-171B-42C4-B145-D232577FB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B90655-A72A-4595-8C03-383B0636B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CC2F2-C345-4555-92B5-23E15F477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216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BB88F-4C64-44BA-B2E8-97D0ACE34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4C59AB-71DA-492F-80BA-75FA6393C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5329C-55EC-4CC2-8B66-DE9D22760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C6CB8-A536-4498-A253-7DFFBD50E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A2EDE2-DFE0-4649-945B-2B19C2EF7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929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61915-6E0E-41B6-B3C1-151EB9A96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95D34-0EBC-4E47-B95A-7F939891E9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B4AD48-E1D6-453C-AFAC-0C34A0A5D1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774BE5-EEA6-45C8-8905-4C2544AD8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8E180A-F375-4522-AADA-75402DB54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EA29F8-76CC-442A-81C0-2481B72C7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2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0B56E-0A05-4E8F-94C5-C90BE035A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C6EE21-C50E-48E9-9D33-5AA4913700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823712-4E11-4A1B-8927-5BE474353E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DFD8D5-66FB-4C13-AD05-F50249CBB6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7DC041-EF1B-4360-806B-1F00B53716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002AA6-1ED3-4FEF-8D91-97963C057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2532F7-ED77-4F35-A594-2D8C3962F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EE5ACE-E7BB-4459-BB62-12E72CAC5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722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09485-2436-4A99-9514-A12AC2F63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7F4B3F-CEE7-4CBB-9D02-806CE83A4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C2176C-1AB1-4291-A62D-903A1977C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96BD1D-8F92-493D-BAC3-E5BF428E7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817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5D15CC-F16A-4E98-80CB-F7E7F93CD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0A45B9-8D2E-4E4F-9851-7C1C933A3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FB321E-6D60-4F71-B64F-5BF07CF80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69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E908E-8317-403E-B9CE-3C13D05F9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04179-3A78-4AE5-AFFB-377A824F6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E5E26A-AA13-4C05-8DC9-5793BFDB51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216AD9-7DC2-4629-953B-BE1DEE0EF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8EB2-0473-41DA-A1C9-4AC838DB4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A90A8C-5368-4A4F-8CC1-D9E98C5EF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288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255D2-B57B-4C92-BC84-E33D14545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F92562-8FFD-4931-BB86-725A82E32E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2B80E9-9C35-425F-A137-BC7D32F0DC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B2A0C9-EB8B-441A-B180-C93E4D578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17224-EF70-40EB-8FE0-9CA28EDED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710550-5918-4FB4-87E7-E15B6D991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51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2EA3F-2E61-4FAD-835C-3AEB869E8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6F02DB-B5DA-432F-85BF-03E2FC3FDB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847E4-3C60-44D7-99F8-B4463BCC1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187FB-5594-4FAE-9A38-470343160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6CA19-BCA3-43DE-A987-E1D0EB632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66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CCA744-67A5-49DD-A9F8-1BD72E2FBD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35CD2E-1AC1-4B3C-AEB4-2EECE33365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6EC545-FC72-44E7-AE5E-0E77F113A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0FEE1-FB39-46B2-941E-60C48D16A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6E580F-5E3A-4263-ABBF-6323B371F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606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002060"/>
            </a:gs>
            <a:gs pos="58426">
              <a:srgbClr val="29679F"/>
            </a:gs>
            <a:gs pos="100000">
              <a:srgbClr val="39BFDF"/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789E5B-4A96-407D-BD83-E62D0CDB2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880469-EA21-4BA2-AA79-221A1BC72C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27460-E09F-4B61-92AB-F59BC77625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43E98-A605-4EE4-84E6-CC984E3B4A8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BD37F1-77BC-4CEB-8456-871CEDB606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CBB7CB-1AC6-4936-93F3-B6FACADF1D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E287F9-F216-41F0-AD9B-54A9FDC624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275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767AAEB-ACDE-4E20-9FBB-6AB045CAE3F2}"/>
              </a:ext>
            </a:extLst>
          </p:cNvPr>
          <p:cNvSpPr/>
          <p:nvPr/>
        </p:nvSpPr>
        <p:spPr>
          <a:xfrm>
            <a:off x="349347" y="434147"/>
            <a:ext cx="11296357" cy="62940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  <a:latin typeface="Calibri" panose="020F0502020204030204" pitchFamily="34" charset="0"/>
              </a:rPr>
              <a:t>The Impact of Global and Local Processing</a:t>
            </a:r>
          </a:p>
          <a:p>
            <a:pPr algn="ctr"/>
            <a:r>
              <a:rPr lang="en-GB" sz="4800" dirty="0">
                <a:solidFill>
                  <a:schemeClr val="bg1"/>
                </a:solidFill>
                <a:latin typeface="Calibri" panose="020F0502020204030204" pitchFamily="34" charset="0"/>
              </a:rPr>
              <a:t> on Change Detection Ability</a:t>
            </a:r>
          </a:p>
          <a:p>
            <a:pPr algn="ctr"/>
            <a:r>
              <a:rPr lang="en-GB" sz="4800" dirty="0">
                <a:solidFill>
                  <a:schemeClr val="bg1"/>
                </a:solidFill>
                <a:latin typeface="Calibri" panose="020F0502020204030204" pitchFamily="34" charset="0"/>
              </a:rPr>
              <a:t> for Central and Peripheral Details of a Scene.</a:t>
            </a:r>
          </a:p>
          <a:p>
            <a:pPr algn="ctr"/>
            <a:endParaRPr lang="en-GB" sz="11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r>
              <a:rPr lang="en-GB" sz="4000" dirty="0">
                <a:solidFill>
                  <a:schemeClr val="bg1"/>
                </a:solidFill>
                <a:latin typeface="Calibri" panose="020F0502020204030204" pitchFamily="34" charset="0"/>
              </a:rPr>
              <a:t>Bethan Howard</a:t>
            </a:r>
          </a:p>
          <a:p>
            <a:r>
              <a:rPr lang="en-GB" sz="3600" dirty="0">
                <a:solidFill>
                  <a:schemeClr val="bg1"/>
                </a:solidFill>
                <a:latin typeface="Calibri" panose="020F0502020204030204" pitchFamily="34" charset="0"/>
              </a:rPr>
              <a:t>1703402</a:t>
            </a:r>
            <a:endParaRPr lang="en-GB" sz="12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r>
              <a:rPr lang="en-GB" sz="3600" dirty="0">
                <a:solidFill>
                  <a:schemeClr val="bg1"/>
                </a:solidFill>
                <a:latin typeface="Calibri" panose="020F0502020204030204" pitchFamily="34" charset="0"/>
              </a:rPr>
              <a:t>Bachelor of Science (hons) in Psycho</a:t>
            </a:r>
            <a:r>
              <a:rPr lang="en-GB" sz="3200" dirty="0">
                <a:solidFill>
                  <a:schemeClr val="bg1"/>
                </a:solidFill>
                <a:latin typeface="Calibri" panose="020F0502020204030204" pitchFamily="34" charset="0"/>
              </a:rPr>
              <a:t>logy</a:t>
            </a:r>
          </a:p>
        </p:txBody>
      </p:sp>
    </p:spTree>
    <p:extLst>
      <p:ext uri="{BB962C8B-B14F-4D97-AF65-F5344CB8AC3E}">
        <p14:creationId xmlns:p14="http://schemas.microsoft.com/office/powerpoint/2010/main" val="3363506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42"/>
    </mc:Choice>
    <mc:Fallback xmlns="">
      <p:transition spd="slow" advTm="3642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359B020-D9C0-4049-9D51-7260B1AA1E26}"/>
              </a:ext>
            </a:extLst>
          </p:cNvPr>
          <p:cNvSpPr txBox="1"/>
          <p:nvPr/>
        </p:nvSpPr>
        <p:spPr>
          <a:xfrm>
            <a:off x="14520" y="13614"/>
            <a:ext cx="63436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Literature Review</a:t>
            </a:r>
            <a:r>
              <a:rPr lang="en-GB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772039-E515-4CF7-BEAE-A43ADEFC93FC}"/>
              </a:ext>
            </a:extLst>
          </p:cNvPr>
          <p:cNvSpPr/>
          <p:nvPr/>
        </p:nvSpPr>
        <p:spPr>
          <a:xfrm>
            <a:off x="0" y="959107"/>
            <a:ext cx="12192000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Neural signals that influence global &amp; local processing are connected to low &amp; high spatial frequencies. L</a:t>
            </a:r>
            <a:r>
              <a:rPr lang="en-GB" sz="2400" dirty="0">
                <a:solidFill>
                  <a:schemeClr val="bg1"/>
                </a:solidFill>
              </a:rPr>
              <a:t>ow frequency oscillation fluctuates in the theta band which coincides to global information processing.  Beta band activity linked to higher frequency is essential for local processing (</a:t>
            </a:r>
            <a:r>
              <a:rPr lang="en-GB" sz="2400" dirty="0" err="1">
                <a:solidFill>
                  <a:schemeClr val="bg1"/>
                </a:solidFill>
              </a:rPr>
              <a:t>Romei</a:t>
            </a:r>
            <a:r>
              <a:rPr lang="en-GB" sz="2400" dirty="0">
                <a:solidFill>
                  <a:schemeClr val="bg1"/>
                </a:solidFill>
              </a:rPr>
              <a:t>, Driver, </a:t>
            </a:r>
            <a:r>
              <a:rPr lang="en-GB" sz="2400" dirty="0" err="1">
                <a:solidFill>
                  <a:schemeClr val="bg1"/>
                </a:solidFill>
              </a:rPr>
              <a:t>Schyns</a:t>
            </a:r>
            <a:r>
              <a:rPr lang="en-GB" sz="2400" dirty="0">
                <a:solidFill>
                  <a:schemeClr val="bg1"/>
                </a:solidFill>
              </a:rPr>
              <a:t>, &amp; </a:t>
            </a:r>
            <a:r>
              <a:rPr lang="en-GB" sz="2400" dirty="0" err="1">
                <a:solidFill>
                  <a:schemeClr val="bg1"/>
                </a:solidFill>
              </a:rPr>
              <a:t>Thut</a:t>
            </a:r>
            <a:r>
              <a:rPr lang="en-GB" sz="2400" dirty="0">
                <a:solidFill>
                  <a:schemeClr val="bg1"/>
                </a:solidFill>
              </a:rPr>
              <a:t>, 2011; Smith,  Gosselin &amp; </a:t>
            </a:r>
            <a:r>
              <a:rPr lang="en-GB" sz="2400" dirty="0" err="1">
                <a:solidFill>
                  <a:schemeClr val="bg1"/>
                </a:solidFill>
              </a:rPr>
              <a:t>Schyns</a:t>
            </a:r>
            <a:r>
              <a:rPr lang="en-GB" sz="2400" dirty="0">
                <a:solidFill>
                  <a:schemeClr val="bg1"/>
                </a:solidFill>
              </a:rPr>
              <a:t>, 2006)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Low spatial frequencies provide course information, such as structure of a scene and the global shape of a visual stimuli</a:t>
            </a:r>
          </a:p>
          <a:p>
            <a:endParaRPr lang="en-GB" sz="24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Low spatial frequencies are transported by fast magnocellular pathways (Kauffmann, 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Ramanoël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&amp; 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Peyrin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, 2014).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magnocellular retinal ganglion cells is roughly 20 milliseconds faster than information conveyed by the parvocellular retinal ganglion cells (Nowak, Munk, Girard, &amp; Bullier,1995; </a:t>
            </a:r>
            <a:r>
              <a:rPr lang="en-GB" sz="2400" dirty="0" err="1">
                <a:solidFill>
                  <a:schemeClr val="bg1"/>
                </a:solidFill>
              </a:rPr>
              <a:t>Schmolesky</a:t>
            </a:r>
            <a:r>
              <a:rPr lang="en-GB" sz="2400" dirty="0">
                <a:solidFill>
                  <a:schemeClr val="bg1"/>
                </a:solidFill>
              </a:rPr>
              <a:t> et al., 1998).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069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C14499-5D95-4643-B71F-6871A2147B06}"/>
              </a:ext>
            </a:extLst>
          </p:cNvPr>
          <p:cNvSpPr/>
          <p:nvPr/>
        </p:nvSpPr>
        <p:spPr>
          <a:xfrm>
            <a:off x="0" y="0"/>
            <a:ext cx="105083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Literature Review </a:t>
            </a:r>
            <a:r>
              <a:rPr lang="en-GB" sz="2800" dirty="0">
                <a:solidFill>
                  <a:schemeClr val="bg1"/>
                </a:solidFill>
              </a:rPr>
              <a:t>cont.</a:t>
            </a:r>
            <a:endParaRPr lang="en-GB" sz="28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F8D925D-12EC-44B9-905F-C33CBE737105}"/>
              </a:ext>
            </a:extLst>
          </p:cNvPr>
          <p:cNvSpPr/>
          <p:nvPr/>
        </p:nvSpPr>
        <p:spPr>
          <a:xfrm>
            <a:off x="384627" y="1224783"/>
            <a:ext cx="11117944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3538" indent="-363538"/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Navon Paradigm:</a:t>
            </a:r>
          </a:p>
          <a:p>
            <a:pPr marL="363538" indent="-363538"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>
              <a:tabLst>
                <a:tab pos="518160" algn="l"/>
              </a:tabLst>
            </a:pPr>
            <a:r>
              <a:rPr lang="en-GB" sz="2400" dirty="0">
                <a:solidFill>
                  <a:schemeClr val="bg1"/>
                </a:solidFill>
              </a:rPr>
              <a:t>The paradigm is made up of compound stimuli which presents a large letter (global level) and is made up of smaller letters (local level) (Navon, 1977). </a:t>
            </a:r>
          </a:p>
          <a:p>
            <a:endParaRPr lang="en-GB" sz="2400" u="sng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Flicker Paradigm: </a:t>
            </a:r>
          </a:p>
          <a:p>
            <a:endParaRPr lang="en-GB" sz="800" b="1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Rensink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et al (1997) developed a flicker paradigm, which is a popular method used In change detection studies. </a:t>
            </a:r>
            <a:r>
              <a:rPr lang="en-GB" sz="2400" dirty="0">
                <a:solidFill>
                  <a:schemeClr val="bg1"/>
                </a:solidFill>
              </a:rPr>
              <a:t>The flicker Paradigm is built up of an original image, with a short-term blank image positioned between the modified image of the original scene (</a:t>
            </a:r>
            <a:r>
              <a:rPr lang="en-GB" sz="2400" dirty="0" err="1">
                <a:solidFill>
                  <a:schemeClr val="bg1"/>
                </a:solidFill>
              </a:rPr>
              <a:t>Rensink</a:t>
            </a:r>
            <a:r>
              <a:rPr lang="en-GB" sz="2400" dirty="0">
                <a:solidFill>
                  <a:schemeClr val="bg1"/>
                </a:solidFill>
              </a:rPr>
              <a:t> et al., 1997). </a:t>
            </a:r>
          </a:p>
        </p:txBody>
      </p:sp>
    </p:spTree>
    <p:extLst>
      <p:ext uri="{BB962C8B-B14F-4D97-AF65-F5344CB8AC3E}">
        <p14:creationId xmlns:p14="http://schemas.microsoft.com/office/powerpoint/2010/main" val="566493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EFAE452-8285-4C78-8759-1F67456505F5}"/>
              </a:ext>
            </a:extLst>
          </p:cNvPr>
          <p:cNvSpPr/>
          <p:nvPr/>
        </p:nvSpPr>
        <p:spPr>
          <a:xfrm>
            <a:off x="145143" y="1236497"/>
            <a:ext cx="11771085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In order to centre new visual information, individuals must shift their eyes from one setting or object to another where the resolution is at a high level (Henderson, 2003)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endParaRPr lang="en-GB" sz="1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It was found that fixations are shorter during early observation, with fixations happening at 215 milliseconds, fixations observed later were longer at 310 milliseconds (Antes, 1974).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6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A two visual systems hypothesis was proposed; fixation durations, and saccades amounts over a period is indicative and systematic of two different methods of visualising e.g. local and global processing (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Pannasch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, 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Helmert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, Roth, Herbold &amp; Walter, 2008).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1A0D02-FCE6-4B92-94D2-EEC666BAFE47}"/>
              </a:ext>
            </a:extLst>
          </p:cNvPr>
          <p:cNvSpPr txBox="1"/>
          <p:nvPr/>
        </p:nvSpPr>
        <p:spPr>
          <a:xfrm>
            <a:off x="14520" y="13619"/>
            <a:ext cx="63436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Literature Review </a:t>
            </a:r>
            <a:r>
              <a:rPr lang="en-GB" sz="2800" dirty="0">
                <a:solidFill>
                  <a:schemeClr val="bg1"/>
                </a:solidFill>
              </a:rPr>
              <a:t>cont.</a:t>
            </a:r>
            <a:r>
              <a:rPr lang="en-GB" dirty="0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038310-159E-4938-B422-AC95858DD86C}"/>
              </a:ext>
            </a:extLst>
          </p:cNvPr>
          <p:cNvSpPr/>
          <p:nvPr/>
        </p:nvSpPr>
        <p:spPr>
          <a:xfrm>
            <a:off x="145142" y="5167808"/>
            <a:ext cx="1177108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518160" algn="l"/>
              </a:tabLst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Global processing begins within two seconds of detecting a 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scene,which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are transported by fast magnocellular pathways (Mills, 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Hollingworth,Van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der 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Stigchel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, Hoffman &amp; Dodd, 2011).</a:t>
            </a:r>
            <a:endParaRPr lang="en-GB" sz="2400" dirty="0">
              <a:solidFill>
                <a:schemeClr val="bg1"/>
              </a:solidFill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51822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E2AA549E-019C-45FA-9401-9B125BCAF2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742" y="966703"/>
            <a:ext cx="10711543" cy="5155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175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175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175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175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175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175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175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175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175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7525" algn="l"/>
              </a:tabLst>
            </a:pPr>
            <a:endParaRPr lang="en-GB" altLang="en-US" sz="2400" b="1" dirty="0">
              <a:solidFill>
                <a:schemeClr val="bg1"/>
              </a:solidFill>
              <a:latin typeface="+mn-lt"/>
              <a:ea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7525" algn="l"/>
              </a:tabLst>
            </a:pPr>
            <a:endParaRPr lang="en-GB" altLang="en-US" sz="2400" b="1" dirty="0">
              <a:solidFill>
                <a:schemeClr val="bg1"/>
              </a:solidFill>
              <a:latin typeface="+mn-lt"/>
              <a:ea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7525" algn="l"/>
              </a:tabLst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  <a:ea typeface="Times New Roman" panose="02020603050405020304" pitchFamily="18" charset="0"/>
              </a:rPr>
              <a:t>T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his study </a:t>
            </a:r>
            <a:r>
              <a:rPr lang="en-GB" altLang="en-US" sz="2400" b="1" dirty="0">
                <a:solidFill>
                  <a:schemeClr val="bg1"/>
                </a:solidFill>
                <a:latin typeface="+mn-lt"/>
                <a:ea typeface="Times New Roman" panose="02020603050405020304" pitchFamily="18" charset="0"/>
              </a:rPr>
              <a:t>aims to 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examine whether inducing participants into a global or local state would influence their ability to notice changes within the centre or periphera</a:t>
            </a:r>
            <a:r>
              <a:rPr lang="en-GB" altLang="en-US" sz="2400" b="1" dirty="0">
                <a:solidFill>
                  <a:schemeClr val="bg1"/>
                </a:solidFill>
                <a:latin typeface="+mn-lt"/>
                <a:ea typeface="Times New Roman" panose="02020603050405020304" pitchFamily="18" charset="0"/>
              </a:rPr>
              <a:t>l areas of a 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visual scene.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7525" algn="l"/>
              </a:tabLst>
            </a:pPr>
            <a:endParaRPr lang="en-GB" altLang="en-US" sz="2400" b="1" dirty="0">
              <a:solidFill>
                <a:schemeClr val="bg1"/>
              </a:solidFill>
              <a:latin typeface="+mn-lt"/>
              <a:ea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7525" algn="l"/>
              </a:tabLst>
            </a:pPr>
            <a:endParaRPr lang="en-GB" altLang="en-US" sz="2400" b="1" dirty="0">
              <a:solidFill>
                <a:schemeClr val="bg1"/>
              </a:solidFill>
              <a:latin typeface="+mn-lt"/>
              <a:ea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7525" algn="l"/>
              </a:tabLst>
            </a:pPr>
            <a:endParaRPr lang="en-GB" altLang="en-US" sz="2400" b="1" dirty="0">
              <a:solidFill>
                <a:schemeClr val="bg1"/>
              </a:solidFill>
              <a:latin typeface="+mn-lt"/>
              <a:ea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7525" algn="l"/>
              </a:tabLst>
            </a:pPr>
            <a:r>
              <a:rPr lang="en-GB" altLang="en-US" sz="2400" b="1" dirty="0">
                <a:solidFill>
                  <a:schemeClr val="bg1"/>
                </a:solidFill>
                <a:latin typeface="+mn-lt"/>
                <a:ea typeface="Times New Roman" panose="02020603050405020304" pitchFamily="18" charset="0"/>
              </a:rPr>
              <a:t>P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revious literature</a:t>
            </a:r>
            <a:r>
              <a:rPr kumimoji="0" lang="en-GB" altLang="en-US" sz="2400" b="1" i="0" u="none" strike="noStrike" cap="none" normalizeH="0" baseline="0" dirty="0" bmk="">
                <a:ln>
                  <a:noFill/>
                </a:ln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 hypothesised that participants induced into the global processing condition would be better detecting changes occurring in the periphery and the centre of a scene compared to those induced into the local processing condition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. </a:t>
            </a: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anose="02020603050405020304" pitchFamily="18" charset="0"/>
              </a:rPr>
              <a:t> </a:t>
            </a:r>
            <a:r>
              <a:rPr kumimoji="0" lang="en-GB" altLang="en-US" sz="1200" b="1" i="0" u="sng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+mn-lt"/>
                <a:ea typeface="Times New Roman" panose="02020603050405020304" pitchFamily="18" charset="0"/>
              </a:rPr>
              <a:t>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7525" algn="l"/>
              </a:tabLst>
            </a:pPr>
            <a:endParaRPr lang="en-GB" altLang="en-US" sz="1200" u="sng" dirty="0">
              <a:solidFill>
                <a:srgbClr val="008080"/>
              </a:solidFill>
              <a:latin typeface="+mn-lt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7525" algn="l"/>
              </a:tabLst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7525" algn="l"/>
              </a:tabLst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09CB98-FCD3-4702-B2E7-A06354D9A4DA}"/>
              </a:ext>
            </a:extLst>
          </p:cNvPr>
          <p:cNvSpPr txBox="1"/>
          <p:nvPr/>
        </p:nvSpPr>
        <p:spPr>
          <a:xfrm>
            <a:off x="0" y="9942"/>
            <a:ext cx="93326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Research Question &amp; Hypothesis</a:t>
            </a:r>
          </a:p>
        </p:txBody>
      </p:sp>
    </p:spTree>
    <p:extLst>
      <p:ext uri="{BB962C8B-B14F-4D97-AF65-F5344CB8AC3E}">
        <p14:creationId xmlns:p14="http://schemas.microsoft.com/office/powerpoint/2010/main" val="1906412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A27F3A7-CA5D-448C-94B8-769C9ABEF4DD}"/>
              </a:ext>
            </a:extLst>
          </p:cNvPr>
          <p:cNvSpPr txBox="1"/>
          <p:nvPr/>
        </p:nvSpPr>
        <p:spPr>
          <a:xfrm>
            <a:off x="10179" y="18499"/>
            <a:ext cx="6983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Methodology</a:t>
            </a:r>
            <a:r>
              <a:rPr lang="en-GB" sz="4800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9381B88-F5A2-4EAA-A76A-E9B76A0F6F17}"/>
              </a:ext>
            </a:extLst>
          </p:cNvPr>
          <p:cNvCxnSpPr>
            <a:cxnSpLocks/>
          </p:cNvCxnSpPr>
          <p:nvPr/>
        </p:nvCxnSpPr>
        <p:spPr>
          <a:xfrm>
            <a:off x="4731858" y="1254311"/>
            <a:ext cx="0" cy="5237721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F9C30E1-DA39-4FB3-AD35-668B5D7A1BB9}"/>
              </a:ext>
            </a:extLst>
          </p:cNvPr>
          <p:cNvSpPr txBox="1"/>
          <p:nvPr/>
        </p:nvSpPr>
        <p:spPr>
          <a:xfrm>
            <a:off x="603892" y="1254311"/>
            <a:ext cx="37884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Participants</a:t>
            </a:r>
            <a:r>
              <a:rPr lang="en-GB" sz="3200" u="sng" dirty="0">
                <a:solidFill>
                  <a:schemeClr val="bg1"/>
                </a:solidFill>
              </a:rPr>
              <a:t> 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A52E01-E4F9-435F-8AEF-8F8868172071}"/>
              </a:ext>
            </a:extLst>
          </p:cNvPr>
          <p:cNvSpPr txBox="1"/>
          <p:nvPr/>
        </p:nvSpPr>
        <p:spPr>
          <a:xfrm>
            <a:off x="5171069" y="1245713"/>
            <a:ext cx="32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Design</a:t>
            </a:r>
            <a:r>
              <a:rPr lang="en-GB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2BBC77-6061-4319-B660-D5A4B6C1AF30}"/>
              </a:ext>
            </a:extLst>
          </p:cNvPr>
          <p:cNvSpPr txBox="1"/>
          <p:nvPr/>
        </p:nvSpPr>
        <p:spPr>
          <a:xfrm>
            <a:off x="479585" y="2008953"/>
            <a:ext cx="4530562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40 participants; ages ranged from 18-55.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94483A4-4621-4B0F-BF96-4FA1A981D64C}"/>
              </a:ext>
            </a:extLst>
          </p:cNvPr>
          <p:cNvSpPr txBox="1"/>
          <p:nvPr/>
        </p:nvSpPr>
        <p:spPr>
          <a:xfrm>
            <a:off x="464655" y="2892226"/>
            <a:ext cx="5197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Sign up via the experimental management system.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2D7C4A1-5B3E-4F2A-951A-27FF64960894}"/>
              </a:ext>
            </a:extLst>
          </p:cNvPr>
          <p:cNvSpPr txBox="1"/>
          <p:nvPr/>
        </p:nvSpPr>
        <p:spPr>
          <a:xfrm flipH="1">
            <a:off x="479585" y="3852020"/>
            <a:ext cx="425227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Exclusion criteria;  normal to corrected vision, migraines, epilepsy.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Participants allocated evenly to the global and local processing. 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31F4A37-54E9-4E26-B0F3-3B08AA145192}"/>
              </a:ext>
            </a:extLst>
          </p:cNvPr>
          <p:cNvSpPr txBox="1"/>
          <p:nvPr/>
        </p:nvSpPr>
        <p:spPr>
          <a:xfrm>
            <a:off x="5010147" y="1967717"/>
            <a:ext cx="6983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2x2 mixed experimental design.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IV - The Navon letter task- two  levels; local and global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IV - type of change in the change detection task- two levels; central and peripheral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DV - the number of accurate changes detected in the centre and peripheral details of a scene.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Analyses- 2x2 mixed ANOVA</a:t>
            </a:r>
          </a:p>
        </p:txBody>
      </p:sp>
    </p:spTree>
    <p:extLst>
      <p:ext uri="{BB962C8B-B14F-4D97-AF65-F5344CB8AC3E}">
        <p14:creationId xmlns:p14="http://schemas.microsoft.com/office/powerpoint/2010/main" val="2286416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DFF7206-D226-41B1-B268-CBDAA11AB30F}"/>
              </a:ext>
            </a:extLst>
          </p:cNvPr>
          <p:cNvCxnSpPr>
            <a:cxnSpLocks/>
          </p:cNvCxnSpPr>
          <p:nvPr/>
        </p:nvCxnSpPr>
        <p:spPr>
          <a:xfrm>
            <a:off x="5391146" y="1181100"/>
            <a:ext cx="0" cy="422910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3361DCAF-D350-4548-B402-4E8FC1FC986A}"/>
              </a:ext>
            </a:extLst>
          </p:cNvPr>
          <p:cNvSpPr txBox="1"/>
          <p:nvPr/>
        </p:nvSpPr>
        <p:spPr>
          <a:xfrm>
            <a:off x="13898" y="13125"/>
            <a:ext cx="52387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Materials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CB9CD59-505B-4227-B85D-27FB0B80A5EC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738" y="3720404"/>
            <a:ext cx="3045682" cy="2724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8064299-E366-44F6-8377-76B66918020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7901" y="3720404"/>
            <a:ext cx="2814214" cy="27241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9EC23C26-0DE3-48FE-AC91-387AD3EC4396}"/>
              </a:ext>
            </a:extLst>
          </p:cNvPr>
          <p:cNvGrpSpPr/>
          <p:nvPr/>
        </p:nvGrpSpPr>
        <p:grpSpPr>
          <a:xfrm>
            <a:off x="6197610" y="844121"/>
            <a:ext cx="1935900" cy="2593657"/>
            <a:chOff x="8601069" y="422700"/>
            <a:chExt cx="2238381" cy="2806273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B6047A6-B761-4B8C-81FD-FD9CB1223F7C}"/>
                </a:ext>
              </a:extLst>
            </p:cNvPr>
            <p:cNvSpPr/>
            <p:nvPr/>
          </p:nvSpPr>
          <p:spPr>
            <a:xfrm>
              <a:off x="8601069" y="422700"/>
              <a:ext cx="2238381" cy="280627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6" name="Picture 15" descr="See the source image">
              <a:extLst>
                <a:ext uri="{FF2B5EF4-FFF2-40B4-BE49-F238E27FC236}">
                  <a16:creationId xmlns:a16="http://schemas.microsoft.com/office/drawing/2014/main" id="{3BBE9248-7C91-42A8-80DD-2CF72E4C298D}"/>
                </a:ext>
              </a:extLst>
            </p:cNvPr>
            <p:cNvPicPr/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7897"/>
            <a:stretch/>
          </p:blipFill>
          <p:spPr bwMode="auto">
            <a:xfrm>
              <a:off x="8986474" y="758024"/>
              <a:ext cx="1501135" cy="223605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EB014A2-BDB8-4952-8D1D-10959F5A16A3}"/>
              </a:ext>
            </a:extLst>
          </p:cNvPr>
          <p:cNvGrpSpPr/>
          <p:nvPr/>
        </p:nvGrpSpPr>
        <p:grpSpPr>
          <a:xfrm>
            <a:off x="9550400" y="874124"/>
            <a:ext cx="1935897" cy="2593657"/>
            <a:chOff x="8765319" y="361950"/>
            <a:chExt cx="2283681" cy="2933700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F814254D-05D0-40E9-A847-E78AD1C62533}"/>
                </a:ext>
              </a:extLst>
            </p:cNvPr>
            <p:cNvSpPr txBox="1"/>
            <p:nvPr/>
          </p:nvSpPr>
          <p:spPr>
            <a:xfrm>
              <a:off x="8765319" y="361950"/>
              <a:ext cx="2283681" cy="29337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endParaRPr lang="en-GB" dirty="0"/>
            </a:p>
          </p:txBody>
        </p:sp>
        <p:pic>
          <p:nvPicPr>
            <p:cNvPr id="18" name="Picture 17" descr="See the source image">
              <a:extLst>
                <a:ext uri="{FF2B5EF4-FFF2-40B4-BE49-F238E27FC236}">
                  <a16:creationId xmlns:a16="http://schemas.microsoft.com/office/drawing/2014/main" id="{0A451B64-7D71-4AA7-8D7A-9122A6ACDD66}"/>
                </a:ext>
              </a:extLst>
            </p:cNvPr>
            <p:cNvPicPr/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942"/>
            <a:stretch/>
          </p:blipFill>
          <p:spPr bwMode="auto">
            <a:xfrm>
              <a:off x="9010663" y="710773"/>
              <a:ext cx="1657337" cy="2463909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FE4EA55F-C13D-4744-BB03-EA28D696AC85}"/>
              </a:ext>
            </a:extLst>
          </p:cNvPr>
          <p:cNvSpPr txBox="1"/>
          <p:nvPr/>
        </p:nvSpPr>
        <p:spPr>
          <a:xfrm>
            <a:off x="457435" y="1181100"/>
            <a:ext cx="4700229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Consent 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7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Instruction for the study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5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Navon letter trials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7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Neutral images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Flicker paradigm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Superlab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Piece of paper to write down answers.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5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Debrief form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Researchers correct answers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E49168B-3121-440A-BFCE-FEAA6C758F29}"/>
              </a:ext>
            </a:extLst>
          </p:cNvPr>
          <p:cNvSpPr/>
          <p:nvPr/>
        </p:nvSpPr>
        <p:spPr>
          <a:xfrm>
            <a:off x="8685265" y="4575208"/>
            <a:ext cx="1480457" cy="166998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94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82C11B-B20C-4B1D-B0D0-FD887C163F62}"/>
              </a:ext>
            </a:extLst>
          </p:cNvPr>
          <p:cNvSpPr txBox="1"/>
          <p:nvPr/>
        </p:nvSpPr>
        <p:spPr>
          <a:xfrm>
            <a:off x="9984" y="2724"/>
            <a:ext cx="563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Procedure</a:t>
            </a:r>
            <a:r>
              <a:rPr lang="en-GB" dirty="0"/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1FE5F60-2314-46C5-81CB-47E24232F87F}"/>
              </a:ext>
            </a:extLst>
          </p:cNvPr>
          <p:cNvSpPr/>
          <p:nvPr/>
        </p:nvSpPr>
        <p:spPr>
          <a:xfrm>
            <a:off x="285750" y="964347"/>
            <a:ext cx="11620500" cy="5436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</a:rPr>
              <a:t>The study was undertaken at the psychology labs provided by 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</a:rPr>
              <a:t>University of Wales Trinity Saint David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</a:rPr>
              <a:t> SA1. </a:t>
            </a:r>
          </a:p>
          <a:p>
            <a:pPr algn="ctr">
              <a:lnSpc>
                <a:spcPct val="150000"/>
              </a:lnSpc>
            </a:pPr>
            <a:endParaRPr lang="en-GB" sz="2400" dirty="0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Participants were required to register via the EMS.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Consent forms were provided to participants. If they wished to continue in the study, a demographic form was completed.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Participants were randomly allocated to the local and global processing groups for a two-part task.</a:t>
            </a:r>
          </a:p>
        </p:txBody>
      </p:sp>
    </p:spTree>
    <p:extLst>
      <p:ext uri="{BB962C8B-B14F-4D97-AF65-F5344CB8AC3E}">
        <p14:creationId xmlns:p14="http://schemas.microsoft.com/office/powerpoint/2010/main" val="1949189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6F4C26A-406C-4DE5-93B3-06087A456364}"/>
              </a:ext>
            </a:extLst>
          </p:cNvPr>
          <p:cNvSpPr/>
          <p:nvPr/>
        </p:nvSpPr>
        <p:spPr>
          <a:xfrm>
            <a:off x="400050" y="522416"/>
            <a:ext cx="11372850" cy="55750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first aspect of the study involved 40 Navon letter trials, with the global processing group assigned the large letters and local processing group assigned the small letters.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second part of the study required participants to complete a change detection task.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Ten images included a change in the centre of a scene, and ten images included a change in the periphery. 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Participants were required to complete a recording sheet of  what they believed the change to be. Participants were given ten seconds to write down the answer.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Once all 20 change detection trials were completed, the participants were fully debriefed.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C51C4E-5681-4E12-B2CA-D90E8412A4B5}"/>
              </a:ext>
            </a:extLst>
          </p:cNvPr>
          <p:cNvSpPr/>
          <p:nvPr/>
        </p:nvSpPr>
        <p:spPr>
          <a:xfrm>
            <a:off x="8172" y="19834"/>
            <a:ext cx="638175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Procedure </a:t>
            </a:r>
            <a:r>
              <a:rPr lang="en-GB" sz="2800" dirty="0">
                <a:solidFill>
                  <a:schemeClr val="bg1"/>
                </a:solidFill>
              </a:rPr>
              <a:t>cont.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08323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AADF0A9-3A5F-420D-B084-B058FC0DAF7E}"/>
              </a:ext>
            </a:extLst>
          </p:cNvPr>
          <p:cNvSpPr/>
          <p:nvPr/>
        </p:nvSpPr>
        <p:spPr>
          <a:xfrm>
            <a:off x="196948" y="1338219"/>
            <a:ext cx="11798104" cy="53351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No significant interaction was found within: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the two groups of global and local Wilks’ Lambda = .95, </a:t>
            </a:r>
            <a:r>
              <a:rPr lang="en-GB" sz="2400" i="1" dirty="0">
                <a:solidFill>
                  <a:schemeClr val="bg1"/>
                </a:solidFill>
                <a:ea typeface="Times New Roman" panose="02020603050405020304" pitchFamily="18" charset="0"/>
              </a:rPr>
              <a:t>F 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(1, 38) = 1.94, </a:t>
            </a:r>
            <a:r>
              <a:rPr lang="en-GB" sz="2400" i="1" dirty="0">
                <a:solidFill>
                  <a:schemeClr val="bg1"/>
                </a:solidFill>
                <a:ea typeface="Times New Roman" panose="02020603050405020304" pitchFamily="18" charset="0"/>
              </a:rPr>
              <a:t>p = .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17, partial eta squared = .05.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No main effect was found within 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 The change detection task, Wilks’ Lambda = .93 </a:t>
            </a:r>
            <a:r>
              <a:rPr lang="en-GB" sz="2400" i="1" dirty="0">
                <a:solidFill>
                  <a:schemeClr val="bg1"/>
                </a:solidFill>
                <a:ea typeface="Times New Roman" panose="02020603050405020304" pitchFamily="18" charset="0"/>
              </a:rPr>
              <a:t>F 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(1, 38) = 3.03, </a:t>
            </a:r>
            <a:r>
              <a:rPr lang="en-GB" sz="2400" i="1" dirty="0">
                <a:solidFill>
                  <a:schemeClr val="bg1"/>
                </a:solidFill>
                <a:ea typeface="Times New Roman" panose="02020603050405020304" pitchFamily="18" charset="0"/>
              </a:rPr>
              <a:t>p = 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.09, partial eta squared = .07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The change detection ability between the two groups, F (1, 38) = .49, </a:t>
            </a:r>
            <a:r>
              <a:rPr lang="en-GB" sz="2400" i="1" dirty="0">
                <a:solidFill>
                  <a:schemeClr val="bg1"/>
                </a:solidFill>
                <a:ea typeface="Times New Roman" panose="02020603050405020304" pitchFamily="18" charset="0"/>
              </a:rPr>
              <a:t>p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= .49, partial eta squared = .03</a:t>
            </a:r>
          </a:p>
          <a:p>
            <a:pPr>
              <a:lnSpc>
                <a:spcPct val="200000"/>
              </a:lnSpc>
            </a:pP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1591E7-7628-47EF-A976-5CF7F2DB67DC}"/>
              </a:ext>
            </a:extLst>
          </p:cNvPr>
          <p:cNvSpPr txBox="1"/>
          <p:nvPr/>
        </p:nvSpPr>
        <p:spPr>
          <a:xfrm>
            <a:off x="8266" y="12830"/>
            <a:ext cx="59369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Results: Main Findings </a:t>
            </a:r>
          </a:p>
        </p:txBody>
      </p:sp>
    </p:spTree>
    <p:extLst>
      <p:ext uri="{BB962C8B-B14F-4D97-AF65-F5344CB8AC3E}">
        <p14:creationId xmlns:p14="http://schemas.microsoft.com/office/powerpoint/2010/main" val="2167247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2"/>
    </mc:Choice>
    <mc:Fallback xmlns="">
      <p:transition spd="slow" advTm="742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3512F17-7D84-48D9-9E57-AE4879387D11}"/>
              </a:ext>
            </a:extLst>
          </p:cNvPr>
          <p:cNvSpPr/>
          <p:nvPr/>
        </p:nvSpPr>
        <p:spPr>
          <a:xfrm>
            <a:off x="15483" y="0"/>
            <a:ext cx="279916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Discussion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4D4990-8E06-48F1-AB8D-CA32746A2EB0}"/>
              </a:ext>
            </a:extLst>
          </p:cNvPr>
          <p:cNvSpPr txBox="1"/>
          <p:nvPr/>
        </p:nvSpPr>
        <p:spPr>
          <a:xfrm>
            <a:off x="6387548" y="996226"/>
            <a:ext cx="5340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A08487-96B2-4FF5-AAA3-488C63821F6A}"/>
              </a:ext>
            </a:extLst>
          </p:cNvPr>
          <p:cNvSpPr/>
          <p:nvPr/>
        </p:nvSpPr>
        <p:spPr>
          <a:xfrm>
            <a:off x="29998" y="1365558"/>
            <a:ext cx="11995748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24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536575" indent="-536575" algn="just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Images (i.e. mountain, forest, indoor scenes) are processed better when situated on   high spatial frequency information whereas natural images (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ie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beaches, cities are processed better from low spatial frequency information (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Mermillod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et al., 2005). </a:t>
            </a:r>
          </a:p>
          <a:p>
            <a:pPr algn="just"/>
            <a:endParaRPr lang="en-GB" sz="10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algn="just"/>
            <a:endParaRPr lang="en-GB" sz="10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algn="just"/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       Order of spatial frequency information might be flexible.</a:t>
            </a:r>
          </a:p>
          <a:p>
            <a:pPr algn="just"/>
            <a:endParaRPr lang="en-GB" sz="10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algn="just"/>
            <a:endParaRPr lang="en-GB" sz="10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536575" indent="-536575" algn="just"/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       Some tasks show preference for fine-to-course analyses, others prefer course-to-fine       strategy (Gosselin, Frédéric, &amp; Philippe, 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Schyns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, 2002).</a:t>
            </a:r>
          </a:p>
          <a:p>
            <a:pPr marL="536575" indent="-536575" algn="just"/>
            <a:endParaRPr lang="en-GB" sz="2400" dirty="0">
              <a:solidFill>
                <a:schemeClr val="bg1"/>
              </a:solidFill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633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3"/>
    </mc:Choice>
    <mc:Fallback xmlns="">
      <p:transition spd="slow" advTm="78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474F16A-2749-4671-8315-D5BA4287320F}"/>
              </a:ext>
            </a:extLst>
          </p:cNvPr>
          <p:cNvSpPr txBox="1"/>
          <p:nvPr/>
        </p:nvSpPr>
        <p:spPr>
          <a:xfrm>
            <a:off x="20867" y="16752"/>
            <a:ext cx="64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Discussion </a:t>
            </a:r>
            <a:r>
              <a:rPr lang="en-GB" sz="2800" dirty="0">
                <a:solidFill>
                  <a:schemeClr val="bg1"/>
                </a:solidFill>
              </a:rPr>
              <a:t>cont</a:t>
            </a:r>
            <a:r>
              <a:rPr lang="en-GB" sz="2400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2DC674-EFF4-4E46-BF9C-4D1733B48830}"/>
              </a:ext>
            </a:extLst>
          </p:cNvPr>
          <p:cNvSpPr/>
          <p:nvPr/>
        </p:nvSpPr>
        <p:spPr>
          <a:xfrm>
            <a:off x="20867" y="1203040"/>
            <a:ext cx="1185998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1938" indent="-261938"/>
            <a:r>
              <a:rPr lang="en-GB" sz="2400" dirty="0">
                <a:solidFill>
                  <a:schemeClr val="bg1"/>
                </a:solidFill>
              </a:rPr>
              <a:t>2.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C59909-B354-4E1E-ACB0-E3840F8539C9}"/>
              </a:ext>
            </a:extLst>
          </p:cNvPr>
          <p:cNvSpPr/>
          <p:nvPr/>
        </p:nvSpPr>
        <p:spPr>
          <a:xfrm>
            <a:off x="2054678" y="7962020"/>
            <a:ext cx="6096000" cy="166994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200000"/>
              </a:lnSpc>
              <a:spcAft>
                <a:spcPts val="0"/>
              </a:spcAft>
              <a:tabLst>
                <a:tab pos="518160" algn="l"/>
              </a:tabLs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It is thought that the global processing is a positioning stage that obtains the gist of a scene and determines areas of interest due to control of a larger scale and short fixations, 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7D3FF3-C64D-4CFD-975A-8989BC6EA175}"/>
              </a:ext>
            </a:extLst>
          </p:cNvPr>
          <p:cNvSpPr/>
          <p:nvPr/>
        </p:nvSpPr>
        <p:spPr>
          <a:xfrm>
            <a:off x="571503" y="1433872"/>
            <a:ext cx="11309350" cy="32239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Mood may contribute to global and local processing with global processing being    influenced by positive moods. Negative moods are more susceptible to produce local processing (</a:t>
            </a:r>
            <a:r>
              <a:rPr lang="en-GB" sz="24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Clore</a:t>
            </a: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Gasper, &amp; Garvin, 2001; Fredrickson &amp; Branigan, 2005).</a:t>
            </a:r>
          </a:p>
          <a:p>
            <a:pPr algn="just"/>
            <a:endParaRPr lang="en-GB" sz="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49263" indent="-449263"/>
            <a:r>
              <a:rPr lang="en-GB" sz="2400" dirty="0">
                <a:solidFill>
                  <a:schemeClr val="bg1"/>
                </a:solidFill>
              </a:rPr>
              <a:t>External factors may include: </a:t>
            </a:r>
          </a:p>
          <a:p>
            <a:endParaRPr lang="en-GB" sz="1050" dirty="0">
              <a:solidFill>
                <a:schemeClr val="bg1"/>
              </a:solidFill>
            </a:endParaRPr>
          </a:p>
          <a:p>
            <a:pPr marL="449263" indent="-449263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Academic pressures </a:t>
            </a:r>
          </a:p>
          <a:p>
            <a:pPr marL="449263" indent="-449263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</a:endParaRPr>
          </a:p>
          <a:p>
            <a:pPr marL="449263" indent="-449263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Adult responsibilities e.g. working, taking care of children</a:t>
            </a:r>
          </a:p>
          <a:p>
            <a:pPr marL="449263" indent="-449263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449263" indent="-449263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Participants may have only taken part in study for credits </a:t>
            </a:r>
          </a:p>
        </p:txBody>
      </p:sp>
    </p:spTree>
    <p:extLst>
      <p:ext uri="{BB962C8B-B14F-4D97-AF65-F5344CB8AC3E}">
        <p14:creationId xmlns:p14="http://schemas.microsoft.com/office/powerpoint/2010/main" val="3030094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0"/>
    </mc:Choice>
    <mc:Fallback xmlns="">
      <p:transition spd="slow" advTm="85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E0A9400-F3FC-4110-BB8F-CEDEEC09FA52}"/>
              </a:ext>
            </a:extLst>
          </p:cNvPr>
          <p:cNvSpPr/>
          <p:nvPr/>
        </p:nvSpPr>
        <p:spPr>
          <a:xfrm>
            <a:off x="-1" y="-13726"/>
            <a:ext cx="585769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ea typeface="Times New Roman" panose="02020603050405020304" pitchFamily="18" charset="0"/>
              </a:rPr>
              <a:t>Methodological issues 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61BB2A-3E54-4B5D-8047-B60DD38D5091}"/>
              </a:ext>
            </a:extLst>
          </p:cNvPr>
          <p:cNvSpPr/>
          <p:nvPr/>
        </p:nvSpPr>
        <p:spPr>
          <a:xfrm>
            <a:off x="-1" y="549371"/>
            <a:ext cx="121920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261938">
              <a:spcAft>
                <a:spcPts val="0"/>
              </a:spcAft>
              <a:tabLst>
                <a:tab pos="261938" algn="l"/>
              </a:tabLst>
            </a:pPr>
            <a:endParaRPr lang="en-GB" sz="1200" u="sng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indent="261938">
              <a:spcAft>
                <a:spcPts val="0"/>
              </a:spcAft>
              <a:tabLst>
                <a:tab pos="261938" algn="l"/>
              </a:tabLst>
            </a:pPr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Navon Letter Task</a:t>
            </a:r>
          </a:p>
          <a:p>
            <a:pPr indent="261938">
              <a:spcAft>
                <a:spcPts val="0"/>
              </a:spcAft>
              <a:tabLst>
                <a:tab pos="261938" algn="l"/>
              </a:tabLst>
            </a:pPr>
            <a:endParaRPr lang="en-GB" sz="700" u="sng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449263" indent="-187325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The global to local interference effect and global precedence of the Navon’s letter task (1977) uses different processes in visual object recognition (Gerlach &amp; 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Poirel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, 2018) </a:t>
            </a:r>
          </a:p>
          <a:p>
            <a:pPr marL="449263" indent="-187325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449263" indent="-187325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Navon Letter task is reliable </a:t>
            </a:r>
          </a:p>
          <a:p>
            <a:pPr marL="449263" indent="-187325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7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449263" indent="-187325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Design of the study was problematic for some due to the number of A4 pages they had to turn manually in order to view the next letter.</a:t>
            </a:r>
          </a:p>
          <a:p>
            <a:pPr marL="28575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261938">
              <a:spcAft>
                <a:spcPts val="0"/>
              </a:spcAft>
            </a:pPr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Change detection task </a:t>
            </a:r>
          </a:p>
          <a:p>
            <a:pPr marL="604838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000" u="sng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449263" indent="-187325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Flicker paradigm that was used in the study was a reliable method of change blindness.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6ECD0D8-C057-42AC-B883-BE41207F3A4C}"/>
              </a:ext>
            </a:extLst>
          </p:cNvPr>
          <p:cNvSpPr/>
          <p:nvPr/>
        </p:nvSpPr>
        <p:spPr>
          <a:xfrm>
            <a:off x="0" y="4656961"/>
            <a:ext cx="121919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49263" indent="-187325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There has been a lack of research comparing on screen perception to the real word regardless of both methods being used to explore visual perception in humans.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AB8432C-5053-4C41-BD4E-F46582A203DC}"/>
              </a:ext>
            </a:extLst>
          </p:cNvPr>
          <p:cNvSpPr/>
          <p:nvPr/>
        </p:nvSpPr>
        <p:spPr>
          <a:xfrm>
            <a:off x="276951" y="5625230"/>
            <a:ext cx="1116148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4625" indent="-174625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Attwood, Harris, Humphreys and Antoniades  (2018) found there was no difference between viewing change blindness on a computer to the real world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604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8"/>
    </mc:Choice>
    <mc:Fallback xmlns="">
      <p:transition spd="slow" advTm="121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10A191D-6524-49A3-AC4D-6B08B4ED0B44}"/>
              </a:ext>
            </a:extLst>
          </p:cNvPr>
          <p:cNvSpPr/>
          <p:nvPr/>
        </p:nvSpPr>
        <p:spPr>
          <a:xfrm>
            <a:off x="0" y="0"/>
            <a:ext cx="669574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ea typeface="Times New Roman" panose="02020603050405020304" pitchFamily="18" charset="0"/>
              </a:rPr>
              <a:t>Methodological issues </a:t>
            </a:r>
            <a:r>
              <a:rPr lang="en-GB" sz="2800" dirty="0">
                <a:solidFill>
                  <a:schemeClr val="bg1"/>
                </a:solidFill>
                <a:ea typeface="Times New Roman" panose="02020603050405020304" pitchFamily="18" charset="0"/>
              </a:rPr>
              <a:t>cont.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DB6276-967E-40CD-954D-E6943EB5EEDF}"/>
              </a:ext>
            </a:extLst>
          </p:cNvPr>
          <p:cNvSpPr/>
          <p:nvPr/>
        </p:nvSpPr>
        <p:spPr>
          <a:xfrm>
            <a:off x="188688" y="1005169"/>
            <a:ext cx="12003312" cy="40549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ea typeface="Times New Roman" panose="02020603050405020304" pitchFamily="18" charset="0"/>
              </a:rPr>
              <a:t>Circadian Variations:</a:t>
            </a:r>
          </a:p>
          <a:p>
            <a:endParaRPr lang="en-GB" sz="11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623888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Low levels in cognitive performance from 07:00-10:00 in the morning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623888" indent="-342900">
              <a:buFont typeface="Arial" panose="020B0604020202020204" pitchFamily="34" charset="0"/>
              <a:buChar char="•"/>
            </a:pPr>
            <a:endParaRPr lang="en-GB" sz="5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623888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Performance increases throughout the day from 10:00-14:00.</a:t>
            </a:r>
          </a:p>
          <a:p>
            <a:pPr marL="623888" indent="-342900">
              <a:buFont typeface="Arial" panose="020B0604020202020204" pitchFamily="34" charset="0"/>
              <a:buChar char="•"/>
            </a:pPr>
            <a:endParaRPr lang="en-GB" sz="7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623888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Decrease in performance from 14:00-16:00 due to a post-dip lunch (Shulman, Sullivan, Gish, &amp; Sakoda, 1986). </a:t>
            </a:r>
          </a:p>
          <a:p>
            <a:pPr marL="623888" indent="-342900">
              <a:buFont typeface="Arial" panose="020B0604020202020204" pitchFamily="34" charset="0"/>
              <a:buChar char="•"/>
            </a:pPr>
            <a:endParaRPr lang="en-GB" sz="6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623888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There is a rise in performance from 16:00-22:00</a:t>
            </a:r>
            <a:r>
              <a:rPr lang="en-GB" sz="2000" dirty="0">
                <a:solidFill>
                  <a:schemeClr val="bg1"/>
                </a:solidFill>
                <a:ea typeface="Times New Roman" panose="02020603050405020304" pitchFamily="18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" u="sng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363538" indent="-363538"/>
            <a:r>
              <a:rPr lang="en-GB" sz="2400" dirty="0">
                <a:solidFill>
                  <a:schemeClr val="bg1"/>
                </a:solidFill>
              </a:rPr>
              <a:t>     </a:t>
            </a:r>
          </a:p>
          <a:p>
            <a:pPr marL="363538" indent="-363538"/>
            <a:r>
              <a:rPr lang="en-GB" sz="2400" b="1" dirty="0">
                <a:solidFill>
                  <a:schemeClr val="bg1"/>
                </a:solidFill>
              </a:rPr>
              <a:t>External factors may include: </a:t>
            </a:r>
          </a:p>
          <a:p>
            <a:pPr marL="363538" indent="-363538"/>
            <a:endParaRPr lang="en-GB" sz="1050" u="sng" dirty="0">
              <a:solidFill>
                <a:schemeClr val="bg1"/>
              </a:solidFill>
            </a:endParaRPr>
          </a:p>
          <a:p>
            <a:pPr marL="623888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Sleep deprivation in students </a:t>
            </a:r>
          </a:p>
        </p:txBody>
      </p:sp>
    </p:spTree>
    <p:extLst>
      <p:ext uri="{BB962C8B-B14F-4D97-AF65-F5344CB8AC3E}">
        <p14:creationId xmlns:p14="http://schemas.microsoft.com/office/powerpoint/2010/main" val="1701619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8E63445-8EB4-47DB-9A72-716927E003D7}"/>
              </a:ext>
            </a:extLst>
          </p:cNvPr>
          <p:cNvSpPr/>
          <p:nvPr/>
        </p:nvSpPr>
        <p:spPr>
          <a:xfrm>
            <a:off x="0" y="0"/>
            <a:ext cx="65867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ea typeface="Times New Roman" panose="02020603050405020304" pitchFamily="18" charset="0"/>
              </a:rPr>
              <a:t>Methodological issues </a:t>
            </a:r>
            <a:r>
              <a:rPr lang="en-GB" sz="2800" dirty="0">
                <a:solidFill>
                  <a:schemeClr val="bg1"/>
                </a:solidFill>
                <a:ea typeface="Times New Roman" panose="02020603050405020304" pitchFamily="18" charset="0"/>
              </a:rPr>
              <a:t>cont</a:t>
            </a:r>
            <a:r>
              <a:rPr lang="en-GB" sz="1050" dirty="0">
                <a:solidFill>
                  <a:schemeClr val="bg1"/>
                </a:solidFill>
                <a:ea typeface="Times New Roman" panose="02020603050405020304" pitchFamily="18" charset="0"/>
              </a:rPr>
              <a:t>. 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73F48E-0A3D-4E88-B273-9BDEA90FB26F}"/>
              </a:ext>
            </a:extLst>
          </p:cNvPr>
          <p:cNvSpPr txBox="1"/>
          <p:nvPr/>
        </p:nvSpPr>
        <p:spPr>
          <a:xfrm>
            <a:off x="159657" y="1061429"/>
            <a:ext cx="6586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Individual differences: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805536-E349-4AF5-B417-C21BC8D61FB2}"/>
              </a:ext>
            </a:extLst>
          </p:cNvPr>
          <p:cNvSpPr/>
          <p:nvPr/>
        </p:nvSpPr>
        <p:spPr>
          <a:xfrm>
            <a:off x="-1" y="3942416"/>
            <a:ext cx="12192001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5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9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FA0413-46AF-440C-A919-40650135671B}"/>
              </a:ext>
            </a:extLst>
          </p:cNvPr>
          <p:cNvSpPr txBox="1"/>
          <p:nvPr/>
        </p:nvSpPr>
        <p:spPr>
          <a:xfrm>
            <a:off x="159657" y="3129237"/>
            <a:ext cx="43394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Cultural differences: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BCA6AB-B1A7-4402-8DF5-27FEF2669CDC}"/>
              </a:ext>
            </a:extLst>
          </p:cNvPr>
          <p:cNvSpPr txBox="1"/>
          <p:nvPr/>
        </p:nvSpPr>
        <p:spPr>
          <a:xfrm>
            <a:off x="766509" y="4933975"/>
            <a:ext cx="41683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Local processing:</a:t>
            </a:r>
          </a:p>
          <a:p>
            <a:endParaRPr lang="en-GB" sz="800" u="sng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Western </a:t>
            </a:r>
            <a:r>
              <a:rPr lang="en-GB" sz="2400" dirty="0" err="1">
                <a:solidFill>
                  <a:schemeClr val="bg1"/>
                </a:solidFill>
              </a:rPr>
              <a:t>caucasions</a:t>
            </a:r>
            <a:r>
              <a:rPr lang="en-GB" sz="2400" dirty="0">
                <a:solidFill>
                  <a:schemeClr val="bg1"/>
                </a:solidFill>
              </a:rPr>
              <a:t> and African cultures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018157-70D7-44EF-A00E-3B9458863870}"/>
              </a:ext>
            </a:extLst>
          </p:cNvPr>
          <p:cNvSpPr/>
          <p:nvPr/>
        </p:nvSpPr>
        <p:spPr>
          <a:xfrm>
            <a:off x="333829" y="3584815"/>
            <a:ext cx="118581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The global precedence effect is not considered universal, although the effect may potentially be culturally specific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endParaRPr lang="en-GB" sz="2400" dirty="0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16A7287-9C84-4006-90C5-1ABA5D72CE40}"/>
              </a:ext>
            </a:extLst>
          </p:cNvPr>
          <p:cNvCxnSpPr>
            <a:cxnSpLocks/>
          </p:cNvCxnSpPr>
          <p:nvPr/>
        </p:nvCxnSpPr>
        <p:spPr>
          <a:xfrm>
            <a:off x="5457371" y="4921532"/>
            <a:ext cx="0" cy="143345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444D066B-909E-4072-9201-2100EAAF813D}"/>
              </a:ext>
            </a:extLst>
          </p:cNvPr>
          <p:cNvSpPr txBox="1"/>
          <p:nvPr/>
        </p:nvSpPr>
        <p:spPr>
          <a:xfrm>
            <a:off x="5979888" y="4988856"/>
            <a:ext cx="35487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Global processing: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East Asian Cultures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8F6261C-FF6C-484D-8072-88DB18715BBA}"/>
              </a:ext>
            </a:extLst>
          </p:cNvPr>
          <p:cNvSpPr/>
          <p:nvPr/>
        </p:nvSpPr>
        <p:spPr>
          <a:xfrm>
            <a:off x="159657" y="1532425"/>
            <a:ext cx="1176383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Individuals are suggested to be differentiated by certain perceptual styles with some individuals displaying a bias for global processing styles, while others are more local  (</a:t>
            </a:r>
            <a:r>
              <a:rPr lang="en-GB" sz="2400" dirty="0" err="1">
                <a:solidFill>
                  <a:schemeClr val="bg1"/>
                </a:solidFill>
                <a:ea typeface="Times New Roman" panose="02020603050405020304" pitchFamily="18" charset="0"/>
              </a:rPr>
              <a:t>Lachmann</a:t>
            </a:r>
            <a:r>
              <a:rPr lang="en-GB" sz="2400" dirty="0">
                <a:solidFill>
                  <a:schemeClr val="bg1"/>
                </a:solidFill>
                <a:ea typeface="Times New Roman" panose="02020603050405020304" pitchFamily="18" charset="0"/>
              </a:rPr>
              <a:t> et al., 2014). 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562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0953ED2-46BC-4F5D-A6ED-DD143A2C5A82}"/>
              </a:ext>
            </a:extLst>
          </p:cNvPr>
          <p:cNvSpPr txBox="1"/>
          <p:nvPr/>
        </p:nvSpPr>
        <p:spPr>
          <a:xfrm>
            <a:off x="3" y="0"/>
            <a:ext cx="3585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C56816-19D9-47BA-9D5B-912AFEBD62E6}"/>
              </a:ext>
            </a:extLst>
          </p:cNvPr>
          <p:cNvSpPr txBox="1"/>
          <p:nvPr/>
        </p:nvSpPr>
        <p:spPr>
          <a:xfrm>
            <a:off x="261257" y="537029"/>
            <a:ext cx="10669979" cy="6888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10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Antes, J. R. (1974). The time course of picture viewing.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experimental psychology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103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62.</a:t>
            </a:r>
          </a:p>
          <a:p>
            <a:pPr marL="263525" indent="-263525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Attwood, J. E., Kennard, C., Harris, J., Humphreys, G., &amp; Antoniades, C. A. (2018). A Comparison of Change Blindness in Real-World and On-Screen Viewing of Museum </a:t>
            </a:r>
          </a:p>
          <a:p>
            <a:pPr marL="360363" indent="-360363">
              <a:lnSpc>
                <a:spcPct val="115000"/>
              </a:lnSpc>
              <a:spcAft>
                <a:spcPts val="1000"/>
              </a:spcAft>
            </a:pP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Clore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 L., Gasper, K., &amp; Garvin, E. (2001). Affect as information.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Handbook of affect and social cognition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121-144.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2913" indent="-442913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Fredrickson, B. L., &amp; Branigan, C. (2005). Positive emotions broaden the scope of attention and thought‐action repertoires.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Cognition &amp; emotion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313-332.</a:t>
            </a:r>
          </a:p>
          <a:p>
            <a:pPr marL="179388" indent="-179388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Gerlach, C., &amp;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Poirel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(2018). Navon’s classical paradigm concerning local and global 	processing relates systematically to visual object classification performance.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Scientific reports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1-9.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Gosselin, F., &amp;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Schyns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G. (2002). RAP: A new framework for visual categorization.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Trends in Cognitive Sciences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70-77.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3525">
              <a:lnSpc>
                <a:spcPct val="90000"/>
              </a:lnSpc>
              <a:spcBef>
                <a:spcPts val="1000"/>
              </a:spcBef>
              <a:spcAft>
                <a:spcPts val="10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Henderson, V. (2003). The urbanization process and economic growth: The so-what question. 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Economic growth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47-71.</a:t>
            </a:r>
          </a:p>
          <a:p>
            <a:pPr marL="179388" indent="-179388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Hollingworth, A. (2003). Failures of retrieval and comparison constrain change detection in natural </a:t>
            </a:r>
            <a:r>
              <a:rPr lang="en-GB" dirty="0">
                <a:solidFill>
                  <a:schemeClr val="bg1"/>
                </a:solidFill>
              </a:rPr>
              <a:t>action repertoires. </a:t>
            </a:r>
            <a:r>
              <a:rPr lang="en-GB" i="1" dirty="0">
                <a:solidFill>
                  <a:schemeClr val="bg1"/>
                </a:solidFill>
              </a:rPr>
              <a:t>Cognition &amp; emotion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i="1" dirty="0">
                <a:solidFill>
                  <a:schemeClr val="bg1"/>
                </a:solidFill>
              </a:rPr>
              <a:t>19</a:t>
            </a:r>
            <a:r>
              <a:rPr lang="en-GB" dirty="0">
                <a:solidFill>
                  <a:schemeClr val="bg1"/>
                </a:solidFill>
              </a:rPr>
              <a:t>(3), 313-332.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Gerlach, C., &amp;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Poirel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N. (2018). Navon’s classical paradigm concerning local and global 	processing relates systematically to visual object classification performance.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Scientific reports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1-9.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0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0682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A354F07-6470-45AF-A83D-03F0672D17E8}"/>
              </a:ext>
            </a:extLst>
          </p:cNvPr>
          <p:cNvSpPr txBox="1"/>
          <p:nvPr/>
        </p:nvSpPr>
        <p:spPr>
          <a:xfrm>
            <a:off x="0" y="986971"/>
            <a:ext cx="12192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New times roman"/>
                <a:cs typeface="Times New Roman" panose="02020603050405020304" pitchFamily="18" charset="0"/>
              </a:rPr>
              <a:t>Gosselin, F., &amp; </a:t>
            </a:r>
            <a:r>
              <a:rPr lang="en-GB" dirty="0" err="1">
                <a:solidFill>
                  <a:schemeClr val="bg1"/>
                </a:solidFill>
                <a:latin typeface="New times roman"/>
                <a:cs typeface="Times New Roman" panose="02020603050405020304" pitchFamily="18" charset="0"/>
              </a:rPr>
              <a:t>Schyns</a:t>
            </a:r>
            <a:r>
              <a:rPr lang="en-GB" dirty="0">
                <a:solidFill>
                  <a:schemeClr val="bg1"/>
                </a:solidFill>
                <a:latin typeface="New times roman"/>
                <a:cs typeface="Times New Roman" panose="02020603050405020304" pitchFamily="18" charset="0"/>
              </a:rPr>
              <a:t>, P. G. (2002). RAP: A new framework for visual categorization. </a:t>
            </a:r>
            <a:r>
              <a:rPr lang="en-GB" i="1" dirty="0">
                <a:solidFill>
                  <a:schemeClr val="bg1"/>
                </a:solidFill>
                <a:latin typeface="New times roman"/>
                <a:cs typeface="Times New Roman" panose="02020603050405020304" pitchFamily="18" charset="0"/>
              </a:rPr>
              <a:t>Trends in Cognitive Sciences</a:t>
            </a:r>
            <a:r>
              <a:rPr lang="en-GB" dirty="0">
                <a:solidFill>
                  <a:schemeClr val="bg1"/>
                </a:solidFill>
                <a:latin typeface="New times roman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New times roman"/>
                <a:cs typeface="Times New Roman" panose="02020603050405020304" pitchFamily="18" charset="0"/>
              </a:rPr>
              <a:t>6</a:t>
            </a:r>
            <a:r>
              <a:rPr lang="en-GB" dirty="0">
                <a:solidFill>
                  <a:schemeClr val="bg1"/>
                </a:solidFill>
                <a:latin typeface="New times roman"/>
                <a:cs typeface="Times New Roman" panose="02020603050405020304" pitchFamily="18" charset="0"/>
              </a:rPr>
              <a:t>(2), 70-77.</a:t>
            </a:r>
          </a:p>
          <a:p>
            <a:endParaRPr lang="en-GB" dirty="0">
              <a:solidFill>
                <a:schemeClr val="bg1"/>
              </a:solidFill>
              <a:latin typeface="New times roman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New times roman"/>
              </a:rPr>
              <a:t>Henderson, V. (2003). The urbanization process and economic growth: The so-what question. 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Journal of Economic growth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 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8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(1), 47-71.</a:t>
            </a:r>
          </a:p>
          <a:p>
            <a:endParaRPr lang="en-GB" dirty="0">
              <a:solidFill>
                <a:schemeClr val="bg1"/>
              </a:solidFill>
              <a:latin typeface="New times roman"/>
            </a:endParaRPr>
          </a:p>
          <a:p>
            <a:pPr marL="261938" indent="-261938"/>
            <a:r>
              <a:rPr lang="en-GB" dirty="0">
                <a:solidFill>
                  <a:schemeClr val="bg1"/>
                </a:solidFill>
                <a:latin typeface="New times roman"/>
              </a:rPr>
              <a:t>Hollingworth, A. (2003). Failures of retrieval and comparison constrain change detection in natural scenes. 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Journal of Experimental Psychology: Human Perception and Performance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29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(2), 388.</a:t>
            </a:r>
          </a:p>
          <a:p>
            <a:pPr marL="261938" indent="-261938"/>
            <a:endParaRPr lang="en-GB" dirty="0">
              <a:solidFill>
                <a:schemeClr val="bg1"/>
              </a:solidFill>
              <a:latin typeface="New times roman"/>
            </a:endParaRPr>
          </a:p>
          <a:p>
            <a:pPr marL="261938" indent="-261938"/>
            <a:r>
              <a:rPr lang="en-GB" dirty="0">
                <a:solidFill>
                  <a:schemeClr val="bg1"/>
                </a:solidFill>
                <a:latin typeface="New times roman"/>
              </a:rPr>
              <a:t>Hollingworth, A., &amp; Henderson, J. M. (2002). Accurate visual memory for previously attended objects in natural scenes. 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Journal of Experimental Psychology: Human Perception and Performance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28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(1), 113.</a:t>
            </a:r>
          </a:p>
          <a:p>
            <a:pPr marL="261938" indent="-261938"/>
            <a:endParaRPr lang="en-GB" dirty="0">
              <a:solidFill>
                <a:schemeClr val="bg1"/>
              </a:solidFill>
              <a:latin typeface="New times roman"/>
            </a:endParaRPr>
          </a:p>
          <a:p>
            <a:pPr marL="261938" indent="-261938"/>
            <a:r>
              <a:rPr lang="en-GB" dirty="0">
                <a:solidFill>
                  <a:schemeClr val="bg1"/>
                </a:solidFill>
                <a:latin typeface="New times roman"/>
              </a:rPr>
              <a:t>Kauffmann, L., </a:t>
            </a:r>
            <a:r>
              <a:rPr lang="en-GB" dirty="0" err="1">
                <a:solidFill>
                  <a:schemeClr val="bg1"/>
                </a:solidFill>
                <a:latin typeface="New times roman"/>
              </a:rPr>
              <a:t>Ramanoël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S., &amp; </a:t>
            </a:r>
            <a:r>
              <a:rPr lang="en-GB" dirty="0" err="1">
                <a:solidFill>
                  <a:schemeClr val="bg1"/>
                </a:solidFill>
                <a:latin typeface="New times roman"/>
              </a:rPr>
              <a:t>Peyrin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C. (2014). The neural bases of spatial frequency processing during scene perception. 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Frontiers in integrative neuroscience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8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37.</a:t>
            </a:r>
          </a:p>
          <a:p>
            <a:endParaRPr lang="en-GB" dirty="0">
              <a:solidFill>
                <a:schemeClr val="bg1"/>
              </a:solidFill>
              <a:latin typeface="New times roman"/>
            </a:endParaRPr>
          </a:p>
          <a:p>
            <a:pPr marL="261938" indent="-261938"/>
            <a:r>
              <a:rPr lang="en-GB" dirty="0" err="1">
                <a:solidFill>
                  <a:schemeClr val="bg1"/>
                </a:solidFill>
                <a:latin typeface="New times roman"/>
              </a:rPr>
              <a:t>Lachmann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T., Schmitt, A., </a:t>
            </a:r>
            <a:r>
              <a:rPr lang="en-GB" dirty="0" err="1">
                <a:solidFill>
                  <a:schemeClr val="bg1"/>
                </a:solidFill>
                <a:latin typeface="New times roman"/>
              </a:rPr>
              <a:t>Braet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W., &amp; van Leeuwen, C. (2014). Letters in the forest: global precedence effect disappears for letters but not for non-letters under reading-like conditions. 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Frontiers in psychology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5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705.</a:t>
            </a:r>
          </a:p>
          <a:p>
            <a:endParaRPr lang="en-GB" dirty="0">
              <a:solidFill>
                <a:schemeClr val="bg1"/>
              </a:solidFill>
              <a:latin typeface="New times roman"/>
            </a:endParaRPr>
          </a:p>
          <a:p>
            <a:pPr marL="261938" indent="-261938"/>
            <a:r>
              <a:rPr lang="en-GB" dirty="0" err="1">
                <a:solidFill>
                  <a:schemeClr val="bg1"/>
                </a:solidFill>
                <a:latin typeface="New times roman"/>
              </a:rPr>
              <a:t>Mermillod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M., </a:t>
            </a:r>
            <a:r>
              <a:rPr lang="en-GB" dirty="0" err="1">
                <a:solidFill>
                  <a:schemeClr val="bg1"/>
                </a:solidFill>
                <a:latin typeface="New times roman"/>
              </a:rPr>
              <a:t>Guyader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N., &amp; Chauvin, A. (2005). The coarse-to-fine hypothesis revisited: Evidence from neuro-computational </a:t>
            </a:r>
            <a:r>
              <a:rPr lang="en-GB" dirty="0" err="1">
                <a:solidFill>
                  <a:schemeClr val="bg1"/>
                </a:solidFill>
                <a:latin typeface="New times roman"/>
              </a:rPr>
              <a:t>modeling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. 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Brain and Cognition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New times roman"/>
              </a:rPr>
              <a:t>57</a:t>
            </a:r>
            <a:r>
              <a:rPr lang="en-GB" dirty="0">
                <a:solidFill>
                  <a:schemeClr val="bg1"/>
                </a:solidFill>
                <a:latin typeface="New times roman"/>
              </a:rPr>
              <a:t>(2), 151-157.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347EB3-91CB-4EF2-BCB2-385110EA6E94}"/>
              </a:ext>
            </a:extLst>
          </p:cNvPr>
          <p:cNvSpPr txBox="1"/>
          <p:nvPr/>
        </p:nvSpPr>
        <p:spPr>
          <a:xfrm>
            <a:off x="3" y="0"/>
            <a:ext cx="3585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0312883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201A9F1-3BCD-4564-88E1-12800CD7175A}"/>
              </a:ext>
            </a:extLst>
          </p:cNvPr>
          <p:cNvSpPr/>
          <p:nvPr/>
        </p:nvSpPr>
        <p:spPr>
          <a:xfrm>
            <a:off x="464458" y="477522"/>
            <a:ext cx="114372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/>
              <a:t>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 </a:t>
            </a:r>
          </a:p>
          <a:p>
            <a:pPr>
              <a:spcAft>
                <a:spcPts val="0"/>
              </a:spcAft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D6420B-F467-4076-B8C1-E403CD86A15A}"/>
              </a:ext>
            </a:extLst>
          </p:cNvPr>
          <p:cNvSpPr txBox="1"/>
          <p:nvPr/>
        </p:nvSpPr>
        <p:spPr>
          <a:xfrm>
            <a:off x="0" y="523220"/>
            <a:ext cx="12191999" cy="6724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Mills, M., Hollingworth, A., Van der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Stigchel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Hoffman, L., &amp; Dodd, M. D. (2011). Examining the influence of task set on eye movements and fixations.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vision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(8), 17-17.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Navon D (1977) Forest Before Trees?: The Precedence of Global in Visual Perception. Cognitive Psychology 383: 353–383.</a:t>
            </a:r>
          </a:p>
          <a:p>
            <a:endParaRPr lang="en-GB" sz="7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Nowak, L. G., Munk, M. H. J., Girard, P., &amp;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Bullier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(1995). Visual latencies in areas V1 and V2 of the macaque monkey.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Visual 	neuroscience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371-384.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Pannasch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Helmert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R., Roth, K., Herbold, A. K., &amp; Walter, H. (2008). Visual fixation durations and saccade amplitudes: 	Shifting relationship in a variety of conditions.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Rensink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 A.,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O'Regan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K., &amp; Clark, J. J. (1997). To see or not to see: 	The need for attention to perceive changes in scenes.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science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(5), 368-373.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2913" indent="-442913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Romei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V., Driver, J.,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Schyns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 G., &amp;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Thut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 (2011). Rhythmic TMS over parietal cortex links distinct brain frequencies to global versus local visual processing.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 Biology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(4), 334-337.</a:t>
            </a:r>
          </a:p>
          <a:p>
            <a:endParaRPr lang="en-GB" sz="1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23888" indent="-623888"/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Schmolesky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T., Wang, Y., Hanes, D. P., Thompson, K. G.,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Leutgeb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Schall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D., &amp; Leventhal, A. G. (1998). Signal timing     across the macaque visual system.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neurophysiology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79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(6), 3272-3278.</a:t>
            </a:r>
          </a:p>
          <a:p>
            <a:pPr marL="623888" indent="-623888"/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60363" indent="-360363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Shulman, G. L., Sullivan, M. A., Gish, K., &amp; Sakoda, W. J. (1986). The role of spatial-frequency channels in the perception of local and global structure.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Perception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259-273.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Smith, M. L., Gosselin, F., &amp;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Schyns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 G. (2006). Perceptual moments of conscious visual experience inferred from oscillatory 	brain activity.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Proceedings of the National Academy of Sciences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103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(14), 5626-5631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2780F7-C861-4813-9028-D806493BE838}"/>
              </a:ext>
            </a:extLst>
          </p:cNvPr>
          <p:cNvSpPr txBox="1"/>
          <p:nvPr/>
        </p:nvSpPr>
        <p:spPr>
          <a:xfrm>
            <a:off x="3" y="0"/>
            <a:ext cx="3585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902604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3442</TotalTime>
  <Words>2342</Words>
  <Application>Microsoft Office PowerPoint</Application>
  <PresentationFormat>Widescreen</PresentationFormat>
  <Paragraphs>223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New times roman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Scud</dc:creator>
  <cp:lastModifiedBy>Scud</cp:lastModifiedBy>
  <cp:revision>173</cp:revision>
  <dcterms:created xsi:type="dcterms:W3CDTF">2020-05-22T18:17:57Z</dcterms:created>
  <dcterms:modified xsi:type="dcterms:W3CDTF">2020-05-25T19:52:38Z</dcterms:modified>
</cp:coreProperties>
</file>