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72" r:id="rId3"/>
    <p:sldId id="306" r:id="rId4"/>
    <p:sldId id="273" r:id="rId5"/>
    <p:sldId id="274" r:id="rId6"/>
    <p:sldId id="275" r:id="rId7"/>
    <p:sldId id="277" r:id="rId8"/>
    <p:sldId id="301" r:id="rId9"/>
    <p:sldId id="283" r:id="rId10"/>
    <p:sldId id="284" r:id="rId11"/>
    <p:sldId id="286" r:id="rId12"/>
    <p:sldId id="304" r:id="rId13"/>
    <p:sldId id="303" r:id="rId14"/>
    <p:sldId id="302" r:id="rId15"/>
    <p:sldId id="305" r:id="rId16"/>
    <p:sldId id="287" r:id="rId17"/>
    <p:sldId id="266" r:id="rId18"/>
    <p:sldId id="288" r:id="rId19"/>
    <p:sldId id="289" r:id="rId20"/>
    <p:sldId id="279" r:id="rId21"/>
    <p:sldId id="296" r:id="rId22"/>
    <p:sldId id="269" r:id="rId23"/>
    <p:sldId id="293" r:id="rId24"/>
    <p:sldId id="307" r:id="rId25"/>
    <p:sldId id="294" r:id="rId26"/>
    <p:sldId id="308" r:id="rId27"/>
    <p:sldId id="292" r:id="rId28"/>
    <p:sldId id="310" r:id="rId29"/>
    <p:sldId id="295" r:id="rId30"/>
    <p:sldId id="309" r:id="rId31"/>
    <p:sldId id="314" r:id="rId32"/>
    <p:sldId id="315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F979-F2FD-44D4-8F16-AEB28D085569}" type="datetimeFigureOut">
              <a:rPr lang="en-US" smtClean="0"/>
              <a:pPr/>
              <a:t>7/16/2019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08B4A-CFE3-47EF-AC68-8F6C413150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F979-F2FD-44D4-8F16-AEB28D085569}" type="datetimeFigureOut">
              <a:rPr lang="en-US" smtClean="0"/>
              <a:pPr/>
              <a:t>7/16/2019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08B4A-CFE3-47EF-AC68-8F6C413150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F979-F2FD-44D4-8F16-AEB28D085569}" type="datetimeFigureOut">
              <a:rPr lang="en-US" smtClean="0"/>
              <a:pPr/>
              <a:t>7/16/2019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08B4A-CFE3-47EF-AC68-8F6C413150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F979-F2FD-44D4-8F16-AEB28D085569}" type="datetimeFigureOut">
              <a:rPr lang="en-US" smtClean="0"/>
              <a:pPr/>
              <a:t>7/16/2019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08B4A-CFE3-47EF-AC68-8F6C413150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F979-F2FD-44D4-8F16-AEB28D085569}" type="datetimeFigureOut">
              <a:rPr lang="en-US" smtClean="0"/>
              <a:pPr/>
              <a:t>7/16/2019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08B4A-CFE3-47EF-AC68-8F6C413150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F979-F2FD-44D4-8F16-AEB28D085569}" type="datetimeFigureOut">
              <a:rPr lang="en-US" smtClean="0"/>
              <a:pPr/>
              <a:t>7/16/2019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08B4A-CFE3-47EF-AC68-8F6C413150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F979-F2FD-44D4-8F16-AEB28D085569}" type="datetimeFigureOut">
              <a:rPr lang="en-US" smtClean="0"/>
              <a:pPr/>
              <a:t>7/16/2019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08B4A-CFE3-47EF-AC68-8F6C413150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F979-F2FD-44D4-8F16-AEB28D085569}" type="datetimeFigureOut">
              <a:rPr lang="en-US" smtClean="0"/>
              <a:pPr/>
              <a:t>7/16/2019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08B4A-CFE3-47EF-AC68-8F6C413150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F979-F2FD-44D4-8F16-AEB28D085569}" type="datetimeFigureOut">
              <a:rPr lang="en-US" smtClean="0"/>
              <a:pPr/>
              <a:t>7/16/2019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08B4A-CFE3-47EF-AC68-8F6C413150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F979-F2FD-44D4-8F16-AEB28D085569}" type="datetimeFigureOut">
              <a:rPr lang="en-US" smtClean="0"/>
              <a:pPr/>
              <a:t>7/16/2019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08B4A-CFE3-47EF-AC68-8F6C413150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9F979-F2FD-44D4-8F16-AEB28D085569}" type="datetimeFigureOut">
              <a:rPr lang="en-US" smtClean="0"/>
              <a:pPr/>
              <a:t>7/16/2019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08B4A-CFE3-47EF-AC68-8F6C4131508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79F979-F2FD-44D4-8F16-AEB28D085569}" type="datetimeFigureOut">
              <a:rPr lang="en-US" smtClean="0"/>
              <a:pPr/>
              <a:t>7/16/2019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08B4A-CFE3-47EF-AC68-8F6C4131508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nvestopedia.com/video/play/nominal-vs-real-gdp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av/business-28650820/buildings-contribute-to-growth" TargetMode="External"/><Relationship Id="rId2" Type="http://schemas.openxmlformats.org/officeDocument/2006/relationships/hyperlink" Target="http://www.bbc.co.uk/news/av/business-30587840/uk-gdp-economic-growth-revised-dow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bc.co.uk/news/business-12427321" TargetMode="External"/><Relationship Id="rId4" Type="http://schemas.openxmlformats.org/officeDocument/2006/relationships/hyperlink" Target="http://www.bbc.co.uk/news/av/business-29759865/gdp-rises-by-07-in-third-quarter-where-does-this-leave-uk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Introduction to Macroeconomics 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algn="ctr">
              <a:buNone/>
            </a:pPr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Learning Outcomes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Understand the </a:t>
            </a:r>
            <a:r>
              <a:rPr lang="en-GB" dirty="0"/>
              <a:t>Circular Flow of Income Model in terms of the interaction between the agents in the model.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Distinguish between and explain the three methods of calculating national income.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Evaluate GDP </a:t>
            </a:r>
            <a:r>
              <a:rPr lang="en-GB" dirty="0" smtClean="0"/>
              <a:t>as measurement </a:t>
            </a:r>
            <a:r>
              <a:rPr lang="en-GB" dirty="0"/>
              <a:t>of well being.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8292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Economics: what is it about?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en-GB" dirty="0" smtClean="0"/>
              <a:t>What does the term ‘economics’ refer to?</a:t>
            </a:r>
            <a:endParaRPr lang="en-US" dirty="0" smtClean="0"/>
          </a:p>
          <a:p>
            <a:pPr marL="514350" indent="-514350">
              <a:buFont typeface="+mj-lt"/>
              <a:buAutoNum type="alphaLcParenR"/>
            </a:pPr>
            <a:r>
              <a:rPr lang="en-GB" b="1" dirty="0" smtClean="0"/>
              <a:t>Activities</a:t>
            </a:r>
            <a:r>
              <a:rPr lang="en-GB" dirty="0" smtClean="0"/>
              <a:t>: producing, distributing, consuming</a:t>
            </a:r>
          </a:p>
          <a:p>
            <a:pPr marL="514350" indent="-514350">
              <a:buFont typeface="+mj-lt"/>
              <a:buAutoNum type="alphaLcParenR"/>
            </a:pPr>
            <a:r>
              <a:rPr lang="en-GB" b="1" dirty="0" smtClean="0"/>
              <a:t>Agents/institutions</a:t>
            </a:r>
            <a:r>
              <a:rPr lang="en-GB" dirty="0" smtClean="0"/>
              <a:t>: households, firms, governments, banks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en-GB" dirty="0" smtClean="0"/>
              <a:t>Households provide factor services (labour, capital, entrepreneurship, land) to firms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en-GB" dirty="0" smtClean="0"/>
              <a:t>Firms use these resources to produce output of goods/services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en-GB" dirty="0" smtClean="0"/>
              <a:t>Households are rewarded for factor services by income in wages, dividends, rent</a:t>
            </a:r>
          </a:p>
          <a:p>
            <a:pPr marL="514350" indent="-514350">
              <a:buFont typeface="Wingdings" pitchFamily="2" charset="2"/>
              <a:buChar char="Ø"/>
            </a:pPr>
            <a:endParaRPr lang="en-GB" dirty="0" smtClean="0"/>
          </a:p>
          <a:p>
            <a:pPr marL="514350" indent="-514350"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Who/what is involved?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en-GB" dirty="0" smtClean="0"/>
              <a:t>How activities </a:t>
            </a:r>
          </a:p>
          <a:p>
            <a:pPr marL="514350" indent="-514350">
              <a:buAutoNum type="alphaLcParenR"/>
            </a:pPr>
            <a:r>
              <a:rPr lang="en-GB" dirty="0" smtClean="0"/>
              <a:t>and agents/institutions </a:t>
            </a:r>
          </a:p>
          <a:p>
            <a:pPr marL="514350" indent="-514350">
              <a:buAutoNum type="alphaLcParenR"/>
            </a:pPr>
            <a:r>
              <a:rPr lang="en-GB" dirty="0" smtClean="0"/>
              <a:t>aim to satisfy human desires by transforming resources into goods/services to be consumed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These activities take place under conditions of </a:t>
            </a:r>
            <a:r>
              <a:rPr lang="en-GB" i="1" dirty="0" smtClean="0"/>
              <a:t>scarcity</a:t>
            </a:r>
          </a:p>
          <a:p>
            <a:pPr>
              <a:buNone/>
            </a:pPr>
            <a:endParaRPr lang="en-GB" i="1" dirty="0" smtClean="0"/>
          </a:p>
          <a:p>
            <a:pPr>
              <a:buNone/>
            </a:pPr>
            <a:r>
              <a:rPr lang="en-GB" i="1" dirty="0" smtClean="0"/>
              <a:t>Q: What does ‘scarcity’ mean?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Needs and wants are </a:t>
            </a:r>
            <a:r>
              <a:rPr lang="en-GB" i="1" dirty="0" smtClean="0"/>
              <a:t>unlimited</a:t>
            </a:r>
          </a:p>
          <a:p>
            <a:pPr marL="514350" indent="-514350">
              <a:buFont typeface="+mj-lt"/>
              <a:buAutoNum type="alphaLcParenR"/>
            </a:pPr>
            <a:r>
              <a:rPr lang="en-GB" b="1" dirty="0" smtClean="0"/>
              <a:t>BUT: </a:t>
            </a:r>
            <a:r>
              <a:rPr lang="en-GB" dirty="0" smtClean="0"/>
              <a:t>the resources available to satisfy them are </a:t>
            </a:r>
            <a:r>
              <a:rPr lang="en-GB" i="1" dirty="0" smtClean="0"/>
              <a:t>limited</a:t>
            </a:r>
          </a:p>
          <a:p>
            <a:pPr marL="514350" indent="-514350">
              <a:buFont typeface="+mj-lt"/>
              <a:buAutoNum type="alphaLcParenR"/>
            </a:pPr>
            <a:r>
              <a:rPr lang="en-GB" b="1" dirty="0" smtClean="0"/>
              <a:t>THEREFORE: </a:t>
            </a:r>
            <a:r>
              <a:rPr lang="en-GB" dirty="0"/>
              <a:t>n</a:t>
            </a:r>
            <a:r>
              <a:rPr lang="en-GB" dirty="0" smtClean="0"/>
              <a:t>o society can provide for all its wants and needs at any one time</a:t>
            </a:r>
          </a:p>
          <a:p>
            <a:pPr marL="514350" indent="-514350">
              <a:buFont typeface="+mj-lt"/>
              <a:buAutoNum type="alphaLcParenR"/>
            </a:pPr>
            <a:r>
              <a:rPr lang="en-GB" dirty="0" smtClean="0"/>
              <a:t>Choices must be made which involve sacrifice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en-GB" dirty="0" smtClean="0"/>
              <a:t>Money spent on one good/service can’t be spent on another!</a:t>
            </a:r>
            <a:endParaRPr lang="en-US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Economics &amp; Scarcity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Three Key Economic Problems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should the available resources be used for?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How should they best be used?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How should they best be distributed? Who gets what?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en-GB" dirty="0" smtClean="0"/>
              <a:t>How are these problems addressed in a free market economy?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en-GB" dirty="0" smtClean="0"/>
              <a:t>Through the price mechanism.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‘Free Market’ Economy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Resources are </a:t>
            </a:r>
            <a:r>
              <a:rPr lang="en-GB" b="1" dirty="0" smtClean="0"/>
              <a:t>privately owned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No ‘blueprint’ </a:t>
            </a:r>
            <a:r>
              <a:rPr lang="en-GB" dirty="0" smtClean="0"/>
              <a:t>or ‘master plan’ exists to direct production or consumption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Decentralised</a:t>
            </a:r>
            <a:r>
              <a:rPr lang="en-GB" dirty="0" smtClean="0"/>
              <a:t> system of </a:t>
            </a:r>
            <a:r>
              <a:rPr lang="en-GB" b="1" dirty="0" smtClean="0"/>
              <a:t>markets</a:t>
            </a:r>
            <a:r>
              <a:rPr lang="en-GB" dirty="0" smtClean="0"/>
              <a:t>  and </a:t>
            </a:r>
            <a:r>
              <a:rPr lang="en-GB" b="1" dirty="0" smtClean="0"/>
              <a:t>prices</a:t>
            </a:r>
            <a:r>
              <a:rPr lang="en-GB" dirty="0" smtClean="0"/>
              <a:t> allows millions of consumers and hundreds of thousands of firms to </a:t>
            </a:r>
            <a:r>
              <a:rPr lang="en-GB" b="1" dirty="0" smtClean="0"/>
              <a:t>coordinate automatically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Patterns of resource allocation are dictated by the consumer</a:t>
            </a:r>
            <a:r>
              <a:rPr lang="en-GB" dirty="0" smtClean="0"/>
              <a:t> – the consumer is ‘sovereign’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 marL="742950" indent="-742950"/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 What is ‘Macro-economics’?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dirty="0" smtClean="0"/>
              <a:t> Macro-economics is the study of the </a:t>
            </a:r>
            <a:r>
              <a:rPr lang="en-GB" i="1" dirty="0" smtClean="0"/>
              <a:t>whole</a:t>
            </a:r>
            <a:r>
              <a:rPr lang="en-GB" dirty="0" smtClean="0"/>
              <a:t> economy as a complex &amp; interrelated system</a:t>
            </a:r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This is more than the simple aggregation of microeconomic models – e.g. the firm, the individual </a:t>
            </a:r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7258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Conceptualising the Macro-economy: the circular flow of goods, resources and incomes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4165923"/>
          </a:xfrm>
        </p:spPr>
        <p:txBody>
          <a:bodyPr/>
          <a:lstStyle/>
          <a:p>
            <a:r>
              <a:rPr lang="en-GB" dirty="0" smtClean="0"/>
              <a:t>Individuals own resources, (i.e. </a:t>
            </a:r>
            <a:r>
              <a:rPr lang="en-GB" dirty="0"/>
              <a:t>l</a:t>
            </a:r>
            <a:r>
              <a:rPr lang="en-GB" dirty="0" smtClean="0"/>
              <a:t>abour power) and consume goods/services</a:t>
            </a:r>
          </a:p>
          <a:p>
            <a:r>
              <a:rPr lang="en-GB" dirty="0" smtClean="0"/>
              <a:t>Firms consume resources and produce goods/services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What gets produced – </a:t>
            </a:r>
            <a:r>
              <a:rPr lang="en-GB" dirty="0" err="1" smtClean="0"/>
              <a:t>i.e</a:t>
            </a:r>
            <a:r>
              <a:rPr lang="en-GB" dirty="0" smtClean="0"/>
              <a:t> how resources get used – is determined by what gets consumed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Circular Flow: ‘Real’ flows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5896" y="3284984"/>
            <a:ext cx="1728192" cy="122413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400" dirty="0" smtClean="0"/>
              <a:t>Flows of </a:t>
            </a:r>
          </a:p>
          <a:p>
            <a:pPr>
              <a:buNone/>
            </a:pPr>
            <a:r>
              <a:rPr lang="en-GB" sz="2400" dirty="0" smtClean="0"/>
              <a:t>goods </a:t>
            </a:r>
          </a:p>
          <a:p>
            <a:pPr>
              <a:buNone/>
            </a:pPr>
            <a:r>
              <a:rPr lang="en-GB" sz="2400" dirty="0" smtClean="0"/>
              <a:t>&amp; resources</a:t>
            </a:r>
            <a:endParaRPr lang="en-US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0" y="2564904"/>
            <a:ext cx="17636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Input of resources  e.g. labour, primary products</a:t>
            </a:r>
            <a:endParaRPr lang="en-US" sz="2800" dirty="0"/>
          </a:p>
        </p:txBody>
      </p:sp>
      <p:sp>
        <p:nvSpPr>
          <p:cNvPr id="5" name="Right Arrow 4"/>
          <p:cNvSpPr/>
          <p:nvPr/>
        </p:nvSpPr>
        <p:spPr>
          <a:xfrm>
            <a:off x="1187624" y="3573016"/>
            <a:ext cx="468560" cy="648072"/>
          </a:xfrm>
          <a:prstGeom prst="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ounded Rectangle 5"/>
          <p:cNvSpPr/>
          <p:nvPr/>
        </p:nvSpPr>
        <p:spPr>
          <a:xfrm>
            <a:off x="1691680" y="3212976"/>
            <a:ext cx="1296144" cy="1296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 smtClean="0"/>
              <a:t>The Firm</a:t>
            </a:r>
            <a:endParaRPr lang="en-US" sz="2000" b="1" dirty="0"/>
          </a:p>
        </p:txBody>
      </p:sp>
      <p:sp>
        <p:nvSpPr>
          <p:cNvPr id="7" name="Right Arrow 6"/>
          <p:cNvSpPr/>
          <p:nvPr/>
        </p:nvSpPr>
        <p:spPr>
          <a:xfrm>
            <a:off x="3059832" y="3573016"/>
            <a:ext cx="648072" cy="648072"/>
          </a:xfrm>
          <a:prstGeom prst="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ight Arrow 7"/>
          <p:cNvSpPr/>
          <p:nvPr/>
        </p:nvSpPr>
        <p:spPr>
          <a:xfrm>
            <a:off x="4572000" y="3573016"/>
            <a:ext cx="720080" cy="648072"/>
          </a:xfrm>
          <a:prstGeom prst="righ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>
            <a:off x="7236296" y="1700808"/>
            <a:ext cx="1584176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Private Domestic Consumption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7236296" y="2924944"/>
            <a:ext cx="158417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Government Consumption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7236296" y="4234448"/>
            <a:ext cx="1584176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Foreign Consumption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7258200" y="5661248"/>
            <a:ext cx="156378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Capital Formation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5364088" y="3645024"/>
            <a:ext cx="1656184" cy="5234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Consumption</a:t>
            </a:r>
            <a:endParaRPr lang="en-GB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11560" y="1700808"/>
            <a:ext cx="6272758" cy="83099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Flows of resources, goods, and services in the economy</a:t>
            </a:r>
            <a:endParaRPr lang="en-GB" sz="2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Circular Flow: Income Flows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9358" y="3151645"/>
            <a:ext cx="2053236" cy="118499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b="1" dirty="0" smtClean="0"/>
              <a:t>Expenditure on goods &amp; services</a:t>
            </a:r>
            <a:endParaRPr lang="en-GB" sz="2800" b="1" dirty="0"/>
          </a:p>
        </p:txBody>
      </p:sp>
      <p:sp>
        <p:nvSpPr>
          <p:cNvPr id="4" name="Rounded Rectangle 3"/>
          <p:cNvSpPr/>
          <p:nvPr/>
        </p:nvSpPr>
        <p:spPr>
          <a:xfrm>
            <a:off x="5675690" y="1665770"/>
            <a:ext cx="1656184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Private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5675690" y="2791605"/>
            <a:ext cx="158417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Government</a:t>
            </a:r>
            <a:endParaRPr lang="en-GB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5675690" y="3815608"/>
            <a:ext cx="158417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Foreign</a:t>
            </a:r>
            <a:endParaRPr lang="en-GB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5675690" y="4941168"/>
            <a:ext cx="161103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Firms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7331874" y="3220979"/>
            <a:ext cx="1812126" cy="6639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Consumption</a:t>
            </a:r>
            <a:endParaRPr lang="en-GB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Chevron 9"/>
          <p:cNvSpPr/>
          <p:nvPr/>
        </p:nvSpPr>
        <p:spPr>
          <a:xfrm rot="10800000">
            <a:off x="5218055" y="1772816"/>
            <a:ext cx="360041" cy="3960440"/>
          </a:xfrm>
          <a:prstGeom prst="chevron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1691680" y="3284984"/>
            <a:ext cx="1312417" cy="7332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Firms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Left Arrow 11"/>
          <p:cNvSpPr/>
          <p:nvPr/>
        </p:nvSpPr>
        <p:spPr>
          <a:xfrm>
            <a:off x="3080836" y="3221357"/>
            <a:ext cx="432048" cy="782654"/>
          </a:xfrm>
          <a:prstGeom prst="lef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8445" y="2681005"/>
            <a:ext cx="15121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Flows of payments for the use of resources</a:t>
            </a:r>
            <a:endParaRPr lang="en-GB" sz="2400" b="1" dirty="0"/>
          </a:p>
        </p:txBody>
      </p:sp>
      <p:sp>
        <p:nvSpPr>
          <p:cNvPr id="14" name="Left Arrow 13"/>
          <p:cNvSpPr/>
          <p:nvPr/>
        </p:nvSpPr>
        <p:spPr>
          <a:xfrm>
            <a:off x="1115616" y="3429000"/>
            <a:ext cx="432048" cy="432048"/>
          </a:xfrm>
          <a:prstGeom prst="lef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453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Curved Left Arrow 16"/>
          <p:cNvSpPr/>
          <p:nvPr/>
        </p:nvSpPr>
        <p:spPr>
          <a:xfrm>
            <a:off x="6084168" y="1988840"/>
            <a:ext cx="1440160" cy="4176464"/>
          </a:xfrm>
          <a:prstGeom prst="curvedLef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Curved Left Arrow 18"/>
          <p:cNvSpPr/>
          <p:nvPr/>
        </p:nvSpPr>
        <p:spPr>
          <a:xfrm rot="10800000">
            <a:off x="1619672" y="1844824"/>
            <a:ext cx="1584176" cy="4104456"/>
          </a:xfrm>
          <a:prstGeom prst="curvedLef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Real Flows </a:t>
            </a:r>
            <a:r>
              <a:rPr lang="en-GB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Income Flows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2924944"/>
            <a:ext cx="1872208" cy="2448272"/>
          </a:xfrm>
          <a:solidFill>
            <a:schemeClr val="accent4"/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b="1" dirty="0" smtClean="0"/>
              <a:t>Flow of expenditure on resources (</a:t>
            </a:r>
            <a:r>
              <a:rPr lang="en-GB" sz="2800" b="1" dirty="0" smtClean="0">
                <a:solidFill>
                  <a:srgbClr val="92D050"/>
                </a:solidFill>
              </a:rPr>
              <a:t>income for households</a:t>
            </a:r>
            <a:r>
              <a:rPr lang="en-GB" sz="2800" b="1" dirty="0" smtClean="0"/>
              <a:t>)</a:t>
            </a:r>
            <a:endParaRPr lang="en-GB" sz="2800" b="1" dirty="0"/>
          </a:p>
        </p:txBody>
      </p:sp>
      <p:sp>
        <p:nvSpPr>
          <p:cNvPr id="4" name="Rounded Rectangle 3"/>
          <p:cNvSpPr/>
          <p:nvPr/>
        </p:nvSpPr>
        <p:spPr>
          <a:xfrm>
            <a:off x="3203848" y="1700808"/>
            <a:ext cx="2880320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/>
              <a:t>Private Individuals (Domestic households)</a:t>
            </a:r>
            <a:endParaRPr lang="en-GB" sz="2400" b="1" dirty="0"/>
          </a:p>
        </p:txBody>
      </p:sp>
      <p:sp>
        <p:nvSpPr>
          <p:cNvPr id="5" name="Rounded Rectangle 4"/>
          <p:cNvSpPr/>
          <p:nvPr/>
        </p:nvSpPr>
        <p:spPr>
          <a:xfrm>
            <a:off x="3203848" y="5373216"/>
            <a:ext cx="2880320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/>
              <a:t>Domestic Firms</a:t>
            </a:r>
            <a:endParaRPr lang="en-GB" sz="24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3347864" y="3397642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Flow of resources</a:t>
            </a:r>
            <a:endParaRPr lang="en-GB" sz="20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4644008" y="4043973"/>
            <a:ext cx="12961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Flow of goods &amp; Services</a:t>
            </a:r>
            <a:endParaRPr lang="en-GB" sz="20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7092280" y="2889811"/>
            <a:ext cx="1800200" cy="2308324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Flow of expenditure on goods &amp; services (</a:t>
            </a:r>
            <a:r>
              <a:rPr lang="en-GB" sz="2400" b="1" dirty="0" smtClean="0">
                <a:solidFill>
                  <a:srgbClr val="92D050"/>
                </a:solidFill>
              </a:rPr>
              <a:t>Income for firms</a:t>
            </a:r>
            <a:r>
              <a:rPr lang="en-GB" sz="2400" b="1" dirty="0" smtClean="0"/>
              <a:t>)</a:t>
            </a:r>
            <a:endParaRPr lang="en-GB" sz="2400" b="1" dirty="0"/>
          </a:p>
        </p:txBody>
      </p:sp>
      <p:cxnSp>
        <p:nvCxnSpPr>
          <p:cNvPr id="21" name="Straight Arrow Connector 20"/>
          <p:cNvCxnSpPr/>
          <p:nvPr/>
        </p:nvCxnSpPr>
        <p:spPr>
          <a:xfrm>
            <a:off x="3851920" y="2889811"/>
            <a:ext cx="0" cy="230832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V="1">
            <a:off x="5292080" y="2889811"/>
            <a:ext cx="0" cy="230832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2249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628800"/>
            <a:ext cx="8229600" cy="3024336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en-GB" b="1" dirty="0" smtClean="0"/>
              <a:t>In these simple models, all income is spent on consumption. What’s missing from the macroeconomic picture in these diagrams??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‘Leakages’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en-GB" b="1" dirty="0" smtClean="0"/>
              <a:t>Savings</a:t>
            </a:r>
            <a:r>
              <a:rPr lang="en-GB" dirty="0" smtClean="0"/>
              <a:t> = income which isn’t spent on goods &amp; services</a:t>
            </a:r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b="1" dirty="0" smtClean="0"/>
              <a:t>Tax</a:t>
            </a:r>
            <a:r>
              <a:rPr lang="en-GB" dirty="0" smtClean="0"/>
              <a:t>: governments raise revenue through taxation</a:t>
            </a:r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b="1" dirty="0" smtClean="0"/>
              <a:t>Imports</a:t>
            </a:r>
            <a:r>
              <a:rPr lang="en-GB" dirty="0" smtClean="0"/>
              <a:t>: consumers spend money on products from foreign businesses</a:t>
            </a:r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 algn="ctr">
              <a:buNone/>
            </a:pPr>
            <a:r>
              <a:rPr lang="en-GB" b="1" dirty="0" smtClean="0"/>
              <a:t>(Any income not passed on to a firm; or any income not passed on to a household)</a:t>
            </a:r>
          </a:p>
          <a:p>
            <a:pPr>
              <a:buFont typeface="Wingdings" pitchFamily="2" charset="2"/>
              <a:buChar char="Ø"/>
            </a:pPr>
            <a:endParaRPr lang="en-US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‘Injections’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en-GB" dirty="0" smtClean="0"/>
              <a:t>(Real) Investment = firms purchase of new capital goods (goods used in production)</a:t>
            </a:r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Government spends on goods &amp; services, as well as transfer payments</a:t>
            </a:r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Foreign consumers spend money on the exports of national firms</a:t>
            </a:r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 algn="ctr">
              <a:buNone/>
            </a:pPr>
            <a:r>
              <a:rPr lang="en-GB" b="1" dirty="0" smtClean="0"/>
              <a:t>(Any income received by a domestic household not from a domestic firm; or any income received by a domestic firm not from a domestic household)</a:t>
            </a:r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Font typeface="Wingdings" pitchFamily="2" charset="2"/>
              <a:buChar char="Ø"/>
            </a:pPr>
            <a:endParaRPr lang="en-US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412776"/>
            <a:ext cx="8229600" cy="3658418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en-GB" b="1" dirty="0" smtClean="0"/>
              <a:t>By adding ‘injections’ and ‘leakages’, we get a more ‘realistic’ picture of the </a:t>
            </a:r>
            <a:r>
              <a:rPr lang="en-GB" b="1" dirty="0" err="1" smtClean="0"/>
              <a:t>macroeconomy</a:t>
            </a:r>
            <a:r>
              <a:rPr lang="en-GB" b="1" dirty="0" smtClean="0"/>
              <a:t> 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Elbow Connector 13"/>
          <p:cNvCxnSpPr/>
          <p:nvPr/>
        </p:nvCxnSpPr>
        <p:spPr>
          <a:xfrm flipV="1">
            <a:off x="4283968" y="1304764"/>
            <a:ext cx="1224136" cy="475722"/>
          </a:xfrm>
          <a:prstGeom prst="bentConnector3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urved Left Arrow 16"/>
          <p:cNvSpPr/>
          <p:nvPr/>
        </p:nvSpPr>
        <p:spPr>
          <a:xfrm>
            <a:off x="6084168" y="1988840"/>
            <a:ext cx="1440160" cy="4176464"/>
          </a:xfrm>
          <a:prstGeom prst="curvedLef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Curved Left Arrow 18"/>
          <p:cNvSpPr/>
          <p:nvPr/>
        </p:nvSpPr>
        <p:spPr>
          <a:xfrm rot="10800000">
            <a:off x="1619672" y="1844824"/>
            <a:ext cx="1584176" cy="4104456"/>
          </a:xfrm>
          <a:prstGeom prst="curvedLef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9208" y="0"/>
            <a:ext cx="8229600" cy="1124744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Real Flows &amp; Income Flows + ‘Leakages’ &amp; ‘Injections’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2924944"/>
            <a:ext cx="1872208" cy="2448272"/>
          </a:xfrm>
          <a:solidFill>
            <a:schemeClr val="accent4"/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b="1" dirty="0" smtClean="0"/>
              <a:t>Flow of expenditure on resources (</a:t>
            </a:r>
            <a:r>
              <a:rPr lang="en-GB" sz="2800" b="1" dirty="0" smtClean="0">
                <a:solidFill>
                  <a:srgbClr val="92D050"/>
                </a:solidFill>
              </a:rPr>
              <a:t>income for households</a:t>
            </a:r>
            <a:r>
              <a:rPr lang="en-GB" sz="2800" b="1" dirty="0" smtClean="0"/>
              <a:t>)</a:t>
            </a:r>
          </a:p>
          <a:p>
            <a:pPr marL="0" indent="0" algn="ctr">
              <a:buNone/>
            </a:pPr>
            <a:r>
              <a:rPr lang="en-GB" sz="2800" b="1" dirty="0" smtClean="0">
                <a:solidFill>
                  <a:srgbClr val="FF0000"/>
                </a:solidFill>
              </a:rPr>
              <a:t>Y</a:t>
            </a:r>
            <a:endParaRPr lang="en-GB" sz="2800" b="1" dirty="0">
              <a:solidFill>
                <a:srgbClr val="FF0000"/>
              </a:solidFill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3203848" y="1700808"/>
            <a:ext cx="2880320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/>
              <a:t>Private Individuals (Domestic households)</a:t>
            </a:r>
            <a:endParaRPr lang="en-GB" sz="2400" b="1" dirty="0"/>
          </a:p>
        </p:txBody>
      </p:sp>
      <p:sp>
        <p:nvSpPr>
          <p:cNvPr id="5" name="Rounded Rectangle 4"/>
          <p:cNvSpPr/>
          <p:nvPr/>
        </p:nvSpPr>
        <p:spPr>
          <a:xfrm>
            <a:off x="3203848" y="5373216"/>
            <a:ext cx="2880320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/>
              <a:t>Domestic Firms</a:t>
            </a:r>
            <a:endParaRPr lang="en-GB" sz="24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3347864" y="3397642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Flow of resources</a:t>
            </a:r>
            <a:endParaRPr lang="en-GB" sz="20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4644008" y="4043973"/>
            <a:ext cx="12961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Flow of goods &amp; Services</a:t>
            </a:r>
            <a:endParaRPr lang="en-GB" sz="20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7092280" y="2636912"/>
            <a:ext cx="2051720" cy="2739211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r>
              <a:rPr lang="en-GB" sz="2400" b="1" dirty="0" err="1" smtClean="0"/>
              <a:t>Consumption:flow</a:t>
            </a:r>
            <a:r>
              <a:rPr lang="en-GB" sz="2400" b="1" dirty="0" smtClean="0"/>
              <a:t> of expenditure on goods &amp; services (</a:t>
            </a:r>
            <a:r>
              <a:rPr lang="en-GB" sz="2400" b="1" dirty="0" smtClean="0">
                <a:solidFill>
                  <a:srgbClr val="92D050"/>
                </a:solidFill>
              </a:rPr>
              <a:t>Income for firms</a:t>
            </a:r>
            <a:r>
              <a:rPr lang="en-GB" sz="2400" b="1" dirty="0" smtClean="0"/>
              <a:t>)  </a:t>
            </a:r>
            <a:r>
              <a:rPr lang="en-GB" sz="2800" b="1" dirty="0" smtClean="0">
                <a:solidFill>
                  <a:srgbClr val="FF0000"/>
                </a:solidFill>
              </a:rPr>
              <a:t>C</a:t>
            </a:r>
            <a:endParaRPr lang="en-GB" sz="2400" b="1" dirty="0"/>
          </a:p>
        </p:txBody>
      </p:sp>
      <p:cxnSp>
        <p:nvCxnSpPr>
          <p:cNvPr id="21" name="Straight Arrow Connector 20"/>
          <p:cNvCxnSpPr/>
          <p:nvPr/>
        </p:nvCxnSpPr>
        <p:spPr>
          <a:xfrm>
            <a:off x="3851920" y="2889811"/>
            <a:ext cx="0" cy="230832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V="1">
            <a:off x="5292080" y="2889811"/>
            <a:ext cx="0" cy="230832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ounded Rectangle 5"/>
          <p:cNvSpPr/>
          <p:nvPr/>
        </p:nvSpPr>
        <p:spPr>
          <a:xfrm>
            <a:off x="7092280" y="1124744"/>
            <a:ext cx="18002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Savings (</a:t>
            </a:r>
            <a:r>
              <a:rPr lang="en-GB" sz="2000" b="1" dirty="0" smtClean="0">
                <a:solidFill>
                  <a:srgbClr val="FF0000"/>
                </a:solidFill>
              </a:rPr>
              <a:t>S</a:t>
            </a:r>
            <a:r>
              <a:rPr lang="en-GB" sz="2000" b="1" dirty="0" smtClean="0"/>
              <a:t>)</a:t>
            </a:r>
            <a:endParaRPr lang="en-GB" b="1" dirty="0"/>
          </a:p>
        </p:txBody>
      </p:sp>
      <p:sp>
        <p:nvSpPr>
          <p:cNvPr id="8" name="Rounded Rectangle 7"/>
          <p:cNvSpPr/>
          <p:nvPr/>
        </p:nvSpPr>
        <p:spPr>
          <a:xfrm>
            <a:off x="7092280" y="1613742"/>
            <a:ext cx="18002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Taxation (</a:t>
            </a:r>
            <a:r>
              <a:rPr lang="en-GB" sz="2000" b="1" dirty="0" smtClean="0">
                <a:solidFill>
                  <a:srgbClr val="FF0000"/>
                </a:solidFill>
              </a:rPr>
              <a:t>T</a:t>
            </a:r>
            <a:r>
              <a:rPr lang="en-GB" sz="2000" b="1" dirty="0" smtClean="0">
                <a:solidFill>
                  <a:schemeClr val="bg1"/>
                </a:solidFill>
              </a:rPr>
              <a:t>)</a:t>
            </a:r>
            <a:endParaRPr lang="en-GB" sz="2000" b="1" dirty="0"/>
          </a:p>
        </p:txBody>
      </p:sp>
      <p:sp>
        <p:nvSpPr>
          <p:cNvPr id="11" name="Rounded Rectangle 10"/>
          <p:cNvSpPr/>
          <p:nvPr/>
        </p:nvSpPr>
        <p:spPr>
          <a:xfrm>
            <a:off x="7092280" y="2152911"/>
            <a:ext cx="18002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Imports (</a:t>
            </a:r>
            <a:r>
              <a:rPr lang="en-GB" sz="2000" b="1" dirty="0" smtClean="0">
                <a:solidFill>
                  <a:srgbClr val="FF0000"/>
                </a:solidFill>
              </a:rPr>
              <a:t>M</a:t>
            </a:r>
            <a:r>
              <a:rPr lang="en-GB" sz="2000" b="1" dirty="0" smtClean="0">
                <a:solidFill>
                  <a:schemeClr val="bg1"/>
                </a:solidFill>
              </a:rPr>
              <a:t>)</a:t>
            </a:r>
            <a:endParaRPr lang="en-GB" sz="2000" b="1" dirty="0"/>
          </a:p>
        </p:txBody>
      </p:sp>
      <p:sp>
        <p:nvSpPr>
          <p:cNvPr id="16" name="Rounded Rectangle 15"/>
          <p:cNvSpPr/>
          <p:nvPr/>
        </p:nvSpPr>
        <p:spPr>
          <a:xfrm>
            <a:off x="7104737" y="5429596"/>
            <a:ext cx="1800200" cy="4476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Govt. Spending (</a:t>
            </a:r>
            <a:r>
              <a:rPr lang="en-GB" b="1" dirty="0" smtClean="0">
                <a:solidFill>
                  <a:srgbClr val="FF0000"/>
                </a:solidFill>
              </a:rPr>
              <a:t>G</a:t>
            </a:r>
            <a:r>
              <a:rPr lang="en-GB" b="1" dirty="0" smtClean="0">
                <a:solidFill>
                  <a:schemeClr val="bg1"/>
                </a:solidFill>
              </a:rPr>
              <a:t>)</a:t>
            </a:r>
            <a:endParaRPr lang="en-GB" b="1" dirty="0"/>
          </a:p>
        </p:txBody>
      </p:sp>
      <p:sp>
        <p:nvSpPr>
          <p:cNvPr id="18" name="Rounded Rectangle 17"/>
          <p:cNvSpPr/>
          <p:nvPr/>
        </p:nvSpPr>
        <p:spPr>
          <a:xfrm>
            <a:off x="7104737" y="5949280"/>
            <a:ext cx="18002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Investment (</a:t>
            </a:r>
            <a:r>
              <a:rPr lang="en-GB" b="1" dirty="0" smtClean="0">
                <a:solidFill>
                  <a:srgbClr val="FF0000"/>
                </a:solidFill>
              </a:rPr>
              <a:t>I</a:t>
            </a:r>
            <a:r>
              <a:rPr lang="en-GB" b="1" dirty="0" smtClean="0">
                <a:solidFill>
                  <a:schemeClr val="bg1"/>
                </a:solidFill>
              </a:rPr>
              <a:t>)</a:t>
            </a:r>
            <a:endParaRPr lang="en-GB" b="1" dirty="0"/>
          </a:p>
        </p:txBody>
      </p:sp>
      <p:sp>
        <p:nvSpPr>
          <p:cNvPr id="20" name="Rounded Rectangle 19"/>
          <p:cNvSpPr/>
          <p:nvPr/>
        </p:nvSpPr>
        <p:spPr>
          <a:xfrm>
            <a:off x="7092280" y="6497960"/>
            <a:ext cx="18002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Exports (</a:t>
            </a:r>
            <a:r>
              <a:rPr lang="en-GB" sz="2000" b="1" dirty="0" smtClean="0">
                <a:solidFill>
                  <a:srgbClr val="FF0000"/>
                </a:solidFill>
              </a:rPr>
              <a:t>X</a:t>
            </a:r>
            <a:r>
              <a:rPr lang="en-GB" sz="2000" b="1" dirty="0" smtClean="0">
                <a:solidFill>
                  <a:schemeClr val="bg1"/>
                </a:solidFill>
              </a:rPr>
              <a:t>)</a:t>
            </a:r>
            <a:endParaRPr lang="en-GB" b="1" dirty="0"/>
          </a:p>
        </p:txBody>
      </p:sp>
      <p:sp>
        <p:nvSpPr>
          <p:cNvPr id="22" name="TextBox 21"/>
          <p:cNvSpPr txBox="1"/>
          <p:nvPr/>
        </p:nvSpPr>
        <p:spPr>
          <a:xfrm>
            <a:off x="5652120" y="112474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Leakages</a:t>
            </a:r>
            <a:endParaRPr lang="en-GB" b="1" dirty="0"/>
          </a:p>
        </p:txBody>
      </p:sp>
      <p:cxnSp>
        <p:nvCxnSpPr>
          <p:cNvPr id="25" name="Elbow Connector 24"/>
          <p:cNvCxnSpPr>
            <a:stCxn id="22" idx="3"/>
            <a:endCxn id="8" idx="1"/>
          </p:cNvCxnSpPr>
          <p:nvPr/>
        </p:nvCxnSpPr>
        <p:spPr>
          <a:xfrm>
            <a:off x="6804248" y="1309410"/>
            <a:ext cx="288032" cy="484352"/>
          </a:xfrm>
          <a:prstGeom prst="bentConnector3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Elbow Connector 26"/>
          <p:cNvCxnSpPr>
            <a:stCxn id="22" idx="3"/>
          </p:cNvCxnSpPr>
          <p:nvPr/>
        </p:nvCxnSpPr>
        <p:spPr>
          <a:xfrm>
            <a:off x="6804248" y="1309410"/>
            <a:ext cx="288032" cy="1203541"/>
          </a:xfrm>
          <a:prstGeom prst="bentConnector2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Elbow Connector 28"/>
          <p:cNvCxnSpPr/>
          <p:nvPr/>
        </p:nvCxnSpPr>
        <p:spPr>
          <a:xfrm rot="10800000" flipV="1">
            <a:off x="6084168" y="6309320"/>
            <a:ext cx="1008112" cy="216024"/>
          </a:xfrm>
          <a:prstGeom prst="bentConnector3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Elbow Connector 30"/>
          <p:cNvCxnSpPr/>
          <p:nvPr/>
        </p:nvCxnSpPr>
        <p:spPr>
          <a:xfrm rot="10800000" flipV="1">
            <a:off x="6084169" y="5789636"/>
            <a:ext cx="1020569" cy="519683"/>
          </a:xfrm>
          <a:prstGeom prst="bentConnector3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Elbow Connector 32"/>
          <p:cNvCxnSpPr/>
          <p:nvPr/>
        </p:nvCxnSpPr>
        <p:spPr>
          <a:xfrm rot="10800000">
            <a:off x="5940153" y="6677980"/>
            <a:ext cx="1164585" cy="180020"/>
          </a:xfrm>
          <a:prstGeom prst="bentConnector3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8808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Up Arrow 17"/>
          <p:cNvSpPr/>
          <p:nvPr/>
        </p:nvSpPr>
        <p:spPr>
          <a:xfrm>
            <a:off x="3779912" y="1628800"/>
            <a:ext cx="288032" cy="1440160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3848" y="2264098"/>
            <a:ext cx="1280800" cy="940321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1400" b="1" dirty="0" smtClean="0"/>
              <a:t>	Wages, transfer payments</a:t>
            </a:r>
            <a:endParaRPr lang="en-US" sz="1400" b="1" dirty="0"/>
          </a:p>
        </p:txBody>
      </p:sp>
      <p:sp>
        <p:nvSpPr>
          <p:cNvPr id="4" name="Oval 3"/>
          <p:cNvSpPr/>
          <p:nvPr/>
        </p:nvSpPr>
        <p:spPr>
          <a:xfrm>
            <a:off x="2627784" y="260648"/>
            <a:ext cx="3600400" cy="13681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Households</a:t>
            </a:r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val 4"/>
          <p:cNvSpPr/>
          <p:nvPr/>
        </p:nvSpPr>
        <p:spPr>
          <a:xfrm>
            <a:off x="3203848" y="3166279"/>
            <a:ext cx="2304256" cy="8658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Government</a:t>
            </a:r>
            <a:endParaRPr lang="en-US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al 5"/>
          <p:cNvSpPr/>
          <p:nvPr/>
        </p:nvSpPr>
        <p:spPr>
          <a:xfrm>
            <a:off x="2843808" y="5417840"/>
            <a:ext cx="3240360" cy="144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Firms</a:t>
            </a:r>
            <a:endParaRPr lang="en-US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val 6"/>
          <p:cNvSpPr/>
          <p:nvPr/>
        </p:nvSpPr>
        <p:spPr>
          <a:xfrm>
            <a:off x="0" y="2708920"/>
            <a:ext cx="2123728" cy="144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Rest of the world</a:t>
            </a:r>
            <a:endParaRPr lang="en-US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val 7"/>
          <p:cNvSpPr/>
          <p:nvPr/>
        </p:nvSpPr>
        <p:spPr>
          <a:xfrm>
            <a:off x="7092280" y="2996952"/>
            <a:ext cx="2051720" cy="12961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Financial Institutions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Down Arrow 18"/>
          <p:cNvSpPr/>
          <p:nvPr/>
        </p:nvSpPr>
        <p:spPr>
          <a:xfrm>
            <a:off x="4862678" y="1700808"/>
            <a:ext cx="288032" cy="1465471"/>
          </a:xfrm>
          <a:prstGeom prst="down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4644008" y="2308810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Taxes</a:t>
            </a:r>
            <a:endParaRPr lang="en-US" b="1" dirty="0"/>
          </a:p>
        </p:txBody>
      </p:sp>
      <p:sp>
        <p:nvSpPr>
          <p:cNvPr id="21" name="Up Arrow 20"/>
          <p:cNvSpPr/>
          <p:nvPr/>
        </p:nvSpPr>
        <p:spPr>
          <a:xfrm>
            <a:off x="5629347" y="1481349"/>
            <a:ext cx="144016" cy="4235696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Down Arrow 22"/>
          <p:cNvSpPr/>
          <p:nvPr/>
        </p:nvSpPr>
        <p:spPr>
          <a:xfrm>
            <a:off x="3038484" y="1556792"/>
            <a:ext cx="144016" cy="4091681"/>
          </a:xfrm>
          <a:prstGeom prst="down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Left Arrow 23"/>
          <p:cNvSpPr/>
          <p:nvPr/>
        </p:nvSpPr>
        <p:spPr>
          <a:xfrm rot="13975528" flipV="1">
            <a:off x="5837686" y="2019595"/>
            <a:ext cx="2101130" cy="173641"/>
          </a:xfrm>
          <a:prstGeom prst="lef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Left Arrow 24"/>
          <p:cNvSpPr/>
          <p:nvPr/>
        </p:nvSpPr>
        <p:spPr>
          <a:xfrm rot="18407375">
            <a:off x="5775227" y="5012903"/>
            <a:ext cx="2109635" cy="156275"/>
          </a:xfrm>
          <a:prstGeom prst="left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Left Arrow 25"/>
          <p:cNvSpPr/>
          <p:nvPr/>
        </p:nvSpPr>
        <p:spPr>
          <a:xfrm rot="18575789">
            <a:off x="1235187" y="1886606"/>
            <a:ext cx="1777274" cy="147278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Down Arrow 26"/>
          <p:cNvSpPr/>
          <p:nvPr/>
        </p:nvSpPr>
        <p:spPr>
          <a:xfrm rot="19523556" flipH="1">
            <a:off x="2113428" y="4013704"/>
            <a:ext cx="159431" cy="2041973"/>
          </a:xfrm>
          <a:prstGeom prst="down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Box 27"/>
          <p:cNvSpPr txBox="1"/>
          <p:nvPr/>
        </p:nvSpPr>
        <p:spPr>
          <a:xfrm>
            <a:off x="6135761" y="1612444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Savings</a:t>
            </a:r>
            <a:endParaRPr lang="en-US" sz="20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6539268" y="4710335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Investment</a:t>
            </a:r>
            <a:endParaRPr lang="en-US" sz="2400" b="1" dirty="0"/>
          </a:p>
        </p:txBody>
      </p:sp>
      <p:sp>
        <p:nvSpPr>
          <p:cNvPr id="30" name="Left-Right Arrow 29"/>
          <p:cNvSpPr/>
          <p:nvPr/>
        </p:nvSpPr>
        <p:spPr>
          <a:xfrm>
            <a:off x="5364088" y="3602632"/>
            <a:ext cx="1728192" cy="186408"/>
          </a:xfrm>
          <a:prstGeom prst="left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734228" y="1528615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/>
              <a:t>Spending by domestic consumers on foreign goods</a:t>
            </a:r>
            <a:endParaRPr lang="en-US" sz="1600" b="1" dirty="0"/>
          </a:p>
        </p:txBody>
      </p:sp>
      <p:sp>
        <p:nvSpPr>
          <p:cNvPr id="32" name="TextBox 31"/>
          <p:cNvSpPr txBox="1"/>
          <p:nvPr/>
        </p:nvSpPr>
        <p:spPr>
          <a:xfrm>
            <a:off x="647435" y="4305771"/>
            <a:ext cx="2123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/>
              <a:t>Spending by foreign consumers on domestic goods</a:t>
            </a:r>
            <a:endParaRPr lang="en-US" sz="1600" b="1" dirty="0"/>
          </a:p>
        </p:txBody>
      </p:sp>
      <p:sp>
        <p:nvSpPr>
          <p:cNvPr id="33" name="TextBox 32"/>
          <p:cNvSpPr txBox="1"/>
          <p:nvPr/>
        </p:nvSpPr>
        <p:spPr>
          <a:xfrm>
            <a:off x="5400092" y="4607550"/>
            <a:ext cx="9361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Wages, </a:t>
            </a:r>
          </a:p>
          <a:p>
            <a:r>
              <a:rPr lang="en-GB" b="1" dirty="0" smtClean="0"/>
              <a:t>Rent</a:t>
            </a:r>
          </a:p>
          <a:p>
            <a:r>
              <a:rPr lang="en-GB" b="1" dirty="0" smtClean="0"/>
              <a:t>Profit</a:t>
            </a:r>
            <a:endParaRPr lang="en-US" b="1" dirty="0"/>
          </a:p>
        </p:txBody>
      </p:sp>
      <p:sp>
        <p:nvSpPr>
          <p:cNvPr id="34" name="TextBox 33"/>
          <p:cNvSpPr txBox="1"/>
          <p:nvPr/>
        </p:nvSpPr>
        <p:spPr>
          <a:xfrm>
            <a:off x="5927200" y="3429000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/>
              <a:t>Lending /</a:t>
            </a:r>
          </a:p>
          <a:p>
            <a:r>
              <a:rPr lang="en-GB" sz="1600" b="1" dirty="0" smtClean="0"/>
              <a:t>Borrowing</a:t>
            </a:r>
            <a:endParaRPr lang="en-US" b="1" dirty="0"/>
          </a:p>
        </p:txBody>
      </p:sp>
      <p:sp>
        <p:nvSpPr>
          <p:cNvPr id="35" name="TextBox 34"/>
          <p:cNvSpPr txBox="1"/>
          <p:nvPr/>
        </p:nvSpPr>
        <p:spPr>
          <a:xfrm>
            <a:off x="2649768" y="1700807"/>
            <a:ext cx="9214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/>
              <a:t>Spending </a:t>
            </a:r>
          </a:p>
          <a:p>
            <a:r>
              <a:rPr lang="en-GB" sz="1400" b="1" dirty="0" smtClean="0"/>
              <a:t>on</a:t>
            </a:r>
          </a:p>
          <a:p>
            <a:r>
              <a:rPr lang="en-GB" sz="1400" b="1" dirty="0" smtClean="0"/>
              <a:t>goods &amp; </a:t>
            </a:r>
          </a:p>
          <a:p>
            <a:r>
              <a:rPr lang="en-GB" sz="1400" b="1" dirty="0" smtClean="0"/>
              <a:t>services</a:t>
            </a:r>
            <a:endParaRPr lang="en-US" sz="1400" b="1" dirty="0"/>
          </a:p>
        </p:txBody>
      </p:sp>
      <p:sp>
        <p:nvSpPr>
          <p:cNvPr id="36" name="Up Arrow 35"/>
          <p:cNvSpPr/>
          <p:nvPr/>
        </p:nvSpPr>
        <p:spPr>
          <a:xfrm>
            <a:off x="4644008" y="4149079"/>
            <a:ext cx="288032" cy="1266441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Box 36"/>
          <p:cNvSpPr txBox="1"/>
          <p:nvPr/>
        </p:nvSpPr>
        <p:spPr>
          <a:xfrm>
            <a:off x="4427984" y="4669105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/>
              <a:t>Taxes</a:t>
            </a:r>
            <a:endParaRPr lang="en-US" b="1" dirty="0"/>
          </a:p>
        </p:txBody>
      </p:sp>
      <p:sp>
        <p:nvSpPr>
          <p:cNvPr id="38" name="TextBox 37"/>
          <p:cNvSpPr txBox="1"/>
          <p:nvPr/>
        </p:nvSpPr>
        <p:spPr>
          <a:xfrm>
            <a:off x="3347864" y="4079394"/>
            <a:ext cx="115212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/>
              <a:t>Spending</a:t>
            </a:r>
          </a:p>
          <a:p>
            <a:r>
              <a:rPr lang="en-GB" sz="1600" b="1" dirty="0" smtClean="0"/>
              <a:t>on</a:t>
            </a:r>
            <a:r>
              <a:rPr lang="en-US" sz="1600" b="1" dirty="0" smtClean="0"/>
              <a:t> goods &amp;</a:t>
            </a:r>
          </a:p>
          <a:p>
            <a:r>
              <a:rPr lang="en-US" sz="1600" b="1" dirty="0" smtClean="0"/>
              <a:t>services</a:t>
            </a:r>
            <a:endParaRPr lang="en-GB" sz="1600" b="1" dirty="0" smtClean="0"/>
          </a:p>
        </p:txBody>
      </p:sp>
      <p:sp>
        <p:nvSpPr>
          <p:cNvPr id="39" name="Down Arrow 38"/>
          <p:cNvSpPr/>
          <p:nvPr/>
        </p:nvSpPr>
        <p:spPr>
          <a:xfrm>
            <a:off x="3707904" y="4941168"/>
            <a:ext cx="340616" cy="474352"/>
          </a:xfrm>
          <a:prstGeom prst="downArrow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" name="Straight Arrow Connector 9"/>
          <p:cNvCxnSpPr/>
          <p:nvPr/>
        </p:nvCxnSpPr>
        <p:spPr>
          <a:xfrm>
            <a:off x="2838624" y="1228567"/>
            <a:ext cx="5184" cy="430231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2171795" y="3465874"/>
            <a:ext cx="10107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Factor Services</a:t>
            </a:r>
            <a:endParaRPr lang="en-GB" b="1" dirty="0"/>
          </a:p>
        </p:txBody>
      </p:sp>
      <p:cxnSp>
        <p:nvCxnSpPr>
          <p:cNvPr id="13" name="Straight Arrow Connector 12"/>
          <p:cNvCxnSpPr/>
          <p:nvPr/>
        </p:nvCxnSpPr>
        <p:spPr>
          <a:xfrm flipV="1">
            <a:off x="5927200" y="1412776"/>
            <a:ext cx="0" cy="4304269"/>
          </a:xfrm>
          <a:prstGeom prst="straightConnector1">
            <a:avLst/>
          </a:prstGeom>
          <a:ln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5701355" y="2106415"/>
            <a:ext cx="83791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/>
              <a:t>Output: Goods + Services</a:t>
            </a:r>
            <a:endParaRPr lang="en-GB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rgbClr val="92D050"/>
            </a:solidFill>
          </a:ln>
        </p:spPr>
        <p:txBody>
          <a:bodyPr/>
          <a:lstStyle/>
          <a:p>
            <a:r>
              <a:rPr lang="en-GB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 What?!</a:t>
            </a:r>
            <a:endParaRPr lang="en-GB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en-GB" dirty="0" smtClean="0"/>
              <a:t>These models show: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Income flows around the economy – from household to firm, and back</a:t>
            </a:r>
            <a:r>
              <a:rPr lang="en-GB" dirty="0" smtClean="0"/>
              <a:t>.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en-GB" dirty="0" smtClean="0"/>
              <a:t> Flows of income correspond to real flows of resources, goods, services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en-GB" b="1" dirty="0" smtClean="0"/>
              <a:t>Income to firms = expenditure by households. 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en-GB" dirty="0" smtClean="0"/>
              <a:t>Income in the economy is related to consumption of goods, services, resources (use of labour)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99715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dirty="0" smtClean="0"/>
              <a:t>The output of firms is related to</a:t>
            </a:r>
          </a:p>
          <a:p>
            <a:pPr marL="914400" lvl="1" indent="-514350">
              <a:buFont typeface="Wingdings" pitchFamily="2" charset="2"/>
              <a:buChar char="Ø"/>
            </a:pPr>
            <a:r>
              <a:rPr lang="en-GB" dirty="0" smtClean="0"/>
              <a:t> expenditure by households on goods &amp; services,</a:t>
            </a:r>
          </a:p>
          <a:p>
            <a:pPr marL="914400" lvl="1" indent="-514350">
              <a:buFont typeface="Wingdings" pitchFamily="2" charset="2"/>
              <a:buChar char="Ø"/>
            </a:pPr>
            <a:r>
              <a:rPr lang="en-GB" dirty="0" smtClean="0"/>
              <a:t>the income households receive from supplying labour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en-GB" dirty="0" smtClean="0"/>
              <a:t>The use of resources (i.e. number of jobs in the economy) is also related to expenditure on consumption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en-GB" b="1" i="1" dirty="0" smtClean="0"/>
              <a:t>Levels of income, output, expenditure, and employment are all related!</a:t>
            </a:r>
            <a:endParaRPr lang="en-GB" b="1" i="1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rgbClr val="92D050"/>
            </a:solidFill>
          </a:ln>
        </p:spPr>
        <p:txBody>
          <a:bodyPr/>
          <a:lstStyle/>
          <a:p>
            <a:r>
              <a:rPr lang="en-GB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 What?!</a:t>
            </a:r>
            <a:endParaRPr lang="en-GB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 you measure that? Aggregate Monetary Demand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Spending &amp; business activity are clearly linked. Spending is done by consumers, firms, governments, and the foreign sector. </a:t>
            </a:r>
          </a:p>
          <a:p>
            <a:pPr>
              <a:buFont typeface="Wingdings" pitchFamily="2" charset="2"/>
              <a:buChar char="Ø"/>
            </a:pPr>
            <a:r>
              <a:rPr lang="en-US" dirty="0" smtClean="0"/>
              <a:t>Collectively, this is the </a:t>
            </a:r>
            <a:r>
              <a:rPr lang="en-US" b="1" dirty="0" smtClean="0"/>
              <a:t>‘Aggregate Monetary Demand’</a:t>
            </a:r>
          </a:p>
          <a:p>
            <a:pPr>
              <a:buFont typeface="Wingdings" pitchFamily="2" charset="2"/>
              <a:buChar char="Ø"/>
            </a:pPr>
            <a:r>
              <a:rPr lang="en-US" dirty="0" smtClean="0"/>
              <a:t>This is the sum of: </a:t>
            </a:r>
            <a:r>
              <a:rPr lang="en-US" b="1" u="sng" dirty="0" smtClean="0">
                <a:solidFill>
                  <a:srgbClr val="FF0000"/>
                </a:solidFill>
              </a:rPr>
              <a:t>C</a:t>
            </a:r>
            <a:r>
              <a:rPr lang="en-US" dirty="0" smtClean="0"/>
              <a:t>onsumer spending + </a:t>
            </a:r>
            <a:r>
              <a:rPr lang="en-US" b="1" u="sng" dirty="0" smtClean="0">
                <a:solidFill>
                  <a:srgbClr val="FF0000"/>
                </a:solidFill>
              </a:rPr>
              <a:t>I</a:t>
            </a:r>
            <a:r>
              <a:rPr lang="en-US" dirty="0" smtClean="0"/>
              <a:t>nvestment spending + </a:t>
            </a:r>
            <a:r>
              <a:rPr lang="en-US" b="1" u="sng" dirty="0" smtClean="0">
                <a:solidFill>
                  <a:srgbClr val="FF0000"/>
                </a:solidFill>
              </a:rPr>
              <a:t>G</a:t>
            </a:r>
            <a:r>
              <a:rPr lang="en-US" dirty="0" smtClean="0"/>
              <a:t>overnment spending + E</a:t>
            </a:r>
            <a:r>
              <a:rPr lang="en-US" b="1" u="sng" dirty="0" smtClean="0">
                <a:solidFill>
                  <a:srgbClr val="FF0000"/>
                </a:solidFill>
              </a:rPr>
              <a:t>x</a:t>
            </a:r>
            <a:r>
              <a:rPr lang="en-US" dirty="0" smtClean="0"/>
              <a:t>port spending – I</a:t>
            </a:r>
            <a:r>
              <a:rPr lang="en-US" b="1" u="sng" dirty="0" smtClean="0">
                <a:solidFill>
                  <a:srgbClr val="FF0000"/>
                </a:solidFill>
              </a:rPr>
              <a:t>m</a:t>
            </a:r>
            <a:r>
              <a:rPr lang="en-US" dirty="0" smtClean="0"/>
              <a:t>port spending</a:t>
            </a:r>
          </a:p>
          <a:p>
            <a:pPr>
              <a:buFont typeface="Wingdings" pitchFamily="2" charset="2"/>
              <a:buChar char="Ø"/>
            </a:pPr>
            <a:r>
              <a:rPr lang="en-US" b="1" dirty="0" smtClean="0"/>
              <a:t>AMD = C+I+G+X-M</a:t>
            </a: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636912"/>
            <a:ext cx="8229600" cy="114300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 2: The National Income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 you measure that? Gross Domestic Product (GDP)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 smtClean="0"/>
              <a:t>GDP</a:t>
            </a:r>
            <a:r>
              <a:rPr lang="en-GB" dirty="0" smtClean="0"/>
              <a:t>  = the </a:t>
            </a:r>
            <a:r>
              <a:rPr lang="en-GB" b="1" dirty="0" smtClean="0"/>
              <a:t>market value </a:t>
            </a:r>
            <a:r>
              <a:rPr lang="en-GB" dirty="0" smtClean="0"/>
              <a:t>of </a:t>
            </a:r>
            <a:r>
              <a:rPr lang="en-GB" b="1" dirty="0" smtClean="0"/>
              <a:t>final</a:t>
            </a:r>
            <a:r>
              <a:rPr lang="en-GB" dirty="0" smtClean="0"/>
              <a:t> goods and services, </a:t>
            </a:r>
            <a:r>
              <a:rPr lang="en-GB" b="1" dirty="0" smtClean="0"/>
              <a:t>newly</a:t>
            </a:r>
            <a:r>
              <a:rPr lang="en-GB" dirty="0" smtClean="0"/>
              <a:t> produced </a:t>
            </a:r>
            <a:r>
              <a:rPr lang="en-GB" b="1" dirty="0" smtClean="0"/>
              <a:t>within</a:t>
            </a:r>
            <a:r>
              <a:rPr lang="en-GB" dirty="0" smtClean="0"/>
              <a:t> a nation during a </a:t>
            </a:r>
            <a:r>
              <a:rPr lang="en-GB" b="1" dirty="0" smtClean="0"/>
              <a:t>fixed period.</a:t>
            </a:r>
          </a:p>
          <a:p>
            <a:pPr>
              <a:buNone/>
            </a:pPr>
            <a:r>
              <a:rPr lang="en-GB" dirty="0" smtClean="0"/>
              <a:t>So, it includes:</a:t>
            </a:r>
          </a:p>
          <a:p>
            <a:r>
              <a:rPr lang="en-GB" b="1" dirty="0" smtClean="0"/>
              <a:t>Output</a:t>
            </a:r>
            <a:r>
              <a:rPr lang="en-GB" dirty="0" smtClean="0"/>
              <a:t> of goods and service</a:t>
            </a:r>
          </a:p>
          <a:p>
            <a:r>
              <a:rPr lang="en-GB" b="1" dirty="0" smtClean="0"/>
              <a:t>Incomes</a:t>
            </a:r>
            <a:r>
              <a:rPr lang="en-GB" dirty="0" smtClean="0"/>
              <a:t> of factors of production</a:t>
            </a:r>
          </a:p>
          <a:p>
            <a:r>
              <a:rPr lang="en-GB" b="1" dirty="0" smtClean="0"/>
              <a:t>Expenditure</a:t>
            </a:r>
            <a:r>
              <a:rPr lang="en-GB" dirty="0" smtClean="0"/>
              <a:t> on goods &amp; services</a:t>
            </a:r>
          </a:p>
          <a:p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b="1" u="sng" dirty="0" smtClean="0"/>
              <a:t>These give us three ways of calculating this value</a:t>
            </a:r>
          </a:p>
          <a:p>
            <a:endParaRPr lang="en-GB" dirty="0" smtClean="0"/>
          </a:p>
          <a:p>
            <a:pPr>
              <a:buFont typeface="Wingdings" pitchFamily="2" charset="2"/>
              <a:buChar char="Ø"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dirty="0" smtClean="0"/>
              <a:t>National income may be calculated by </a:t>
            </a:r>
            <a:r>
              <a:rPr lang="en-GB" b="1" dirty="0" smtClean="0"/>
              <a:t>summing output figures of all firms in the economy.</a:t>
            </a:r>
          </a:p>
          <a:p>
            <a:pPr>
              <a:buNone/>
            </a:pPr>
            <a:r>
              <a:rPr lang="en-GB" dirty="0" smtClean="0"/>
              <a:t>This doesn’t just mean adding up each firm’s output! </a:t>
            </a:r>
          </a:p>
          <a:p>
            <a:pPr>
              <a:buNone/>
            </a:pPr>
            <a:r>
              <a:rPr lang="en-GB" dirty="0" smtClean="0"/>
              <a:t>Because the output of a firm may be an input for another, this would lead us to count it twice. So: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We sum the </a:t>
            </a:r>
            <a:r>
              <a:rPr lang="en-GB" b="1" i="1" dirty="0" smtClean="0"/>
              <a:t>value added </a:t>
            </a:r>
            <a:r>
              <a:rPr lang="en-GB" b="1" dirty="0" smtClean="0"/>
              <a:t> </a:t>
            </a:r>
            <a:r>
              <a:rPr lang="en-GB" dirty="0" smtClean="0"/>
              <a:t>at each stage </a:t>
            </a:r>
            <a:r>
              <a:rPr lang="en-GB" b="1" dirty="0" smtClean="0"/>
              <a:t>or</a:t>
            </a:r>
            <a:r>
              <a:rPr lang="en-GB" dirty="0" smtClean="0"/>
              <a:t>, the </a:t>
            </a:r>
            <a:r>
              <a:rPr lang="en-GB" b="1" i="1" dirty="0" smtClean="0"/>
              <a:t>final value</a:t>
            </a:r>
            <a:r>
              <a:rPr lang="en-GB" dirty="0" smtClean="0"/>
              <a:t> of output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add the value of firms </a:t>
            </a:r>
            <a:r>
              <a:rPr lang="en-GB" b="1" dirty="0" smtClean="0"/>
              <a:t>inventories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add the </a:t>
            </a:r>
            <a:r>
              <a:rPr lang="en-GB" b="1" dirty="0" smtClean="0"/>
              <a:t>factor cost of public goods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Deduct</a:t>
            </a:r>
            <a:r>
              <a:rPr lang="en-GB" dirty="0" smtClean="0"/>
              <a:t> the value of </a:t>
            </a:r>
            <a:r>
              <a:rPr lang="en-GB" b="1" dirty="0" smtClean="0"/>
              <a:t>imports</a:t>
            </a:r>
            <a:r>
              <a:rPr lang="en-GB" dirty="0" smtClean="0"/>
              <a:t> from the value of our </a:t>
            </a:r>
            <a:r>
              <a:rPr lang="en-GB" b="1" dirty="0" smtClean="0"/>
              <a:t>exports</a:t>
            </a:r>
            <a:endParaRPr lang="en-GB" b="1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1: The Output (or Production) Approach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GB" dirty="0" smtClean="0"/>
              <a:t>Only the </a:t>
            </a:r>
            <a:r>
              <a:rPr lang="en-GB" b="1" dirty="0" smtClean="0"/>
              <a:t>rewards for factor services </a:t>
            </a:r>
            <a:r>
              <a:rPr lang="en-GB" dirty="0" smtClean="0"/>
              <a:t>should be included.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 So, </a:t>
            </a:r>
            <a:r>
              <a:rPr lang="en-GB" b="1" dirty="0" smtClean="0"/>
              <a:t>incomes paid in return for productive activity for</a:t>
            </a:r>
            <a:r>
              <a:rPr lang="en-GB" dirty="0" smtClean="0"/>
              <a:t> </a:t>
            </a:r>
            <a:r>
              <a:rPr lang="en-GB" b="1" dirty="0" smtClean="0"/>
              <a:t>which there is an output </a:t>
            </a:r>
            <a:r>
              <a:rPr lang="en-GB" dirty="0" smtClean="0"/>
              <a:t>should be included. This figure should be a </a:t>
            </a:r>
            <a:r>
              <a:rPr lang="en-GB" i="1" dirty="0" smtClean="0"/>
              <a:t>gross</a:t>
            </a:r>
            <a:r>
              <a:rPr lang="en-GB" dirty="0" smtClean="0"/>
              <a:t> figure – since taxes may reduce income received, but not value produced!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 Exclude </a:t>
            </a:r>
            <a:r>
              <a:rPr lang="en-GB" i="1" dirty="0" smtClean="0"/>
              <a:t>transfer payments</a:t>
            </a:r>
            <a:r>
              <a:rPr lang="en-GB" dirty="0" smtClean="0"/>
              <a:t>: there is no output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Exclude </a:t>
            </a:r>
            <a:r>
              <a:rPr lang="en-GB" i="1" dirty="0" smtClean="0"/>
              <a:t>firms’ investment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Exclude </a:t>
            </a:r>
            <a:r>
              <a:rPr lang="en-GB" i="1" dirty="0" smtClean="0"/>
              <a:t>profits to public firms/services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Exclude </a:t>
            </a:r>
            <a:r>
              <a:rPr lang="en-GB" i="1" dirty="0" smtClean="0"/>
              <a:t>stock appreciation </a:t>
            </a:r>
            <a:r>
              <a:rPr lang="en-GB" dirty="0" smtClean="0"/>
              <a:t>– no increase in output value</a:t>
            </a:r>
          </a:p>
          <a:p>
            <a:pPr>
              <a:buFont typeface="Wingdings" pitchFamily="2" charset="2"/>
              <a:buChar char="Ø"/>
            </a:pPr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The Income Approach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/>
              <a:t>3: Expenditure Approach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GDP as a flow of expenditure on domestic output.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 </a:t>
            </a:r>
            <a:r>
              <a:rPr lang="en-GB" b="1" dirty="0" smtClean="0"/>
              <a:t>Final output</a:t>
            </a:r>
            <a:r>
              <a:rPr lang="en-GB" dirty="0" smtClean="0"/>
              <a:t> – don’t count intermediate expenditure (e.g. Raw materials &amp; components), to avoid double counting</a:t>
            </a:r>
          </a:p>
          <a:p>
            <a:pPr>
              <a:buFont typeface="Wingdings" pitchFamily="2" charset="2"/>
              <a:buChar char="Ø"/>
            </a:pPr>
            <a:r>
              <a:rPr lang="en-GB" b="1" dirty="0" smtClean="0"/>
              <a:t>Current output</a:t>
            </a:r>
            <a:r>
              <a:rPr lang="en-GB" dirty="0" smtClean="0"/>
              <a:t> – only new output in the relevant time period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en-GB" b="1" u="sng" dirty="0" smtClean="0">
                <a:solidFill>
                  <a:srgbClr val="FF0000"/>
                </a:solidFill>
              </a:rPr>
              <a:t>Y </a:t>
            </a:r>
            <a:r>
              <a:rPr lang="en-GB" b="1" dirty="0" smtClean="0"/>
              <a:t>= GDP</a:t>
            </a:r>
          </a:p>
          <a:p>
            <a:pPr marL="514350" indent="-514350">
              <a:buNone/>
            </a:pPr>
            <a:r>
              <a:rPr lang="en-GB" b="1" u="sng" dirty="0" smtClean="0">
                <a:solidFill>
                  <a:srgbClr val="FF0000"/>
                </a:solidFill>
              </a:rPr>
              <a:t>C</a:t>
            </a:r>
            <a:r>
              <a:rPr lang="en-GB" b="1" dirty="0" smtClean="0"/>
              <a:t> = Consumption </a:t>
            </a:r>
            <a:r>
              <a:rPr lang="en-GB" dirty="0" smtClean="0"/>
              <a:t>(private consumer spending)</a:t>
            </a:r>
            <a:endParaRPr lang="en-GB" b="1" dirty="0" smtClean="0"/>
          </a:p>
          <a:p>
            <a:pPr marL="514350" indent="-514350">
              <a:buNone/>
            </a:pPr>
            <a:r>
              <a:rPr lang="en-GB" b="1" u="sng" dirty="0" smtClean="0">
                <a:solidFill>
                  <a:srgbClr val="FF0000"/>
                </a:solidFill>
              </a:rPr>
              <a:t>I</a:t>
            </a:r>
            <a:r>
              <a:rPr lang="en-GB" b="1" dirty="0" smtClean="0"/>
              <a:t> = Investment </a:t>
            </a:r>
            <a:r>
              <a:rPr lang="en-GB" dirty="0" smtClean="0"/>
              <a:t>(all investment, incl. capital expenditure, stock, work in progress)</a:t>
            </a:r>
            <a:endParaRPr lang="en-GB" b="1" dirty="0" smtClean="0"/>
          </a:p>
          <a:p>
            <a:pPr marL="514350" indent="-514350">
              <a:buNone/>
            </a:pPr>
            <a:r>
              <a:rPr lang="en-GB" b="1" u="sng" dirty="0" smtClean="0">
                <a:solidFill>
                  <a:srgbClr val="FF0000"/>
                </a:solidFill>
              </a:rPr>
              <a:t>G </a:t>
            </a:r>
            <a:r>
              <a:rPr lang="en-GB" b="1" dirty="0" smtClean="0"/>
              <a:t>= Government purchases of goods &amp; services</a:t>
            </a:r>
          </a:p>
          <a:p>
            <a:pPr marL="514350" indent="-514350">
              <a:buNone/>
            </a:pPr>
            <a:r>
              <a:rPr lang="en-GB" b="1" u="sng" dirty="0" smtClean="0">
                <a:solidFill>
                  <a:srgbClr val="FF0000"/>
                </a:solidFill>
              </a:rPr>
              <a:t>NX </a:t>
            </a:r>
            <a:r>
              <a:rPr lang="en-GB" b="1" dirty="0" smtClean="0"/>
              <a:t>= net exports: total exports – imports</a:t>
            </a:r>
          </a:p>
          <a:p>
            <a:pPr marL="514350" indent="-514350">
              <a:buNone/>
            </a:pPr>
            <a:r>
              <a:rPr lang="en-GB" b="1" dirty="0" smtClean="0"/>
              <a:t>So: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en-GB" b="1" dirty="0" smtClean="0">
                <a:solidFill>
                  <a:srgbClr val="FF0000"/>
                </a:solidFill>
              </a:rPr>
              <a:t>Y = C + I + G + NX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pPr marL="514350" indent="-514350"/>
            <a:r>
              <a:rPr lang="en-GB" b="1" dirty="0" smtClean="0"/>
              <a:t>3: Expenditure Approach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Nominal vs. Real GDP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Nominal GDP = a figure used to calculate output and growth/recession trends in a single time period</a:t>
            </a:r>
          </a:p>
          <a:p>
            <a:r>
              <a:rPr lang="en-GB" dirty="0" smtClean="0"/>
              <a:t>Real GDP is adjusted for inflation – the change in price of products between two time periods</a:t>
            </a:r>
          </a:p>
          <a:p>
            <a:endParaRPr lang="en-GB" dirty="0" smtClean="0"/>
          </a:p>
          <a:p>
            <a:r>
              <a:rPr lang="en-GB" dirty="0" smtClean="0">
                <a:hlinkClick r:id="rId2"/>
              </a:rPr>
              <a:t>http://www.investopedia.com/video/play/nominal-vs-real-gdp/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What’s wrong with GDP?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en-GB" dirty="0" smtClean="0"/>
              <a:t>High GDP may not reflect quality of life e.g. safety, freedom of expression or political association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Prices of goods aren’t equal – the same income doesn’t buy the same quantity from one country to another</a:t>
            </a:r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Needs vary – climate conditions may be one factor affecting expenditure, directing it to particular products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More problems?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/>
          <a:lstStyle/>
          <a:p>
            <a:r>
              <a:rPr lang="en-GB" dirty="0" smtClean="0"/>
              <a:t>It can’t easily record the ‘black economy’</a:t>
            </a:r>
          </a:p>
          <a:p>
            <a:pPr>
              <a:buNone/>
            </a:pPr>
            <a:r>
              <a:rPr lang="en-GB" dirty="0" smtClean="0"/>
              <a:t>(though the difference between GDP calculated according to the income method and GDP calculated according to the expenditure method may reveal the value of the black market)</a:t>
            </a:r>
          </a:p>
          <a:p>
            <a:r>
              <a:rPr lang="en-GB" dirty="0" smtClean="0"/>
              <a:t>It doesn’t take productivity – output per hour worked – into account</a:t>
            </a:r>
          </a:p>
          <a:p>
            <a:r>
              <a:rPr lang="en-GB" dirty="0" smtClean="0"/>
              <a:t>It doesn’t tell us much about distribution i.e. it hides inequality</a:t>
            </a:r>
          </a:p>
          <a:p>
            <a:r>
              <a:rPr lang="en-GB" dirty="0" smtClean="0"/>
              <a:t>It doesn’t feature externalities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www.bbc.co.uk/news/av/business-30587840/uk-gdp-economic-growth-revised-down</a:t>
            </a:r>
            <a:endParaRPr lang="en-GB" dirty="0" smtClean="0"/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www.bbc.co.uk/news/av/business-28650820/buildings-contribute-to-growth</a:t>
            </a:r>
            <a:endParaRPr lang="en-GB" dirty="0" smtClean="0"/>
          </a:p>
          <a:p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www.bbc.co.uk/news/av/business-29759865/gdp-rises-by-07-in-third-quarter-where-does-this-leave-uk</a:t>
            </a:r>
            <a:endParaRPr lang="en-GB" dirty="0" smtClean="0"/>
          </a:p>
          <a:p>
            <a:r>
              <a:rPr lang="en-GB" dirty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www.bbc.co.uk/news/business-12427321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6605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8647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1390</TotalTime>
  <Words>1518</Words>
  <Application>Microsoft Office PowerPoint</Application>
  <PresentationFormat>On-screen Show (4:3)</PresentationFormat>
  <Paragraphs>208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Calibri</vt:lpstr>
      <vt:lpstr>Wingdings</vt:lpstr>
      <vt:lpstr>Office Theme</vt:lpstr>
      <vt:lpstr> Introduction to Macroeconomics </vt:lpstr>
      <vt:lpstr>Economics: what is it about?</vt:lpstr>
      <vt:lpstr>Who/what is involved?</vt:lpstr>
      <vt:lpstr>Economics &amp; Scarcity</vt:lpstr>
      <vt:lpstr>Three Key Economic Problems</vt:lpstr>
      <vt:lpstr>The ‘Free Market’ Economy</vt:lpstr>
      <vt:lpstr>1) What is ‘Macro-economics’?</vt:lpstr>
      <vt:lpstr>Conceptualising the Macro-economy: the circular flow of goods, resources and incomes</vt:lpstr>
      <vt:lpstr>The Circular Flow: ‘Real’ flows</vt:lpstr>
      <vt:lpstr>The Circular Flow: Income Flows</vt:lpstr>
      <vt:lpstr>Real Flows &amp; Income Flows</vt:lpstr>
      <vt:lpstr>In these simple models, all income is spent on consumption. What’s missing from the macroeconomic picture in these diagrams??</vt:lpstr>
      <vt:lpstr>‘Leakages’</vt:lpstr>
      <vt:lpstr>‘Injections’</vt:lpstr>
      <vt:lpstr>By adding ‘injections’ and ‘leakages’, we get a more ‘realistic’ picture of the macroeconomy </vt:lpstr>
      <vt:lpstr>Real Flows &amp; Income Flows + ‘Leakages’ &amp; ‘Injections’</vt:lpstr>
      <vt:lpstr>PowerPoint Presentation</vt:lpstr>
      <vt:lpstr>So What?!</vt:lpstr>
      <vt:lpstr>So What?!</vt:lpstr>
      <vt:lpstr>How do you measure that? Aggregate Monetary Demand</vt:lpstr>
      <vt:lpstr>Part 2: The National Income</vt:lpstr>
      <vt:lpstr>How do you measure that? Gross Domestic Product (GDP)</vt:lpstr>
      <vt:lpstr>1: The Output (or Production) Approach</vt:lpstr>
      <vt:lpstr>PowerPoint Presentation</vt:lpstr>
      <vt:lpstr>2: The Income Approach</vt:lpstr>
      <vt:lpstr>3: Expenditure Approach</vt:lpstr>
      <vt:lpstr>3: Expenditure Approach</vt:lpstr>
      <vt:lpstr>Nominal vs. Real GDP</vt:lpstr>
      <vt:lpstr>What’s wrong with GDP?</vt:lpstr>
      <vt:lpstr>More problems?</vt:lpstr>
      <vt:lpstr>PowerPoint Presentation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&amp; the Business Environment</dc:title>
  <dc:creator>Your User Name</dc:creator>
  <cp:lastModifiedBy>Amare Desta</cp:lastModifiedBy>
  <cp:revision>51</cp:revision>
  <dcterms:created xsi:type="dcterms:W3CDTF">2016-02-09T07:24:13Z</dcterms:created>
  <dcterms:modified xsi:type="dcterms:W3CDTF">2019-07-16T12:10:16Z</dcterms:modified>
</cp:coreProperties>
</file>