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97" r:id="rId1"/>
  </p:sldMasterIdLst>
  <p:notesMasterIdLst>
    <p:notesMasterId r:id="rId58"/>
  </p:notesMasterIdLst>
  <p:sldIdLst>
    <p:sldId id="256" r:id="rId2"/>
    <p:sldId id="257" r:id="rId3"/>
    <p:sldId id="260" r:id="rId4"/>
    <p:sldId id="261" r:id="rId5"/>
    <p:sldId id="262" r:id="rId6"/>
    <p:sldId id="263" r:id="rId7"/>
    <p:sldId id="264" r:id="rId8"/>
    <p:sldId id="265" r:id="rId9"/>
    <p:sldId id="266" r:id="rId10"/>
    <p:sldId id="267" r:id="rId11"/>
    <p:sldId id="268" r:id="rId12"/>
    <p:sldId id="269" r:id="rId13"/>
    <p:sldId id="270" r:id="rId14"/>
    <p:sldId id="271" r:id="rId15"/>
    <p:sldId id="311" r:id="rId16"/>
    <p:sldId id="272" r:id="rId17"/>
    <p:sldId id="273" r:id="rId18"/>
    <p:sldId id="319" r:id="rId19"/>
    <p:sldId id="274" r:id="rId20"/>
    <p:sldId id="312" r:id="rId21"/>
    <p:sldId id="275" r:id="rId22"/>
    <p:sldId id="320" r:id="rId23"/>
    <p:sldId id="321" r:id="rId24"/>
    <p:sldId id="322" r:id="rId25"/>
    <p:sldId id="323" r:id="rId26"/>
    <p:sldId id="279" r:id="rId27"/>
    <p:sldId id="280" r:id="rId28"/>
    <p:sldId id="302" r:id="rId29"/>
    <p:sldId id="303" r:id="rId30"/>
    <p:sldId id="308" r:id="rId31"/>
    <p:sldId id="305" r:id="rId32"/>
    <p:sldId id="281" r:id="rId33"/>
    <p:sldId id="282" r:id="rId34"/>
    <p:sldId id="283" r:id="rId35"/>
    <p:sldId id="284" r:id="rId36"/>
    <p:sldId id="285" r:id="rId37"/>
    <p:sldId id="326" r:id="rId38"/>
    <p:sldId id="286" r:id="rId39"/>
    <p:sldId id="325" r:id="rId40"/>
    <p:sldId id="327" r:id="rId41"/>
    <p:sldId id="287" r:id="rId42"/>
    <p:sldId id="309" r:id="rId43"/>
    <p:sldId id="310" r:id="rId44"/>
    <p:sldId id="288" r:id="rId45"/>
    <p:sldId id="289" r:id="rId46"/>
    <p:sldId id="290" r:id="rId47"/>
    <p:sldId id="291" r:id="rId48"/>
    <p:sldId id="292" r:id="rId49"/>
    <p:sldId id="293" r:id="rId50"/>
    <p:sldId id="294" r:id="rId51"/>
    <p:sldId id="295" r:id="rId52"/>
    <p:sldId id="296" r:id="rId53"/>
    <p:sldId id="297" r:id="rId54"/>
    <p:sldId id="298" r:id="rId55"/>
    <p:sldId id="301" r:id="rId56"/>
    <p:sldId id="299" r:id="rId57"/>
  </p:sldIdLst>
  <p:sldSz cx="9144000" cy="6858000" type="screen4x3"/>
  <p:notesSz cx="6858000" cy="9144000"/>
  <p:defaultTextStyle>
    <a:defPPr>
      <a:defRPr lang="en-GB"/>
    </a:defPPr>
    <a:lvl1pPr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1pPr>
    <a:lvl2pPr marL="742950" indent="-28575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2pPr>
    <a:lvl3pPr marL="11430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3pPr>
    <a:lvl4pPr marL="16002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4pPr>
    <a:lvl5pPr marL="2057400" indent="-228600" algn="l" defTabSz="457200" rtl="0" fontAlgn="base">
      <a:spcBef>
        <a:spcPct val="0"/>
      </a:spcBef>
      <a:spcAft>
        <a:spcPct val="0"/>
      </a:spcAft>
      <a:buClr>
        <a:srgbClr val="000000"/>
      </a:buClr>
      <a:buSzPct val="100000"/>
      <a:buFont typeface="Times New Roman" pitchFamily="16" charset="0"/>
      <a:defRPr sz="2400" kern="1200">
        <a:solidFill>
          <a:schemeClr val="bg1"/>
        </a:solidFill>
        <a:latin typeface="Times New Roman" pitchFamily="16" charset="0"/>
        <a:ea typeface="+mn-ea"/>
        <a:cs typeface="Times New Roman" pitchFamily="16" charset="0"/>
      </a:defRPr>
    </a:lvl5pPr>
    <a:lvl6pPr marL="2286000" algn="l" defTabSz="914400" rtl="0" eaLnBrk="1" latinLnBrk="0" hangingPunct="1">
      <a:defRPr sz="2400" kern="1200">
        <a:solidFill>
          <a:schemeClr val="bg1"/>
        </a:solidFill>
        <a:latin typeface="Times New Roman" pitchFamily="16" charset="0"/>
        <a:ea typeface="+mn-ea"/>
        <a:cs typeface="Times New Roman" pitchFamily="16" charset="0"/>
      </a:defRPr>
    </a:lvl6pPr>
    <a:lvl7pPr marL="2743200" algn="l" defTabSz="914400" rtl="0" eaLnBrk="1" latinLnBrk="0" hangingPunct="1">
      <a:defRPr sz="2400" kern="1200">
        <a:solidFill>
          <a:schemeClr val="bg1"/>
        </a:solidFill>
        <a:latin typeface="Times New Roman" pitchFamily="16" charset="0"/>
        <a:ea typeface="+mn-ea"/>
        <a:cs typeface="Times New Roman" pitchFamily="16" charset="0"/>
      </a:defRPr>
    </a:lvl7pPr>
    <a:lvl8pPr marL="3200400" algn="l" defTabSz="914400" rtl="0" eaLnBrk="1" latinLnBrk="0" hangingPunct="1">
      <a:defRPr sz="2400" kern="1200">
        <a:solidFill>
          <a:schemeClr val="bg1"/>
        </a:solidFill>
        <a:latin typeface="Times New Roman" pitchFamily="16" charset="0"/>
        <a:ea typeface="+mn-ea"/>
        <a:cs typeface="Times New Roman" pitchFamily="16" charset="0"/>
      </a:defRPr>
    </a:lvl8pPr>
    <a:lvl9pPr marL="3657600" algn="l" defTabSz="914400" rtl="0" eaLnBrk="1" latinLnBrk="0" hangingPunct="1">
      <a:defRPr sz="2400" kern="1200">
        <a:solidFill>
          <a:schemeClr val="bg1"/>
        </a:solidFill>
        <a:latin typeface="Times New Roman" pitchFamily="16" charset="0"/>
        <a:ea typeface="+mn-ea"/>
        <a:cs typeface="Times New Roman" pitchFamily="16"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622" autoAdjust="0"/>
    <p:restoredTop sz="86448" autoAdjust="0"/>
  </p:normalViewPr>
  <p:slideViewPr>
    <p:cSldViewPr>
      <p:cViewPr varScale="1">
        <p:scale>
          <a:sx n="95" d="100"/>
          <a:sy n="95" d="100"/>
        </p:scale>
        <p:origin x="612" y="96"/>
      </p:cViewPr>
      <p:guideLst>
        <p:guide orient="horz" pos="2160"/>
        <p:guide pos="2880"/>
      </p:guideLst>
    </p:cSldViewPr>
  </p:slideViewPr>
  <p:outlineViewPr>
    <p:cViewPr varScale="1">
      <p:scale>
        <a:sx n="170" d="200"/>
        <a:sy n="170" d="200"/>
      </p:scale>
      <p:origin x="0" y="-26142"/>
    </p:cViewPr>
  </p:outlineViewPr>
  <p:notesTextViewPr>
    <p:cViewPr>
      <p:scale>
        <a:sx n="100" d="100"/>
        <a:sy n="100" d="100"/>
      </p:scale>
      <p:origin x="0" y="0"/>
    </p:cViewPr>
  </p:notesTextViewPr>
  <p:notesViewPr>
    <p:cSldViewPr>
      <p:cViewPr varScale="1">
        <p:scale>
          <a:sx n="59" d="100"/>
          <a:sy n="59" d="100"/>
        </p:scale>
        <p:origin x="-175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AutoShape 1"/>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3" name="AutoShape 2"/>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4" name="AutoShape 3"/>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5" name="AutoShape 4"/>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6" name="AutoShape 5"/>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7" name="AutoShape 6"/>
          <p:cNvSpPr>
            <a:spLocks noChangeArrowheads="1"/>
          </p:cNvSpPr>
          <p:nvPr/>
        </p:nvSpPr>
        <p:spPr bwMode="auto">
          <a:xfrm>
            <a:off x="0" y="0"/>
            <a:ext cx="6858000" cy="9144000"/>
          </a:xfrm>
          <a:prstGeom prst="roundRect">
            <a:avLst>
              <a:gd name="adj" fmla="val 23"/>
            </a:avLst>
          </a:prstGeom>
          <a:solidFill>
            <a:srgbClr val="FFFFFF"/>
          </a:solidFill>
          <a:ln w="9525">
            <a:noFill/>
            <a:round/>
            <a:headEnd/>
            <a:tailEnd/>
          </a:ln>
        </p:spPr>
        <p:txBody>
          <a:bodyPr wrap="none" anchor="ctr"/>
          <a:lstStyle/>
          <a:p>
            <a:pPr>
              <a:defRPr/>
            </a:pPr>
            <a:endParaRPr lang="en-US" dirty="0"/>
          </a:p>
        </p:txBody>
      </p:sp>
      <p:sp>
        <p:nvSpPr>
          <p:cNvPr id="51208" name="Rectangle 7"/>
          <p:cNvSpPr>
            <a:spLocks noGrp="1" noRot="1" noChangeAspect="1" noChangeArrowheads="1"/>
          </p:cNvSpPr>
          <p:nvPr>
            <p:ph type="sldImg"/>
          </p:nvPr>
        </p:nvSpPr>
        <p:spPr bwMode="auto">
          <a:xfrm>
            <a:off x="-11798300" y="-11796713"/>
            <a:ext cx="11788775" cy="1248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sp>
      <p:sp>
        <p:nvSpPr>
          <p:cNvPr id="3080" name="Rectangle 8"/>
          <p:cNvSpPr>
            <a:spLocks noGrp="1" noChangeArrowheads="1"/>
          </p:cNvSpPr>
          <p:nvPr>
            <p:ph type="body"/>
          </p:nvPr>
        </p:nvSpPr>
        <p:spPr bwMode="auto">
          <a:xfrm>
            <a:off x="685800" y="4343400"/>
            <a:ext cx="5475288" cy="4103688"/>
          </a:xfrm>
          <a:prstGeom prst="rect">
            <a:avLst/>
          </a:prstGeom>
          <a:noFill/>
          <a:ln w="9525" cap="flat">
            <a:noFill/>
            <a:round/>
            <a:headEnd/>
            <a:tailEnd/>
          </a:ln>
          <a:effectLst/>
        </p:spPr>
        <p:txBody>
          <a:bodyPr vert="horz" wrap="square" lIns="0" tIns="0" rIns="0" bIns="0" numCol="1" anchor="t" anchorCtr="0" compatLnSpc="1">
            <a:prstTxWarp prst="textNoShape">
              <a:avLst/>
            </a:prstTxWarp>
          </a:bodyPr>
          <a:lstStyle/>
          <a:p>
            <a:pPr lvl="0"/>
            <a:endParaRPr lang="en-US" noProof="0"/>
          </a:p>
        </p:txBody>
      </p:sp>
    </p:spTree>
    <p:extLst>
      <p:ext uri="{BB962C8B-B14F-4D97-AF65-F5344CB8AC3E}">
        <p14:creationId xmlns:p14="http://schemas.microsoft.com/office/powerpoint/2010/main" val="4216532049"/>
      </p:ext>
    </p:extLst>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1pPr>
    <a:lvl2pPr marL="742950" indent="-28575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2pPr>
    <a:lvl3pPr marL="11430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3pPr>
    <a:lvl4pPr marL="16002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4pPr>
    <a:lvl5pPr marL="2057400" indent="-228600" algn="l" defTabSz="457200" rtl="0" eaLnBrk="0" fontAlgn="base" hangingPunct="0">
      <a:spcBef>
        <a:spcPct val="30000"/>
      </a:spcBef>
      <a:spcAft>
        <a:spcPct val="0"/>
      </a:spcAft>
      <a:buClr>
        <a:srgbClr val="000000"/>
      </a:buClr>
      <a:buSzPct val="100000"/>
      <a:buFont typeface="Times New Roman" pitchFamily="16" charset="0"/>
      <a:defRPr sz="1200" kern="1200">
        <a:solidFill>
          <a:srgbClr val="000000"/>
        </a:solidFill>
        <a:latin typeface="Times New Roman" pitchFamily="16"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222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222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472827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325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325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2005016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427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427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450894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529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529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673042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632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5632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120146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7346" name="Rectangle 1"/>
          <p:cNvSpPr>
            <a:spLocks noGrp="1" noRot="1" noChangeAspect="1" noChangeArrowheads="1" noTextEdit="1"/>
          </p:cNvSpPr>
          <p:nvPr>
            <p:ph type="sldImg"/>
          </p:nvPr>
        </p:nvSpPr>
        <p:spPr>
          <a:xfrm>
            <a:off x="-14225588" y="-11796713"/>
            <a:ext cx="16648113" cy="12487276"/>
          </a:xfrm>
          <a:solidFill>
            <a:srgbClr val="FFFFFF"/>
          </a:solidFill>
          <a:ln>
            <a:solidFill>
              <a:srgbClr val="000000"/>
            </a:solidFill>
            <a:miter lim="800000"/>
            <a:headEnd/>
            <a:tailEnd/>
          </a:ln>
        </p:spPr>
      </p:sp>
      <p:sp>
        <p:nvSpPr>
          <p:cNvPr id="57347" name="Text Box 2"/>
          <p:cNvSpPr txBox="1">
            <a:spLocks noChangeArrowheads="1"/>
          </p:cNvSpPr>
          <p:nvPr/>
        </p:nvSpPr>
        <p:spPr bwMode="auto">
          <a:xfrm>
            <a:off x="685800" y="4343400"/>
            <a:ext cx="5480050" cy="410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701468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5837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9953595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939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5939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30891185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041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18008113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442"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1443"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2898196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2467"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1474645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349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349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1609551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451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40980085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5538"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5539"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27814593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6562"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6563"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2348191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7587"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1401836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861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861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26364808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9634"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69635"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32394829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1"/>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p:spPr>
      </p:sp>
      <p:sp>
        <p:nvSpPr>
          <p:cNvPr id="73731" name="Rectangle 2"/>
          <p:cNvSpPr>
            <a:spLocks noGrp="1" noChangeArrowheads="1"/>
          </p:cNvSpPr>
          <p:nvPr>
            <p:ph type="body" idx="1"/>
          </p:nvPr>
        </p:nvSpPr>
        <p:spPr>
          <a:xfrm>
            <a:off x="755650" y="5078413"/>
            <a:ext cx="6048375" cy="4811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p>
        </p:txBody>
      </p:sp>
    </p:spTree>
    <p:extLst>
      <p:ext uri="{BB962C8B-B14F-4D97-AF65-F5344CB8AC3E}">
        <p14:creationId xmlns:p14="http://schemas.microsoft.com/office/powerpoint/2010/main" val="2319331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68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168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055726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270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270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0605041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577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577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0775746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680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7827857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782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782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3372224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885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885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460051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987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7987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278878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089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089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385542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192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5132046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294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294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7189389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1944DBD-06C6-3CC3-F5DC-32A571037BE2}"/>
            </a:ext>
          </a:extLst>
        </p:cNvPr>
        <p:cNvGrpSpPr/>
        <p:nvPr/>
      </p:nvGrpSpPr>
      <p:grpSpPr>
        <a:xfrm>
          <a:off x="0" y="0"/>
          <a:ext cx="0" cy="0"/>
          <a:chOff x="0" y="0"/>
          <a:chExt cx="0" cy="0"/>
        </a:xfrm>
      </p:grpSpPr>
      <p:sp>
        <p:nvSpPr>
          <p:cNvPr id="82946" name="Rectangle 1">
            <a:extLst>
              <a:ext uri="{FF2B5EF4-FFF2-40B4-BE49-F238E27FC236}">
                <a16:creationId xmlns:a16="http://schemas.microsoft.com/office/drawing/2014/main" id="{12A1024F-AECE-6FEC-BE1F-553DFD520923}"/>
              </a:ext>
            </a:extLst>
          </p:cNvPr>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2947" name="Text Box 2">
            <a:extLst>
              <a:ext uri="{FF2B5EF4-FFF2-40B4-BE49-F238E27FC236}">
                <a16:creationId xmlns:a16="http://schemas.microsoft.com/office/drawing/2014/main" id="{7CB4CC00-BC7B-CB87-02A9-33551DB8CE85}"/>
              </a:ext>
            </a:extLst>
          </p:cNvPr>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4779305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3970" name="Rectangle 1"/>
          <p:cNvSpPr>
            <a:spLocks noGrp="1" noRot="1" noChangeAspect="1" noChangeArrowheads="1" noTextEdit="1"/>
          </p:cNvSpPr>
          <p:nvPr>
            <p:ph type="sldImg"/>
          </p:nvPr>
        </p:nvSpPr>
        <p:spPr>
          <a:xfrm>
            <a:off x="952500" y="750888"/>
            <a:ext cx="4957763" cy="3717925"/>
          </a:xfrm>
          <a:solidFill>
            <a:srgbClr val="FFFFFF"/>
          </a:solidFill>
          <a:ln>
            <a:solidFill>
              <a:srgbClr val="000000"/>
            </a:solidFill>
            <a:miter lim="800000"/>
            <a:headEnd/>
            <a:tailEnd/>
          </a:ln>
        </p:spPr>
      </p:sp>
      <p:sp>
        <p:nvSpPr>
          <p:cNvPr id="83971" name="Text Box 2"/>
          <p:cNvSpPr txBox="1">
            <a:spLocks noChangeArrowheads="1"/>
          </p:cNvSpPr>
          <p:nvPr/>
        </p:nvSpPr>
        <p:spPr bwMode="auto">
          <a:xfrm>
            <a:off x="914400" y="4724400"/>
            <a:ext cx="5029200" cy="447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3600" tIns="48600" rIns="93600" bIns="48600"/>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spcBef>
                <a:spcPts val="450"/>
              </a:spcBef>
              <a:buClrTx/>
              <a:buFontTx/>
              <a:buNone/>
            </a:pPr>
            <a:r>
              <a:rPr lang="en-US" altLang="en-US" sz="1200" dirty="0">
                <a:solidFill>
                  <a:srgbClr val="000000"/>
                </a:solidFill>
                <a:latin typeface="Calibri" panose="020F0502020204030204" pitchFamily="34" charset="0"/>
              </a:rPr>
              <a:t>Faults:</a:t>
            </a:r>
          </a:p>
          <a:p>
            <a:pPr eaLnBrk="1" hangingPunct="1">
              <a:spcBef>
                <a:spcPts val="450"/>
              </a:spcBef>
              <a:buClrTx/>
              <a:buFontTx/>
              <a:buNone/>
            </a:pPr>
            <a:r>
              <a:rPr lang="en-US" altLang="en-US" sz="1200" dirty="0">
                <a:solidFill>
                  <a:srgbClr val="000000"/>
                </a:solidFill>
                <a:latin typeface="Calibri" panose="020F0502020204030204" pitchFamily="34" charset="0"/>
              </a:rPr>
              <a:t>	- bugs, errors, mistakes</a:t>
            </a:r>
          </a:p>
          <a:p>
            <a:pPr eaLnBrk="1" hangingPunct="1">
              <a:spcBef>
                <a:spcPts val="450"/>
              </a:spcBef>
              <a:buClrTx/>
              <a:buFontTx/>
              <a:buNone/>
            </a:pPr>
            <a:r>
              <a:rPr lang="en-US" altLang="en-US" sz="1200" dirty="0">
                <a:solidFill>
                  <a:srgbClr val="000000"/>
                </a:solidFill>
                <a:latin typeface="Calibri" panose="020F0502020204030204" pitchFamily="34" charset="0"/>
              </a:rPr>
              <a:t>	- doing things that design did not account for or expect</a:t>
            </a:r>
          </a:p>
        </p:txBody>
      </p:sp>
      <p:sp>
        <p:nvSpPr>
          <p:cNvPr id="2" name="Notes Placeholder 1">
            <a:extLst>
              <a:ext uri="{FF2B5EF4-FFF2-40B4-BE49-F238E27FC236}">
                <a16:creationId xmlns:a16="http://schemas.microsoft.com/office/drawing/2014/main" id="{BC9382BB-37DC-EC5D-ED39-BDE7AC52CEB3}"/>
              </a:ext>
            </a:extLst>
          </p:cNvPr>
          <p:cNvSpPr>
            <a:spLocks noGrp="1"/>
          </p:cNvSpPr>
          <p:nvPr>
            <p:ph type="body" idx="1"/>
          </p:nvPr>
        </p:nvSpPr>
        <p:spPr/>
        <p:txBody>
          <a:bodyPr/>
          <a:lstStyle/>
          <a:p>
            <a:r>
              <a:rPr lang="en-US" dirty="0"/>
              <a:t>Patriot Missile Timing Error</a:t>
            </a:r>
          </a:p>
          <a:p>
            <a:r>
              <a:rPr lang="en-US" dirty="0"/>
              <a:t>During the Gulf War in 1991, a Patriot missile battery had been running continuously for over 100 hours. Its internal clock used a tiny rounding error when converting tenths of a second into seconds. Over time, that tiny error accumulated into about a third of a second. That sounds tiny, but for a fast missile it meant the system looked in the wrong place.</a:t>
            </a:r>
          </a:p>
          <a:p>
            <a:endParaRPr lang="en-US" dirty="0"/>
          </a:p>
          <a:p>
            <a:r>
              <a:rPr lang="en-US" dirty="0"/>
              <a:t>Therac-25</a:t>
            </a:r>
          </a:p>
          <a:p>
            <a:r>
              <a:rPr lang="en-US" dirty="0"/>
              <a:t>Therac-25 was a radiation therapy machine. Earlier models had hardware safety interlocks, but this model relied more heavily on software. In rare operator sequences, especially when settings were changed quickly, the machine could deliver a massive radiation overdose. The fault was not just “bad code”; it was overconfidence in software as a safety barrier.</a:t>
            </a:r>
          </a:p>
          <a:p>
            <a:endParaRPr lang="en-US" dirty="0"/>
          </a:p>
          <a:p>
            <a:r>
              <a:rPr lang="en-US" dirty="0"/>
              <a:t>Mariner I</a:t>
            </a:r>
          </a:p>
          <a:p>
            <a:r>
              <a:rPr lang="en-US" dirty="0"/>
              <a:t>Mariner I was a NASA Venus probe launched in 1962 and destroyed shortly after launch because its guidance went wrong. The popular story is a “missing hyphen,” but the more precise version is messier: a mathematical notation/transcription issue, often described as a missing overbar, contributed to bad guidance </a:t>
            </a:r>
            <a:r>
              <a:rPr lang="en-US" dirty="0" err="1"/>
              <a:t>behaviour</a:t>
            </a:r>
            <a:r>
              <a:rPr lang="en-US" dirty="0"/>
              <a:t>.</a:t>
            </a:r>
          </a:p>
          <a:p>
            <a:endParaRPr lang="en-US" dirty="0"/>
          </a:p>
          <a:p>
            <a:r>
              <a:rPr lang="en-US" dirty="0"/>
              <a:t>F-16 Simulation</a:t>
            </a:r>
          </a:p>
          <a:p>
            <a:r>
              <a:rPr lang="en-US" dirty="0"/>
              <a:t>This one is best framed as a famous software-safety anecdote rather than a fully verified incident. The story says an F-16 flight simulation flipped the plane when crossing the equator. The useful teaching point is coordinate systems: code often assumes “up,” “north,” “positive,” or “normal” are obvious</a:t>
            </a:r>
          </a:p>
          <a:p>
            <a:endParaRPr lang="en-US" dirty="0"/>
          </a:p>
          <a:p>
            <a:r>
              <a:rPr lang="en-US" dirty="0"/>
              <a:t>F-18 Test</a:t>
            </a:r>
          </a:p>
          <a:p>
            <a:r>
              <a:rPr lang="en-US" dirty="0"/>
              <a:t>I’d be careful with this one: I could not quickly verify the exact “missile thrust while clamped, plane lost 20,000 feet” story from a strong source. If you keep it, present it as an anecdote about test-environment assumptions: a system behaves differently when the aircraft is restrained, simulated, or in a configuration the designers didn’t expect.</a:t>
            </a:r>
          </a:p>
          <a:p>
            <a:endParaRPr lang="en-US" dirty="0"/>
          </a:p>
          <a:p>
            <a:r>
              <a:rPr lang="en-US" dirty="0"/>
              <a:t>Excel Gene Names Becoming Dates</a:t>
            </a:r>
          </a:p>
          <a:p>
            <a:r>
              <a:rPr lang="en-US" dirty="0"/>
              <a:t>This is one of the best modern examples because it is funny and very real. Excel tries to be helpful by auto-formatting text. But gene symbols such as SEPT1 or MARCH1 looked like dates, so spreadsheets silently converted them. This affected published scientific data badly enough that gene naming bodies changed some gene symbols to avoid Excel corrupting them.</a:t>
            </a:r>
          </a:p>
          <a:p>
            <a:endParaRPr lang="en-US" dirty="0"/>
          </a:p>
          <a:p>
            <a:endParaRPr lang="en-US" dirty="0"/>
          </a:p>
          <a:p>
            <a:r>
              <a:rPr lang="en-US" dirty="0"/>
              <a:t>Autocorrect</a:t>
            </a:r>
          </a:p>
          <a:p>
            <a:r>
              <a:rPr lang="en-US" dirty="0"/>
              <a:t>Autocorrect is designed around probability, not intention. It guesses what most people probably meant, which is useful until you are using a name, slang, technical term, code, or deliberate typo. The unaccounted-for </a:t>
            </a:r>
            <a:r>
              <a:rPr lang="en-US" dirty="0" err="1"/>
              <a:t>behaviour</a:t>
            </a:r>
            <a:r>
              <a:rPr lang="en-US" dirty="0"/>
              <a:t> is that “likely text” and “intended text” are not the same thing.</a:t>
            </a:r>
          </a:p>
          <a:p>
            <a:endParaRPr lang="en-US" dirty="0"/>
          </a:p>
          <a:p>
            <a:endParaRPr lang="en-US" dirty="0"/>
          </a:p>
          <a:p>
            <a:r>
              <a:rPr lang="en-US" dirty="0"/>
              <a:t>Speedruns / Physics Bugs</a:t>
            </a:r>
          </a:p>
          <a:p>
            <a:r>
              <a:rPr lang="en-US" dirty="0"/>
              <a:t>Games are brilliant for this topic because players actively search for edge cases. Designers create physics rules for “normal play,” but </a:t>
            </a:r>
            <a:r>
              <a:rPr lang="en-US" dirty="0" err="1"/>
              <a:t>speedrunners</a:t>
            </a:r>
            <a:r>
              <a:rPr lang="en-US" dirty="0"/>
              <a:t> test movement, collision, animation timing, loading zones, and floating-point quirks until they find </a:t>
            </a:r>
            <a:r>
              <a:rPr lang="en-US" dirty="0" err="1"/>
              <a:t>behaviours</a:t>
            </a:r>
            <a:r>
              <a:rPr lang="en-US" dirty="0"/>
              <a:t> nobody designed intentionally. Bugs become techniques.</a:t>
            </a:r>
          </a:p>
          <a:p>
            <a:endParaRPr lang="en-US" dirty="0"/>
          </a:p>
          <a:p>
            <a:endParaRPr lang="en-US" dirty="0"/>
          </a:p>
          <a:p>
            <a:r>
              <a:rPr lang="en-US" dirty="0"/>
              <a:t>BMEWS Moonrise False Alarm</a:t>
            </a:r>
          </a:p>
          <a:p>
            <a:r>
              <a:rPr lang="en-US" dirty="0"/>
              <a:t>This was in your original list and it is a strong one. In 1960, the Ballistic Missile Early Warning System at Thule, Greenland picked up radar echoes from the rising moon and treated them as suspicious. The system had not fully accounted for that kind of radar return. The fix involved better filtering/gating.</a:t>
            </a:r>
          </a:p>
        </p:txBody>
      </p:sp>
    </p:spTree>
    <p:extLst>
      <p:ext uri="{BB962C8B-B14F-4D97-AF65-F5344CB8AC3E}">
        <p14:creationId xmlns:p14="http://schemas.microsoft.com/office/powerpoint/2010/main" val="37651572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499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41621117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601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601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8993890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04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704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29255933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806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806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4265174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8909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2153008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011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011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9182280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113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076627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62"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2163"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25944590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3186"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3187"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5154673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4210"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4211"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66702659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5234"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5235"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159437432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6258" name="Rectangle 1"/>
          <p:cNvSpPr>
            <a:spLocks noGrp="1" noRot="1" noChangeAspect="1" noChangeArrowheads="1" noTextEdit="1"/>
          </p:cNvSpPr>
          <p:nvPr>
            <p:ph type="sldImg"/>
          </p:nvPr>
        </p:nvSpPr>
        <p:spPr>
          <a:xfrm>
            <a:off x="1143000" y="695325"/>
            <a:ext cx="4572000" cy="3429000"/>
          </a:xfrm>
          <a:solidFill>
            <a:srgbClr val="FFFFFF"/>
          </a:solidFill>
          <a:ln>
            <a:solidFill>
              <a:srgbClr val="000000"/>
            </a:solidFill>
            <a:miter lim="800000"/>
            <a:headEnd/>
            <a:tailEnd/>
          </a:ln>
        </p:spPr>
      </p:sp>
      <p:sp>
        <p:nvSpPr>
          <p:cNvPr id="96259" name="Text Box 2"/>
          <p:cNvSpPr txBox="1">
            <a:spLocks noChangeArrowheads="1"/>
          </p:cNvSpPr>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Tree>
    <p:extLst>
      <p:ext uri="{BB962C8B-B14F-4D97-AF65-F5344CB8AC3E}">
        <p14:creationId xmlns:p14="http://schemas.microsoft.com/office/powerpoint/2010/main" val="33062873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37AD6B-5F5E-4DD3-9D89-4B5B2E3CDDF7}" type="datetime1">
              <a:rPr lang="en-GB" smtClean="0"/>
              <a:t>09/05/2026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pPr>
              <a:defRPr/>
            </a:pPr>
            <a:fld id="{E2E7818A-6734-47AF-849F-5B64EAF58748}" type="slidenum">
              <a:rPr lang="en-US" smtClean="0"/>
              <a:pPr>
                <a:defRPr/>
              </a:pPr>
              <a:t>‹#›</a:t>
            </a:fld>
            <a:endParaRPr lang="en-US" dirty="0"/>
          </a:p>
        </p:txBody>
      </p:sp>
    </p:spTree>
    <p:extLst>
      <p:ext uri="{BB962C8B-B14F-4D97-AF65-F5344CB8AC3E}">
        <p14:creationId xmlns:p14="http://schemas.microsoft.com/office/powerpoint/2010/main" val="3315942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F4AEF5E-7BE8-4914-BACC-D8D594BF9D37}" type="datetime1">
              <a:rPr lang="en-GB" smtClean="0"/>
              <a:t>09/05/2026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pPr>
              <a:defRPr/>
            </a:pPr>
            <a:fld id="{9F23500C-4F45-46DE-B0FE-BE56D8A181CE}" type="slidenum">
              <a:rPr lang="en-US" smtClean="0"/>
              <a:pPr>
                <a:defRPr/>
              </a:pPr>
              <a:t>‹#›</a:t>
            </a:fld>
            <a:endParaRPr lang="en-US" dirty="0"/>
          </a:p>
        </p:txBody>
      </p:sp>
    </p:spTree>
    <p:extLst>
      <p:ext uri="{BB962C8B-B14F-4D97-AF65-F5344CB8AC3E}">
        <p14:creationId xmlns:p14="http://schemas.microsoft.com/office/powerpoint/2010/main" val="1878364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85C428-FE96-46D2-BF18-D1D043C4A3C4}" type="datetime1">
              <a:rPr lang="en-GB" smtClean="0"/>
              <a:t>09/05/2026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pPr>
              <a:defRPr/>
            </a:pPr>
            <a:fld id="{2ACCF107-CD63-4E7C-823D-1FFE514D5396}" type="slidenum">
              <a:rPr lang="en-US" smtClean="0"/>
              <a:pPr>
                <a:defRPr/>
              </a:pPr>
              <a:t>‹#›</a:t>
            </a:fld>
            <a:endParaRPr lang="en-US" dirty="0"/>
          </a:p>
        </p:txBody>
      </p:sp>
    </p:spTree>
    <p:extLst>
      <p:ext uri="{BB962C8B-B14F-4D97-AF65-F5344CB8AC3E}">
        <p14:creationId xmlns:p14="http://schemas.microsoft.com/office/powerpoint/2010/main" val="389667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CDE6E7E-25F5-4134-BC52-3A4B46C5A648}" type="datetime1">
              <a:rPr lang="en-GB" smtClean="0"/>
              <a:t>09/05/2026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pPr>
              <a:defRPr/>
            </a:pPr>
            <a:fld id="{976E9437-FF12-495C-980F-E425A13D302D}" type="slidenum">
              <a:rPr lang="en-US" smtClean="0"/>
              <a:pPr>
                <a:defRPr/>
              </a:pPr>
              <a:t>‹#›</a:t>
            </a:fld>
            <a:endParaRPr lang="en-US" dirty="0"/>
          </a:p>
        </p:txBody>
      </p:sp>
    </p:spTree>
    <p:extLst>
      <p:ext uri="{BB962C8B-B14F-4D97-AF65-F5344CB8AC3E}">
        <p14:creationId xmlns:p14="http://schemas.microsoft.com/office/powerpoint/2010/main" val="4258890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07FB96A-444C-4D2D-901C-EAC283334009}" type="datetime1">
              <a:rPr lang="en-GB" smtClean="0"/>
              <a:t>09/05/2026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pPr>
              <a:defRPr/>
            </a:pPr>
            <a:fld id="{ECF781D3-C6C1-4184-A42B-D29BEC122C9A}" type="slidenum">
              <a:rPr lang="en-US" smtClean="0"/>
              <a:pPr>
                <a:defRPr/>
              </a:pPr>
              <a:t>‹#›</a:t>
            </a:fld>
            <a:endParaRPr lang="en-US" dirty="0"/>
          </a:p>
        </p:txBody>
      </p:sp>
    </p:spTree>
    <p:extLst>
      <p:ext uri="{BB962C8B-B14F-4D97-AF65-F5344CB8AC3E}">
        <p14:creationId xmlns:p14="http://schemas.microsoft.com/office/powerpoint/2010/main" val="2552762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0CF2A8F-98CC-4645-BEF9-DA8074F1E97F}" type="datetime1">
              <a:rPr lang="en-GB" smtClean="0"/>
              <a:t>09/05/2026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pPr>
              <a:defRPr/>
            </a:pPr>
            <a:fld id="{F1D4F8F5-CAA5-4E88-8AFD-9E483DF2C47E}" type="slidenum">
              <a:rPr lang="en-US" smtClean="0"/>
              <a:pPr>
                <a:defRPr/>
              </a:pPr>
              <a:t>‹#›</a:t>
            </a:fld>
            <a:endParaRPr lang="en-US" dirty="0"/>
          </a:p>
        </p:txBody>
      </p:sp>
    </p:spTree>
    <p:extLst>
      <p:ext uri="{BB962C8B-B14F-4D97-AF65-F5344CB8AC3E}">
        <p14:creationId xmlns:p14="http://schemas.microsoft.com/office/powerpoint/2010/main" val="701021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atin typeface="+mn-lt"/>
              </a:defRPr>
            </a:lvl1pPr>
          </a:lstStyle>
          <a:p>
            <a:fld id="{B60A5CC7-3D9B-4D1C-9807-366427AC5466}" type="datetime1">
              <a:rPr lang="en-GB" smtClean="0"/>
              <a:pPr/>
              <a:t>09/05/2026</a:t>
            </a:fld>
            <a:endParaRPr lang="en-GB" dirty="0"/>
          </a:p>
        </p:txBody>
      </p:sp>
      <p:sp>
        <p:nvSpPr>
          <p:cNvPr id="3" name="Footer Placeholder 2"/>
          <p:cNvSpPr>
            <a:spLocks noGrp="1"/>
          </p:cNvSpPr>
          <p:nvPr>
            <p:ph type="ftr" sz="quarter" idx="11"/>
          </p:nvPr>
        </p:nvSpPr>
        <p:spPr/>
        <p:txBody>
          <a:bodyPr/>
          <a:lstStyle>
            <a:lvl1pPr>
              <a:defRPr>
                <a:latin typeface="+mn-lt"/>
              </a:defRPr>
            </a:lvl1pPr>
          </a:lstStyle>
          <a:p>
            <a:endParaRPr lang="en-GB" dirty="0"/>
          </a:p>
        </p:txBody>
      </p:sp>
      <p:sp>
        <p:nvSpPr>
          <p:cNvPr id="4" name="Slide Number Placeholder 3"/>
          <p:cNvSpPr>
            <a:spLocks noGrp="1"/>
          </p:cNvSpPr>
          <p:nvPr>
            <p:ph type="sldNum" sz="quarter" idx="12"/>
          </p:nvPr>
        </p:nvSpPr>
        <p:spPr/>
        <p:txBody>
          <a:bodyPr/>
          <a:lstStyle>
            <a:lvl1pPr>
              <a:defRPr>
                <a:latin typeface="+mn-lt"/>
              </a:defRPr>
            </a:lvl1pPr>
          </a:lstStyle>
          <a:p>
            <a:pPr>
              <a:defRPr/>
            </a:pPr>
            <a:fld id="{95550F07-459D-4ABF-9D72-2E7B5441FD5D}" type="slidenum">
              <a:rPr lang="en-US" smtClean="0"/>
              <a:pPr>
                <a:defRPr/>
              </a:pPr>
              <a:t>‹#›</a:t>
            </a:fld>
            <a:endParaRPr lang="en-US" dirty="0"/>
          </a:p>
        </p:txBody>
      </p:sp>
    </p:spTree>
    <p:extLst>
      <p:ext uri="{BB962C8B-B14F-4D97-AF65-F5344CB8AC3E}">
        <p14:creationId xmlns:p14="http://schemas.microsoft.com/office/powerpoint/2010/main" val="605056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E7E035-7114-41DA-BAC3-89D571817E90}" type="datetime1">
              <a:rPr lang="en-GB" smtClean="0"/>
              <a:t>09/05/2026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pPr>
              <a:defRPr/>
            </a:pPr>
            <a:fld id="{1BDCA9CB-88E6-4E84-9C69-3E773033D86D}" type="slidenum">
              <a:rPr lang="en-US" smtClean="0"/>
              <a:pPr>
                <a:defRPr/>
              </a:pPr>
              <a:t>‹#›</a:t>
            </a:fld>
            <a:endParaRPr lang="en-US" dirty="0"/>
          </a:p>
        </p:txBody>
      </p:sp>
    </p:spTree>
    <p:extLst>
      <p:ext uri="{BB962C8B-B14F-4D97-AF65-F5344CB8AC3E}">
        <p14:creationId xmlns:p14="http://schemas.microsoft.com/office/powerpoint/2010/main" val="1964226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542A1F-501A-4AE2-944A-2AB0119FE7FC}" type="datetime1">
              <a:rPr lang="en-GB" smtClean="0"/>
              <a:t>09/05/2026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pPr>
              <a:defRPr/>
            </a:pPr>
            <a:fld id="{9BF180C0-0231-4C67-88F1-206A1AE4A9A2}" type="slidenum">
              <a:rPr lang="en-US" smtClean="0"/>
              <a:pPr>
                <a:defRPr/>
              </a:pPr>
              <a:t>‹#›</a:t>
            </a:fld>
            <a:endParaRPr lang="en-US" dirty="0"/>
          </a:p>
        </p:txBody>
      </p:sp>
    </p:spTree>
    <p:extLst>
      <p:ext uri="{BB962C8B-B14F-4D97-AF65-F5344CB8AC3E}">
        <p14:creationId xmlns:p14="http://schemas.microsoft.com/office/powerpoint/2010/main" val="186969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BDC64FF-FC50-4181-8CF2-D931F76ED3BF}" type="datetime1">
              <a:rPr lang="en-GB" smtClean="0"/>
              <a:t>09/05/2026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pPr>
              <a:defRPr/>
            </a:pPr>
            <a:fld id="{3DEB5992-EEF4-4B62-A6C7-6585ABD71872}" type="slidenum">
              <a:rPr lang="en-US" smtClean="0"/>
              <a:pPr>
                <a:defRPr/>
              </a:pPr>
              <a:t>‹#›</a:t>
            </a:fld>
            <a:endParaRPr lang="en-US" dirty="0"/>
          </a:p>
        </p:txBody>
      </p:sp>
    </p:spTree>
    <p:extLst>
      <p:ext uri="{BB962C8B-B14F-4D97-AF65-F5344CB8AC3E}">
        <p14:creationId xmlns:p14="http://schemas.microsoft.com/office/powerpoint/2010/main" val="2744189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DD2B474-2726-45C7-96E1-E2F06BDE06E3}" type="datetime1">
              <a:rPr lang="en-GB" smtClean="0"/>
              <a:t>09/05/2026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pPr>
              <a:defRPr/>
            </a:pPr>
            <a:fld id="{B3A5FDFF-F2DB-4C5E-9982-AD5B72B06D9C}" type="slidenum">
              <a:rPr lang="en-US" smtClean="0"/>
              <a:pPr>
                <a:defRPr/>
              </a:pPr>
              <a:t>‹#›</a:t>
            </a:fld>
            <a:endParaRPr lang="en-US" dirty="0"/>
          </a:p>
        </p:txBody>
      </p:sp>
    </p:spTree>
    <p:extLst>
      <p:ext uri="{BB962C8B-B14F-4D97-AF65-F5344CB8AC3E}">
        <p14:creationId xmlns:p14="http://schemas.microsoft.com/office/powerpoint/2010/main" val="1545602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B"/>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mn-lt"/>
              </a:defRPr>
            </a:lvl1pPr>
          </a:lstStyle>
          <a:p>
            <a:fld id="{616560B2-375B-41B3-A6B3-40BACF8D4F90}" type="datetime1">
              <a:rPr lang="en-GB" smtClean="0"/>
              <a:pPr/>
              <a:t>09/05/2026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mn-lt"/>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mn-lt"/>
              </a:defRPr>
            </a:lvl1pPr>
          </a:lstStyle>
          <a:p>
            <a:pPr>
              <a:defRPr/>
            </a:pPr>
            <a:fld id="{840C56BB-833A-4A35-B29D-638797901867}" type="slidenum">
              <a:rPr lang="en-US" smtClean="0"/>
              <a:pPr>
                <a:defRPr/>
              </a:pPr>
              <a:t>‹#›</a:t>
            </a:fld>
            <a:endParaRPr lang="en-US" dirty="0"/>
          </a:p>
        </p:txBody>
      </p:sp>
    </p:spTree>
    <p:extLst>
      <p:ext uri="{BB962C8B-B14F-4D97-AF65-F5344CB8AC3E}">
        <p14:creationId xmlns:p14="http://schemas.microsoft.com/office/powerpoint/2010/main" val="3660036620"/>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38.png"/><Relationship Id="rId4" Type="http://schemas.openxmlformats.org/officeDocument/2006/relationships/image" Target="../media/image37.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www.youtube.com/watch?v=gudjzy3E91Q"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github.com/AhmadNaserTurnkeySolutions/emu8086/blob/master/examples/bin2dec.asm" TargetMode="External"/><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www.wired.com/science/discoveries/news/2008/05/dayintech_0508" TargetMode="External"/><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1"/>
          <p:cNvSpPr txBox="1">
            <a:spLocks noChangeArrowheads="1"/>
          </p:cNvSpPr>
          <p:nvPr/>
        </p:nvSpPr>
        <p:spPr bwMode="auto">
          <a:xfrm>
            <a:off x="685800" y="2286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n-lt"/>
              </a:rPr>
              <a:t>Computational Thinking</a:t>
            </a:r>
          </a:p>
        </p:txBody>
      </p:sp>
      <p:sp>
        <p:nvSpPr>
          <p:cNvPr id="3075" name="Text Box 2"/>
          <p:cNvSpPr txBox="1">
            <a:spLocks noChangeArrowheads="1"/>
          </p:cNvSpPr>
          <p:nvPr/>
        </p:nvSpPr>
        <p:spPr bwMode="auto">
          <a:xfrm>
            <a:off x="1371600" y="3501008"/>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spcBef>
                <a:spcPts val="800"/>
              </a:spcBef>
              <a:buClrTx/>
              <a:buFontTx/>
              <a:buNone/>
            </a:pPr>
            <a:r>
              <a:rPr lang="en-GB" altLang="en-US">
                <a:solidFill>
                  <a:srgbClr val="000000"/>
                </a:solidFill>
                <a:latin typeface="+mn-lt"/>
              </a:rPr>
              <a:t>Nathan </a:t>
            </a:r>
            <a:r>
              <a:rPr lang="en-GB" altLang="en-US" dirty="0">
                <a:solidFill>
                  <a:srgbClr val="000000"/>
                </a:solidFill>
                <a:latin typeface="+mn-lt"/>
              </a:rPr>
              <a:t>Morgan</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n-lt"/>
              </a:rPr>
              <a:pPr>
                <a:defRPr/>
              </a:pPr>
              <a:t>1</a:t>
            </a:fld>
            <a:endParaRPr lang="en-US">
              <a:latin typeface="+mn-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1"/>
          <p:cNvSpPr txBox="1">
            <a:spLocks noChangeArrowheads="1"/>
          </p:cNvSpPr>
          <p:nvPr/>
        </p:nvSpPr>
        <p:spPr bwMode="auto">
          <a:xfrm>
            <a:off x="685800" y="26064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Introduction</a:t>
            </a:r>
          </a:p>
        </p:txBody>
      </p:sp>
      <p:sp>
        <p:nvSpPr>
          <p:cNvPr id="5122" name="Text Box 2"/>
          <p:cNvSpPr txBox="1">
            <a:spLocks noChangeArrowheads="1"/>
          </p:cNvSpPr>
          <p:nvPr/>
        </p:nvSpPr>
        <p:spPr bwMode="auto">
          <a:xfrm>
            <a:off x="685800" y="16002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This first lecture introduces several topics the aim of which is to put the rest of the module into context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n-lt"/>
              </a:rPr>
              <a:t>Algorithms</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n-lt"/>
              </a:rPr>
              <a:t>Programming</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n-lt"/>
              </a:rPr>
              <a:t>Software Engineering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n-lt"/>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n-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2</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What is Programming?</a:t>
            </a: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Programming is the process of writing programs. </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Programs are sequences of instructions (algorithms) written in machine code (binary) which the computer executes on demand to produce some desired functionality.</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So programming is writing algorithms for the computer to perform?</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n-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3</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1"/>
          <p:cNvSpPr txBox="1">
            <a:spLocks noChangeArrowheads="1"/>
          </p:cNvSpPr>
          <p:nvPr/>
        </p:nvSpPr>
        <p:spPr bwMode="auto">
          <a:xfrm>
            <a:off x="685800" y="608013"/>
            <a:ext cx="77724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
        <p:nvSpPr>
          <p:cNvPr id="6147" name="Text Box 2"/>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700"/>
              </a:spcBef>
              <a:buFont typeface="Times New Roman" pitchFamily="16" charset="0"/>
              <a:buChar char="•"/>
            </a:pPr>
            <a:r>
              <a:rPr lang="en-GB" altLang="en-US" sz="2800" dirty="0">
                <a:solidFill>
                  <a:srgbClr val="000000"/>
                </a:solidFill>
                <a:latin typeface="+mn-lt"/>
              </a:rPr>
              <a:t>It’s a little more complicated!</a:t>
            </a:r>
          </a:p>
          <a:p>
            <a:pPr lvl="1" eaLnBrk="1" hangingPunct="1">
              <a:spcBef>
                <a:spcPts val="600"/>
              </a:spcBef>
              <a:buFont typeface="Times New Roman" pitchFamily="16" charset="0"/>
              <a:buChar char="–"/>
            </a:pPr>
            <a:r>
              <a:rPr lang="en-GB" altLang="en-US" dirty="0">
                <a:solidFill>
                  <a:srgbClr val="000000"/>
                </a:solidFill>
                <a:latin typeface="+mn-lt"/>
              </a:rPr>
              <a:t>Abstraction</a:t>
            </a:r>
          </a:p>
          <a:p>
            <a:pPr lvl="2" eaLnBrk="1" hangingPunct="1">
              <a:spcBef>
                <a:spcPts val="500"/>
              </a:spcBef>
              <a:buFont typeface="Times New Roman" pitchFamily="16" charset="0"/>
              <a:buChar char="•"/>
            </a:pPr>
            <a:r>
              <a:rPr lang="en-GB" altLang="en-US" sz="2000" dirty="0">
                <a:solidFill>
                  <a:srgbClr val="000000"/>
                </a:solidFill>
                <a:latin typeface="+mn-lt"/>
              </a:rPr>
              <a:t>Usually we need to take components of the problem and abstract them</a:t>
            </a:r>
          </a:p>
          <a:p>
            <a:pPr lvl="1" eaLnBrk="1" hangingPunct="1">
              <a:spcBef>
                <a:spcPts val="600"/>
              </a:spcBef>
              <a:buFont typeface="Times New Roman" pitchFamily="16" charset="0"/>
              <a:buChar char="–"/>
            </a:pPr>
            <a:r>
              <a:rPr lang="en-GB" altLang="en-US" dirty="0">
                <a:solidFill>
                  <a:srgbClr val="000000"/>
                </a:solidFill>
                <a:latin typeface="+mn-lt"/>
              </a:rPr>
              <a:t>Machine Control</a:t>
            </a:r>
          </a:p>
          <a:p>
            <a:pPr lvl="2" eaLnBrk="1" hangingPunct="1">
              <a:spcBef>
                <a:spcPts val="500"/>
              </a:spcBef>
              <a:buFont typeface="Times New Roman" pitchFamily="16" charset="0"/>
              <a:buChar char="•"/>
            </a:pPr>
            <a:r>
              <a:rPr lang="en-GB" altLang="en-US" sz="2000" dirty="0">
                <a:solidFill>
                  <a:srgbClr val="000000"/>
                </a:solidFill>
                <a:latin typeface="+mn-lt"/>
              </a:rPr>
              <a:t>The logic and control structures required for our algorithm are accompanied by those required to control the machine</a:t>
            </a:r>
          </a:p>
          <a:p>
            <a:pPr lvl="1" eaLnBrk="1" hangingPunct="1">
              <a:spcBef>
                <a:spcPts val="700"/>
              </a:spcBef>
              <a:buFont typeface="Times New Roman" pitchFamily="16" charset="0"/>
              <a:buChar char="–"/>
            </a:pPr>
            <a:r>
              <a:rPr lang="en-GB" altLang="en-US" sz="2000" dirty="0">
                <a:solidFill>
                  <a:srgbClr val="000000"/>
                </a:solidFill>
                <a:latin typeface="+mn-lt"/>
              </a:rPr>
              <a:t>Example</a:t>
            </a:r>
          </a:p>
          <a:p>
            <a:pPr lvl="2" eaLnBrk="1" hangingPunct="1">
              <a:spcBef>
                <a:spcPts val="600"/>
              </a:spcBef>
              <a:buFont typeface="Times New Roman" pitchFamily="16" charset="0"/>
              <a:buChar char="•"/>
            </a:pPr>
            <a:r>
              <a:rPr lang="en-GB" altLang="en-US" dirty="0">
                <a:solidFill>
                  <a:srgbClr val="000000"/>
                </a:solidFill>
                <a:latin typeface="+mn-lt"/>
              </a:rPr>
              <a:t>Finding average age</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4</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Why do we program?</a:t>
            </a: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n-lt"/>
              </a:rPr>
              <a:t>Writing your own code is the only way to solve specialised problems</a:t>
            </a:r>
          </a:p>
          <a:p>
            <a:pPr marL="731838" lvl="1" indent="-27463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Writing applications from scratch</a:t>
            </a:r>
          </a:p>
          <a:p>
            <a:pPr marL="731838" lvl="1" indent="-27463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n-lt"/>
              </a:rPr>
              <a:t>Extending applications via scripting, re-development or extensions such as plug-ins</a:t>
            </a:r>
          </a:p>
          <a:p>
            <a:pPr marL="333375" indent="-331788">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dirty="0">
              <a:solidFill>
                <a:srgbClr val="000000"/>
              </a:solidFill>
              <a:latin typeface="+mn-lt"/>
            </a:endParaRPr>
          </a:p>
          <a:p>
            <a:pPr marL="331788" indent="-331788">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n-lt"/>
              </a:rPr>
              <a:t>In all computing professions and related industries the ability to program is highly valued</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5</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1"/>
          <p:cNvSpPr txBox="1">
            <a:spLocks noChangeArrowheads="1"/>
          </p:cNvSpPr>
          <p:nvPr/>
        </p:nvSpPr>
        <p:spPr bwMode="auto">
          <a:xfrm>
            <a:off x="685800" y="609600"/>
            <a:ext cx="776605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n-lt"/>
              </a:rPr>
              <a:t>Examples of Programs</a:t>
            </a:r>
          </a:p>
        </p:txBody>
      </p:sp>
      <p:sp>
        <p:nvSpPr>
          <p:cNvPr id="8195" name="Text Box 2"/>
          <p:cNvSpPr txBox="1">
            <a:spLocks noChangeArrowheads="1"/>
          </p:cNvSpPr>
          <p:nvPr/>
        </p:nvSpPr>
        <p:spPr bwMode="auto">
          <a:xfrm>
            <a:off x="685800" y="1981200"/>
            <a:ext cx="7766050" cy="428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333375"/>
            <a:ext cx="6048375" cy="416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921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75" y="2636838"/>
            <a:ext cx="5259388" cy="405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7</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836613"/>
            <a:ext cx="8191500" cy="475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8</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088" y="1173163"/>
            <a:ext cx="7416800" cy="556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126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560" y="692696"/>
            <a:ext cx="2541587" cy="190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1268"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9794" y="620688"/>
            <a:ext cx="2495550" cy="1828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9</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404813"/>
            <a:ext cx="4870450"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229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538" y="2943225"/>
            <a:ext cx="4235450" cy="3176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10</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438" y="333375"/>
            <a:ext cx="5976938" cy="597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331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4508500"/>
            <a:ext cx="32004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331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03800" y="1700213"/>
            <a:ext cx="4275138"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11</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p:txBody>
          <a:bodyPr>
            <a:normAutofit fontScale="90000"/>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The Difference Engine (1832)</a:t>
            </a:r>
            <a:br>
              <a:rPr lang="en-US" altLang="en-US" sz="4400" dirty="0"/>
            </a:br>
            <a:r>
              <a:rPr lang="en-US" altLang="en-US" sz="4400" dirty="0"/>
              <a:t>(Charles Babbage)</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z="1600" smtClean="0">
                <a:latin typeface="+mn-lt"/>
              </a:rPr>
              <a:pPr>
                <a:defRPr/>
              </a:pPr>
              <a:t>12</a:t>
            </a:fld>
            <a:endParaRPr lang="en-US" sz="1600" dirty="0">
              <a:latin typeface="+mn-lt"/>
            </a:endParaRP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390525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4340" name="AutoShape 3"/>
          <p:cNvSpPr>
            <a:spLocks noChangeArrowheads="1"/>
          </p:cNvSpPr>
          <p:nvPr/>
        </p:nvSpPr>
        <p:spPr bwMode="auto">
          <a:xfrm>
            <a:off x="4859338" y="1700213"/>
            <a:ext cx="3816350" cy="1736725"/>
          </a:xfrm>
          <a:custGeom>
            <a:avLst/>
            <a:gdLst>
              <a:gd name="T0" fmla="*/ 3816350 w 3816350"/>
              <a:gd name="T1" fmla="*/ 868363 h 1736725"/>
              <a:gd name="T2" fmla="*/ 1908175 w 3816350"/>
              <a:gd name="T3" fmla="*/ 1736725 h 1736725"/>
              <a:gd name="T4" fmla="*/ 0 w 3816350"/>
              <a:gd name="T5" fmla="*/ 868363 h 1736725"/>
              <a:gd name="T6" fmla="*/ 1908175 w 3816350"/>
              <a:gd name="T7" fmla="*/ 0 h 1736725"/>
              <a:gd name="T8" fmla="*/ 0 60000 65536"/>
              <a:gd name="T9" fmla="*/ 5898240 60000 65536"/>
              <a:gd name="T10" fmla="*/ 11796480 60000 65536"/>
              <a:gd name="T11" fmla="*/ 17694720 60000 65536"/>
              <a:gd name="T12" fmla="*/ 0 w 3816350"/>
              <a:gd name="T13" fmla="*/ 0 h 1736725"/>
              <a:gd name="T14" fmla="*/ 3816350 w 3816350"/>
              <a:gd name="T15" fmla="*/ 1736725 h 1736725"/>
            </a:gdLst>
            <a:ahLst/>
            <a:cxnLst>
              <a:cxn ang="T8">
                <a:pos x="T0" y="T1"/>
              </a:cxn>
              <a:cxn ang="T9">
                <a:pos x="T2" y="T3"/>
              </a:cxn>
              <a:cxn ang="T10">
                <a:pos x="T4" y="T5"/>
              </a:cxn>
              <a:cxn ang="T11">
                <a:pos x="T6" y="T7"/>
              </a:cxn>
            </a:cxnLst>
            <a:rect l="T12" t="T13" r="T14" b="T15"/>
            <a:pathLst>
              <a:path w="3816350" h="1736725">
                <a:moveTo>
                  <a:pt x="0" y="0"/>
                </a:moveTo>
                <a:lnTo>
                  <a:pt x="10601" y="0"/>
                </a:lnTo>
                <a:lnTo>
                  <a:pt x="10601" y="4824"/>
                </a:lnTo>
                <a:lnTo>
                  <a:pt x="0" y="482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b="1" dirty="0">
                <a:solidFill>
                  <a:srgbClr val="000000"/>
                </a:solidFill>
                <a:latin typeface="Calibri" charset="0"/>
              </a:rPr>
              <a:t>Mechanical Computing</a:t>
            </a:r>
          </a:p>
          <a:p>
            <a:pPr eaLnBrk="1" hangingPunct="1"/>
            <a:r>
              <a:rPr lang="en-GB" altLang="en-US" sz="1800" dirty="0">
                <a:solidFill>
                  <a:srgbClr val="000000"/>
                </a:solidFill>
                <a:latin typeface="Calibri" charset="0"/>
              </a:rPr>
              <a:t>Designed to generate accurate numerical tables for navigation purposes</a:t>
            </a:r>
            <a:br>
              <a:rPr lang="en-GB" altLang="en-US" sz="1800" dirty="0">
                <a:solidFill>
                  <a:srgbClr val="000000"/>
                </a:solidFill>
                <a:latin typeface="Calibri" charset="0"/>
              </a:rPr>
            </a:br>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Never completed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ABC (1940)</a:t>
            </a:r>
          </a:p>
        </p:txBody>
      </p:sp>
      <p:pic>
        <p:nvPicPr>
          <p:cNvPr id="1536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619250"/>
            <a:ext cx="47625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5364" name="AutoShape 3"/>
          <p:cNvSpPr>
            <a:spLocks noChangeArrowheads="1"/>
          </p:cNvSpPr>
          <p:nvPr/>
        </p:nvSpPr>
        <p:spPr bwMode="auto">
          <a:xfrm>
            <a:off x="5435600" y="1700213"/>
            <a:ext cx="3311525" cy="3656012"/>
          </a:xfrm>
          <a:custGeom>
            <a:avLst/>
            <a:gdLst>
              <a:gd name="T0" fmla="*/ 3311525 w 3311525"/>
              <a:gd name="T1" fmla="*/ 1828006 h 3656012"/>
              <a:gd name="T2" fmla="*/ 1655769 w 3311525"/>
              <a:gd name="T3" fmla="*/ 3656012 h 3656012"/>
              <a:gd name="T4" fmla="*/ 0 w 3311525"/>
              <a:gd name="T5" fmla="*/ 1828006 h 3656012"/>
              <a:gd name="T6" fmla="*/ 1655769 w 3311525"/>
              <a:gd name="T7" fmla="*/ 0 h 3656012"/>
              <a:gd name="T8" fmla="*/ 0 60000 65536"/>
              <a:gd name="T9" fmla="*/ 5898240 60000 65536"/>
              <a:gd name="T10" fmla="*/ 11796480 60000 65536"/>
              <a:gd name="T11" fmla="*/ 17694720 60000 65536"/>
              <a:gd name="T12" fmla="*/ 0 w 3311525"/>
              <a:gd name="T13" fmla="*/ 0 h 3656012"/>
              <a:gd name="T14" fmla="*/ 3311525 w 3311525"/>
              <a:gd name="T15" fmla="*/ 3656012 h 3656012"/>
            </a:gdLst>
            <a:ahLst/>
            <a:cxnLst>
              <a:cxn ang="T8">
                <a:pos x="T0" y="T1"/>
              </a:cxn>
              <a:cxn ang="T9">
                <a:pos x="T2" y="T3"/>
              </a:cxn>
              <a:cxn ang="T10">
                <a:pos x="T4" y="T5"/>
              </a:cxn>
              <a:cxn ang="T11">
                <a:pos x="T6" y="T7"/>
              </a:cxn>
            </a:cxnLst>
            <a:rect l="T12" t="T13" r="T14" b="T15"/>
            <a:pathLst>
              <a:path w="3311525" h="3656012">
                <a:moveTo>
                  <a:pt x="0" y="0"/>
                </a:moveTo>
                <a:lnTo>
                  <a:pt x="9201" y="0"/>
                </a:lnTo>
                <a:lnTo>
                  <a:pt x="9201" y="10158"/>
                </a:lnTo>
                <a:lnTo>
                  <a:pt x="0" y="1015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First electronic computer developed in Iowa, USA</a:t>
            </a:r>
          </a:p>
          <a:p>
            <a:pPr eaLnBrk="1" hangingPunct="1"/>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Full arithmetic unit and the two-drum stores worked perfectly, as did most of the supporting components of the input-output system</a:t>
            </a:r>
          </a:p>
          <a:p>
            <a:pPr eaLnBrk="1" hangingPunct="1"/>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However, the card reading and writing method sporadically failed, a problem that was never resolved</a:t>
            </a:r>
          </a:p>
        </p:txBody>
      </p:sp>
      <p:sp>
        <p:nvSpPr>
          <p:cNvPr id="3" name="Slide Number Placeholder 2"/>
          <p:cNvSpPr>
            <a:spLocks noGrp="1"/>
          </p:cNvSpPr>
          <p:nvPr>
            <p:ph type="sldNum" sz="quarter" idx="12"/>
          </p:nvPr>
        </p:nvSpPr>
        <p:spPr/>
        <p:txBody>
          <a:bodyPr/>
          <a:lstStyle/>
          <a:p>
            <a:pPr>
              <a:defRPr/>
            </a:pPr>
            <a:fld id="{9F23500C-4F45-46DE-B0FE-BE56D8A181CE}" type="slidenum">
              <a:rPr lang="en-US" smtClean="0"/>
              <a:pPr>
                <a:defRPr/>
              </a:pPr>
              <a:t>13</a:t>
            </a:fld>
            <a:endParaRPr lang="en-US"/>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Colossus (1943)</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14</a:t>
            </a:fld>
            <a:endParaRPr lang="en-US"/>
          </a:p>
        </p:txBody>
      </p:sp>
      <p:pic>
        <p:nvPicPr>
          <p:cNvPr id="1638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413" y="1628775"/>
            <a:ext cx="6408737" cy="480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6388" name="AutoShape 3"/>
          <p:cNvSpPr>
            <a:spLocks noChangeArrowheads="1"/>
          </p:cNvSpPr>
          <p:nvPr/>
        </p:nvSpPr>
        <p:spPr bwMode="auto">
          <a:xfrm>
            <a:off x="252413" y="1196975"/>
            <a:ext cx="6408737" cy="365125"/>
          </a:xfrm>
          <a:custGeom>
            <a:avLst/>
            <a:gdLst>
              <a:gd name="T0" fmla="*/ 6408737 w 6408737"/>
              <a:gd name="T1" fmla="*/ 182563 h 365125"/>
              <a:gd name="T2" fmla="*/ 3204369 w 6408737"/>
              <a:gd name="T3" fmla="*/ 365125 h 365125"/>
              <a:gd name="T4" fmla="*/ 0 w 6408737"/>
              <a:gd name="T5" fmla="*/ 182563 h 365125"/>
              <a:gd name="T6" fmla="*/ 3204369 w 6408737"/>
              <a:gd name="T7" fmla="*/ 0 h 365125"/>
              <a:gd name="T8" fmla="*/ 0 60000 65536"/>
              <a:gd name="T9" fmla="*/ 5898240 60000 65536"/>
              <a:gd name="T10" fmla="*/ 11796480 60000 65536"/>
              <a:gd name="T11" fmla="*/ 17694720 60000 65536"/>
              <a:gd name="T12" fmla="*/ 0 w 6408737"/>
              <a:gd name="T13" fmla="*/ 0 h 365125"/>
              <a:gd name="T14" fmla="*/ 6408737 w 6408737"/>
              <a:gd name="T15" fmla="*/ 365125 h 365125"/>
            </a:gdLst>
            <a:ahLst/>
            <a:cxnLst>
              <a:cxn ang="T8">
                <a:pos x="T0" y="T1"/>
              </a:cxn>
              <a:cxn ang="T9">
                <a:pos x="T2" y="T3"/>
              </a:cxn>
              <a:cxn ang="T10">
                <a:pos x="T4" y="T5"/>
              </a:cxn>
              <a:cxn ang="T11">
                <a:pos x="T6" y="T7"/>
              </a:cxn>
            </a:cxnLst>
            <a:rect l="T12" t="T13" r="T14" b="T15"/>
            <a:pathLst>
              <a:path w="6408737" h="365125">
                <a:moveTo>
                  <a:pt x="0" y="0"/>
                </a:moveTo>
                <a:lnTo>
                  <a:pt x="17802" y="0"/>
                </a:lnTo>
                <a:lnTo>
                  <a:pt x="1780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The first working digital electronic programmable computer</a:t>
            </a:r>
          </a:p>
        </p:txBody>
      </p:sp>
      <p:pic>
        <p:nvPicPr>
          <p:cNvPr id="16389"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3713" y="2579688"/>
            <a:ext cx="2225675" cy="2036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6390" name="AutoShape 5"/>
          <p:cNvSpPr>
            <a:spLocks noChangeArrowheads="1"/>
          </p:cNvSpPr>
          <p:nvPr/>
        </p:nvSpPr>
        <p:spPr bwMode="auto">
          <a:xfrm>
            <a:off x="6843713" y="4616450"/>
            <a:ext cx="2225675" cy="1462088"/>
          </a:xfrm>
          <a:custGeom>
            <a:avLst/>
            <a:gdLst>
              <a:gd name="T0" fmla="*/ 2225675 w 2225675"/>
              <a:gd name="T1" fmla="*/ 731044 h 1462088"/>
              <a:gd name="T2" fmla="*/ 1112844 w 2225675"/>
              <a:gd name="T3" fmla="*/ 1462088 h 1462088"/>
              <a:gd name="T4" fmla="*/ 0 w 2225675"/>
              <a:gd name="T5" fmla="*/ 731044 h 1462088"/>
              <a:gd name="T6" fmla="*/ 1112844 w 2225675"/>
              <a:gd name="T7" fmla="*/ 0 h 1462088"/>
              <a:gd name="T8" fmla="*/ 0 60000 65536"/>
              <a:gd name="T9" fmla="*/ 5898240 60000 65536"/>
              <a:gd name="T10" fmla="*/ 11796480 60000 65536"/>
              <a:gd name="T11" fmla="*/ 17694720 60000 65536"/>
              <a:gd name="T12" fmla="*/ 0 w 2225675"/>
              <a:gd name="T13" fmla="*/ 0 h 1462088"/>
              <a:gd name="T14" fmla="*/ 2225675 w 2225675"/>
              <a:gd name="T15" fmla="*/ 1462088 h 1462088"/>
            </a:gdLst>
            <a:ahLst/>
            <a:cxnLst>
              <a:cxn ang="T8">
                <a:pos x="T0" y="T1"/>
              </a:cxn>
              <a:cxn ang="T9">
                <a:pos x="T2" y="T3"/>
              </a:cxn>
              <a:cxn ang="T10">
                <a:pos x="T4" y="T5"/>
              </a:cxn>
              <a:cxn ang="T11">
                <a:pos x="T6" y="T7"/>
              </a:cxn>
            </a:cxnLst>
            <a:rect l="T12" t="T13" r="T14" b="T15"/>
            <a:pathLst>
              <a:path w="2225675" h="1462088">
                <a:moveTo>
                  <a:pt x="0" y="0"/>
                </a:moveTo>
                <a:lnTo>
                  <a:pt x="6182" y="0"/>
                </a:lnTo>
                <a:lnTo>
                  <a:pt x="6182" y="4062"/>
                </a:lnTo>
                <a:lnTo>
                  <a:pt x="0" y="4062"/>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German Lorenz Machine -- used by the German high command including Hitler</a:t>
            </a:r>
          </a:p>
        </p:txBody>
      </p:sp>
      <p:sp>
        <p:nvSpPr>
          <p:cNvPr id="16391" name="AutoShape 6"/>
          <p:cNvSpPr>
            <a:spLocks noChangeArrowheads="1"/>
          </p:cNvSpPr>
          <p:nvPr/>
        </p:nvSpPr>
        <p:spPr bwMode="auto">
          <a:xfrm>
            <a:off x="6843713" y="1655763"/>
            <a:ext cx="2225675" cy="912812"/>
          </a:xfrm>
          <a:custGeom>
            <a:avLst/>
            <a:gdLst>
              <a:gd name="T0" fmla="*/ 2225675 w 2225675"/>
              <a:gd name="T1" fmla="*/ 456406 h 912812"/>
              <a:gd name="T2" fmla="*/ 1112844 w 2225675"/>
              <a:gd name="T3" fmla="*/ 912812 h 912812"/>
              <a:gd name="T4" fmla="*/ 0 w 2225675"/>
              <a:gd name="T5" fmla="*/ 456406 h 912812"/>
              <a:gd name="T6" fmla="*/ 1112844 w 2225675"/>
              <a:gd name="T7" fmla="*/ 0 h 912812"/>
              <a:gd name="T8" fmla="*/ 0 60000 65536"/>
              <a:gd name="T9" fmla="*/ 5898240 60000 65536"/>
              <a:gd name="T10" fmla="*/ 11796480 60000 65536"/>
              <a:gd name="T11" fmla="*/ 17694720 60000 65536"/>
              <a:gd name="T12" fmla="*/ 0 w 2225675"/>
              <a:gd name="T13" fmla="*/ 0 h 912812"/>
              <a:gd name="T14" fmla="*/ 2225675 w 2225675"/>
              <a:gd name="T15" fmla="*/ 912812 h 912812"/>
            </a:gdLst>
            <a:ahLst/>
            <a:cxnLst>
              <a:cxn ang="T8">
                <a:pos x="T0" y="T1"/>
              </a:cxn>
              <a:cxn ang="T9">
                <a:pos x="T2" y="T3"/>
              </a:cxn>
              <a:cxn ang="T10">
                <a:pos x="T4" y="T5"/>
              </a:cxn>
              <a:cxn ang="T11">
                <a:pos x="T6" y="T7"/>
              </a:cxn>
            </a:cxnLst>
            <a:rect l="T12" t="T13" r="T14" b="T15"/>
            <a:pathLst>
              <a:path w="2225675" h="912812">
                <a:moveTo>
                  <a:pt x="0" y="0"/>
                </a:moveTo>
                <a:lnTo>
                  <a:pt x="6182" y="0"/>
                </a:lnTo>
                <a:lnTo>
                  <a:pt x="6182"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Used to crack encrypted messages generated by the</a:t>
            </a:r>
          </a:p>
        </p:txBody>
      </p:sp>
      <p:pic>
        <p:nvPicPr>
          <p:cNvPr id="1639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1150" y="188913"/>
            <a:ext cx="2355850"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SOAC students viewing Colossus </a:t>
            </a:r>
            <a:br>
              <a:rPr lang="en-GB" dirty="0"/>
            </a:br>
            <a:r>
              <a:rPr lang="en-GB" dirty="0"/>
              <a:t>in 2015</a:t>
            </a:r>
          </a:p>
        </p:txBody>
      </p:sp>
      <p:pic>
        <p:nvPicPr>
          <p:cNvPr id="5" name="Content Placeholder 4"/>
          <p:cNvPicPr>
            <a:picLocks noGrp="1" noChangeAspect="1"/>
          </p:cNvPicPr>
          <p:nvPr>
            <p:ph idx="1"/>
          </p:nvPr>
        </p:nvPicPr>
        <p:blipFill>
          <a:blip r:embed="rId2"/>
          <a:stretch>
            <a:fillRect/>
          </a:stretch>
        </p:blipFill>
        <p:spPr>
          <a:xfrm>
            <a:off x="1129246" y="1600200"/>
            <a:ext cx="6885508" cy="4525963"/>
          </a:xfrm>
          <a:prstGeom prst="rect">
            <a:avLst/>
          </a:prstGeo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solidFill>
                  <a:schemeClr val="tx1"/>
                </a:solidFill>
                <a:latin typeface="+mn-lt"/>
              </a:rPr>
              <a:pPr>
                <a:defRPr/>
              </a:pPr>
              <a:t>15</a:t>
            </a:fld>
            <a:endParaRPr lang="en-US" dirty="0">
              <a:solidFill>
                <a:schemeClr val="tx1"/>
              </a:solidFill>
              <a:latin typeface="+mn-lt"/>
            </a:endParaRPr>
          </a:p>
        </p:txBody>
      </p:sp>
    </p:spTree>
    <p:extLst>
      <p:ext uri="{BB962C8B-B14F-4D97-AF65-F5344CB8AC3E}">
        <p14:creationId xmlns:p14="http://schemas.microsoft.com/office/powerpoint/2010/main" val="3972573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ENIAC (1945)</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16</a:t>
            </a:fld>
            <a:endParaRPr lang="en-US"/>
          </a:p>
        </p:txBody>
      </p:sp>
      <p:pic>
        <p:nvPicPr>
          <p:cNvPr id="1741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73238"/>
            <a:ext cx="4495800" cy="353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7412" name="AutoShape 3"/>
          <p:cNvSpPr>
            <a:spLocks noChangeArrowheads="1"/>
          </p:cNvSpPr>
          <p:nvPr/>
        </p:nvSpPr>
        <p:spPr bwMode="auto">
          <a:xfrm>
            <a:off x="5435600" y="1412875"/>
            <a:ext cx="3527425" cy="5027613"/>
          </a:xfrm>
          <a:custGeom>
            <a:avLst/>
            <a:gdLst>
              <a:gd name="T0" fmla="*/ 3527425 w 3527425"/>
              <a:gd name="T1" fmla="*/ 2513807 h 5027613"/>
              <a:gd name="T2" fmla="*/ 1763719 w 3527425"/>
              <a:gd name="T3" fmla="*/ 5027613 h 5027613"/>
              <a:gd name="T4" fmla="*/ 0 w 3527425"/>
              <a:gd name="T5" fmla="*/ 2513807 h 5027613"/>
              <a:gd name="T6" fmla="*/ 1763719 w 3527425"/>
              <a:gd name="T7" fmla="*/ 0 h 5027613"/>
              <a:gd name="T8" fmla="*/ 0 60000 65536"/>
              <a:gd name="T9" fmla="*/ 5898240 60000 65536"/>
              <a:gd name="T10" fmla="*/ 11796480 60000 65536"/>
              <a:gd name="T11" fmla="*/ 17694720 60000 65536"/>
              <a:gd name="T12" fmla="*/ 0 w 3527425"/>
              <a:gd name="T13" fmla="*/ 0 h 5027613"/>
              <a:gd name="T14" fmla="*/ 3527425 w 3527425"/>
              <a:gd name="T15" fmla="*/ 5027613 h 5027613"/>
            </a:gdLst>
            <a:ahLst/>
            <a:cxnLst>
              <a:cxn ang="T8">
                <a:pos x="T0" y="T1"/>
              </a:cxn>
              <a:cxn ang="T9">
                <a:pos x="T2" y="T3"/>
              </a:cxn>
              <a:cxn ang="T10">
                <a:pos x="T4" y="T5"/>
              </a:cxn>
              <a:cxn ang="T11">
                <a:pos x="T6" y="T7"/>
              </a:cxn>
            </a:cxnLst>
            <a:rect l="T12" t="T13" r="T14" b="T15"/>
            <a:pathLst>
              <a:path w="3527425" h="5027613">
                <a:moveTo>
                  <a:pt x="0" y="0"/>
                </a:moveTo>
                <a:lnTo>
                  <a:pt x="9801" y="0"/>
                </a:lnTo>
                <a:lnTo>
                  <a:pt x="9801" y="13968"/>
                </a:lnTo>
                <a:lnTo>
                  <a:pt x="0" y="1396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A gunner firing a Long-range gun often couldn't see his target over the hills, he relied on a booklet of firing tables to aim the artillery gun.</a:t>
            </a:r>
          </a:p>
          <a:p>
            <a:pPr eaLnBrk="1" hangingPunct="1"/>
            <a:r>
              <a:rPr lang="en-GB" altLang="en-US" sz="1800">
                <a:solidFill>
                  <a:srgbClr val="000000"/>
                </a:solidFill>
                <a:latin typeface="Calibri" charset="0"/>
              </a:rPr>
              <a:t>A typical gun required a firing table with five hundred different sets of conditions.</a:t>
            </a:r>
          </a:p>
          <a:p>
            <a:pPr eaLnBrk="1" hangingPunct="1"/>
            <a:r>
              <a:rPr lang="en-GB" altLang="en-US" sz="1800">
                <a:solidFill>
                  <a:srgbClr val="000000"/>
                </a:solidFill>
                <a:latin typeface="Calibri" charset="0"/>
              </a:rPr>
              <a:t>The USA Army used a staff of 176 people (so called </a:t>
            </a:r>
            <a:r>
              <a:rPr lang="en-GB" altLang="en-US" sz="1800" b="1" i="1">
                <a:solidFill>
                  <a:srgbClr val="000000"/>
                </a:solidFill>
                <a:latin typeface="Calibri" charset="0"/>
              </a:rPr>
              <a:t>computers</a:t>
            </a:r>
            <a:r>
              <a:rPr lang="en-GB" altLang="en-US" sz="1800">
                <a:solidFill>
                  <a:srgbClr val="000000"/>
                </a:solidFill>
                <a:latin typeface="Calibri" charset="0"/>
              </a:rPr>
              <a:t>) to do the calculations using desk calculators with push buttons and a large handle to pull to complete each arithmetic operation.</a:t>
            </a:r>
          </a:p>
          <a:p>
            <a:pPr eaLnBrk="1" hangingPunct="1"/>
            <a:r>
              <a:rPr lang="en-GB" altLang="en-US" sz="1800">
                <a:solidFill>
                  <a:srgbClr val="000000"/>
                </a:solidFill>
                <a:latin typeface="Calibri" charset="0"/>
              </a:rPr>
              <a:t>Unfortunately, the couldn’t keep up with demand… guns were being delivered to Europe and Africa that were essentially useless, because they could not be aimed</a:t>
            </a:r>
          </a:p>
        </p:txBody>
      </p:sp>
      <p:sp>
        <p:nvSpPr>
          <p:cNvPr id="17413" name="AutoShape 4"/>
          <p:cNvSpPr>
            <a:spLocks noChangeArrowheads="1"/>
          </p:cNvSpPr>
          <p:nvPr/>
        </p:nvSpPr>
        <p:spPr bwMode="auto">
          <a:xfrm>
            <a:off x="539750" y="5589588"/>
            <a:ext cx="4422775" cy="912812"/>
          </a:xfrm>
          <a:custGeom>
            <a:avLst/>
            <a:gdLst>
              <a:gd name="T0" fmla="*/ 4422775 w 4422775"/>
              <a:gd name="T1" fmla="*/ 456406 h 912812"/>
              <a:gd name="T2" fmla="*/ 2211400 w 4422775"/>
              <a:gd name="T3" fmla="*/ 912812 h 912812"/>
              <a:gd name="T4" fmla="*/ 0 w 4422775"/>
              <a:gd name="T5" fmla="*/ 456406 h 912812"/>
              <a:gd name="T6" fmla="*/ 2211400 w 4422775"/>
              <a:gd name="T7" fmla="*/ 0 h 912812"/>
              <a:gd name="T8" fmla="*/ 0 60000 65536"/>
              <a:gd name="T9" fmla="*/ 5898240 60000 65536"/>
              <a:gd name="T10" fmla="*/ 11796480 60000 65536"/>
              <a:gd name="T11" fmla="*/ 17694720 60000 65536"/>
              <a:gd name="T12" fmla="*/ 0 w 4422775"/>
              <a:gd name="T13" fmla="*/ 0 h 912812"/>
              <a:gd name="T14" fmla="*/ 4422775 w 4422775"/>
              <a:gd name="T15" fmla="*/ 912812 h 912812"/>
            </a:gdLst>
            <a:ahLst/>
            <a:cxnLst>
              <a:cxn ang="T8">
                <a:pos x="T0" y="T1"/>
              </a:cxn>
              <a:cxn ang="T9">
                <a:pos x="T2" y="T3"/>
              </a:cxn>
              <a:cxn ang="T10">
                <a:pos x="T4" y="T5"/>
              </a:cxn>
              <a:cxn ang="T11">
                <a:pos x="T6" y="T7"/>
              </a:cxn>
            </a:cxnLst>
            <a:rect l="T12" t="T13" r="T14" b="T15"/>
            <a:pathLst>
              <a:path w="4422775" h="912812">
                <a:moveTo>
                  <a:pt x="0" y="0"/>
                </a:moveTo>
                <a:lnTo>
                  <a:pt x="12288" y="0"/>
                </a:lnTo>
                <a:lnTo>
                  <a:pt x="12288"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In thirty seconds, ENIAC could calculate a single trajectory, something that would take twenty hours with a desk calculator</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Grp="1" noChangeArrowheads="1"/>
          </p:cNvSpPr>
          <p:nvPr>
            <p:ph type="title"/>
          </p:nvPr>
        </p:nvSpPr>
        <p:spPr>
          <a:xfrm>
            <a:off x="457200" y="115888"/>
            <a:ext cx="8229600" cy="1100137"/>
          </a:xfrm>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Ferranti Mark 1 (1951)</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17</a:t>
            </a:fld>
            <a:endParaRPr lang="en-US"/>
          </a:p>
        </p:txBody>
      </p:sp>
      <p:sp>
        <p:nvSpPr>
          <p:cNvPr id="18435" name="AutoShape 2"/>
          <p:cNvSpPr>
            <a:spLocks noChangeArrowheads="1"/>
          </p:cNvSpPr>
          <p:nvPr/>
        </p:nvSpPr>
        <p:spPr bwMode="auto">
          <a:xfrm>
            <a:off x="5003800" y="1773238"/>
            <a:ext cx="3600450" cy="365125"/>
          </a:xfrm>
          <a:custGeom>
            <a:avLst/>
            <a:gdLst>
              <a:gd name="T0" fmla="*/ 3600450 w 3600450"/>
              <a:gd name="T1" fmla="*/ 182563 h 365125"/>
              <a:gd name="T2" fmla="*/ 1800225 w 3600450"/>
              <a:gd name="T3" fmla="*/ 365125 h 365125"/>
              <a:gd name="T4" fmla="*/ 0 w 3600450"/>
              <a:gd name="T5" fmla="*/ 182563 h 365125"/>
              <a:gd name="T6" fmla="*/ 1800225 w 3600450"/>
              <a:gd name="T7" fmla="*/ 0 h 365125"/>
              <a:gd name="T8" fmla="*/ 0 60000 65536"/>
              <a:gd name="T9" fmla="*/ 5898240 60000 65536"/>
              <a:gd name="T10" fmla="*/ 11796480 60000 65536"/>
              <a:gd name="T11" fmla="*/ 17694720 60000 65536"/>
              <a:gd name="T12" fmla="*/ 0 w 3600450"/>
              <a:gd name="T13" fmla="*/ 0 h 365125"/>
              <a:gd name="T14" fmla="*/ 3600450 w 3600450"/>
              <a:gd name="T15" fmla="*/ 365125 h 365125"/>
            </a:gdLst>
            <a:ahLst/>
            <a:cxnLst>
              <a:cxn ang="T8">
                <a:pos x="T0" y="T1"/>
              </a:cxn>
              <a:cxn ang="T9">
                <a:pos x="T2" y="T3"/>
              </a:cxn>
              <a:cxn ang="T10">
                <a:pos x="T4" y="T5"/>
              </a:cxn>
              <a:cxn ang="T11">
                <a:pos x="T6" y="T7"/>
              </a:cxn>
            </a:cxnLst>
            <a:rect l="T12" t="T13" r="T14" b="T15"/>
            <a:pathLst>
              <a:path w="3600450" h="365125">
                <a:moveTo>
                  <a:pt x="0" y="0"/>
                </a:moveTo>
                <a:lnTo>
                  <a:pt x="10001" y="0"/>
                </a:lnTo>
                <a:lnTo>
                  <a:pt x="10001"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Worlds first commercial computer</a:t>
            </a:r>
          </a:p>
        </p:txBody>
      </p:sp>
      <p:pic>
        <p:nvPicPr>
          <p:cNvPr id="1843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9950" y="3141663"/>
            <a:ext cx="4370388" cy="324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1843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213" y="1217613"/>
            <a:ext cx="3830637" cy="5353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Cray Supercomputer (1972)</a:t>
            </a:r>
          </a:p>
        </p:txBody>
      </p:sp>
      <p:pic>
        <p:nvPicPr>
          <p:cNvPr id="5" name="Content Placeholder 4"/>
          <p:cNvPicPr>
            <a:picLocks noGrp="1" noChangeAspect="1"/>
          </p:cNvPicPr>
          <p:nvPr>
            <p:ph idx="1"/>
          </p:nvPr>
        </p:nvPicPr>
        <p:blipFill>
          <a:blip r:embed="rId2"/>
          <a:stretch>
            <a:fillRect/>
          </a:stretch>
        </p:blipFill>
        <p:spPr>
          <a:xfrm>
            <a:off x="2789652" y="1600200"/>
            <a:ext cx="3564696" cy="4525963"/>
          </a:xfrm>
          <a:prstGeom prst="rect">
            <a:avLst/>
          </a:prstGeo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18</a:t>
            </a:fld>
            <a:endParaRPr lang="en-US" dirty="0"/>
          </a:p>
        </p:txBody>
      </p:sp>
    </p:spTree>
    <p:extLst>
      <p:ext uri="{BB962C8B-B14F-4D97-AF65-F5344CB8AC3E}">
        <p14:creationId xmlns:p14="http://schemas.microsoft.com/office/powerpoint/2010/main" val="234860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Personal Computers (1980s)</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19</a:t>
            </a:fld>
            <a:endParaRPr lang="en-US"/>
          </a:p>
        </p:txBody>
      </p:sp>
      <p:pic>
        <p:nvPicPr>
          <p:cNvPr id="1945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557338"/>
            <a:ext cx="4110037" cy="273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0" name="AutoShape 3"/>
          <p:cNvSpPr>
            <a:spLocks noChangeArrowheads="1"/>
          </p:cNvSpPr>
          <p:nvPr/>
        </p:nvSpPr>
        <p:spPr bwMode="auto">
          <a:xfrm>
            <a:off x="442913" y="4292600"/>
            <a:ext cx="1143000" cy="365125"/>
          </a:xfrm>
          <a:custGeom>
            <a:avLst/>
            <a:gdLst>
              <a:gd name="T0" fmla="*/ 1143000 w 1143000"/>
              <a:gd name="T1" fmla="*/ 182563 h 365125"/>
              <a:gd name="T2" fmla="*/ 571500 w 1143000"/>
              <a:gd name="T3" fmla="*/ 365125 h 365125"/>
              <a:gd name="T4" fmla="*/ 0 w 1143000"/>
              <a:gd name="T5" fmla="*/ 182563 h 365125"/>
              <a:gd name="T6" fmla="*/ 571500 w 1143000"/>
              <a:gd name="T7" fmla="*/ 0 h 365125"/>
              <a:gd name="T8" fmla="*/ 0 60000 65536"/>
              <a:gd name="T9" fmla="*/ 5898240 60000 65536"/>
              <a:gd name="T10" fmla="*/ 11796480 60000 65536"/>
              <a:gd name="T11" fmla="*/ 17694720 60000 65536"/>
              <a:gd name="T12" fmla="*/ 0 w 1143000"/>
              <a:gd name="T13" fmla="*/ 0 h 365125"/>
              <a:gd name="T14" fmla="*/ 1143000 w 1143000"/>
              <a:gd name="T15" fmla="*/ 365125 h 365125"/>
            </a:gdLst>
            <a:ahLst/>
            <a:cxnLst>
              <a:cxn ang="T8">
                <a:pos x="T0" y="T1"/>
              </a:cxn>
              <a:cxn ang="T9">
                <a:pos x="T2" y="T3"/>
              </a:cxn>
              <a:cxn ang="T10">
                <a:pos x="T4" y="T5"/>
              </a:cxn>
              <a:cxn ang="T11">
                <a:pos x="T6" y="T7"/>
              </a:cxn>
            </a:cxnLst>
            <a:rect l="T12" t="T13" r="T14" b="T15"/>
            <a:pathLst>
              <a:path w="1143000" h="365125">
                <a:moveTo>
                  <a:pt x="0" y="0"/>
                </a:moveTo>
                <a:lnTo>
                  <a:pt x="3175" y="0"/>
                </a:lnTo>
                <a:lnTo>
                  <a:pt x="3175"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BBC Micro</a:t>
            </a:r>
          </a:p>
        </p:txBody>
      </p:sp>
      <p:pic>
        <p:nvPicPr>
          <p:cNvPr id="19461"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7900" y="1196975"/>
            <a:ext cx="3810000" cy="268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2" name="AutoShape 5"/>
          <p:cNvSpPr>
            <a:spLocks noChangeArrowheads="1"/>
          </p:cNvSpPr>
          <p:nvPr/>
        </p:nvSpPr>
        <p:spPr bwMode="auto">
          <a:xfrm>
            <a:off x="4941888" y="3086100"/>
            <a:ext cx="1400175" cy="912813"/>
          </a:xfrm>
          <a:custGeom>
            <a:avLst/>
            <a:gdLst>
              <a:gd name="T0" fmla="*/ 1400175 w 1400175"/>
              <a:gd name="T1" fmla="*/ 456407 h 912813"/>
              <a:gd name="T2" fmla="*/ 700088 w 1400175"/>
              <a:gd name="T3" fmla="*/ 912813 h 912813"/>
              <a:gd name="T4" fmla="*/ 0 w 1400175"/>
              <a:gd name="T5" fmla="*/ 456407 h 912813"/>
              <a:gd name="T6" fmla="*/ 700088 w 1400175"/>
              <a:gd name="T7" fmla="*/ 0 h 912813"/>
              <a:gd name="T8" fmla="*/ 0 60000 65536"/>
              <a:gd name="T9" fmla="*/ 5898240 60000 65536"/>
              <a:gd name="T10" fmla="*/ 11796480 60000 65536"/>
              <a:gd name="T11" fmla="*/ 17694720 60000 65536"/>
              <a:gd name="T12" fmla="*/ 0 w 1400175"/>
              <a:gd name="T13" fmla="*/ 0 h 912813"/>
              <a:gd name="T14" fmla="*/ 1400175 w 1400175"/>
              <a:gd name="T15" fmla="*/ 912813 h 912813"/>
            </a:gdLst>
            <a:ahLst/>
            <a:cxnLst>
              <a:cxn ang="T8">
                <a:pos x="T0" y="T1"/>
              </a:cxn>
              <a:cxn ang="T9">
                <a:pos x="T2" y="T3"/>
              </a:cxn>
              <a:cxn ang="T10">
                <a:pos x="T4" y="T5"/>
              </a:cxn>
              <a:cxn ang="T11">
                <a:pos x="T6" y="T7"/>
              </a:cxn>
            </a:cxnLst>
            <a:rect l="T12" t="T13" r="T14" b="T15"/>
            <a:pathLst>
              <a:path w="1400175" h="912813">
                <a:moveTo>
                  <a:pt x="0" y="0"/>
                </a:moveTo>
                <a:lnTo>
                  <a:pt x="3891" y="0"/>
                </a:lnTo>
                <a:lnTo>
                  <a:pt x="3891"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Commodore</a:t>
            </a:r>
          </a:p>
          <a:p>
            <a:pPr eaLnBrk="1" hangingPunct="1"/>
            <a:r>
              <a:rPr lang="en-GB" altLang="en-US" sz="1800" dirty="0">
                <a:solidFill>
                  <a:srgbClr val="000000"/>
                </a:solidFill>
                <a:latin typeface="Calibri" charset="0"/>
              </a:rPr>
              <a:t>Vic20</a:t>
            </a:r>
          </a:p>
          <a:p>
            <a:pPr eaLnBrk="1" hangingPunct="1"/>
            <a:r>
              <a:rPr lang="en-GB" altLang="en-US" sz="1800" dirty="0">
                <a:solidFill>
                  <a:srgbClr val="000000"/>
                </a:solidFill>
                <a:latin typeface="Calibri" charset="0"/>
              </a:rPr>
              <a:t>(5K Memory)</a:t>
            </a:r>
          </a:p>
        </p:txBody>
      </p:sp>
      <p:pic>
        <p:nvPicPr>
          <p:cNvPr id="19463"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49863" y="4202113"/>
            <a:ext cx="2517775" cy="2503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4" name="AutoShape 7"/>
          <p:cNvSpPr>
            <a:spLocks noChangeArrowheads="1"/>
          </p:cNvSpPr>
          <p:nvPr/>
        </p:nvSpPr>
        <p:spPr bwMode="auto">
          <a:xfrm>
            <a:off x="7596188" y="4586288"/>
            <a:ext cx="1655762" cy="1187450"/>
          </a:xfrm>
          <a:custGeom>
            <a:avLst/>
            <a:gdLst>
              <a:gd name="T0" fmla="*/ 1655762 w 1655762"/>
              <a:gd name="T1" fmla="*/ 593725 h 1187450"/>
              <a:gd name="T2" fmla="*/ 827881 w 1655762"/>
              <a:gd name="T3" fmla="*/ 1187450 h 1187450"/>
              <a:gd name="T4" fmla="*/ 0 w 1655762"/>
              <a:gd name="T5" fmla="*/ 593725 h 1187450"/>
              <a:gd name="T6" fmla="*/ 827881 w 1655762"/>
              <a:gd name="T7" fmla="*/ 0 h 1187450"/>
              <a:gd name="T8" fmla="*/ 0 60000 65536"/>
              <a:gd name="T9" fmla="*/ 5898240 60000 65536"/>
              <a:gd name="T10" fmla="*/ 11796480 60000 65536"/>
              <a:gd name="T11" fmla="*/ 17694720 60000 65536"/>
              <a:gd name="T12" fmla="*/ 0 w 1655762"/>
              <a:gd name="T13" fmla="*/ 0 h 1187450"/>
              <a:gd name="T14" fmla="*/ 1655762 w 1655762"/>
              <a:gd name="T15" fmla="*/ 1187450 h 1187450"/>
            </a:gdLst>
            <a:ahLst/>
            <a:cxnLst>
              <a:cxn ang="T8">
                <a:pos x="T0" y="T1"/>
              </a:cxn>
              <a:cxn ang="T9">
                <a:pos x="T2" y="T3"/>
              </a:cxn>
              <a:cxn ang="T10">
                <a:pos x="T4" y="T5"/>
              </a:cxn>
              <a:cxn ang="T11">
                <a:pos x="T6" y="T7"/>
              </a:cxn>
            </a:cxnLst>
            <a:rect l="T12" t="T13" r="T14" b="T15"/>
            <a:pathLst>
              <a:path w="1655762" h="1187450">
                <a:moveTo>
                  <a:pt x="0" y="0"/>
                </a:moveTo>
                <a:lnTo>
                  <a:pt x="4601" y="0"/>
                </a:lnTo>
                <a:lnTo>
                  <a:pt x="4601" y="3300"/>
                </a:lnTo>
                <a:lnTo>
                  <a:pt x="0" y="3300"/>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Dragon 32</a:t>
            </a:r>
          </a:p>
          <a:p>
            <a:pPr eaLnBrk="1" hangingPunct="1"/>
            <a:r>
              <a:rPr lang="en-GB" altLang="en-US" sz="1800">
                <a:solidFill>
                  <a:srgbClr val="000000"/>
                </a:solidFill>
                <a:latin typeface="Calibri" charset="0"/>
              </a:rPr>
              <a:t>32K Memory</a:t>
            </a:r>
          </a:p>
          <a:p>
            <a:pPr eaLnBrk="1" hangingPunct="1"/>
            <a:r>
              <a:rPr lang="en-GB" altLang="en-US" sz="1800">
                <a:solidFill>
                  <a:srgbClr val="000000"/>
                </a:solidFill>
                <a:latin typeface="Calibri" charset="0"/>
              </a:rPr>
              <a:t>8 Colours</a:t>
            </a:r>
          </a:p>
          <a:p>
            <a:pPr eaLnBrk="1" hangingPunct="1"/>
            <a:r>
              <a:rPr lang="en-GB" altLang="en-US" sz="1800">
                <a:solidFill>
                  <a:srgbClr val="000000"/>
                </a:solidFill>
                <a:latin typeface="Calibri" charset="0"/>
              </a:rPr>
              <a:t>256x192 pixels</a:t>
            </a:r>
          </a:p>
        </p:txBody>
      </p:sp>
      <p:pic>
        <p:nvPicPr>
          <p:cNvPr id="19465"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7863" y="4765675"/>
            <a:ext cx="4572000" cy="199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19466" name="AutoShape 9"/>
          <p:cNvSpPr>
            <a:spLocks noChangeArrowheads="1"/>
          </p:cNvSpPr>
          <p:nvPr/>
        </p:nvSpPr>
        <p:spPr bwMode="auto">
          <a:xfrm>
            <a:off x="168275" y="5084763"/>
            <a:ext cx="1073150" cy="365125"/>
          </a:xfrm>
          <a:custGeom>
            <a:avLst/>
            <a:gdLst>
              <a:gd name="T0" fmla="*/ 1073150 w 1073150"/>
              <a:gd name="T1" fmla="*/ 182563 h 365125"/>
              <a:gd name="T2" fmla="*/ 536575 w 1073150"/>
              <a:gd name="T3" fmla="*/ 365125 h 365125"/>
              <a:gd name="T4" fmla="*/ 0 w 1073150"/>
              <a:gd name="T5" fmla="*/ 182563 h 365125"/>
              <a:gd name="T6" fmla="*/ 536575 w 1073150"/>
              <a:gd name="T7" fmla="*/ 0 h 365125"/>
              <a:gd name="T8" fmla="*/ 0 60000 65536"/>
              <a:gd name="T9" fmla="*/ 5898240 60000 65536"/>
              <a:gd name="T10" fmla="*/ 11796480 60000 65536"/>
              <a:gd name="T11" fmla="*/ 17694720 60000 65536"/>
              <a:gd name="T12" fmla="*/ 0 w 1073150"/>
              <a:gd name="T13" fmla="*/ 0 h 365125"/>
              <a:gd name="T14" fmla="*/ 1073150 w 1073150"/>
              <a:gd name="T15" fmla="*/ 365125 h 365125"/>
            </a:gdLst>
            <a:ahLst/>
            <a:cxnLst>
              <a:cxn ang="T8">
                <a:pos x="T0" y="T1"/>
              </a:cxn>
              <a:cxn ang="T9">
                <a:pos x="T2" y="T3"/>
              </a:cxn>
              <a:cxn ang="T10">
                <a:pos x="T4" y="T5"/>
              </a:cxn>
              <a:cxn ang="T11">
                <a:pos x="T6" y="T7"/>
              </a:cxn>
            </a:cxnLst>
            <a:rect l="T12" t="T13" r="T14" b="T15"/>
            <a:pathLst>
              <a:path w="1073150" h="365125">
                <a:moveTo>
                  <a:pt x="0" y="0"/>
                </a:moveTo>
                <a:lnTo>
                  <a:pt x="2981" y="0"/>
                </a:lnTo>
                <a:lnTo>
                  <a:pt x="2981"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a:solidFill>
                  <a:srgbClr val="000000"/>
                </a:solidFill>
                <a:latin typeface="Calibri" charset="0"/>
              </a:rPr>
              <a:t>Atari  800</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375067" y="3440721"/>
            <a:ext cx="4262673" cy="2697199"/>
          </a:xfrm>
          <a:prstGeom prst="rect">
            <a:avLst/>
          </a:prstGeom>
        </p:spPr>
      </p:pic>
      <p:pic>
        <p:nvPicPr>
          <p:cNvPr id="6" name="Picture 5"/>
          <p:cNvPicPr>
            <a:picLocks noChangeAspect="1"/>
          </p:cNvPicPr>
          <p:nvPr/>
        </p:nvPicPr>
        <p:blipFill>
          <a:blip r:embed="rId3"/>
          <a:stretch>
            <a:fillRect/>
          </a:stretch>
        </p:blipFill>
        <p:spPr>
          <a:xfrm>
            <a:off x="829321" y="620688"/>
            <a:ext cx="3355789" cy="2588125"/>
          </a:xfrm>
          <a:prstGeom prst="rect">
            <a:avLst/>
          </a:prstGeom>
        </p:spPr>
      </p:pic>
      <p:sp>
        <p:nvSpPr>
          <p:cNvPr id="8" name="TextBox 7"/>
          <p:cNvSpPr txBox="1"/>
          <p:nvPr/>
        </p:nvSpPr>
        <p:spPr>
          <a:xfrm>
            <a:off x="4355976" y="836712"/>
            <a:ext cx="2197224" cy="461665"/>
          </a:xfrm>
          <a:prstGeom prst="rect">
            <a:avLst/>
          </a:prstGeom>
          <a:noFill/>
        </p:spPr>
        <p:txBody>
          <a:bodyPr wrap="square" rtlCol="0">
            <a:spAutoFit/>
          </a:bodyPr>
          <a:lstStyle/>
          <a:p>
            <a:r>
              <a:rPr lang="en-GB" dirty="0"/>
              <a:t>ZX </a:t>
            </a:r>
            <a:r>
              <a:rPr lang="en-GB" dirty="0" err="1"/>
              <a:t>Sp</a:t>
            </a:r>
            <a:endParaRPr lang="en-GB" dirty="0"/>
          </a:p>
        </p:txBody>
      </p:sp>
      <p:sp>
        <p:nvSpPr>
          <p:cNvPr id="9" name="AutoShape 5"/>
          <p:cNvSpPr>
            <a:spLocks noChangeArrowheads="1"/>
          </p:cNvSpPr>
          <p:nvPr/>
        </p:nvSpPr>
        <p:spPr bwMode="auto">
          <a:xfrm>
            <a:off x="4427984" y="1070575"/>
            <a:ext cx="2952328" cy="644877"/>
          </a:xfrm>
          <a:custGeom>
            <a:avLst/>
            <a:gdLst>
              <a:gd name="T0" fmla="*/ 1400175 w 1400175"/>
              <a:gd name="T1" fmla="*/ 456407 h 912813"/>
              <a:gd name="T2" fmla="*/ 700088 w 1400175"/>
              <a:gd name="T3" fmla="*/ 912813 h 912813"/>
              <a:gd name="T4" fmla="*/ 0 w 1400175"/>
              <a:gd name="T5" fmla="*/ 456407 h 912813"/>
              <a:gd name="T6" fmla="*/ 700088 w 1400175"/>
              <a:gd name="T7" fmla="*/ 0 h 912813"/>
              <a:gd name="T8" fmla="*/ 0 60000 65536"/>
              <a:gd name="T9" fmla="*/ 5898240 60000 65536"/>
              <a:gd name="T10" fmla="*/ 11796480 60000 65536"/>
              <a:gd name="T11" fmla="*/ 17694720 60000 65536"/>
              <a:gd name="T12" fmla="*/ 0 w 1400175"/>
              <a:gd name="T13" fmla="*/ 0 h 912813"/>
              <a:gd name="T14" fmla="*/ 1400175 w 1400175"/>
              <a:gd name="T15" fmla="*/ 912813 h 912813"/>
            </a:gdLst>
            <a:ahLst/>
            <a:cxnLst>
              <a:cxn ang="T8">
                <a:pos x="T0" y="T1"/>
              </a:cxn>
              <a:cxn ang="T9">
                <a:pos x="T2" y="T3"/>
              </a:cxn>
              <a:cxn ang="T10">
                <a:pos x="T4" y="T5"/>
              </a:cxn>
              <a:cxn ang="T11">
                <a:pos x="T6" y="T7"/>
              </a:cxn>
            </a:cxnLst>
            <a:rect l="T12" t="T13" r="T14" b="T15"/>
            <a:pathLst>
              <a:path w="1400175" h="912813">
                <a:moveTo>
                  <a:pt x="0" y="0"/>
                </a:moveTo>
                <a:lnTo>
                  <a:pt x="3891" y="0"/>
                </a:lnTo>
                <a:lnTo>
                  <a:pt x="3891"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ZX Spectrum</a:t>
            </a:r>
          </a:p>
          <a:p>
            <a:pPr eaLnBrk="1" hangingPunct="1"/>
            <a:r>
              <a:rPr lang="en-GB" altLang="en-US" sz="1800" dirty="0">
                <a:solidFill>
                  <a:srgbClr val="000000"/>
                </a:solidFill>
                <a:latin typeface="Calibri" charset="0"/>
              </a:rPr>
              <a:t>(16k) – Early 1980s</a:t>
            </a:r>
          </a:p>
        </p:txBody>
      </p:sp>
      <p:pic>
        <p:nvPicPr>
          <p:cNvPr id="10" name="Picture 9"/>
          <p:cNvPicPr>
            <a:picLocks noChangeAspect="1"/>
          </p:cNvPicPr>
          <p:nvPr/>
        </p:nvPicPr>
        <p:blipFill>
          <a:blip r:embed="rId4"/>
          <a:stretch>
            <a:fillRect/>
          </a:stretch>
        </p:blipFill>
        <p:spPr>
          <a:xfrm>
            <a:off x="827584" y="3440721"/>
            <a:ext cx="3357526" cy="2692588"/>
          </a:xfrm>
          <a:prstGeom prst="rect">
            <a:avLst/>
          </a:prstGeom>
        </p:spPr>
      </p:pic>
      <p:sp>
        <p:nvSpPr>
          <p:cNvPr id="11" name="AutoShape 5"/>
          <p:cNvSpPr>
            <a:spLocks noChangeArrowheads="1"/>
          </p:cNvSpPr>
          <p:nvPr/>
        </p:nvSpPr>
        <p:spPr bwMode="auto">
          <a:xfrm>
            <a:off x="5325496" y="2518845"/>
            <a:ext cx="3502201" cy="921876"/>
          </a:xfrm>
          <a:custGeom>
            <a:avLst/>
            <a:gdLst>
              <a:gd name="T0" fmla="*/ 1400175 w 1400175"/>
              <a:gd name="T1" fmla="*/ 456407 h 912813"/>
              <a:gd name="T2" fmla="*/ 700088 w 1400175"/>
              <a:gd name="T3" fmla="*/ 912813 h 912813"/>
              <a:gd name="T4" fmla="*/ 0 w 1400175"/>
              <a:gd name="T5" fmla="*/ 456407 h 912813"/>
              <a:gd name="T6" fmla="*/ 700088 w 1400175"/>
              <a:gd name="T7" fmla="*/ 0 h 912813"/>
              <a:gd name="T8" fmla="*/ 0 60000 65536"/>
              <a:gd name="T9" fmla="*/ 5898240 60000 65536"/>
              <a:gd name="T10" fmla="*/ 11796480 60000 65536"/>
              <a:gd name="T11" fmla="*/ 17694720 60000 65536"/>
              <a:gd name="T12" fmla="*/ 0 w 1400175"/>
              <a:gd name="T13" fmla="*/ 0 h 912813"/>
              <a:gd name="T14" fmla="*/ 1400175 w 1400175"/>
              <a:gd name="T15" fmla="*/ 912813 h 912813"/>
            </a:gdLst>
            <a:ahLst/>
            <a:cxnLst>
              <a:cxn ang="T8">
                <a:pos x="T0" y="T1"/>
              </a:cxn>
              <a:cxn ang="T9">
                <a:pos x="T2" y="T3"/>
              </a:cxn>
              <a:cxn ang="T10">
                <a:pos x="T4" y="T5"/>
              </a:cxn>
              <a:cxn ang="T11">
                <a:pos x="T6" y="T7"/>
              </a:cxn>
            </a:cxnLst>
            <a:rect l="T12" t="T13" r="T14" b="T15"/>
            <a:pathLst>
              <a:path w="1400175" h="912813">
                <a:moveTo>
                  <a:pt x="0" y="0"/>
                </a:moveTo>
                <a:lnTo>
                  <a:pt x="3891" y="0"/>
                </a:lnTo>
                <a:lnTo>
                  <a:pt x="3891"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Gaynor and Sue re-living </a:t>
            </a:r>
          </a:p>
          <a:p>
            <a:pPr eaLnBrk="1" hangingPunct="1"/>
            <a:r>
              <a:rPr lang="en-GB" altLang="en-US" sz="1800" dirty="0">
                <a:solidFill>
                  <a:srgbClr val="000000"/>
                </a:solidFill>
                <a:latin typeface="Calibri" charset="0"/>
              </a:rPr>
              <a:t>a </a:t>
            </a:r>
            <a:r>
              <a:rPr lang="en-GB" altLang="en-US" sz="1800" dirty="0" err="1">
                <a:solidFill>
                  <a:srgbClr val="000000"/>
                </a:solidFill>
                <a:latin typeface="Calibri" charset="0"/>
              </a:rPr>
              <a:t>mis</a:t>
            </a:r>
            <a:r>
              <a:rPr lang="en-GB" altLang="en-US" sz="1800" dirty="0">
                <a:solidFill>
                  <a:srgbClr val="000000"/>
                </a:solidFill>
                <a:latin typeface="Calibri" charset="0"/>
              </a:rPr>
              <a:t>-spent youth </a:t>
            </a:r>
            <a:r>
              <a:rPr lang="en-GB" altLang="en-US" sz="1800" dirty="0">
                <a:solidFill>
                  <a:srgbClr val="000000"/>
                </a:solidFill>
                <a:latin typeface="Calibri" charset="0"/>
                <a:sym typeface="Wingdings" panose="05000000000000000000" pitchFamily="2" charset="2"/>
              </a:rPr>
              <a:t></a:t>
            </a:r>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(National Museum of Computing)</a:t>
            </a:r>
          </a:p>
        </p:txBody>
      </p:sp>
    </p:spTree>
    <p:extLst>
      <p:ext uri="{BB962C8B-B14F-4D97-AF65-F5344CB8AC3E}">
        <p14:creationId xmlns:p14="http://schemas.microsoft.com/office/powerpoint/2010/main" val="1274865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p:cNvSpPr>
            <a:spLocks noGrp="1" noChangeArrowheads="1"/>
          </p:cNvSpPr>
          <p:nvPr>
            <p:ph type="title"/>
          </p:nvPr>
        </p:nvSpPr>
        <p:spPr/>
        <p:txBody>
          <a:bodyPr/>
          <a:lstStyle/>
          <a:p>
            <a:pPr algn="ctr" eaLnBrk="1" hangingPunct="1">
              <a:lnSpc>
                <a:spcPct val="100000"/>
              </a:lnSpc>
              <a:tabLst>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Lst>
            </a:pPr>
            <a:r>
              <a:rPr lang="en-US" altLang="en-US" sz="4400" dirty="0"/>
              <a:t>IBM PC</a:t>
            </a:r>
          </a:p>
        </p:txBody>
      </p:sp>
      <p:sp>
        <p:nvSpPr>
          <p:cNvPr id="3" name="Slide Number Placeholder 2"/>
          <p:cNvSpPr>
            <a:spLocks noGrp="1"/>
          </p:cNvSpPr>
          <p:nvPr>
            <p:ph type="sldNum" sz="quarter" idx="12"/>
          </p:nvPr>
        </p:nvSpPr>
        <p:spPr/>
        <p:txBody>
          <a:bodyPr/>
          <a:lstStyle/>
          <a:p>
            <a:pPr>
              <a:defRPr/>
            </a:pPr>
            <a:fld id="{9F23500C-4F45-46DE-B0FE-BE56D8A181CE}" type="slidenum">
              <a:rPr lang="en-US" smtClean="0"/>
              <a:pPr>
                <a:defRPr/>
              </a:pPr>
              <a:t>21</a:t>
            </a:fld>
            <a:endParaRPr lang="en-US"/>
          </a:p>
        </p:txBody>
      </p:sp>
      <p:pic>
        <p:nvPicPr>
          <p:cNvPr id="2048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313" y="1782763"/>
            <a:ext cx="4391025" cy="320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graphicFrame>
        <p:nvGraphicFramePr>
          <p:cNvPr id="2" name="Group 3"/>
          <p:cNvGraphicFramePr>
            <a:graphicFrameLocks noGrp="1"/>
          </p:cNvGraphicFramePr>
          <p:nvPr/>
        </p:nvGraphicFramePr>
        <p:xfrm>
          <a:off x="4921250" y="1931988"/>
          <a:ext cx="3684588" cy="2740025"/>
        </p:xfrm>
        <a:graphic>
          <a:graphicData uri="http://schemas.openxmlformats.org/drawingml/2006/table">
            <a:tbl>
              <a:tblPr/>
              <a:tblGrid>
                <a:gridCol w="1843088">
                  <a:extLst>
                    <a:ext uri="{9D8B030D-6E8A-4147-A177-3AD203B41FA5}">
                      <a16:colId xmlns:a16="http://schemas.microsoft.com/office/drawing/2014/main" val="20000"/>
                    </a:ext>
                  </a:extLst>
                </a:gridCol>
                <a:gridCol w="1841500">
                  <a:extLst>
                    <a:ext uri="{9D8B030D-6E8A-4147-A177-3AD203B41FA5}">
                      <a16:colId xmlns:a16="http://schemas.microsoft.com/office/drawing/2014/main" val="20001"/>
                    </a:ext>
                  </a:extLst>
                </a:gridCol>
              </a:tblGrid>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Model:</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5150</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0"/>
                  </a:ext>
                </a:extLst>
              </a:tr>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Released:</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September 1981</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1"/>
                  </a:ext>
                </a:extLst>
              </a:tr>
              <a:tr h="63182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Price:</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US $1,565 ~ $3,000</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2"/>
                  </a:ext>
                </a:extLst>
              </a:tr>
              <a:tr h="63182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CPU:</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Intel 8088, 4.77MHz</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3"/>
                  </a:ext>
                </a:extLst>
              </a:tr>
              <a:tr h="368300">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RAM:</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16K, 640K max</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4"/>
                  </a:ext>
                </a:extLst>
              </a:tr>
              <a:tr h="371475">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1" i="0" u="none" strike="noStrike" cap="none" normalizeH="0" baseline="0">
                          <a:ln>
                            <a:noFill/>
                          </a:ln>
                          <a:solidFill>
                            <a:srgbClr val="000000"/>
                          </a:solidFill>
                          <a:effectLst/>
                          <a:latin typeface="Calibri" charset="0"/>
                          <a:cs typeface="Times New Roman" pitchFamily="16" charset="0"/>
                        </a:rPr>
                        <a:t>Display:</a:t>
                      </a:r>
                    </a:p>
                  </a:txBody>
                  <a:tcPr marT="84276" anchor="ctr" horzOverflow="overflow">
                    <a:lnL>
                      <a:noFill/>
                    </a:lnL>
                    <a:lnR>
                      <a:noFill/>
                    </a:lnR>
                    <a:lnT>
                      <a:noFill/>
                    </a:lnT>
                    <a:lnB>
                      <a:noFill/>
                    </a:lnB>
                    <a:lnTlToBr>
                      <a:noFill/>
                    </a:lnTlToBr>
                    <a:lnBlToTr>
                      <a:noFill/>
                    </a:lnBlToTr>
                    <a:solidFill>
                      <a:srgbClr val="FFFFE0"/>
                    </a:solidFill>
                  </a:tcPr>
                </a:tc>
                <a:tc>
                  <a:txBody>
                    <a:bodyPr/>
                    <a:lstStyle/>
                    <a:p>
                      <a:pPr marL="0" marR="0" lvl="0" indent="0" algn="l" defTabSz="457200" rtl="0" eaLnBrk="1" fontAlgn="base" latinLnBrk="0" hangingPunct="1">
                        <a:lnSpc>
                          <a:spcPct val="83000"/>
                        </a:lnSpc>
                        <a:spcBef>
                          <a:spcPct val="0"/>
                        </a:spcBef>
                        <a:spcAft>
                          <a:spcPct val="0"/>
                        </a:spcAft>
                        <a:buClr>
                          <a:srgbClr val="000000"/>
                        </a:buClr>
                        <a:buSzPct val="100000"/>
                        <a:buFont typeface="Times New Roman" pitchFamily="16" charset="0"/>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sz="1800" b="0" i="0" u="none" strike="noStrike" cap="none" normalizeH="0" baseline="0">
                          <a:ln>
                            <a:noFill/>
                          </a:ln>
                          <a:solidFill>
                            <a:srgbClr val="000000"/>
                          </a:solidFill>
                          <a:effectLst/>
                          <a:latin typeface="Calibri" charset="0"/>
                          <a:cs typeface="Times New Roman" pitchFamily="16" charset="0"/>
                        </a:rPr>
                        <a:t>80 X 24 text</a:t>
                      </a:r>
                    </a:p>
                  </a:txBody>
                  <a:tcPr marT="84276" anchor="ctr" horzOverflow="overflow">
                    <a:lnL>
                      <a:noFill/>
                    </a:lnL>
                    <a:lnR>
                      <a:noFill/>
                    </a:lnR>
                    <a:lnT>
                      <a:noFill/>
                    </a:lnT>
                    <a:lnB>
                      <a:noFill/>
                    </a:lnB>
                    <a:lnTlToBr>
                      <a:noFill/>
                    </a:lnTlToBr>
                    <a:lnBlToTr>
                      <a:noFill/>
                    </a:lnBlToTr>
                    <a:solidFill>
                      <a:srgbClr val="FFFFE0"/>
                    </a:solidFill>
                  </a:tcPr>
                </a:tc>
                <a:extLst>
                  <a:ext uri="{0D108BD9-81ED-4DB2-BD59-A6C34878D82A}">
                    <a16:rowId xmlns:a16="http://schemas.microsoft.com/office/drawing/2014/main" val="10005"/>
                  </a:ext>
                </a:extLst>
              </a:tr>
            </a:tbl>
          </a:graphicData>
        </a:graphic>
      </p:graphicFrame>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 Storage</a:t>
            </a:r>
          </a:p>
        </p:txBody>
      </p:sp>
      <p:pic>
        <p:nvPicPr>
          <p:cNvPr id="5" name="Content Placeholder 4"/>
          <p:cNvPicPr>
            <a:picLocks noGrp="1" noChangeAspect="1"/>
          </p:cNvPicPr>
          <p:nvPr>
            <p:ph idx="1"/>
          </p:nvPr>
        </p:nvPicPr>
        <p:blipFill>
          <a:blip r:embed="rId2"/>
          <a:stretch>
            <a:fillRect/>
          </a:stretch>
        </p:blipFill>
        <p:spPr>
          <a:xfrm>
            <a:off x="4572000" y="3186500"/>
            <a:ext cx="4402832" cy="3169850"/>
          </a:xfrm>
          <a:prstGeom prst="rect">
            <a:avLst/>
          </a:prstGeom>
        </p:spPr>
      </p:pic>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22</a:t>
            </a:fld>
            <a:endParaRPr lang="en-US" dirty="0"/>
          </a:p>
        </p:txBody>
      </p:sp>
      <p:pic>
        <p:nvPicPr>
          <p:cNvPr id="6" name="Picture 5"/>
          <p:cNvPicPr>
            <a:picLocks noChangeAspect="1"/>
          </p:cNvPicPr>
          <p:nvPr/>
        </p:nvPicPr>
        <p:blipFill>
          <a:blip r:embed="rId3"/>
          <a:stretch>
            <a:fillRect/>
          </a:stretch>
        </p:blipFill>
        <p:spPr>
          <a:xfrm>
            <a:off x="251520" y="1268760"/>
            <a:ext cx="4191075" cy="3207302"/>
          </a:xfrm>
          <a:prstGeom prst="rect">
            <a:avLst/>
          </a:prstGeom>
        </p:spPr>
      </p:pic>
      <p:sp>
        <p:nvSpPr>
          <p:cNvPr id="7" name="AutoShape 5"/>
          <p:cNvSpPr>
            <a:spLocks noChangeArrowheads="1"/>
          </p:cNvSpPr>
          <p:nvPr/>
        </p:nvSpPr>
        <p:spPr bwMode="auto">
          <a:xfrm>
            <a:off x="4583562" y="1769835"/>
            <a:ext cx="2952328" cy="398655"/>
          </a:xfrm>
          <a:custGeom>
            <a:avLst/>
            <a:gdLst>
              <a:gd name="T0" fmla="*/ 1400175 w 1400175"/>
              <a:gd name="T1" fmla="*/ 456407 h 912813"/>
              <a:gd name="T2" fmla="*/ 700088 w 1400175"/>
              <a:gd name="T3" fmla="*/ 912813 h 912813"/>
              <a:gd name="T4" fmla="*/ 0 w 1400175"/>
              <a:gd name="T5" fmla="*/ 456407 h 912813"/>
              <a:gd name="T6" fmla="*/ 700088 w 1400175"/>
              <a:gd name="T7" fmla="*/ 0 h 912813"/>
              <a:gd name="T8" fmla="*/ 0 60000 65536"/>
              <a:gd name="T9" fmla="*/ 5898240 60000 65536"/>
              <a:gd name="T10" fmla="*/ 11796480 60000 65536"/>
              <a:gd name="T11" fmla="*/ 17694720 60000 65536"/>
              <a:gd name="T12" fmla="*/ 0 w 1400175"/>
              <a:gd name="T13" fmla="*/ 0 h 912813"/>
              <a:gd name="T14" fmla="*/ 1400175 w 1400175"/>
              <a:gd name="T15" fmla="*/ 912813 h 912813"/>
            </a:gdLst>
            <a:ahLst/>
            <a:cxnLst>
              <a:cxn ang="T8">
                <a:pos x="T0" y="T1"/>
              </a:cxn>
              <a:cxn ang="T9">
                <a:pos x="T2" y="T3"/>
              </a:cxn>
              <a:cxn ang="T10">
                <a:pos x="T4" y="T5"/>
              </a:cxn>
              <a:cxn ang="T11">
                <a:pos x="T6" y="T7"/>
              </a:cxn>
            </a:cxnLst>
            <a:rect l="T12" t="T13" r="T14" b="T15"/>
            <a:pathLst>
              <a:path w="1400175" h="912813">
                <a:moveTo>
                  <a:pt x="0" y="0"/>
                </a:moveTo>
                <a:lnTo>
                  <a:pt x="3891" y="0"/>
                </a:lnTo>
                <a:lnTo>
                  <a:pt x="3891" y="2538"/>
                </a:lnTo>
                <a:lnTo>
                  <a:pt x="0" y="2538"/>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2000" dirty="0">
                <a:solidFill>
                  <a:srgbClr val="000000"/>
                </a:solidFill>
                <a:latin typeface="Calibri" charset="0"/>
              </a:rPr>
              <a:t>Early hard drives</a:t>
            </a:r>
          </a:p>
        </p:txBody>
      </p:sp>
    </p:spTree>
    <p:extLst>
      <p:ext uri="{BB962C8B-B14F-4D97-AF65-F5344CB8AC3E}">
        <p14:creationId xmlns:p14="http://schemas.microsoft.com/office/powerpoint/2010/main" val="1477538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60649"/>
            <a:ext cx="7772400" cy="936104"/>
          </a:xfrm>
        </p:spPr>
        <p:txBody>
          <a:bodyPr/>
          <a:lstStyle/>
          <a:p>
            <a:r>
              <a:rPr lang="en-GB" dirty="0"/>
              <a:t>Punched Cards</a:t>
            </a:r>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stretch>
            <a:fillRect/>
          </a:stretch>
        </p:blipFill>
        <p:spPr>
          <a:xfrm>
            <a:off x="107504" y="1196753"/>
            <a:ext cx="3447969" cy="2378054"/>
          </a:xfrm>
          <a:prstGeom prst="rect">
            <a:avLst/>
          </a:prstGeom>
        </p:spPr>
      </p:pic>
      <p:pic>
        <p:nvPicPr>
          <p:cNvPr id="6" name="Picture 5"/>
          <p:cNvPicPr>
            <a:picLocks noChangeAspect="1"/>
          </p:cNvPicPr>
          <p:nvPr/>
        </p:nvPicPr>
        <p:blipFill>
          <a:blip r:embed="rId3"/>
          <a:stretch>
            <a:fillRect/>
          </a:stretch>
        </p:blipFill>
        <p:spPr>
          <a:xfrm>
            <a:off x="3707904" y="2132856"/>
            <a:ext cx="5323041" cy="4355216"/>
          </a:xfrm>
          <a:prstGeom prst="rect">
            <a:avLst/>
          </a:prstGeom>
        </p:spPr>
      </p:pic>
    </p:spTree>
    <p:extLst>
      <p:ext uri="{BB962C8B-B14F-4D97-AF65-F5344CB8AC3E}">
        <p14:creationId xmlns:p14="http://schemas.microsoft.com/office/powerpoint/2010/main" val="1637570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RAM</a:t>
            </a:r>
          </a:p>
        </p:txBody>
      </p:sp>
      <p:sp>
        <p:nvSpPr>
          <p:cNvPr id="3" name="Slide Number Placeholder 2"/>
          <p:cNvSpPr>
            <a:spLocks noGrp="1"/>
          </p:cNvSpPr>
          <p:nvPr>
            <p:ph type="sldNum" sz="quarter" idx="12"/>
          </p:nvPr>
        </p:nvSpPr>
        <p:spPr/>
        <p:txBody>
          <a:bodyPr/>
          <a:lstStyle/>
          <a:p>
            <a:pPr>
              <a:defRPr/>
            </a:pPr>
            <a:fld id="{F1D4F8F5-CAA5-4E88-8AFD-9E483DF2C47E}" type="slidenum">
              <a:rPr lang="en-US" smtClean="0"/>
              <a:pPr>
                <a:defRPr/>
              </a:pPr>
              <a:t>24</a:t>
            </a:fld>
            <a:endParaRPr lang="en-US" dirty="0"/>
          </a:p>
        </p:txBody>
      </p:sp>
      <p:pic>
        <p:nvPicPr>
          <p:cNvPr id="4" name="Picture 3"/>
          <p:cNvPicPr>
            <a:picLocks noChangeAspect="1"/>
          </p:cNvPicPr>
          <p:nvPr/>
        </p:nvPicPr>
        <p:blipFill>
          <a:blip r:embed="rId2"/>
          <a:stretch>
            <a:fillRect/>
          </a:stretch>
        </p:blipFill>
        <p:spPr>
          <a:xfrm>
            <a:off x="1496684" y="1417225"/>
            <a:ext cx="6123316" cy="4939125"/>
          </a:xfrm>
          <a:prstGeom prst="rect">
            <a:avLst/>
          </a:prstGeom>
        </p:spPr>
      </p:pic>
    </p:spTree>
    <p:extLst>
      <p:ext uri="{BB962C8B-B14F-4D97-AF65-F5344CB8AC3E}">
        <p14:creationId xmlns:p14="http://schemas.microsoft.com/office/powerpoint/2010/main" val="135506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830" y="719426"/>
            <a:ext cx="7908925" cy="383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24579" name="AutoShape 2"/>
          <p:cNvSpPr>
            <a:spLocks noChangeArrowheads="1"/>
          </p:cNvSpPr>
          <p:nvPr/>
        </p:nvSpPr>
        <p:spPr bwMode="auto">
          <a:xfrm>
            <a:off x="684212" y="4508500"/>
            <a:ext cx="7272163" cy="1475873"/>
          </a:xfrm>
          <a:custGeom>
            <a:avLst/>
            <a:gdLst>
              <a:gd name="T0" fmla="*/ 5903912 w 5903912"/>
              <a:gd name="T1" fmla="*/ 319882 h 639763"/>
              <a:gd name="T2" fmla="*/ 2951956 w 5903912"/>
              <a:gd name="T3" fmla="*/ 639763 h 639763"/>
              <a:gd name="T4" fmla="*/ 0 w 5903912"/>
              <a:gd name="T5" fmla="*/ 319882 h 639763"/>
              <a:gd name="T6" fmla="*/ 2951956 w 5903912"/>
              <a:gd name="T7" fmla="*/ 0 h 639763"/>
              <a:gd name="T8" fmla="*/ 0 60000 65536"/>
              <a:gd name="T9" fmla="*/ 5898240 60000 65536"/>
              <a:gd name="T10" fmla="*/ 11796480 60000 65536"/>
              <a:gd name="T11" fmla="*/ 17694720 60000 65536"/>
              <a:gd name="T12" fmla="*/ 0 w 5903912"/>
              <a:gd name="T13" fmla="*/ 0 h 639763"/>
              <a:gd name="T14" fmla="*/ 5903912 w 5903912"/>
              <a:gd name="T15" fmla="*/ 639763 h 639763"/>
            </a:gdLst>
            <a:ahLst/>
            <a:cxnLst>
              <a:cxn ang="T8">
                <a:pos x="T0" y="T1"/>
              </a:cxn>
              <a:cxn ang="T9">
                <a:pos x="T2" y="T3"/>
              </a:cxn>
              <a:cxn ang="T10">
                <a:pos x="T4" y="T5"/>
              </a:cxn>
              <a:cxn ang="T11">
                <a:pos x="T6" y="T7"/>
              </a:cxn>
            </a:cxnLst>
            <a:rect l="T12" t="T13" r="T14" b="T15"/>
            <a:pathLst>
              <a:path w="5903912" h="639763">
                <a:moveTo>
                  <a:pt x="0" y="0"/>
                </a:moveTo>
                <a:lnTo>
                  <a:pt x="16402" y="0"/>
                </a:lnTo>
                <a:lnTo>
                  <a:pt x="16402" y="1776"/>
                </a:lnTo>
                <a:lnTo>
                  <a:pt x="0" y="1776"/>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marL="342900" indent="-342900" eaLnBrk="1" hangingPunct="1">
              <a:buAutoNum type="arabicPlain" startAt="1972"/>
            </a:pPr>
            <a:r>
              <a:rPr lang="en-GB" altLang="en-US" sz="1800" dirty="0">
                <a:solidFill>
                  <a:srgbClr val="000000"/>
                </a:solidFill>
                <a:latin typeface="Calibri" charset="0"/>
              </a:rPr>
              <a:t>    	8 inch disk			175KB</a:t>
            </a:r>
          </a:p>
          <a:p>
            <a:pPr marL="342900" indent="-342900" eaLnBrk="1" hangingPunct="1">
              <a:buAutoNum type="arabicPlain" startAt="1978"/>
            </a:pPr>
            <a:r>
              <a:rPr lang="en-GB" altLang="en-US" sz="1800" dirty="0">
                <a:solidFill>
                  <a:srgbClr val="000000"/>
                </a:solidFill>
                <a:latin typeface="Calibri" charset="0"/>
              </a:rPr>
              <a:t> 	5.25 inch disk 			90KB (varied)</a:t>
            </a:r>
          </a:p>
          <a:p>
            <a:pPr marL="342900" indent="-342900" eaLnBrk="1" hangingPunct="1">
              <a:buAutoNum type="arabicPlain" startAt="1978"/>
            </a:pPr>
            <a:r>
              <a:rPr lang="en-GB" altLang="en-US" sz="1800" dirty="0">
                <a:solidFill>
                  <a:srgbClr val="000000"/>
                </a:solidFill>
                <a:latin typeface="Calibri" charset="0"/>
              </a:rPr>
              <a:t>  	1999    3.5 inch Disk	1.44Mb</a:t>
            </a:r>
          </a:p>
          <a:p>
            <a:pPr marL="342900" indent="-342900" eaLnBrk="1" hangingPunct="1">
              <a:buAutoNum type="arabicPlain" startAt="1978"/>
            </a:pPr>
            <a:endParaRPr lang="en-GB" altLang="en-US" sz="1800" dirty="0">
              <a:solidFill>
                <a:srgbClr val="000000"/>
              </a:solidFill>
              <a:latin typeface="Calibri" charset="0"/>
            </a:endParaRPr>
          </a:p>
          <a:p>
            <a:pPr eaLnBrk="1" hangingPunct="1"/>
            <a:r>
              <a:rPr lang="en-GB" altLang="en-US" sz="1800" dirty="0">
                <a:solidFill>
                  <a:srgbClr val="000000"/>
                </a:solidFill>
                <a:latin typeface="Calibri" charset="0"/>
              </a:rPr>
              <a:t>Ceased production in 2009, although still used in legacy machines…</a:t>
            </a:r>
          </a:p>
        </p:txBody>
      </p:sp>
      <p:sp>
        <p:nvSpPr>
          <p:cNvPr id="24580" name="AutoShape 3"/>
          <p:cNvSpPr>
            <a:spLocks noChangeArrowheads="1"/>
          </p:cNvSpPr>
          <p:nvPr/>
        </p:nvSpPr>
        <p:spPr bwMode="auto">
          <a:xfrm>
            <a:off x="684212" y="715962"/>
            <a:ext cx="736600" cy="365125"/>
          </a:xfrm>
          <a:custGeom>
            <a:avLst/>
            <a:gdLst>
              <a:gd name="T0" fmla="*/ 736600 w 736600"/>
              <a:gd name="T1" fmla="*/ 182563 h 365125"/>
              <a:gd name="T2" fmla="*/ 368300 w 736600"/>
              <a:gd name="T3" fmla="*/ 365125 h 365125"/>
              <a:gd name="T4" fmla="*/ 0 w 736600"/>
              <a:gd name="T5" fmla="*/ 182563 h 365125"/>
              <a:gd name="T6" fmla="*/ 368300 w 736600"/>
              <a:gd name="T7" fmla="*/ 0 h 365125"/>
              <a:gd name="T8" fmla="*/ 0 60000 65536"/>
              <a:gd name="T9" fmla="*/ 5898240 60000 65536"/>
              <a:gd name="T10" fmla="*/ 11796480 60000 65536"/>
              <a:gd name="T11" fmla="*/ 17694720 60000 65536"/>
              <a:gd name="T12" fmla="*/ 0 w 736600"/>
              <a:gd name="T13" fmla="*/ 0 h 365125"/>
              <a:gd name="T14" fmla="*/ 736600 w 736600"/>
              <a:gd name="T15" fmla="*/ 365125 h 365125"/>
            </a:gdLst>
            <a:ahLst/>
            <a:cxnLst>
              <a:cxn ang="T8">
                <a:pos x="T0" y="T1"/>
              </a:cxn>
              <a:cxn ang="T9">
                <a:pos x="T2" y="T3"/>
              </a:cxn>
              <a:cxn ang="T10">
                <a:pos x="T4" y="T5"/>
              </a:cxn>
              <a:cxn ang="T11">
                <a:pos x="T6" y="T7"/>
              </a:cxn>
            </a:cxnLst>
            <a:rect l="T12" t="T13" r="T14" b="T15"/>
            <a:pathLst>
              <a:path w="736600" h="365125">
                <a:moveTo>
                  <a:pt x="0" y="0"/>
                </a:moveTo>
                <a:lnTo>
                  <a:pt x="2049" y="0"/>
                </a:lnTo>
                <a:lnTo>
                  <a:pt x="2049"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8 inch</a:t>
            </a:r>
          </a:p>
        </p:txBody>
      </p:sp>
      <p:sp>
        <p:nvSpPr>
          <p:cNvPr id="24581" name="AutoShape 4"/>
          <p:cNvSpPr>
            <a:spLocks noChangeArrowheads="1"/>
          </p:cNvSpPr>
          <p:nvPr/>
        </p:nvSpPr>
        <p:spPr bwMode="auto">
          <a:xfrm>
            <a:off x="4499992" y="1335088"/>
            <a:ext cx="1109663" cy="365125"/>
          </a:xfrm>
          <a:custGeom>
            <a:avLst/>
            <a:gdLst>
              <a:gd name="T0" fmla="*/ 1109663 w 1109663"/>
              <a:gd name="T1" fmla="*/ 182563 h 365125"/>
              <a:gd name="T2" fmla="*/ 554832 w 1109663"/>
              <a:gd name="T3" fmla="*/ 365125 h 365125"/>
              <a:gd name="T4" fmla="*/ 0 w 1109663"/>
              <a:gd name="T5" fmla="*/ 182563 h 365125"/>
              <a:gd name="T6" fmla="*/ 554832 w 1109663"/>
              <a:gd name="T7" fmla="*/ 0 h 365125"/>
              <a:gd name="T8" fmla="*/ 0 60000 65536"/>
              <a:gd name="T9" fmla="*/ 5898240 60000 65536"/>
              <a:gd name="T10" fmla="*/ 11796480 60000 65536"/>
              <a:gd name="T11" fmla="*/ 17694720 60000 65536"/>
              <a:gd name="T12" fmla="*/ 0 w 1109663"/>
              <a:gd name="T13" fmla="*/ 0 h 365125"/>
              <a:gd name="T14" fmla="*/ 1109663 w 1109663"/>
              <a:gd name="T15" fmla="*/ 365125 h 365125"/>
            </a:gdLst>
            <a:ahLst/>
            <a:cxnLst>
              <a:cxn ang="T8">
                <a:pos x="T0" y="T1"/>
              </a:cxn>
              <a:cxn ang="T9">
                <a:pos x="T2" y="T3"/>
              </a:cxn>
              <a:cxn ang="T10">
                <a:pos x="T4" y="T5"/>
              </a:cxn>
              <a:cxn ang="T11">
                <a:pos x="T6" y="T7"/>
              </a:cxn>
            </a:cxnLst>
            <a:rect l="T12" t="T13" r="T14" b="T15"/>
            <a:pathLst>
              <a:path w="1109663" h="365125">
                <a:moveTo>
                  <a:pt x="0" y="0"/>
                </a:moveTo>
                <a:lnTo>
                  <a:pt x="3082" y="0"/>
                </a:lnTo>
                <a:lnTo>
                  <a:pt x="308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5 1/4 inch</a:t>
            </a:r>
          </a:p>
        </p:txBody>
      </p:sp>
      <p:sp>
        <p:nvSpPr>
          <p:cNvPr id="24582" name="AutoShape 5"/>
          <p:cNvSpPr>
            <a:spLocks noChangeArrowheads="1"/>
          </p:cNvSpPr>
          <p:nvPr/>
        </p:nvSpPr>
        <p:spPr bwMode="auto">
          <a:xfrm>
            <a:off x="6846713" y="1844824"/>
            <a:ext cx="1109662" cy="365125"/>
          </a:xfrm>
          <a:custGeom>
            <a:avLst/>
            <a:gdLst>
              <a:gd name="T0" fmla="*/ 1109662 w 1109662"/>
              <a:gd name="T1" fmla="*/ 182563 h 365125"/>
              <a:gd name="T2" fmla="*/ 554831 w 1109662"/>
              <a:gd name="T3" fmla="*/ 365125 h 365125"/>
              <a:gd name="T4" fmla="*/ 0 w 1109662"/>
              <a:gd name="T5" fmla="*/ 182563 h 365125"/>
              <a:gd name="T6" fmla="*/ 554831 w 1109662"/>
              <a:gd name="T7" fmla="*/ 0 h 365125"/>
              <a:gd name="T8" fmla="*/ 0 60000 65536"/>
              <a:gd name="T9" fmla="*/ 5898240 60000 65536"/>
              <a:gd name="T10" fmla="*/ 11796480 60000 65536"/>
              <a:gd name="T11" fmla="*/ 17694720 60000 65536"/>
              <a:gd name="T12" fmla="*/ 0 w 1109662"/>
              <a:gd name="T13" fmla="*/ 0 h 365125"/>
              <a:gd name="T14" fmla="*/ 1109662 w 1109662"/>
              <a:gd name="T15" fmla="*/ 365125 h 365125"/>
            </a:gdLst>
            <a:ahLst/>
            <a:cxnLst>
              <a:cxn ang="T8">
                <a:pos x="T0" y="T1"/>
              </a:cxn>
              <a:cxn ang="T9">
                <a:pos x="T2" y="T3"/>
              </a:cxn>
              <a:cxn ang="T10">
                <a:pos x="T4" y="T5"/>
              </a:cxn>
              <a:cxn ang="T11">
                <a:pos x="T6" y="T7"/>
              </a:cxn>
            </a:cxnLst>
            <a:rect l="T12" t="T13" r="T14" b="T15"/>
            <a:pathLst>
              <a:path w="1109662" h="365125">
                <a:moveTo>
                  <a:pt x="0" y="0"/>
                </a:moveTo>
                <a:lnTo>
                  <a:pt x="3082" y="0"/>
                </a:lnTo>
                <a:lnTo>
                  <a:pt x="308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eaLnBrk="1" hangingPunct="1"/>
            <a:r>
              <a:rPr lang="en-GB" altLang="en-US" sz="1800" dirty="0">
                <a:solidFill>
                  <a:srgbClr val="000000"/>
                </a:solidFill>
                <a:latin typeface="Calibri" charset="0"/>
              </a:rPr>
              <a:t>3 1/2 inch</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25</a:t>
            </a:fld>
            <a:endParaRPr lang="en-US"/>
          </a:p>
        </p:txBody>
      </p:sp>
      <p:sp>
        <p:nvSpPr>
          <p:cNvPr id="8" name="AutoShape 5"/>
          <p:cNvSpPr>
            <a:spLocks noChangeArrowheads="1"/>
          </p:cNvSpPr>
          <p:nvPr/>
        </p:nvSpPr>
        <p:spPr bwMode="auto">
          <a:xfrm>
            <a:off x="1546657" y="132641"/>
            <a:ext cx="5832648" cy="583321"/>
          </a:xfrm>
          <a:custGeom>
            <a:avLst/>
            <a:gdLst>
              <a:gd name="T0" fmla="*/ 1109662 w 1109662"/>
              <a:gd name="T1" fmla="*/ 182563 h 365125"/>
              <a:gd name="T2" fmla="*/ 554831 w 1109662"/>
              <a:gd name="T3" fmla="*/ 365125 h 365125"/>
              <a:gd name="T4" fmla="*/ 0 w 1109662"/>
              <a:gd name="T5" fmla="*/ 182563 h 365125"/>
              <a:gd name="T6" fmla="*/ 554831 w 1109662"/>
              <a:gd name="T7" fmla="*/ 0 h 365125"/>
              <a:gd name="T8" fmla="*/ 0 60000 65536"/>
              <a:gd name="T9" fmla="*/ 5898240 60000 65536"/>
              <a:gd name="T10" fmla="*/ 11796480 60000 65536"/>
              <a:gd name="T11" fmla="*/ 17694720 60000 65536"/>
              <a:gd name="T12" fmla="*/ 0 w 1109662"/>
              <a:gd name="T13" fmla="*/ 0 h 365125"/>
              <a:gd name="T14" fmla="*/ 1109662 w 1109662"/>
              <a:gd name="T15" fmla="*/ 365125 h 365125"/>
            </a:gdLst>
            <a:ahLst/>
            <a:cxnLst>
              <a:cxn ang="T8">
                <a:pos x="T0" y="T1"/>
              </a:cxn>
              <a:cxn ang="T9">
                <a:pos x="T2" y="T3"/>
              </a:cxn>
              <a:cxn ang="T10">
                <a:pos x="T4" y="T5"/>
              </a:cxn>
              <a:cxn ang="T11">
                <a:pos x="T6" y="T7"/>
              </a:cxn>
            </a:cxnLst>
            <a:rect l="T12" t="T13" r="T14" b="T15"/>
            <a:pathLst>
              <a:path w="1109662" h="365125">
                <a:moveTo>
                  <a:pt x="0" y="0"/>
                </a:moveTo>
                <a:lnTo>
                  <a:pt x="3082" y="0"/>
                </a:lnTo>
                <a:lnTo>
                  <a:pt x="3082" y="1014"/>
                </a:lnTo>
                <a:lnTo>
                  <a:pt x="0" y="1014"/>
                </a:lnTo>
                <a:lnTo>
                  <a:pt x="0" y="0"/>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square" lIns="90000" tIns="45000" rIns="90000" bIns="45000">
            <a:spAutoFit/>
          </a:bodyP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r>
              <a:rPr lang="en-GB" altLang="en-US" sz="3200" dirty="0">
                <a:solidFill>
                  <a:srgbClr val="000000"/>
                </a:solidFill>
                <a:latin typeface="Calibri" charset="0"/>
              </a:rPr>
              <a:t>Floppy Disks</a:t>
            </a:r>
          </a:p>
        </p:txBody>
      </p:sp>
    </p:spTree>
    <p:extLst>
      <p:ext uri="{BB962C8B-B14F-4D97-AF65-F5344CB8AC3E}">
        <p14:creationId xmlns:p14="http://schemas.microsoft.com/office/powerpoint/2010/main" val="17061438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Historical Context</a:t>
            </a:r>
          </a:p>
        </p:txBody>
      </p:sp>
      <p:sp>
        <p:nvSpPr>
          <p:cNvPr id="2" name="Text Box 2"/>
          <p:cNvSpPr txBox="1">
            <a:spLocks noChangeArrowheads="1"/>
          </p:cNvSpPr>
          <p:nvPr/>
        </p:nvSpPr>
        <p:spPr bwMode="auto">
          <a:xfrm>
            <a:off x="457200" y="1524000"/>
            <a:ext cx="8229600" cy="5105400"/>
          </a:xfrm>
          <a:prstGeom prst="rect">
            <a:avLst/>
          </a:prstGeom>
          <a:noFill/>
          <a:ln w="9525" cap="flat">
            <a:noFill/>
            <a:round/>
            <a:headEnd/>
            <a:tailEnd/>
          </a:ln>
          <a:effectLst/>
        </p:spPr>
        <p:txBody>
          <a:bodyPr lIns="90000" tIns="46800" rIns="90000" bIns="46800"/>
          <a:lstStyle/>
          <a:p>
            <a:pPr marL="331788" indent="-331788">
              <a:lnSpc>
                <a:spcPct val="8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The history of programming languages is linked to the history of computer hardware.</a:t>
            </a:r>
          </a:p>
          <a:p>
            <a:pPr marL="333375" indent="-331788">
              <a:lnSpc>
                <a:spcPct val="80000"/>
              </a:lnSpc>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dirty="0">
              <a:solidFill>
                <a:srgbClr val="000000"/>
              </a:solidFill>
              <a:latin typeface="+mj-lt"/>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Mechanical Era (1623-1945)</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Electromagnetic relays</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1</a:t>
            </a:r>
            <a:r>
              <a:rPr lang="en-GB" baseline="30000" dirty="0">
                <a:solidFill>
                  <a:srgbClr val="000000"/>
                </a:solidFill>
                <a:latin typeface="+mj-lt"/>
              </a:rPr>
              <a:t>st</a:t>
            </a:r>
            <a:r>
              <a:rPr lang="en-GB" dirty="0">
                <a:solidFill>
                  <a:srgbClr val="000000"/>
                </a:solidFill>
                <a:latin typeface="+mj-lt"/>
              </a:rPr>
              <a:t> Generation (1946-1953)</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Vacuum tubes</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Software moves to same medium as data</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2</a:t>
            </a:r>
            <a:r>
              <a:rPr lang="en-GB" baseline="30000" dirty="0">
                <a:solidFill>
                  <a:srgbClr val="000000"/>
                </a:solidFill>
                <a:latin typeface="+mj-lt"/>
              </a:rPr>
              <a:t>nd</a:t>
            </a:r>
            <a:r>
              <a:rPr lang="en-GB" dirty="0">
                <a:solidFill>
                  <a:srgbClr val="000000"/>
                </a:solidFill>
                <a:latin typeface="+mj-lt"/>
              </a:rPr>
              <a:t> Generation (1954-1962)</a:t>
            </a:r>
          </a:p>
          <a:p>
            <a:pPr lvl="2">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Discrete diode transistor </a:t>
            </a:r>
          </a:p>
          <a:p>
            <a:pPr lvl="2" indent="-227013">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3425" lvl="1" indent="-274638">
              <a:lnSpc>
                <a:spcPct val="8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p:txBody>
      </p:sp>
      <p:pic>
        <p:nvPicPr>
          <p:cNvPr id="2253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2188" y="1828800"/>
            <a:ext cx="1711325" cy="2038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5925" y="3103563"/>
            <a:ext cx="1941513" cy="247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pic>
        <p:nvPicPr>
          <p:cNvPr id="22534"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8725" y="4846638"/>
            <a:ext cx="2514600" cy="168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pic>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26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1"/>
          <p:cNvSpPr txBox="1">
            <a:spLocks noChangeArrowheads="1"/>
          </p:cNvSpPr>
          <p:nvPr/>
        </p:nvSpPr>
        <p:spPr bwMode="auto">
          <a:xfrm>
            <a:off x="685800" y="1295400"/>
            <a:ext cx="7772400" cy="4800600"/>
          </a:xfrm>
          <a:prstGeom prst="rect">
            <a:avLst/>
          </a:prstGeom>
          <a:noFill/>
          <a:ln w="9525" cap="flat">
            <a:noFill/>
            <a:round/>
            <a:headEnd/>
            <a:tailEnd/>
          </a:ln>
          <a:effectLst/>
        </p:spPr>
        <p:txBody>
          <a:bodyPr lIns="90000" tIns="46800" rIns="90000" bIns="46800"/>
          <a:lstStyle/>
          <a:p>
            <a:pPr marL="731838" lvl="1" indent="-274638">
              <a:lnSpc>
                <a:spcPct val="80000"/>
              </a:lnSpc>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dirty="0">
                <a:solidFill>
                  <a:srgbClr val="000000"/>
                </a:solidFill>
                <a:latin typeface="+mj-lt"/>
              </a:rPr>
              <a:t>3</a:t>
            </a:r>
            <a:r>
              <a:rPr lang="en-GB" baseline="30000" dirty="0">
                <a:solidFill>
                  <a:srgbClr val="000000"/>
                </a:solidFill>
                <a:latin typeface="+mj-lt"/>
              </a:rPr>
              <a:t>rd</a:t>
            </a:r>
            <a:r>
              <a:rPr lang="en-GB" dirty="0">
                <a:solidFill>
                  <a:srgbClr val="000000"/>
                </a:solidFill>
                <a:latin typeface="+mj-lt"/>
              </a:rPr>
              <a:t> Generation (1963-1972)</a:t>
            </a:r>
          </a:p>
          <a:p>
            <a:pPr lvl="2">
              <a:lnSpc>
                <a:spcPct val="8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Integrated circuits and semi-conductor memory</a:t>
            </a:r>
          </a:p>
          <a:p>
            <a:pPr lvl="2" indent="-227013">
              <a:lnSpc>
                <a:spcPct val="80000"/>
              </a:lnSpc>
              <a:spcBef>
                <a:spcPts val="6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dirty="0">
                <a:solidFill>
                  <a:srgbClr val="000000"/>
                </a:solidFill>
                <a:latin typeface="+mj-lt"/>
              </a:rPr>
              <a:t>4</a:t>
            </a:r>
            <a:r>
              <a:rPr lang="en-GB" baseline="30000" dirty="0">
                <a:solidFill>
                  <a:srgbClr val="000000"/>
                </a:solidFill>
                <a:latin typeface="+mj-lt"/>
              </a:rPr>
              <a:t>th</a:t>
            </a:r>
            <a:r>
              <a:rPr lang="en-GB" dirty="0">
                <a:solidFill>
                  <a:srgbClr val="000000"/>
                </a:solidFill>
                <a:latin typeface="+mj-lt"/>
              </a:rPr>
              <a:t> Generation (1972-1984)</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LSI and VLSI processors now fit onto a single chip</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dirty="0">
                <a:solidFill>
                  <a:srgbClr val="000000"/>
                </a:solidFill>
                <a:latin typeface="+mj-lt"/>
              </a:rPr>
              <a:t>5</a:t>
            </a:r>
            <a:r>
              <a:rPr lang="en-GB" baseline="30000" dirty="0">
                <a:solidFill>
                  <a:srgbClr val="000000"/>
                </a:solidFill>
                <a:latin typeface="+mj-lt"/>
              </a:rPr>
              <a:t>th</a:t>
            </a:r>
            <a:r>
              <a:rPr lang="en-GB" dirty="0">
                <a:solidFill>
                  <a:srgbClr val="000000"/>
                </a:solidFill>
                <a:latin typeface="+mj-lt"/>
              </a:rPr>
              <a:t> Generation (1984-1990)</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Multiple processors</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1838" lvl="1" indent="-274638">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dirty="0">
                <a:solidFill>
                  <a:srgbClr val="000000"/>
                </a:solidFill>
                <a:latin typeface="+mj-lt"/>
              </a:rPr>
              <a:t>6</a:t>
            </a:r>
            <a:r>
              <a:rPr lang="en-GB" baseline="30000" dirty="0">
                <a:solidFill>
                  <a:srgbClr val="000000"/>
                </a:solidFill>
                <a:latin typeface="+mj-lt"/>
              </a:rPr>
              <a:t>th</a:t>
            </a:r>
            <a:r>
              <a:rPr lang="en-GB" dirty="0">
                <a:solidFill>
                  <a:srgbClr val="000000"/>
                </a:solidFill>
                <a:latin typeface="+mj-lt"/>
              </a:rPr>
              <a:t> Generation (1990- ? )</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Improvements in multiprocessor technology</a:t>
            </a:r>
          </a:p>
          <a:p>
            <a:pPr lvl="2">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Improvements in manufacturing</a:t>
            </a:r>
          </a:p>
          <a:p>
            <a:pPr lvl="2" indent="-227013">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1200" dirty="0">
              <a:solidFill>
                <a:srgbClr val="000000"/>
              </a:solidFill>
              <a:latin typeface="+mj-lt"/>
            </a:endParaRPr>
          </a:p>
          <a:p>
            <a:pPr marL="341313" indent="-331788">
              <a:spcBef>
                <a:spcPts val="8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200" dirty="0">
                <a:solidFill>
                  <a:srgbClr val="000000"/>
                </a:solidFill>
                <a:latin typeface="+mj-lt"/>
              </a:rPr>
              <a:t>Much prettier: </a:t>
            </a:r>
            <a:r>
              <a:rPr lang="en-GB" sz="1200" dirty="0">
                <a:solidFill>
                  <a:srgbClr val="002060"/>
                </a:solidFill>
                <a:latin typeface="+mj-lt"/>
              </a:rPr>
              <a:t>http://www.computersciencelab.com/ComputerHistory/History.htm</a:t>
            </a:r>
          </a:p>
          <a:p>
            <a:pPr marL="341313" indent="-331788">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1200" dirty="0">
              <a:solidFill>
                <a:srgbClr val="CCCCFF"/>
              </a:solidFill>
              <a:latin typeface="+mj-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27</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dirty="0">
                <a:solidFill>
                  <a:srgbClr val="000000"/>
                </a:solidFill>
                <a:latin typeface="+mn-lt"/>
              </a:rPr>
              <a:t>Algorithm</a:t>
            </a:r>
          </a:p>
        </p:txBody>
      </p:sp>
      <p:sp>
        <p:nvSpPr>
          <p:cNvPr id="6146" name="Text Box 2"/>
          <p:cNvSpPr txBox="1">
            <a:spLocks noChangeArrowheads="1"/>
          </p:cNvSpPr>
          <p:nvPr/>
        </p:nvSpPr>
        <p:spPr bwMode="auto">
          <a:xfrm>
            <a:off x="928688" y="1857375"/>
            <a:ext cx="7029450" cy="4114800"/>
          </a:xfrm>
          <a:prstGeom prst="rect">
            <a:avLst/>
          </a:prstGeom>
          <a:noFill/>
          <a:ln w="9525" cap="flat">
            <a:noFill/>
            <a:round/>
            <a:headEnd/>
            <a:tailEnd/>
          </a:ln>
          <a:effectLst/>
        </p:spPr>
        <p:txBody>
          <a:bodyPr lIns="90000" tIns="46800" rIns="90000" bIns="46800"/>
          <a:lstStyle/>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A set of well-defined rules for solving a problem in a finite number of steps.</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An algorithm has</a:t>
            </a: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cs typeface="Arial Unicode MS" pitchFamily="32" charset="0"/>
              </a:rPr>
              <a:t>Logical Rules</a:t>
            </a: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cs typeface="Arial Unicode MS" pitchFamily="32" charset="0"/>
              </a:rPr>
              <a:t>Control Structures (to control flow). </a:t>
            </a:r>
          </a:p>
          <a:p>
            <a:pPr marL="333375" indent="-331788">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800" dirty="0">
              <a:solidFill>
                <a:srgbClr val="000000"/>
              </a:solidFill>
              <a:latin typeface="+mj-lt"/>
              <a:cs typeface="Arial Unicode MS" pitchFamily="32" charset="0"/>
            </a:endParaRPr>
          </a:p>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An algorithm can be though of as a set of actions to complete a task</a:t>
            </a:r>
          </a:p>
          <a:p>
            <a:pPr marL="333375" indent="-331788">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28</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Example</a:t>
            </a:r>
          </a:p>
        </p:txBody>
      </p:sp>
      <p:sp>
        <p:nvSpPr>
          <p:cNvPr id="27651" name="Text Box 2"/>
          <p:cNvSpPr txBox="1">
            <a:spLocks noChangeArrowheads="1"/>
          </p:cNvSpPr>
          <p:nvPr/>
        </p:nvSpPr>
        <p:spPr bwMode="auto">
          <a:xfrm>
            <a:off x="648884"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marL="0" indent="0" eaLnBrk="1" hangingPunct="1">
              <a:spcBef>
                <a:spcPts val="800"/>
              </a:spcBef>
            </a:pPr>
            <a:r>
              <a:rPr lang="en-GB" altLang="en-US" dirty="0">
                <a:solidFill>
                  <a:srgbClr val="000000"/>
                </a:solidFill>
                <a:latin typeface="+mj-lt"/>
              </a:rPr>
              <a:t>Tea making algorithm</a:t>
            </a:r>
          </a:p>
          <a:p>
            <a:pPr eaLnBrk="1" hangingPunct="1">
              <a:spcBef>
                <a:spcPts val="800"/>
              </a:spcBef>
              <a:buFont typeface="Times New Roman" pitchFamily="16" charset="0"/>
              <a:buChar char="•"/>
            </a:pPr>
            <a:endParaRPr lang="en-GB" altLang="en-US" sz="2000" dirty="0">
              <a:solidFill>
                <a:srgbClr val="000000"/>
              </a:solidFill>
              <a:latin typeface="+mj-lt"/>
            </a:endParaRPr>
          </a:p>
          <a:p>
            <a:pPr marL="0" indent="0" eaLnBrk="1" hangingPunct="1">
              <a:spcBef>
                <a:spcPts val="800"/>
              </a:spcBef>
            </a:pPr>
            <a:r>
              <a:rPr lang="en-GB" altLang="en-US" sz="2000" dirty="0">
                <a:solidFill>
                  <a:schemeClr val="tx1"/>
                </a:solidFill>
                <a:latin typeface="+mj-lt"/>
                <a:hlinkClick r:id="rId3"/>
              </a:rPr>
              <a:t>http://www.youtube.com/watch?v=gudjzy3E91Q</a:t>
            </a:r>
            <a:endParaRPr lang="en-GB" altLang="en-US" sz="2000" dirty="0">
              <a:solidFill>
                <a:schemeClr val="tx1"/>
              </a:solidFill>
              <a:latin typeface="+mj-lt"/>
            </a:endParaRPr>
          </a:p>
          <a:p>
            <a:pPr marL="0" indent="0" eaLnBrk="1" hangingPunct="1">
              <a:spcBef>
                <a:spcPts val="800"/>
              </a:spcBef>
            </a:pPr>
            <a:endParaRPr lang="en-GB" altLang="en-US" sz="2000" dirty="0">
              <a:solidFill>
                <a:srgbClr val="000000"/>
              </a:solidFill>
              <a:latin typeface="+mj-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29</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sz="3200" dirty="0"/>
              <a:t>Possible Algorithm</a:t>
            </a:r>
          </a:p>
        </p:txBody>
      </p:sp>
      <p:sp>
        <p:nvSpPr>
          <p:cNvPr id="3" name="Content Placeholder 2"/>
          <p:cNvSpPr>
            <a:spLocks noGrp="1"/>
          </p:cNvSpPr>
          <p:nvPr>
            <p:ph idx="1"/>
          </p:nvPr>
        </p:nvSpPr>
        <p:spPr/>
        <p:txBody>
          <a:bodyPr/>
          <a:lstStyle/>
          <a:p>
            <a:pPr lvl="1" eaLnBrk="1" hangingPunct="1">
              <a:spcBef>
                <a:spcPts val="600"/>
              </a:spcBef>
              <a:buFont typeface="Times New Roman" pitchFamily="16" charset="0"/>
              <a:buChar char="–"/>
            </a:pPr>
            <a:r>
              <a:rPr lang="en-GB" altLang="en-US" dirty="0"/>
              <a:t>Fill kettle</a:t>
            </a:r>
          </a:p>
          <a:p>
            <a:pPr lvl="1" eaLnBrk="1" hangingPunct="1">
              <a:spcBef>
                <a:spcPts val="600"/>
              </a:spcBef>
              <a:buFont typeface="Times New Roman" pitchFamily="16" charset="0"/>
              <a:buChar char="–"/>
            </a:pPr>
            <a:r>
              <a:rPr lang="en-GB" altLang="en-US" dirty="0"/>
              <a:t>Boil water</a:t>
            </a:r>
          </a:p>
          <a:p>
            <a:pPr lvl="1" eaLnBrk="1" hangingPunct="1">
              <a:spcBef>
                <a:spcPts val="600"/>
              </a:spcBef>
              <a:buFont typeface="Times New Roman" pitchFamily="16" charset="0"/>
              <a:buChar char="–"/>
            </a:pPr>
            <a:r>
              <a:rPr lang="en-GB" altLang="en-US" dirty="0"/>
              <a:t>Put milk in cup</a:t>
            </a:r>
          </a:p>
          <a:p>
            <a:pPr lvl="1" eaLnBrk="1" hangingPunct="1">
              <a:spcBef>
                <a:spcPts val="600"/>
              </a:spcBef>
              <a:buFont typeface="Times New Roman" pitchFamily="16" charset="0"/>
              <a:buChar char="–"/>
            </a:pPr>
            <a:r>
              <a:rPr lang="en-GB" altLang="en-US" dirty="0"/>
              <a:t>Put teabag in cup</a:t>
            </a:r>
          </a:p>
          <a:p>
            <a:pPr lvl="1" eaLnBrk="1" hangingPunct="1">
              <a:spcBef>
                <a:spcPts val="600"/>
              </a:spcBef>
              <a:buFont typeface="Times New Roman" pitchFamily="16" charset="0"/>
              <a:buChar char="–"/>
            </a:pPr>
            <a:r>
              <a:rPr lang="en-GB" altLang="en-US" dirty="0"/>
              <a:t>Pour water</a:t>
            </a:r>
          </a:p>
          <a:p>
            <a:pPr lvl="1" eaLnBrk="1" hangingPunct="1">
              <a:spcBef>
                <a:spcPts val="600"/>
              </a:spcBef>
              <a:buFont typeface="Times New Roman" pitchFamily="16" charset="0"/>
              <a:buChar char="–"/>
            </a:pPr>
            <a:r>
              <a:rPr lang="en-GB" altLang="en-US" dirty="0"/>
              <a:t>Add sugar</a:t>
            </a:r>
          </a:p>
          <a:p>
            <a:pPr lvl="1" eaLnBrk="1" hangingPunct="1">
              <a:spcBef>
                <a:spcPts val="600"/>
              </a:spcBef>
              <a:buFont typeface="Times New Roman" pitchFamily="16" charset="0"/>
              <a:buChar char="–"/>
            </a:pPr>
            <a:r>
              <a:rPr lang="en-GB" altLang="en-US" dirty="0"/>
              <a:t>Stir tea</a:t>
            </a:r>
          </a:p>
          <a:p>
            <a:pPr lvl="1" eaLnBrk="1" hangingPunct="1">
              <a:spcBef>
                <a:spcPts val="600"/>
              </a:spcBef>
              <a:buFont typeface="Times New Roman" pitchFamily="16" charset="0"/>
              <a:buChar char="–"/>
            </a:pPr>
            <a:r>
              <a:rPr lang="en-GB" altLang="en-US" dirty="0"/>
              <a:t>Remove teabag</a:t>
            </a:r>
          </a:p>
        </p:txBody>
      </p:sp>
      <p:sp>
        <p:nvSpPr>
          <p:cNvPr id="4" name="Slide Number Placeholder 3"/>
          <p:cNvSpPr>
            <a:spLocks noGrp="1"/>
          </p:cNvSpPr>
          <p:nvPr>
            <p:ph type="sldNum" sz="quarter" idx="12"/>
          </p:nvPr>
        </p:nvSpPr>
        <p:spPr/>
        <p:txBody>
          <a:bodyPr/>
          <a:lstStyle/>
          <a:p>
            <a:pPr>
              <a:defRPr/>
            </a:pPr>
            <a:fld id="{9F23500C-4F45-46DE-B0FE-BE56D8A181CE}" type="slidenum">
              <a:rPr lang="en-US" smtClean="0"/>
              <a:pPr>
                <a:defRPr/>
              </a:pPr>
              <a:t>30</a:t>
            </a:fld>
            <a:endParaRPr lang="en-US"/>
          </a:p>
        </p:txBody>
      </p:sp>
    </p:spTree>
    <p:extLst>
      <p:ext uri="{BB962C8B-B14F-4D97-AF65-F5344CB8AC3E}">
        <p14:creationId xmlns:p14="http://schemas.microsoft.com/office/powerpoint/2010/main" val="42256481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endParaRPr lang="en-US" altLang="en-US" dirty="0"/>
          </a:p>
        </p:txBody>
      </p:sp>
      <p:sp>
        <p:nvSpPr>
          <p:cNvPr id="29699" name="Content Placeholder 2"/>
          <p:cNvSpPr>
            <a:spLocks noGrp="1"/>
          </p:cNvSpPr>
          <p:nvPr>
            <p:ph idx="1"/>
          </p:nvPr>
        </p:nvSpPr>
        <p:spPr/>
        <p:txBody>
          <a:bodyPr/>
          <a:lstStyle/>
          <a:p>
            <a:r>
              <a:rPr lang="en-GB" altLang="en-US" dirty="0"/>
              <a:t>MAZE Exercise  :-D</a:t>
            </a:r>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31</a:t>
            </a:fld>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Brief Topology</a:t>
            </a: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marL="331788" indent="-33178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rPr>
              <a:t>Programs can be written in a number of languages</a:t>
            </a:r>
          </a:p>
          <a:p>
            <a:pPr marL="333375" indent="-331788">
              <a:lnSpc>
                <a:spcPct val="8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endParaRPr>
          </a:p>
          <a:p>
            <a:pPr marL="331788" indent="-331788">
              <a:lnSpc>
                <a:spcPct val="8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rPr>
              <a:t>Machine language</a:t>
            </a:r>
          </a:p>
          <a:p>
            <a:pPr marL="731838" lvl="1" indent="-274638">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latin typeface="+mj-lt"/>
              </a:rPr>
              <a:t>This is native to the computer (requires no translation)</a:t>
            </a:r>
          </a:p>
          <a:p>
            <a:pPr marL="731838" lvl="1" indent="-274638">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latin typeface="+mj-lt"/>
              </a:rPr>
              <a:t>This is specific to a particular architecture of machine e.g. Intel i686, Sparc (Motorola 370?)</a:t>
            </a:r>
          </a:p>
          <a:p>
            <a:pPr lvl="2">
              <a:lnSpc>
                <a:spcPct val="8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Programs are specific to the machine they are running on, not portable. </a:t>
            </a:r>
          </a:p>
          <a:p>
            <a:pPr marL="731838" lvl="1" indent="-274638">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latin typeface="+mj-lt"/>
              </a:rPr>
              <a:t>This is effectively writing code in 0’s and 1’s. </a:t>
            </a:r>
          </a:p>
          <a:p>
            <a:pPr lvl="2">
              <a:lnSpc>
                <a:spcPct val="8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This requires a knowledge of the specific chip your writing for</a:t>
            </a:r>
          </a:p>
          <a:p>
            <a:pPr lvl="2">
              <a:lnSpc>
                <a:spcPct val="8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Very difficult for programmers to write. </a:t>
            </a:r>
          </a:p>
          <a:p>
            <a:pPr marL="731838" lvl="1" indent="-274638">
              <a:lnSpc>
                <a:spcPct val="8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a:solidFill>
                  <a:srgbClr val="000000"/>
                </a:solidFill>
                <a:latin typeface="+mj-lt"/>
              </a:rPr>
              <a:t>Example - From [1]</a:t>
            </a:r>
          </a:p>
          <a:p>
            <a:pPr lvl="2" indent="-227013">
              <a:lnSpc>
                <a:spcPct val="8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+1300042774		-- loads base pay into memory</a:t>
            </a:r>
          </a:p>
          <a:p>
            <a:pPr lvl="2" indent="-227013">
              <a:lnSpc>
                <a:spcPct val="8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+1400593219		-- adds overtime pay to base pay</a:t>
            </a:r>
          </a:p>
          <a:p>
            <a:pPr lvl="2" indent="-227013">
              <a:lnSpc>
                <a:spcPct val="8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rPr>
              <a:t>+1200274027		-- stores the result in gross pay</a:t>
            </a:r>
          </a:p>
          <a:p>
            <a:pPr lvl="2" indent="-227013">
              <a:lnSpc>
                <a:spcPct val="8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1800">
              <a:solidFill>
                <a:srgbClr val="000000"/>
              </a:solidFill>
              <a:latin typeface="+mj-lt"/>
            </a:endParaRPr>
          </a:p>
          <a:p>
            <a:pPr marL="333375" indent="-331788">
              <a:lnSpc>
                <a:spcPct val="8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endParaRPr>
          </a:p>
          <a:p>
            <a:pPr marL="333375" indent="-331788">
              <a:lnSpc>
                <a:spcPct val="8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32</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685800" y="620688"/>
            <a:ext cx="7772400" cy="5475312"/>
          </a:xfrm>
          <a:prstGeom prst="rect">
            <a:avLst/>
          </a:prstGeom>
          <a:noFill/>
          <a:ln w="9525" cap="flat">
            <a:noFill/>
            <a:round/>
            <a:headEnd/>
            <a:tailEnd/>
          </a:ln>
          <a:effectLst/>
        </p:spPr>
        <p:txBody>
          <a:bodyPr lIns="90000" tIns="46800" rIns="90000" bIns="46800"/>
          <a:lstStyle/>
          <a:p>
            <a:pPr marL="731838" lvl="1" indent="-274638">
              <a:lnSpc>
                <a:spcPct val="90000"/>
              </a:lnSpc>
              <a:spcBef>
                <a:spcPts val="6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dirty="0">
                <a:solidFill>
                  <a:srgbClr val="000000"/>
                </a:solidFill>
                <a:latin typeface="+mj-lt"/>
              </a:rPr>
              <a:t>Assembly Language</a:t>
            </a:r>
          </a:p>
          <a:p>
            <a:pPr lvl="2">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Created to counter the problems associated with machine language</a:t>
            </a:r>
          </a:p>
          <a:p>
            <a:pPr lvl="3">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Hard to read and understand</a:t>
            </a:r>
          </a:p>
          <a:p>
            <a:pPr lvl="2">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English like abbreviations are used, and names can be allocated to registers and memory locations. </a:t>
            </a:r>
          </a:p>
          <a:p>
            <a:pPr lvl="2">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Must be translated to machine code, this is called assembly, and the programs which carry out this process are called assemblers. </a:t>
            </a:r>
          </a:p>
          <a:p>
            <a:pPr lvl="2">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Example from [1]</a:t>
            </a:r>
          </a:p>
          <a:p>
            <a:pPr lvl="3" indent="-227013">
              <a:lnSpc>
                <a:spcPct val="90000"/>
              </a:lnSpc>
              <a:spcBef>
                <a:spcPts val="45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LOAD BASEPAY</a:t>
            </a:r>
          </a:p>
          <a:p>
            <a:pPr lvl="3" indent="-227013">
              <a:lnSpc>
                <a:spcPct val="90000"/>
              </a:lnSpc>
              <a:spcBef>
                <a:spcPts val="45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ADD OVERPAY</a:t>
            </a:r>
          </a:p>
          <a:p>
            <a:pPr lvl="3" indent="-227013">
              <a:lnSpc>
                <a:spcPct val="90000"/>
              </a:lnSpc>
              <a:spcBef>
                <a:spcPts val="45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STORE GROSSPAY</a:t>
            </a:r>
          </a:p>
          <a:p>
            <a:pPr lvl="2" indent="-227013">
              <a:lnSpc>
                <a:spcPct val="90000"/>
              </a:lnSpc>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 </a:t>
            </a:r>
          </a:p>
          <a:p>
            <a:pPr lvl="2" indent="-227013">
              <a:lnSpc>
                <a:spcPct val="90000"/>
              </a:lnSpc>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3425" lvl="1" indent="-274638">
              <a:lnSpc>
                <a:spcPct val="90000"/>
              </a:lnSpc>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33</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707098" y="908720"/>
            <a:ext cx="7772400" cy="4114800"/>
          </a:xfrm>
          <a:prstGeom prst="rect">
            <a:avLst/>
          </a:prstGeom>
          <a:noFill/>
          <a:ln w="9525" cap="flat">
            <a:noFill/>
            <a:round/>
            <a:headEnd/>
            <a:tailEnd/>
          </a:ln>
          <a:effectLst/>
        </p:spPr>
        <p:txBody>
          <a:bodyPr lIns="90000" tIns="46800" rIns="90000" bIns="46800"/>
          <a:lstStyle/>
          <a:p>
            <a:pPr marL="731838" lvl="1" indent="-274638">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Other than being cumbersome there are no real problems with the instructions shown in the assembler example. </a:t>
            </a:r>
          </a:p>
          <a:p>
            <a:pPr marL="733425" lvl="1" indent="-274638">
              <a:lnSpc>
                <a:spcPct val="90000"/>
              </a:lnSpc>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1838" lvl="1" indent="-274638">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However the constructs available to control the flow of the program are limited</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Selection </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Iteration </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Modularisation</a:t>
            </a:r>
          </a:p>
          <a:p>
            <a:pPr marL="733425" lvl="1" indent="-274638">
              <a:lnSpc>
                <a:spcPct val="90000"/>
              </a:lnSpc>
              <a:spcBef>
                <a:spcPts val="50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2000" dirty="0">
              <a:solidFill>
                <a:srgbClr val="000000"/>
              </a:solidFill>
              <a:latin typeface="+mj-lt"/>
            </a:endParaRPr>
          </a:p>
          <a:p>
            <a:pPr marL="731838" lvl="1" indent="-274638">
              <a:lnSpc>
                <a:spcPct val="90000"/>
              </a:lnSpc>
              <a:spcBef>
                <a:spcPts val="50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2000" dirty="0">
                <a:solidFill>
                  <a:srgbClr val="000000"/>
                </a:solidFill>
                <a:latin typeface="+mj-lt"/>
              </a:rPr>
              <a:t>These are all implemented though various jumps, in later assembler these jumps were built in </a:t>
            </a:r>
            <a:r>
              <a:rPr lang="en-GB" sz="2000" dirty="0" err="1">
                <a:solidFill>
                  <a:srgbClr val="000000"/>
                </a:solidFill>
                <a:latin typeface="+mj-lt"/>
              </a:rPr>
              <a:t>eg</a:t>
            </a:r>
            <a:r>
              <a:rPr lang="en-GB" sz="2000" dirty="0">
                <a:solidFill>
                  <a:srgbClr val="000000"/>
                </a:solidFill>
                <a:latin typeface="+mj-lt"/>
              </a:rPr>
              <a:t>, </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a:solidFill>
                  <a:srgbClr val="000000"/>
                </a:solidFill>
                <a:latin typeface="+mj-lt"/>
              </a:rPr>
              <a:t>je - jump if equal</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err="1">
                <a:solidFill>
                  <a:srgbClr val="000000"/>
                </a:solidFill>
                <a:latin typeface="+mj-lt"/>
              </a:rPr>
              <a:t>jne</a:t>
            </a:r>
            <a:r>
              <a:rPr lang="en-GB" sz="1800" dirty="0">
                <a:solidFill>
                  <a:srgbClr val="000000"/>
                </a:solidFill>
                <a:latin typeface="+mj-lt"/>
              </a:rPr>
              <a:t> - jump if not equal</a:t>
            </a:r>
          </a:p>
          <a:p>
            <a:pPr lvl="2">
              <a:lnSpc>
                <a:spcPct val="90000"/>
              </a:lnSpc>
              <a:spcBef>
                <a:spcPts val="450"/>
              </a:spcBef>
              <a:buFont typeface="Times New Roman" pitchFamily="16" charset="0"/>
              <a:buChar char="•"/>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r>
              <a:rPr lang="en-GB" sz="1800" dirty="0" err="1">
                <a:solidFill>
                  <a:srgbClr val="000000"/>
                </a:solidFill>
                <a:latin typeface="+mj-lt"/>
              </a:rPr>
              <a:t>jg</a:t>
            </a:r>
            <a:r>
              <a:rPr lang="en-GB" sz="1800" dirty="0">
                <a:solidFill>
                  <a:srgbClr val="000000"/>
                </a:solidFill>
                <a:latin typeface="+mj-lt"/>
              </a:rPr>
              <a:t>  - jump if greater than signed. </a:t>
            </a:r>
          </a:p>
          <a:p>
            <a:pPr marL="733425" lvl="1" indent="-274638">
              <a:lnSpc>
                <a:spcPct val="90000"/>
              </a:lnSpc>
              <a:spcBef>
                <a:spcPts val="450"/>
              </a:spcBef>
              <a:buClrTx/>
              <a:buFontTx/>
              <a:buNone/>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a:pPr>
            <a:endParaRPr lang="en-GB" sz="1800"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34</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457200" y="1600200"/>
            <a:ext cx="7239000" cy="4525963"/>
          </a:xfrm>
          <a:prstGeom prst="rect">
            <a:avLst/>
          </a:prstGeom>
          <a:noFill/>
          <a:ln w="9525" cap="flat">
            <a:noFill/>
            <a:round/>
            <a:headEnd/>
            <a:tailEnd/>
          </a:ln>
          <a:effectLst/>
        </p:spPr>
        <p:txBody>
          <a:bodyPr lIns="90000" tIns="46800" rIns="90000" bIns="46800"/>
          <a:lstStyle/>
          <a:p>
            <a:pPr marL="331788" indent="-331788">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Example </a:t>
            </a:r>
          </a:p>
          <a:p>
            <a:pPr marL="733425" lvl="1" indent="-274638">
              <a:spcBef>
                <a:spcPts val="500"/>
              </a:spcBef>
              <a:buClrTx/>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u="sng" dirty="0">
                <a:latin typeface="+mj-lt"/>
                <a:hlinkClick r:id="rId3" tooltip="Ctrl+Click or tap to follow the link"/>
              </a:rPr>
              <a:t>https://github.com/AhmadNaserTurnkeySolutions/emu8086/blob/master/examples/bin2dec.asm</a:t>
            </a:r>
            <a:endParaRPr lang="en-GB" sz="2000" dirty="0">
              <a:latin typeface="+mj-lt"/>
            </a:endParaRPr>
          </a:p>
          <a:p>
            <a:pPr marL="733425" lvl="1" indent="-274638">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This example shows the complexities of assembler</a:t>
            </a:r>
          </a:p>
          <a:p>
            <a:pPr marL="733425" lvl="1" indent="-274638">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Note that the jumps are a lot like go to statements</a:t>
            </a:r>
          </a:p>
          <a:p>
            <a:pPr marL="733425" lvl="1" indent="-274638">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Note that a number of the statements such as loops are effectively jumps with more appropriate names. </a:t>
            </a:r>
          </a:p>
          <a:p>
            <a:pPr marL="733425" lvl="1" indent="-274638">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3425" lvl="1" indent="-274638">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35</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
          <p:cNvSpPr txBox="1">
            <a:spLocks noChangeArrowheads="1"/>
          </p:cNvSpPr>
          <p:nvPr/>
        </p:nvSpPr>
        <p:spPr bwMode="auto">
          <a:xfrm>
            <a:off x="685800" y="608013"/>
            <a:ext cx="77724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latin typeface="+mj-lt"/>
            </a:endParaRPr>
          </a:p>
        </p:txBody>
      </p:sp>
      <p:sp>
        <p:nvSpPr>
          <p:cNvPr id="34819" name="Text Box 2"/>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41313" indent="-331788" eaLnBrk="0" hangingPunc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1pPr>
            <a:lvl2pPr marL="731838" indent="-274638" eaLnBrk="0" hangingPunc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2pPr>
            <a:lvl3pPr eaLnBrk="0" hangingPunc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3pPr>
            <a:lvl4pPr indent="-217488" eaLnBrk="0" hangingPunc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4pPr>
            <a:lvl5pPr eaLnBrk="0" hangingPunc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731838" algn="l"/>
                <a:tab pos="1179513" algn="l"/>
                <a:tab pos="1628775" algn="l"/>
                <a:tab pos="2078038" algn="l"/>
                <a:tab pos="2527300" algn="l"/>
                <a:tab pos="2976563" algn="l"/>
                <a:tab pos="3425825" algn="l"/>
                <a:tab pos="3875088" algn="l"/>
                <a:tab pos="4324350" algn="l"/>
                <a:tab pos="4773613" algn="l"/>
                <a:tab pos="5222875" algn="l"/>
                <a:tab pos="5672138" algn="l"/>
                <a:tab pos="6121400" algn="l"/>
                <a:tab pos="6570663" algn="l"/>
                <a:tab pos="7019925" algn="l"/>
                <a:tab pos="7469188" algn="l"/>
                <a:tab pos="7918450" algn="l"/>
                <a:tab pos="8367713" algn="l"/>
                <a:tab pos="8816975" algn="l"/>
                <a:tab pos="9266238" algn="l"/>
                <a:tab pos="9715500" algn="l"/>
              </a:tabLst>
              <a:defRPr sz="2400">
                <a:solidFill>
                  <a:schemeClr val="bg1"/>
                </a:solidFill>
                <a:latin typeface="Times New Roman" pitchFamily="16" charset="0"/>
                <a:cs typeface="Times New Roman" pitchFamily="16" charset="0"/>
              </a:defRPr>
            </a:lvl9pPr>
          </a:lstStyle>
          <a:p>
            <a:pPr lvl="1" eaLnBrk="1" hangingPunct="1">
              <a:spcBef>
                <a:spcPts val="700"/>
              </a:spcBef>
              <a:buFont typeface="Times New Roman" pitchFamily="16" charset="0"/>
              <a:buChar char="–"/>
            </a:pPr>
            <a:r>
              <a:rPr lang="en-GB" altLang="en-US" dirty="0">
                <a:solidFill>
                  <a:srgbClr val="000000"/>
                </a:solidFill>
                <a:latin typeface="+mj-lt"/>
              </a:rPr>
              <a:t>High level languages were developed which to some extent overcome this problem. </a:t>
            </a:r>
          </a:p>
          <a:p>
            <a:pPr lvl="2" eaLnBrk="1" hangingPunct="1">
              <a:spcBef>
                <a:spcPts val="600"/>
              </a:spcBef>
              <a:buFont typeface="Times New Roman" pitchFamily="16" charset="0"/>
              <a:buChar char="•"/>
            </a:pPr>
            <a:r>
              <a:rPr lang="en-GB" altLang="en-US" sz="2000" dirty="0">
                <a:solidFill>
                  <a:srgbClr val="000000"/>
                </a:solidFill>
                <a:latin typeface="+mj-lt"/>
              </a:rPr>
              <a:t>Single statements can accomplish large tasks, statements look like English with mathematical operations. </a:t>
            </a:r>
          </a:p>
          <a:p>
            <a:pPr lvl="2" eaLnBrk="1" hangingPunct="1">
              <a:spcBef>
                <a:spcPts val="600"/>
              </a:spcBef>
              <a:buFont typeface="Times New Roman" pitchFamily="16" charset="0"/>
              <a:buChar char="•"/>
            </a:pPr>
            <a:r>
              <a:rPr lang="en-US" sz="2000" dirty="0">
                <a:solidFill>
                  <a:schemeClr val="tx1"/>
                </a:solidFill>
                <a:latin typeface="+mj-lt"/>
              </a:rPr>
              <a:t>A high-level language (HLL) is a programming language designed to be easy for humans to read, write, and maintain, using English-like keywords and mathematical syntax.</a:t>
            </a:r>
            <a:endParaRPr lang="en-GB" altLang="en-US" sz="2000" dirty="0">
              <a:solidFill>
                <a:schemeClr val="tx1"/>
              </a:solidFill>
              <a:latin typeface="+mj-lt"/>
            </a:endParaRPr>
          </a:p>
          <a:p>
            <a:pPr lvl="2" eaLnBrk="1" hangingPunct="1">
              <a:spcBef>
                <a:spcPts val="600"/>
              </a:spcBef>
              <a:buFont typeface="Times New Roman" pitchFamily="16" charset="0"/>
              <a:buChar char="•"/>
            </a:pPr>
            <a:r>
              <a:rPr lang="en-GB" altLang="en-US" sz="2000" dirty="0">
                <a:solidFill>
                  <a:srgbClr val="000000"/>
                </a:solidFill>
                <a:latin typeface="+mj-lt"/>
              </a:rPr>
              <a:t>The language is compiled to machine language</a:t>
            </a:r>
          </a:p>
          <a:p>
            <a:pPr lvl="2" eaLnBrk="1" hangingPunct="1">
              <a:spcBef>
                <a:spcPts val="600"/>
              </a:spcBef>
              <a:buFont typeface="Times New Roman" pitchFamily="16" charset="0"/>
              <a:buChar char="•"/>
            </a:pPr>
            <a:r>
              <a:rPr lang="en-GB" altLang="en-US" sz="2000" dirty="0">
                <a:solidFill>
                  <a:srgbClr val="000000"/>
                </a:solidFill>
                <a:latin typeface="+mj-lt"/>
              </a:rPr>
              <a:t>Example from [1]</a:t>
            </a:r>
          </a:p>
          <a:p>
            <a:pPr lvl="3" eaLnBrk="1" hangingPunct="1">
              <a:spcBef>
                <a:spcPts val="500"/>
              </a:spcBef>
              <a:buClrTx/>
              <a:buFontTx/>
              <a:buNone/>
            </a:pPr>
            <a:r>
              <a:rPr lang="en-GB" altLang="en-US" sz="1800" dirty="0" err="1">
                <a:solidFill>
                  <a:srgbClr val="000000"/>
                </a:solidFill>
                <a:latin typeface="+mj-lt"/>
              </a:rPr>
              <a:t>grossPay</a:t>
            </a:r>
            <a:r>
              <a:rPr lang="en-GB" altLang="en-US" sz="1800" dirty="0">
                <a:solidFill>
                  <a:srgbClr val="000000"/>
                </a:solidFill>
                <a:latin typeface="+mj-lt"/>
              </a:rPr>
              <a:t> = </a:t>
            </a:r>
            <a:r>
              <a:rPr lang="en-GB" altLang="en-US" sz="1800" dirty="0" err="1">
                <a:solidFill>
                  <a:srgbClr val="000000"/>
                </a:solidFill>
                <a:latin typeface="+mj-lt"/>
              </a:rPr>
              <a:t>basePay</a:t>
            </a:r>
            <a:r>
              <a:rPr lang="en-GB" altLang="en-US" sz="1800" dirty="0">
                <a:solidFill>
                  <a:srgbClr val="000000"/>
                </a:solidFill>
                <a:latin typeface="+mj-lt"/>
              </a:rPr>
              <a:t> + </a:t>
            </a:r>
            <a:r>
              <a:rPr lang="en-GB" altLang="en-US" sz="1800" dirty="0" err="1">
                <a:solidFill>
                  <a:srgbClr val="000000"/>
                </a:solidFill>
                <a:latin typeface="+mj-lt"/>
              </a:rPr>
              <a:t>overTimePay</a:t>
            </a:r>
            <a:endParaRPr lang="en-GB" altLang="en-US" sz="1800" dirty="0">
              <a:solidFill>
                <a:srgbClr val="000000"/>
              </a:solidFill>
              <a:latin typeface="+mj-lt"/>
            </a:endParaRPr>
          </a:p>
          <a:p>
            <a:pPr eaLnBrk="1" hangingPunct="1">
              <a:spcBef>
                <a:spcPts val="800"/>
              </a:spcBef>
              <a:buClrTx/>
              <a:buFontTx/>
              <a:buNone/>
            </a:pPr>
            <a:endParaRPr lang="en-GB" altLang="en-US" dirty="0">
              <a:solidFill>
                <a:srgbClr val="000000"/>
              </a:solidFill>
              <a:latin typeface="+mj-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36</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5F364C1-C710-0054-427D-3C807088EA5D}"/>
              </a:ext>
            </a:extLst>
          </p:cNvPr>
          <p:cNvSpPr>
            <a:spLocks noGrp="1"/>
          </p:cNvSpPr>
          <p:nvPr>
            <p:ph type="sldNum" sz="quarter" idx="12"/>
          </p:nvPr>
        </p:nvSpPr>
        <p:spPr/>
        <p:txBody>
          <a:bodyPr/>
          <a:lstStyle/>
          <a:p>
            <a:pPr>
              <a:defRPr/>
            </a:pPr>
            <a:fld id="{95550F07-459D-4ABF-9D72-2E7B5441FD5D}" type="slidenum">
              <a:rPr lang="en-US" smtClean="0"/>
              <a:pPr>
                <a:defRPr/>
              </a:pPr>
              <a:t>37</a:t>
            </a:fld>
            <a:endParaRPr lang="en-US" dirty="0"/>
          </a:p>
        </p:txBody>
      </p:sp>
      <p:sp>
        <p:nvSpPr>
          <p:cNvPr id="3" name="TextBox 2">
            <a:extLst>
              <a:ext uri="{FF2B5EF4-FFF2-40B4-BE49-F238E27FC236}">
                <a16:creationId xmlns:a16="http://schemas.microsoft.com/office/drawing/2014/main" id="{58024DEB-7846-CD63-9F0A-BD242C2D0960}"/>
              </a:ext>
            </a:extLst>
          </p:cNvPr>
          <p:cNvSpPr txBox="1"/>
          <p:nvPr/>
        </p:nvSpPr>
        <p:spPr>
          <a:xfrm>
            <a:off x="2195736" y="1196752"/>
            <a:ext cx="1883849" cy="461665"/>
          </a:xfrm>
          <a:prstGeom prst="rect">
            <a:avLst/>
          </a:prstGeom>
          <a:noFill/>
        </p:spPr>
        <p:txBody>
          <a:bodyPr wrap="none" rtlCol="0">
            <a:spAutoFit/>
          </a:bodyPr>
          <a:lstStyle/>
          <a:p>
            <a:r>
              <a:rPr lang="en-GB" dirty="0">
                <a:solidFill>
                  <a:schemeClr val="tx1"/>
                </a:solidFill>
              </a:rPr>
              <a:t>Research task</a:t>
            </a:r>
          </a:p>
        </p:txBody>
      </p:sp>
      <p:sp>
        <p:nvSpPr>
          <p:cNvPr id="5" name="TextBox 4">
            <a:extLst>
              <a:ext uri="{FF2B5EF4-FFF2-40B4-BE49-F238E27FC236}">
                <a16:creationId xmlns:a16="http://schemas.microsoft.com/office/drawing/2014/main" id="{859F922A-049B-BC04-F8CE-12CE3EC4DC87}"/>
              </a:ext>
            </a:extLst>
          </p:cNvPr>
          <p:cNvSpPr txBox="1"/>
          <p:nvPr/>
        </p:nvSpPr>
        <p:spPr>
          <a:xfrm>
            <a:off x="1403648" y="2348880"/>
            <a:ext cx="5688632" cy="1569660"/>
          </a:xfrm>
          <a:prstGeom prst="rect">
            <a:avLst/>
          </a:prstGeom>
          <a:noFill/>
        </p:spPr>
        <p:txBody>
          <a:bodyPr wrap="square" rtlCol="0">
            <a:spAutoFit/>
          </a:bodyPr>
          <a:lstStyle/>
          <a:p>
            <a:r>
              <a:rPr lang="en-GB" altLang="en-US" dirty="0">
                <a:solidFill>
                  <a:srgbClr val="000000"/>
                </a:solidFill>
              </a:rPr>
              <a:t>How do we get from these high-level languages into a binary format that our computer can run?</a:t>
            </a:r>
          </a:p>
          <a:p>
            <a:endParaRPr lang="en-GB" dirty="0"/>
          </a:p>
        </p:txBody>
      </p:sp>
    </p:spTree>
    <p:extLst>
      <p:ext uri="{BB962C8B-B14F-4D97-AF65-F5344CB8AC3E}">
        <p14:creationId xmlns:p14="http://schemas.microsoft.com/office/powerpoint/2010/main" val="35523742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1"/>
          <p:cNvSpPr txBox="1">
            <a:spLocks noChangeArrowheads="1"/>
          </p:cNvSpPr>
          <p:nvPr/>
        </p:nvSpPr>
        <p:spPr bwMode="auto">
          <a:xfrm>
            <a:off x="685800" y="381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latin typeface="+mj-lt"/>
              </a:rPr>
              <a:t>Compiled and Interpreted Languages</a:t>
            </a:r>
          </a:p>
        </p:txBody>
      </p:sp>
      <p:sp>
        <p:nvSpPr>
          <p:cNvPr id="2" name="Text Box 2"/>
          <p:cNvSpPr txBox="1">
            <a:spLocks noChangeArrowheads="1"/>
          </p:cNvSpPr>
          <p:nvPr/>
        </p:nvSpPr>
        <p:spPr bwMode="auto">
          <a:xfrm>
            <a:off x="685800" y="20574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High level languages can be compiled</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Compilation means translating the whole program to a machine executable format</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Compilation is slow but exaction fast</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Whole program done, less risk of errors half way though. </a:t>
            </a:r>
          </a:p>
          <a:p>
            <a:pPr lvl="2" indent="-227013">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They can also be interpreted</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The file is executed bit by bit and interpreted as required. </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No slow compilation step but slower execution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May find an error half way though execution</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38</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9B4DD-77B6-1979-5AAC-A0499F02E188}"/>
            </a:ext>
          </a:extLst>
        </p:cNvPr>
        <p:cNvGrpSpPr/>
        <p:nvPr/>
      </p:nvGrpSpPr>
      <p:grpSpPr>
        <a:xfrm>
          <a:off x="0" y="0"/>
          <a:ext cx="0" cy="0"/>
          <a:chOff x="0" y="0"/>
          <a:chExt cx="0" cy="0"/>
        </a:xfrm>
      </p:grpSpPr>
      <p:sp>
        <p:nvSpPr>
          <p:cNvPr id="35842" name="Text Box 1">
            <a:extLst>
              <a:ext uri="{FF2B5EF4-FFF2-40B4-BE49-F238E27FC236}">
                <a16:creationId xmlns:a16="http://schemas.microsoft.com/office/drawing/2014/main" id="{4A5BB91E-25DA-0C9E-6EB7-4EA415F34AC5}"/>
              </a:ext>
            </a:extLst>
          </p:cNvPr>
          <p:cNvSpPr txBox="1">
            <a:spLocks noChangeArrowheads="1"/>
          </p:cNvSpPr>
          <p:nvPr/>
        </p:nvSpPr>
        <p:spPr bwMode="auto">
          <a:xfrm>
            <a:off x="685800" y="3810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a:solidFill>
                  <a:srgbClr val="000000"/>
                </a:solidFill>
                <a:latin typeface="+mj-lt"/>
              </a:rPr>
              <a:t>Compiled and Interpreted Languages</a:t>
            </a:r>
          </a:p>
        </p:txBody>
      </p:sp>
      <p:sp>
        <p:nvSpPr>
          <p:cNvPr id="2" name="Text Box 2">
            <a:extLst>
              <a:ext uri="{FF2B5EF4-FFF2-40B4-BE49-F238E27FC236}">
                <a16:creationId xmlns:a16="http://schemas.microsoft.com/office/drawing/2014/main" id="{B2D84159-BC0E-6E7E-BDBE-BD9BAA5786AF}"/>
              </a:ext>
            </a:extLst>
          </p:cNvPr>
          <p:cNvSpPr txBox="1">
            <a:spLocks noChangeArrowheads="1"/>
          </p:cNvSpPr>
          <p:nvPr/>
        </p:nvSpPr>
        <p:spPr bwMode="auto">
          <a:xfrm>
            <a:off x="685800" y="20574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Some High level languages can be compiled</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C++ is an example of a high-level language that is compiled into a machine executable format</a:t>
            </a:r>
            <a:endParaRPr lang="en-GB" sz="2000" dirty="0">
              <a:solidFill>
                <a:srgbClr val="000000"/>
              </a:solidFill>
              <a:latin typeface="+mj-lt"/>
            </a:endParaRPr>
          </a:p>
          <a:p>
            <a:pPr lvl="2" indent="-227013">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They can also be interpreted</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Python is an example of an interpreted language, therefore not compiled. (But still high level)</a:t>
            </a:r>
            <a:endParaRPr lang="en-GB" sz="2000" dirty="0">
              <a:solidFill>
                <a:srgbClr val="000000"/>
              </a:solidFill>
              <a:latin typeface="+mj-lt"/>
            </a:endParaRPr>
          </a:p>
        </p:txBody>
      </p:sp>
      <p:sp>
        <p:nvSpPr>
          <p:cNvPr id="3" name="Slide Number Placeholder 2">
            <a:extLst>
              <a:ext uri="{FF2B5EF4-FFF2-40B4-BE49-F238E27FC236}">
                <a16:creationId xmlns:a16="http://schemas.microsoft.com/office/drawing/2014/main" id="{950B1572-FC25-4786-8FF3-04270CE4F756}"/>
              </a:ext>
            </a:extLst>
          </p:cNvPr>
          <p:cNvSpPr>
            <a:spLocks noGrp="1"/>
          </p:cNvSpPr>
          <p:nvPr>
            <p:ph type="sldNum" sz="quarter" idx="12"/>
          </p:nvPr>
        </p:nvSpPr>
        <p:spPr/>
        <p:txBody>
          <a:bodyPr/>
          <a:lstStyle/>
          <a:p>
            <a:pPr>
              <a:defRPr/>
            </a:pPr>
            <a:fld id="{95550F07-459D-4ABF-9D72-2E7B5441FD5D}" type="slidenum">
              <a:rPr lang="en-US" smtClean="0">
                <a:latin typeface="+mj-lt"/>
              </a:rPr>
              <a:pPr>
                <a:defRPr/>
              </a:pPr>
              <a:t>39</a:t>
            </a:fld>
            <a:endParaRPr lang="en-US">
              <a:latin typeface="+mj-lt"/>
            </a:endParaRPr>
          </a:p>
        </p:txBody>
      </p:sp>
    </p:spTree>
    <p:extLst>
      <p:ext uri="{BB962C8B-B14F-4D97-AF65-F5344CB8AC3E}">
        <p14:creationId xmlns:p14="http://schemas.microsoft.com/office/powerpoint/2010/main" val="243843614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709A96D-1754-E95D-41BD-C1A0F81FB2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619440"/>
            <a:ext cx="8178799" cy="3619118"/>
          </a:xfrm>
          <a:prstGeom prst="rect">
            <a:avLst/>
          </a:prstGeom>
        </p:spPr>
      </p:pic>
      <p:sp>
        <p:nvSpPr>
          <p:cNvPr id="2" name="Slide Number Placeholder 1">
            <a:extLst>
              <a:ext uri="{FF2B5EF4-FFF2-40B4-BE49-F238E27FC236}">
                <a16:creationId xmlns:a16="http://schemas.microsoft.com/office/drawing/2014/main" id="{2B2CF1EC-E46D-4E33-980E-6199C0A2824C}"/>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95550F07-459D-4ABF-9D72-2E7B5441FD5D}" type="slidenum">
              <a:rPr lang="en-US" smtClean="0"/>
              <a:pPr>
                <a:spcAft>
                  <a:spcPts val="600"/>
                </a:spcAft>
                <a:defRPr/>
              </a:pPr>
              <a:t>40</a:t>
            </a:fld>
            <a:endParaRPr lang="en-US"/>
          </a:p>
        </p:txBody>
      </p:sp>
    </p:spTree>
    <p:extLst>
      <p:ext uri="{BB962C8B-B14F-4D97-AF65-F5344CB8AC3E}">
        <p14:creationId xmlns:p14="http://schemas.microsoft.com/office/powerpoint/2010/main" val="31057979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2"/>
          <p:cNvSpPr txBox="1">
            <a:spLocks noChangeArrowheads="1"/>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Fault-Free Software</a:t>
            </a:r>
          </a:p>
        </p:txBody>
      </p:sp>
      <p:sp>
        <p:nvSpPr>
          <p:cNvPr id="36867" name="Text Box 3"/>
          <p:cNvSpPr txBox="1">
            <a:spLocks noChangeArrowheads="1"/>
          </p:cNvSpPr>
          <p:nvPr/>
        </p:nvSpPr>
        <p:spPr bwMode="auto">
          <a:xfrm>
            <a:off x="512763" y="1252538"/>
            <a:ext cx="8321675" cy="522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2pPr>
            <a:lvl3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3pPr>
            <a:lvl4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4pPr>
            <a:lvl5pPr eaLnBrk="0" hangingPunc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436563" algn="l"/>
                <a:tab pos="885825" algn="l"/>
                <a:tab pos="1335088" algn="l"/>
                <a:tab pos="1784350" algn="l"/>
                <a:tab pos="2233613" algn="l"/>
                <a:tab pos="2682875" algn="l"/>
                <a:tab pos="3132138" algn="l"/>
                <a:tab pos="3581400" algn="l"/>
                <a:tab pos="4030663" algn="l"/>
                <a:tab pos="4479925" algn="l"/>
                <a:tab pos="4929188" algn="l"/>
                <a:tab pos="5378450" algn="l"/>
                <a:tab pos="5827713" algn="l"/>
                <a:tab pos="6276975" algn="l"/>
                <a:tab pos="6726238" algn="l"/>
                <a:tab pos="7175500" algn="l"/>
                <a:tab pos="7624763" algn="l"/>
                <a:tab pos="8074025" algn="l"/>
                <a:tab pos="8523288" algn="l"/>
                <a:tab pos="89725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700"/>
              </a:spcBef>
              <a:buFont typeface="Arial" charset="0"/>
              <a:buChar char="•"/>
            </a:pPr>
            <a:r>
              <a:rPr lang="en-US" altLang="en-US" dirty="0">
                <a:solidFill>
                  <a:srgbClr val="000000"/>
                </a:solidFill>
                <a:latin typeface="+mj-lt"/>
              </a:rPr>
              <a:t>What are Faults?</a:t>
            </a:r>
          </a:p>
          <a:p>
            <a:pPr lvl="1" eaLnBrk="1" hangingPunct="1">
              <a:lnSpc>
                <a:spcPct val="90000"/>
              </a:lnSpc>
              <a:spcBef>
                <a:spcPts val="600"/>
              </a:spcBef>
              <a:buFont typeface="Arial" charset="0"/>
              <a:buChar char="–"/>
            </a:pPr>
            <a:r>
              <a:rPr lang="en-US" altLang="en-US" sz="2000" dirty="0">
                <a:solidFill>
                  <a:srgbClr val="000000"/>
                </a:solidFill>
                <a:latin typeface="+mj-lt"/>
              </a:rPr>
              <a:t>software behavior unaccounted for in its design</a:t>
            </a:r>
          </a:p>
          <a:p>
            <a:pPr eaLnBrk="1" hangingPunct="1">
              <a:lnSpc>
                <a:spcPct val="90000"/>
              </a:lnSpc>
              <a:spcBef>
                <a:spcPts val="700"/>
              </a:spcBef>
              <a:buFont typeface="Arial" charset="0"/>
              <a:buChar char="•"/>
            </a:pPr>
            <a:r>
              <a:rPr lang="en-US" altLang="en-US" dirty="0">
                <a:solidFill>
                  <a:srgbClr val="000000"/>
                </a:solidFill>
                <a:latin typeface="+mj-lt"/>
              </a:rPr>
              <a:t>Examples?</a:t>
            </a:r>
          </a:p>
          <a:p>
            <a:pPr lvl="1" eaLnBrk="1" hangingPunct="1">
              <a:lnSpc>
                <a:spcPct val="90000"/>
              </a:lnSpc>
              <a:spcBef>
                <a:spcPts val="600"/>
              </a:spcBef>
              <a:buFont typeface="Arial" charset="0"/>
              <a:buChar char="–"/>
            </a:pPr>
            <a:r>
              <a:rPr lang="en-US" altLang="en-US" sz="2000" dirty="0">
                <a:solidFill>
                  <a:srgbClr val="000000"/>
                </a:solidFill>
                <a:latin typeface="+mj-lt"/>
              </a:rPr>
              <a:t>Patriot missile timing error</a:t>
            </a:r>
          </a:p>
          <a:p>
            <a:pPr lvl="1" eaLnBrk="1" hangingPunct="1">
              <a:lnSpc>
                <a:spcPct val="90000"/>
              </a:lnSpc>
              <a:spcBef>
                <a:spcPts val="600"/>
              </a:spcBef>
              <a:buFont typeface="Arial" charset="0"/>
              <a:buChar char="–"/>
            </a:pPr>
            <a:r>
              <a:rPr lang="en-US" altLang="en-US" sz="2000" dirty="0">
                <a:solidFill>
                  <a:srgbClr val="000000"/>
                </a:solidFill>
                <a:latin typeface="+mj-lt"/>
              </a:rPr>
              <a:t>Therac-25 medical linear accelerator incident</a:t>
            </a:r>
          </a:p>
          <a:p>
            <a:pPr lvl="1" eaLnBrk="1" hangingPunct="1">
              <a:lnSpc>
                <a:spcPct val="90000"/>
              </a:lnSpc>
              <a:spcBef>
                <a:spcPts val="600"/>
              </a:spcBef>
              <a:buFont typeface="Arial" charset="0"/>
              <a:buChar char="–"/>
            </a:pPr>
            <a:r>
              <a:rPr lang="en-US" altLang="en-US" sz="2000" dirty="0">
                <a:solidFill>
                  <a:srgbClr val="000000"/>
                </a:solidFill>
                <a:latin typeface="+mj-lt"/>
              </a:rPr>
              <a:t>OZ aircraft simulator</a:t>
            </a:r>
          </a:p>
          <a:p>
            <a:pPr lvl="1" eaLnBrk="1" hangingPunct="1">
              <a:lnSpc>
                <a:spcPct val="90000"/>
              </a:lnSpc>
              <a:spcBef>
                <a:spcPts val="700"/>
              </a:spcBef>
              <a:buFont typeface="Arial" charset="0"/>
              <a:buChar char="–"/>
            </a:pPr>
            <a:r>
              <a:rPr lang="en-GB" altLang="en-US" sz="2000" dirty="0">
                <a:solidFill>
                  <a:srgbClr val="000000"/>
                </a:solidFill>
                <a:latin typeface="+mj-lt"/>
              </a:rPr>
              <a:t>Mariner I “DO 100 I=1.10 (not 1,10)”</a:t>
            </a:r>
            <a:r>
              <a:rPr lang="en-GB" altLang="en-US" sz="1800" dirty="0">
                <a:solidFill>
                  <a:srgbClr val="000000"/>
                </a:solidFill>
                <a:latin typeface="+mj-lt"/>
              </a:rPr>
              <a:t> </a:t>
            </a:r>
          </a:p>
          <a:p>
            <a:pPr lvl="1" eaLnBrk="1" hangingPunct="1">
              <a:lnSpc>
                <a:spcPct val="90000"/>
              </a:lnSpc>
              <a:spcBef>
                <a:spcPts val="600"/>
              </a:spcBef>
              <a:buFont typeface="Arial" charset="0"/>
              <a:buChar char="–"/>
            </a:pPr>
            <a:r>
              <a:rPr lang="en-US" altLang="en-US" sz="2000" dirty="0">
                <a:solidFill>
                  <a:srgbClr val="000000"/>
                </a:solidFill>
                <a:latin typeface="+mj-lt"/>
              </a:rPr>
              <a:t>Windows graphics threads gripe </a:t>
            </a:r>
          </a:p>
          <a:p>
            <a:pPr lvl="1" eaLnBrk="1" hangingPunct="1">
              <a:lnSpc>
                <a:spcPct val="90000"/>
              </a:lnSpc>
              <a:spcBef>
                <a:spcPts val="600"/>
              </a:spcBef>
              <a:buClr>
                <a:srgbClr val="009999"/>
              </a:buClr>
              <a:buFont typeface="Arial" charset="0"/>
              <a:buChar char="–"/>
            </a:pPr>
            <a:r>
              <a:rPr lang="en-US" altLang="en-US" sz="2000" dirty="0">
                <a:solidFill>
                  <a:srgbClr val="000000"/>
                </a:solidFill>
                <a:latin typeface="+mj-lt"/>
              </a:rPr>
              <a:t>F18 missile thrust while clamped, plane lost 20,000 feet</a:t>
            </a:r>
          </a:p>
          <a:p>
            <a:pPr lvl="1" eaLnBrk="1" hangingPunct="1">
              <a:lnSpc>
                <a:spcPct val="90000"/>
              </a:lnSpc>
              <a:spcBef>
                <a:spcPts val="600"/>
              </a:spcBef>
              <a:buClr>
                <a:srgbClr val="009999"/>
              </a:buClr>
              <a:buFont typeface="Arial" charset="0"/>
              <a:buChar char="–"/>
            </a:pPr>
            <a:r>
              <a:rPr lang="en-US" altLang="en-US" sz="2000" dirty="0">
                <a:solidFill>
                  <a:srgbClr val="000000"/>
                </a:solidFill>
                <a:latin typeface="+mj-lt"/>
              </a:rPr>
              <a:t>BMEWS at Thule detected rising moon as incoming missiles</a:t>
            </a:r>
          </a:p>
          <a:p>
            <a:pPr lvl="1" eaLnBrk="1" hangingPunct="1">
              <a:lnSpc>
                <a:spcPct val="90000"/>
              </a:lnSpc>
              <a:spcBef>
                <a:spcPts val="600"/>
              </a:spcBef>
              <a:buClr>
                <a:srgbClr val="009999"/>
              </a:buClr>
              <a:buFont typeface="Arial" charset="0"/>
              <a:buChar char="–"/>
            </a:pPr>
            <a:r>
              <a:rPr lang="en-US" altLang="en-US" sz="2000" dirty="0">
                <a:solidFill>
                  <a:srgbClr val="000000"/>
                </a:solidFill>
                <a:latin typeface="+mj-lt"/>
              </a:rPr>
              <a:t>F16 simulation: plane flipped over whenever it crossed equator</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41</a:t>
            </a:fld>
            <a:endParaRPr lang="en-US" dirty="0">
              <a:latin typeface="+mj-lt"/>
            </a:endParaRPr>
          </a:p>
        </p:txBody>
      </p:sp>
    </p:spTree>
  </p:cSld>
  <p:clrMapOvr>
    <a:masterClrMapping/>
  </p:clrMapOvr>
  <p:transition/>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42</a:t>
            </a:fld>
            <a:endParaRPr lang="en-US">
              <a:latin typeface="+mj-lt"/>
            </a:endParaRPr>
          </a:p>
        </p:txBody>
      </p:sp>
      <p:pic>
        <p:nvPicPr>
          <p:cNvPr id="1198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8104" y="2204864"/>
            <a:ext cx="2563366" cy="2311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755576" y="548680"/>
            <a:ext cx="7488832" cy="5632311"/>
          </a:xfrm>
          <a:prstGeom prst="rect">
            <a:avLst/>
          </a:prstGeom>
          <a:noFill/>
        </p:spPr>
        <p:txBody>
          <a:bodyPr wrap="square" rtlCol="0">
            <a:spAutoFit/>
          </a:bodyPr>
          <a:lstStyle/>
          <a:p>
            <a:r>
              <a:rPr lang="en-GB" b="1" dirty="0">
                <a:solidFill>
                  <a:schemeClr val="tx1"/>
                </a:solidFill>
                <a:latin typeface="+mj-lt"/>
              </a:rPr>
              <a:t>Mars Climate Orbiter (1999)</a:t>
            </a:r>
          </a:p>
          <a:p>
            <a:endParaRPr lang="en-GB" b="1" dirty="0">
              <a:solidFill>
                <a:schemeClr val="tx1"/>
              </a:solidFill>
              <a:latin typeface="+mj-lt"/>
            </a:endParaRPr>
          </a:p>
          <a:p>
            <a:r>
              <a:rPr lang="en-GB" dirty="0">
                <a:solidFill>
                  <a:schemeClr val="tx1"/>
                </a:solidFill>
                <a:latin typeface="+mj-lt"/>
              </a:rPr>
              <a:t>Burned up in the Martian atmosphere because engineers failed to convert units from imperial to metric.</a:t>
            </a:r>
          </a:p>
          <a:p>
            <a:endParaRPr lang="en-GB" dirty="0">
              <a:solidFill>
                <a:schemeClr val="tx1"/>
              </a:solidFill>
              <a:latin typeface="+mj-lt"/>
            </a:endParaRPr>
          </a:p>
          <a:p>
            <a:r>
              <a:rPr lang="en-GB" dirty="0">
                <a:solidFill>
                  <a:schemeClr val="tx1"/>
                </a:solidFill>
                <a:latin typeface="+mj-lt"/>
              </a:rPr>
              <a:t>The problem was in the software </a:t>
            </a:r>
          </a:p>
          <a:p>
            <a:r>
              <a:rPr lang="en-GB" dirty="0">
                <a:solidFill>
                  <a:schemeClr val="tx1"/>
                </a:solidFill>
                <a:latin typeface="+mj-lt"/>
              </a:rPr>
              <a:t>controlling the orbiter’s thrusters. </a:t>
            </a:r>
          </a:p>
          <a:p>
            <a:r>
              <a:rPr lang="en-GB" dirty="0">
                <a:solidFill>
                  <a:schemeClr val="tx1"/>
                </a:solidFill>
                <a:latin typeface="+mj-lt"/>
              </a:rPr>
              <a:t>The software calculated the force </a:t>
            </a:r>
          </a:p>
          <a:p>
            <a:r>
              <a:rPr lang="en-GB" dirty="0">
                <a:solidFill>
                  <a:schemeClr val="tx1"/>
                </a:solidFill>
                <a:latin typeface="+mj-lt"/>
              </a:rPr>
              <a:t>the thrusters needed to exert in </a:t>
            </a:r>
          </a:p>
          <a:p>
            <a:r>
              <a:rPr lang="en-GB" u="sng" dirty="0">
                <a:solidFill>
                  <a:schemeClr val="tx1"/>
                </a:solidFill>
                <a:latin typeface="+mj-lt"/>
              </a:rPr>
              <a:t>pounds</a:t>
            </a:r>
            <a:r>
              <a:rPr lang="en-GB" dirty="0">
                <a:solidFill>
                  <a:schemeClr val="tx1"/>
                </a:solidFill>
                <a:latin typeface="+mj-lt"/>
              </a:rPr>
              <a:t> of force. A separate piece of</a:t>
            </a:r>
          </a:p>
          <a:p>
            <a:r>
              <a:rPr lang="en-GB" dirty="0">
                <a:solidFill>
                  <a:schemeClr val="tx1"/>
                </a:solidFill>
                <a:latin typeface="+mj-lt"/>
              </a:rPr>
              <a:t> software took in the data assuming </a:t>
            </a:r>
          </a:p>
          <a:p>
            <a:r>
              <a:rPr lang="en-GB" dirty="0">
                <a:solidFill>
                  <a:schemeClr val="tx1"/>
                </a:solidFill>
                <a:latin typeface="+mj-lt"/>
              </a:rPr>
              <a:t>it was in the </a:t>
            </a:r>
            <a:r>
              <a:rPr lang="en-GB" dirty="0">
                <a:solidFill>
                  <a:schemeClr val="tx1"/>
                </a:solidFill>
                <a:latin typeface="+mj-lt"/>
                <a:hlinkClick r:id="rId3"/>
              </a:rPr>
              <a:t>metric unit</a:t>
            </a:r>
            <a:r>
              <a:rPr lang="en-GB" dirty="0">
                <a:solidFill>
                  <a:schemeClr val="tx1"/>
                </a:solidFill>
                <a:latin typeface="+mj-lt"/>
              </a:rPr>
              <a:t>: </a:t>
            </a:r>
            <a:r>
              <a:rPr lang="en-GB" dirty="0" err="1">
                <a:solidFill>
                  <a:schemeClr val="tx1"/>
                </a:solidFill>
                <a:latin typeface="+mj-lt"/>
              </a:rPr>
              <a:t>newtons</a:t>
            </a:r>
            <a:r>
              <a:rPr lang="en-GB" dirty="0">
                <a:solidFill>
                  <a:schemeClr val="tx1"/>
                </a:solidFill>
                <a:latin typeface="+mj-lt"/>
              </a:rPr>
              <a:t>.</a:t>
            </a:r>
          </a:p>
          <a:p>
            <a:endParaRPr lang="en-GB" dirty="0">
              <a:solidFill>
                <a:schemeClr val="tx1"/>
              </a:solidFill>
              <a:latin typeface="+mj-lt"/>
            </a:endParaRPr>
          </a:p>
          <a:p>
            <a:r>
              <a:rPr lang="en-GB" b="1" dirty="0">
                <a:solidFill>
                  <a:schemeClr val="tx1"/>
                </a:solidFill>
                <a:latin typeface="+mj-lt"/>
              </a:rPr>
              <a:t>Oops!</a:t>
            </a:r>
          </a:p>
          <a:p>
            <a:endParaRPr lang="en-GB" dirty="0">
              <a:solidFill>
                <a:schemeClr val="tx1"/>
              </a:solidFill>
              <a:latin typeface="+mj-lt"/>
            </a:endParaRPr>
          </a:p>
        </p:txBody>
      </p:sp>
    </p:spTree>
    <p:extLst>
      <p:ext uri="{BB962C8B-B14F-4D97-AF65-F5344CB8AC3E}">
        <p14:creationId xmlns:p14="http://schemas.microsoft.com/office/powerpoint/2010/main" val="9883881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43</a:t>
            </a:fld>
            <a:endParaRPr lang="en-US">
              <a:latin typeface="+mj-lt"/>
            </a:endParaRPr>
          </a:p>
        </p:txBody>
      </p:sp>
      <p:sp>
        <p:nvSpPr>
          <p:cNvPr id="3" name="Rectangle 2"/>
          <p:cNvSpPr/>
          <p:nvPr/>
        </p:nvSpPr>
        <p:spPr>
          <a:xfrm>
            <a:off x="899592" y="1124744"/>
            <a:ext cx="7560840" cy="1055674"/>
          </a:xfrm>
          <a:prstGeom prst="rect">
            <a:avLst/>
          </a:prstGeom>
        </p:spPr>
        <p:txBody>
          <a:bodyPr wrap="square">
            <a:spAutoFit/>
          </a:bodyPr>
          <a:lstStyle/>
          <a:p>
            <a:pPr eaLnBrk="1" hangingPunct="1">
              <a:lnSpc>
                <a:spcPct val="90000"/>
              </a:lnSpc>
              <a:spcBef>
                <a:spcPts val="700"/>
              </a:spcBef>
              <a:buFont typeface="Arial" charset="0"/>
              <a:buChar char="•"/>
            </a:pPr>
            <a:r>
              <a:rPr lang="en-US" altLang="en-US" dirty="0">
                <a:solidFill>
                  <a:srgbClr val="000000"/>
                </a:solidFill>
                <a:latin typeface="+mj-lt"/>
              </a:rPr>
              <a:t>How can we reduce our chances of faults?</a:t>
            </a:r>
          </a:p>
          <a:p>
            <a:pPr lvl="1" eaLnBrk="1" hangingPunct="1">
              <a:lnSpc>
                <a:spcPct val="90000"/>
              </a:lnSpc>
              <a:spcBef>
                <a:spcPts val="600"/>
              </a:spcBef>
              <a:buFont typeface="Arial" charset="0"/>
              <a:buChar char="–"/>
            </a:pPr>
            <a:r>
              <a:rPr lang="en-US" altLang="en-US" sz="2000" dirty="0">
                <a:solidFill>
                  <a:srgbClr val="000000"/>
                </a:solidFill>
                <a:latin typeface="+mj-lt"/>
              </a:rPr>
              <a:t>use a well-defined process that includes rigorous design, testing, and programming techniques</a:t>
            </a:r>
          </a:p>
        </p:txBody>
      </p:sp>
    </p:spTree>
    <p:extLst>
      <p:ext uri="{BB962C8B-B14F-4D97-AF65-F5344CB8AC3E}">
        <p14:creationId xmlns:p14="http://schemas.microsoft.com/office/powerpoint/2010/main" val="20597323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1"/>
          <p:cNvSpPr txBox="1">
            <a:spLocks noChangeArrowheads="1"/>
          </p:cNvSpPr>
          <p:nvPr/>
        </p:nvSpPr>
        <p:spPr bwMode="auto">
          <a:xfrm>
            <a:off x="685800" y="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When do we program?</a:t>
            </a:r>
          </a:p>
        </p:txBody>
      </p:sp>
      <p:sp>
        <p:nvSpPr>
          <p:cNvPr id="2" name="Text Box 2"/>
          <p:cNvSpPr txBox="1">
            <a:spLocks noChangeArrowheads="1"/>
          </p:cNvSpPr>
          <p:nvPr/>
        </p:nvSpPr>
        <p:spPr bwMode="auto">
          <a:xfrm>
            <a:off x="685800" y="13716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800" dirty="0">
                <a:solidFill>
                  <a:srgbClr val="000000"/>
                </a:solidFill>
                <a:latin typeface="+mj-lt"/>
              </a:rPr>
              <a:t>Programming is actually a stage of the </a:t>
            </a:r>
            <a:r>
              <a:rPr lang="en-GB" sz="2800" b="1" dirty="0">
                <a:solidFill>
                  <a:srgbClr val="000000"/>
                </a:solidFill>
                <a:latin typeface="+mj-lt"/>
              </a:rPr>
              <a:t>software development process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Requirements Analysis</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Requirements Solicitation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Requirements Specification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Documentation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Diagrams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Design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Design Specification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Design documentation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Diagrams – Flowcharts, ‘OO’ Diagrams</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Implementation</a:t>
            </a:r>
          </a:p>
          <a:p>
            <a:pPr lvl="2">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Code</a:t>
            </a:r>
          </a:p>
          <a:p>
            <a:pPr marL="731838" lvl="1" indent="-27463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US" dirty="0">
                <a:solidFill>
                  <a:srgbClr val="000000"/>
                </a:solidFill>
                <a:latin typeface="+mj-lt"/>
              </a:rPr>
              <a:t>Testing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US"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pPr>
                <a:defRPr/>
              </a:pPr>
              <a:t>44</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Requirements Analysis</a:t>
            </a:r>
          </a:p>
        </p:txBody>
      </p:sp>
      <p:sp>
        <p:nvSpPr>
          <p:cNvPr id="38915"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800"/>
              </a:spcBef>
              <a:buFont typeface="Times New Roman" pitchFamily="16" charset="0"/>
              <a:buChar char="•"/>
            </a:pPr>
            <a:r>
              <a:rPr lang="en-GB" altLang="en-US" sz="2000">
                <a:solidFill>
                  <a:srgbClr val="000000"/>
                </a:solidFill>
                <a:latin typeface="+mj-lt"/>
              </a:rPr>
              <a:t>Requirements Analysis</a:t>
            </a:r>
          </a:p>
          <a:p>
            <a:pPr lvl="1" eaLnBrk="1" hangingPunct="1">
              <a:lnSpc>
                <a:spcPct val="90000"/>
              </a:lnSpc>
              <a:spcBef>
                <a:spcPts val="700"/>
              </a:spcBef>
              <a:buFont typeface="Times New Roman" pitchFamily="16" charset="0"/>
              <a:buChar char="–"/>
            </a:pPr>
            <a:r>
              <a:rPr lang="en-GB" altLang="en-US" sz="2000">
                <a:solidFill>
                  <a:srgbClr val="000000"/>
                </a:solidFill>
                <a:latin typeface="+mj-lt"/>
              </a:rPr>
              <a:t>Requirements Solicitation</a:t>
            </a:r>
          </a:p>
          <a:p>
            <a:pPr lvl="2" eaLnBrk="1" hangingPunct="1">
              <a:lnSpc>
                <a:spcPct val="90000"/>
              </a:lnSpc>
              <a:spcBef>
                <a:spcPts val="600"/>
              </a:spcBef>
              <a:buFont typeface="Times New Roman" pitchFamily="16" charset="0"/>
              <a:buChar char="•"/>
            </a:pPr>
            <a:r>
              <a:rPr lang="en-GB" altLang="en-US">
                <a:solidFill>
                  <a:srgbClr val="000000"/>
                </a:solidFill>
                <a:latin typeface="+mj-lt"/>
              </a:rPr>
              <a:t>Find out what the requirements are at a basic level what are the inputs and outputs of the program / algorithm we are being asked to write.</a:t>
            </a:r>
          </a:p>
          <a:p>
            <a:pPr lvl="1" eaLnBrk="1" hangingPunct="1">
              <a:lnSpc>
                <a:spcPct val="90000"/>
              </a:lnSpc>
              <a:spcBef>
                <a:spcPts val="700"/>
              </a:spcBef>
              <a:buFont typeface="Times New Roman" pitchFamily="16" charset="0"/>
              <a:buChar char="–"/>
            </a:pPr>
            <a:r>
              <a:rPr lang="en-GB" altLang="en-US" sz="2000">
                <a:solidFill>
                  <a:srgbClr val="000000"/>
                </a:solidFill>
                <a:latin typeface="+mj-lt"/>
              </a:rPr>
              <a:t>Requirements Specification</a:t>
            </a:r>
          </a:p>
          <a:p>
            <a:pPr lvl="2" eaLnBrk="1" hangingPunct="1">
              <a:lnSpc>
                <a:spcPct val="90000"/>
              </a:lnSpc>
              <a:spcBef>
                <a:spcPts val="600"/>
              </a:spcBef>
              <a:buFont typeface="Times New Roman" pitchFamily="16" charset="0"/>
              <a:buChar char="•"/>
            </a:pPr>
            <a:r>
              <a:rPr lang="en-GB" altLang="en-US">
                <a:solidFill>
                  <a:srgbClr val="000000"/>
                </a:solidFill>
                <a:latin typeface="+mj-lt"/>
                <a:cs typeface="Arial Unicode MS" pitchFamily="32" charset="0"/>
              </a:rPr>
              <a:t>Write down the results of these discussions so everyone knows what has to be done</a:t>
            </a:r>
          </a:p>
          <a:p>
            <a:pPr lvl="2" eaLnBrk="1" hangingPunct="1">
              <a:lnSpc>
                <a:spcPct val="90000"/>
              </a:lnSpc>
              <a:spcBef>
                <a:spcPts val="600"/>
              </a:spcBef>
              <a:buFont typeface="Times New Roman" pitchFamily="16" charset="0"/>
              <a:buChar char="•"/>
            </a:pPr>
            <a:r>
              <a:rPr lang="en-GB" altLang="en-US">
                <a:solidFill>
                  <a:srgbClr val="000000"/>
                </a:solidFill>
                <a:latin typeface="+mj-lt"/>
                <a:cs typeface="Arial Unicode MS" pitchFamily="32" charset="0"/>
              </a:rPr>
              <a:t>Also so that the client can agree what we’re going to do</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45</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Developing a Solution</a:t>
            </a:r>
          </a:p>
        </p:txBody>
      </p:sp>
      <p:sp>
        <p:nvSpPr>
          <p:cNvPr id="39939" name="Text Box 2"/>
          <p:cNvSpPr txBox="1">
            <a:spLocks noChangeArrowheads="1"/>
          </p:cNvSpPr>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800"/>
              </a:spcBef>
              <a:buFont typeface="Times New Roman" pitchFamily="16" charset="0"/>
              <a:buChar char="•"/>
            </a:pPr>
            <a:r>
              <a:rPr lang="en-GB" altLang="en-US" sz="2000" dirty="0">
                <a:solidFill>
                  <a:srgbClr val="000000"/>
                </a:solidFill>
                <a:latin typeface="+mj-lt"/>
              </a:rPr>
              <a:t>Design</a:t>
            </a:r>
          </a:p>
          <a:p>
            <a:pPr lvl="1" eaLnBrk="1" hangingPunct="1">
              <a:lnSpc>
                <a:spcPct val="90000"/>
              </a:lnSpc>
              <a:spcBef>
                <a:spcPts val="700"/>
              </a:spcBef>
              <a:buFont typeface="Times New Roman" pitchFamily="16" charset="0"/>
              <a:buChar char="–"/>
            </a:pPr>
            <a:r>
              <a:rPr lang="en-GB" altLang="en-US" sz="2000" dirty="0">
                <a:solidFill>
                  <a:srgbClr val="000000"/>
                </a:solidFill>
                <a:latin typeface="+mj-lt"/>
              </a:rPr>
              <a:t>Design Specification &amp; Documentation</a:t>
            </a:r>
          </a:p>
          <a:p>
            <a:pPr lvl="2" eaLnBrk="1" hangingPunct="1">
              <a:lnSpc>
                <a:spcPct val="90000"/>
              </a:lnSpc>
              <a:spcBef>
                <a:spcPts val="600"/>
              </a:spcBef>
              <a:buFont typeface="Times New Roman" pitchFamily="16" charset="0"/>
              <a:buChar char="•"/>
            </a:pPr>
            <a:r>
              <a:rPr lang="en-GB" altLang="en-US" dirty="0">
                <a:solidFill>
                  <a:srgbClr val="000000"/>
                </a:solidFill>
                <a:latin typeface="+mj-lt"/>
              </a:rPr>
              <a:t>Work out how to solve the give problem in a program or algorithm</a:t>
            </a:r>
          </a:p>
          <a:p>
            <a:pPr lvl="3" eaLnBrk="1" hangingPunct="1">
              <a:lnSpc>
                <a:spcPct val="90000"/>
              </a:lnSpc>
              <a:spcBef>
                <a:spcPts val="500"/>
              </a:spcBef>
              <a:buFont typeface="Times New Roman" pitchFamily="16" charset="0"/>
              <a:buChar char="–"/>
            </a:pPr>
            <a:r>
              <a:rPr lang="en-GB" altLang="en-US" sz="2000" dirty="0">
                <a:solidFill>
                  <a:srgbClr val="000000"/>
                </a:solidFill>
                <a:latin typeface="+mj-lt"/>
              </a:rPr>
              <a:t>This is where the algorithm/s are developed</a:t>
            </a:r>
          </a:p>
          <a:p>
            <a:pPr lvl="2" eaLnBrk="1" hangingPunct="1">
              <a:lnSpc>
                <a:spcPct val="90000"/>
              </a:lnSpc>
              <a:spcBef>
                <a:spcPts val="600"/>
              </a:spcBef>
              <a:buFont typeface="Times New Roman" pitchFamily="16" charset="0"/>
              <a:buChar char="•"/>
            </a:pPr>
            <a:r>
              <a:rPr lang="en-GB" altLang="en-US" dirty="0">
                <a:solidFill>
                  <a:srgbClr val="000000"/>
                </a:solidFill>
                <a:latin typeface="+mj-lt"/>
              </a:rPr>
              <a:t>Write this down in a format that others can understand</a:t>
            </a:r>
          </a:p>
          <a:p>
            <a:pPr lvl="3" eaLnBrk="1" hangingPunct="1">
              <a:lnSpc>
                <a:spcPct val="90000"/>
              </a:lnSpc>
              <a:spcBef>
                <a:spcPts val="500"/>
              </a:spcBef>
              <a:buFont typeface="Times New Roman" pitchFamily="16" charset="0"/>
              <a:buChar char="–"/>
            </a:pPr>
            <a:r>
              <a:rPr lang="en-GB" altLang="en-US" sz="2000" b="1" dirty="0">
                <a:solidFill>
                  <a:srgbClr val="000000"/>
                </a:solidFill>
                <a:latin typeface="+mj-lt"/>
              </a:rPr>
              <a:t>Flowcharts</a:t>
            </a:r>
          </a:p>
          <a:p>
            <a:pPr lvl="3" eaLnBrk="1" hangingPunct="1">
              <a:lnSpc>
                <a:spcPct val="90000"/>
              </a:lnSpc>
              <a:spcBef>
                <a:spcPts val="500"/>
              </a:spcBef>
              <a:buFont typeface="Times New Roman" pitchFamily="16" charset="0"/>
              <a:buChar char="–"/>
            </a:pPr>
            <a:r>
              <a:rPr lang="en-GB" altLang="en-US" sz="2000" b="1" dirty="0">
                <a:solidFill>
                  <a:srgbClr val="000000"/>
                </a:solidFill>
                <a:latin typeface="+mj-lt"/>
              </a:rPr>
              <a:t>Pseudocode</a:t>
            </a:r>
          </a:p>
          <a:p>
            <a:pPr lvl="3" eaLnBrk="1" hangingPunct="1">
              <a:lnSpc>
                <a:spcPct val="90000"/>
              </a:lnSpc>
              <a:spcBef>
                <a:spcPts val="500"/>
              </a:spcBef>
              <a:buFont typeface="Times New Roman" pitchFamily="16" charset="0"/>
              <a:buChar char="–"/>
            </a:pPr>
            <a:r>
              <a:rPr lang="en-GB" altLang="en-US" sz="2000" dirty="0">
                <a:solidFill>
                  <a:srgbClr val="000000"/>
                </a:solidFill>
                <a:latin typeface="+mj-lt"/>
              </a:rPr>
              <a:t>Maths !!!</a:t>
            </a:r>
          </a:p>
          <a:p>
            <a:pPr lvl="3" eaLnBrk="1" hangingPunct="1">
              <a:lnSpc>
                <a:spcPct val="90000"/>
              </a:lnSpc>
              <a:spcBef>
                <a:spcPts val="500"/>
              </a:spcBef>
              <a:buFont typeface="Times New Roman" pitchFamily="16" charset="0"/>
              <a:buChar char="–"/>
            </a:pPr>
            <a:r>
              <a:rPr lang="en-GB" altLang="en-US" sz="2000" dirty="0">
                <a:solidFill>
                  <a:srgbClr val="000000"/>
                </a:solidFill>
                <a:latin typeface="+mj-lt"/>
              </a:rPr>
              <a:t>UML (object orientated diagrams for design)</a:t>
            </a:r>
          </a:p>
          <a:p>
            <a:pPr lvl="3" eaLnBrk="1" hangingPunct="1">
              <a:lnSpc>
                <a:spcPct val="90000"/>
              </a:lnSpc>
              <a:spcBef>
                <a:spcPts val="500"/>
              </a:spcBef>
              <a:buFont typeface="Times New Roman" pitchFamily="16" charset="0"/>
              <a:buChar char="–"/>
            </a:pPr>
            <a:r>
              <a:rPr lang="en-GB" altLang="en-US" sz="2000" dirty="0">
                <a:solidFill>
                  <a:srgbClr val="000000"/>
                </a:solidFill>
                <a:latin typeface="+mj-lt"/>
              </a:rPr>
              <a:t>SSADM (procedural/functional diagrams for design). </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46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Coding a Solution</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8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Implementation</a:t>
            </a: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Code</a:t>
            </a:r>
          </a:p>
          <a:p>
            <a:pPr lvl="2">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The designs must be translated into a programming language and compiled (turned into) the instructions to make the hardware of the machine operate</a:t>
            </a:r>
          </a:p>
          <a:p>
            <a:pPr lvl="2" indent="-227013">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47</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Testing and Correction</a:t>
            </a:r>
          </a:p>
        </p:txBody>
      </p:sp>
      <p:sp>
        <p:nvSpPr>
          <p:cNvPr id="41987"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800"/>
              </a:spcBef>
              <a:buFont typeface="Times New Roman" pitchFamily="16" charset="0"/>
              <a:buChar char="•"/>
            </a:pPr>
            <a:r>
              <a:rPr lang="en-GB" altLang="en-US" sz="2000">
                <a:solidFill>
                  <a:srgbClr val="000000"/>
                </a:solidFill>
                <a:latin typeface="+mj-lt"/>
              </a:rPr>
              <a:t>Test </a:t>
            </a:r>
          </a:p>
          <a:p>
            <a:pPr lvl="1" eaLnBrk="1" hangingPunct="1">
              <a:spcBef>
                <a:spcPts val="700"/>
              </a:spcBef>
              <a:buFont typeface="Times New Roman" pitchFamily="16" charset="0"/>
              <a:buChar char="–"/>
            </a:pPr>
            <a:r>
              <a:rPr lang="en-GB" altLang="en-US" sz="2000">
                <a:solidFill>
                  <a:srgbClr val="000000"/>
                </a:solidFill>
                <a:latin typeface="+mj-lt"/>
              </a:rPr>
              <a:t>The completed program(s)</a:t>
            </a:r>
          </a:p>
          <a:p>
            <a:pPr lvl="1" eaLnBrk="1" hangingPunct="1">
              <a:spcBef>
                <a:spcPts val="700"/>
              </a:spcBef>
              <a:buFont typeface="Times New Roman" pitchFamily="16" charset="0"/>
              <a:buChar char="–"/>
            </a:pPr>
            <a:r>
              <a:rPr lang="en-GB" altLang="en-US" sz="2000">
                <a:solidFill>
                  <a:srgbClr val="000000"/>
                </a:solidFill>
                <a:latin typeface="+mj-lt"/>
              </a:rPr>
              <a:t>Then correct any problems found and test again. </a:t>
            </a:r>
          </a:p>
          <a:p>
            <a:pPr lvl="1" eaLnBrk="1" hangingPunct="1">
              <a:spcBef>
                <a:spcPts val="700"/>
              </a:spcBef>
              <a:buFont typeface="Times New Roman" pitchFamily="16" charset="0"/>
              <a:buChar char="–"/>
            </a:pPr>
            <a:r>
              <a:rPr lang="en-GB" altLang="en-US" sz="2000">
                <a:solidFill>
                  <a:srgbClr val="000000"/>
                </a:solidFill>
                <a:latin typeface="+mj-lt"/>
              </a:rPr>
              <a:t>This is an iterative step may need to be repeated a number of times. </a:t>
            </a:r>
          </a:p>
          <a:p>
            <a:pPr eaLnBrk="1" hangingPunct="1">
              <a:spcBef>
                <a:spcPts val="800"/>
              </a:spcBef>
              <a:buFont typeface="Times New Roman" pitchFamily="16" charset="0"/>
              <a:buChar char="•"/>
            </a:pPr>
            <a:r>
              <a:rPr lang="en-GB" altLang="en-US" sz="2000">
                <a:solidFill>
                  <a:srgbClr val="000000"/>
                </a:solidFill>
                <a:latin typeface="+mj-lt"/>
              </a:rPr>
              <a:t>Validation</a:t>
            </a:r>
          </a:p>
          <a:p>
            <a:pPr lvl="1" eaLnBrk="1" hangingPunct="1">
              <a:spcBef>
                <a:spcPts val="700"/>
              </a:spcBef>
              <a:buFont typeface="Times New Roman" pitchFamily="16" charset="0"/>
              <a:buChar char="–"/>
            </a:pPr>
            <a:r>
              <a:rPr lang="en-GB" altLang="en-US" sz="2000">
                <a:solidFill>
                  <a:srgbClr val="000000"/>
                </a:solidFill>
                <a:latin typeface="+mj-lt"/>
              </a:rPr>
              <a:t>Check the program against a set of internal standards</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48</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dirty="0">
                <a:solidFill>
                  <a:srgbClr val="000000"/>
                </a:solidFill>
                <a:latin typeface="+mj-lt"/>
              </a:rPr>
              <a:t>Requirements Analysis</a:t>
            </a:r>
          </a:p>
        </p:txBody>
      </p:sp>
      <p:sp>
        <p:nvSpPr>
          <p:cNvPr id="43011"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31788" indent="-33178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1pPr>
            <a:lvl2pPr marL="731838" indent="-274638"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2pPr>
            <a:lvl3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3pPr>
            <a:lvl4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4pPr>
            <a:lvl5pPr eaLnBrk="0" hangingPunc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sz="2400">
                <a:solidFill>
                  <a:schemeClr val="bg1"/>
                </a:solidFill>
                <a:latin typeface="Times New Roman" pitchFamily="16" charset="0"/>
                <a:cs typeface="Times New Roman" pitchFamily="16" charset="0"/>
              </a:defRPr>
            </a:lvl9pPr>
          </a:lstStyle>
          <a:p>
            <a:pPr eaLnBrk="1" hangingPunct="1">
              <a:spcBef>
                <a:spcPts val="800"/>
              </a:spcBef>
              <a:buFont typeface="Times New Roman" pitchFamily="16" charset="0"/>
              <a:buChar char="•"/>
            </a:pPr>
            <a:r>
              <a:rPr lang="en-GB" altLang="en-US" sz="2000" dirty="0">
                <a:solidFill>
                  <a:srgbClr val="000000"/>
                </a:solidFill>
                <a:latin typeface="+mj-lt"/>
                <a:cs typeface="Arial Unicode MS" pitchFamily="32" charset="0"/>
              </a:rPr>
              <a:t>The most basic form of requirements analysis is to construct a numbered list of features. </a:t>
            </a:r>
          </a:p>
          <a:p>
            <a:pPr eaLnBrk="1" hangingPunct="1">
              <a:spcBef>
                <a:spcPts val="800"/>
              </a:spcBef>
              <a:buFont typeface="Times New Roman" pitchFamily="16" charset="0"/>
              <a:buChar char="•"/>
            </a:pPr>
            <a:r>
              <a:rPr lang="en-GB" altLang="en-US" sz="2000" dirty="0">
                <a:solidFill>
                  <a:srgbClr val="000000"/>
                </a:solidFill>
                <a:latin typeface="+mj-lt"/>
                <a:cs typeface="Arial Unicode MS" pitchFamily="32" charset="0"/>
              </a:rPr>
              <a:t>Usually, the initial numbered list is contains the main requirements or features of the program, which are then broken down into more details.</a:t>
            </a:r>
          </a:p>
          <a:p>
            <a:pPr eaLnBrk="1" hangingPunct="1">
              <a:spcBef>
                <a:spcPts val="800"/>
              </a:spcBef>
              <a:buFont typeface="Times New Roman" pitchFamily="16" charset="0"/>
              <a:buChar char="•"/>
            </a:pPr>
            <a:r>
              <a:rPr lang="en-GB" altLang="en-US" sz="2000" dirty="0">
                <a:solidFill>
                  <a:srgbClr val="000000"/>
                </a:solidFill>
                <a:latin typeface="+mj-lt"/>
                <a:cs typeface="Arial Unicode MS" pitchFamily="32" charset="0"/>
              </a:rPr>
              <a:t> This is the subject of other modules </a:t>
            </a:r>
          </a:p>
          <a:p>
            <a:pPr lvl="1" eaLnBrk="1" hangingPunct="1">
              <a:spcBef>
                <a:spcPts val="700"/>
              </a:spcBef>
              <a:buFont typeface="Times New Roman" pitchFamily="16" charset="0"/>
              <a:buChar char="–"/>
            </a:pPr>
            <a:r>
              <a:rPr lang="en-GB" altLang="en-US" sz="2000" dirty="0">
                <a:solidFill>
                  <a:srgbClr val="000000"/>
                </a:solidFill>
                <a:latin typeface="+mj-lt"/>
                <a:cs typeface="Arial Unicode MS" pitchFamily="32" charset="0"/>
              </a:rPr>
              <a:t>Information Engineering</a:t>
            </a:r>
          </a:p>
          <a:p>
            <a:pPr lvl="1" eaLnBrk="1" hangingPunct="1">
              <a:spcBef>
                <a:spcPts val="700"/>
              </a:spcBef>
              <a:buFont typeface="Times New Roman" pitchFamily="16" charset="0"/>
              <a:buChar char="–"/>
            </a:pPr>
            <a:r>
              <a:rPr lang="en-GB" altLang="en-US" sz="2000" dirty="0">
                <a:solidFill>
                  <a:srgbClr val="000000"/>
                </a:solidFill>
                <a:latin typeface="+mj-lt"/>
                <a:cs typeface="Arial Unicode MS" pitchFamily="32" charset="0"/>
              </a:rPr>
              <a:t>Games Design</a:t>
            </a:r>
          </a:p>
          <a:p>
            <a:pPr lvl="1" eaLnBrk="1" hangingPunct="1">
              <a:spcBef>
                <a:spcPts val="700"/>
              </a:spcBef>
              <a:buFont typeface="Times New Roman" pitchFamily="16" charset="0"/>
              <a:buChar char="–"/>
            </a:pPr>
            <a:r>
              <a:rPr lang="en-GB" altLang="en-US" sz="2000" dirty="0">
                <a:solidFill>
                  <a:srgbClr val="000000"/>
                </a:solidFill>
                <a:latin typeface="+mj-lt"/>
                <a:cs typeface="Arial Unicode MS" pitchFamily="32" charset="0"/>
              </a:rPr>
              <a:t>Web Design</a:t>
            </a:r>
          </a:p>
          <a:p>
            <a:pPr lvl="1" eaLnBrk="1" hangingPunct="1">
              <a:spcBef>
                <a:spcPts val="700"/>
              </a:spcBef>
              <a:buFont typeface="Times New Roman" pitchFamily="16" charset="0"/>
              <a:buChar char="–"/>
            </a:pPr>
            <a:r>
              <a:rPr lang="en-GB" altLang="en-US" sz="2000" dirty="0">
                <a:solidFill>
                  <a:srgbClr val="000000"/>
                </a:solidFill>
                <a:latin typeface="+mj-lt"/>
                <a:cs typeface="Arial Unicode MS" pitchFamily="32" charset="0"/>
              </a:rPr>
              <a:t>Software Engineering Principles (year 2). </a:t>
            </a: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49</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1"/>
          <p:cNvSpPr txBox="1">
            <a:spLocks noChangeArrowheads="1"/>
          </p:cNvSpPr>
          <p:nvPr/>
        </p:nvSpPr>
        <p:spPr bwMode="auto">
          <a:xfrm>
            <a:off x="642938" y="214313"/>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Requirements Analysis (Cont)</a:t>
            </a:r>
          </a:p>
        </p:txBody>
      </p:sp>
      <p:sp>
        <p:nvSpPr>
          <p:cNvPr id="2" name="Text Box 2"/>
          <p:cNvSpPr txBox="1">
            <a:spLocks noChangeArrowheads="1"/>
          </p:cNvSpPr>
          <p:nvPr/>
        </p:nvSpPr>
        <p:spPr bwMode="auto">
          <a:xfrm>
            <a:off x="962025" y="1428750"/>
            <a:ext cx="7029450" cy="5072063"/>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For example, we might start with</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 The car must be started before it can be driven away.</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then later expand this to</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 The car must be started before it can be driven away.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1.1 The car must have enough petrol.</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cs typeface="Arial Unicode MS" pitchFamily="32" charset="0"/>
              </a:rPr>
              <a:t>and then again to add even more detail.</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cs typeface="Arial Unicode MS" pitchFamily="32" charset="0"/>
            </a:endParaRP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 The car must be started before it can be driven away.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1.1 The car must have enough petrol.</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dirty="0">
                <a:solidFill>
                  <a:srgbClr val="000000"/>
                </a:solidFill>
                <a:latin typeface="+mj-lt"/>
              </a:rPr>
              <a:t>1.1.1 If the car is empty, more petrol must be bought from a garage.</a:t>
            </a:r>
          </a:p>
          <a:p>
            <a:pPr marL="333375" indent="-331788">
              <a:lnSpc>
                <a:spcPct val="9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1800" dirty="0">
              <a:solidFill>
                <a:srgbClr val="000000"/>
              </a:solidFill>
              <a:latin typeface="+mj-lt"/>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50</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1"/>
          <p:cNvSpPr txBox="1">
            <a:spLocks noChangeArrowheads="1"/>
          </p:cNvSpPr>
          <p:nvPr/>
        </p:nvSpPr>
        <p:spPr bwMode="auto">
          <a:xfrm>
            <a:off x="642938" y="28575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Requirements Analysis (Cont)</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cs typeface="Arial Unicode MS" pitchFamily="32" charset="0"/>
              </a:rPr>
              <a:t>Typically, each point being made should contain the words “may”, “should”, “must” or “must not”.</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cs typeface="Arial Unicode MS" pitchFamily="32" charset="0"/>
              </a:rPr>
              <a:t>MUST (or MUST NOT)</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cs typeface="Arial Unicode MS" pitchFamily="32" charset="0"/>
              </a:rPr>
              <a:t>Means that the requirement has to be met when the program is implemented.</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cs typeface="Arial Unicode MS" pitchFamily="32" charset="0"/>
              </a:rPr>
              <a:t>SHOULD (or SHALL)</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cs typeface="Arial Unicode MS" pitchFamily="32" charset="0"/>
              </a:rPr>
              <a:t>Means that the requirement is recommended but does not have to be implemented.</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a:solidFill>
                <a:srgbClr val="000000"/>
              </a:solidFill>
              <a:latin typeface="+mj-lt"/>
              <a:cs typeface="Arial Unicode MS" pitchFamily="32" charset="0"/>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a:solidFill>
                  <a:srgbClr val="000000"/>
                </a:solidFill>
                <a:latin typeface="+mj-lt"/>
                <a:cs typeface="Arial Unicode MS" pitchFamily="32" charset="0"/>
              </a:rPr>
              <a:t>MAY</a:t>
            </a:r>
          </a:p>
          <a:p>
            <a:pPr marL="731838" lvl="1" indent="-274638">
              <a:lnSpc>
                <a:spcPct val="90000"/>
              </a:lnSpc>
              <a:spcBef>
                <a:spcPts val="45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1800">
                <a:solidFill>
                  <a:srgbClr val="000000"/>
                </a:solidFill>
                <a:latin typeface="+mj-lt"/>
                <a:cs typeface="Arial Unicode MS" pitchFamily="32" charset="0"/>
              </a:rPr>
              <a:t>Indicates that the requirement is optional.</a:t>
            </a:r>
          </a:p>
          <a:p>
            <a:pPr marL="333375" indent="-331788">
              <a:lnSpc>
                <a:spcPct val="90000"/>
              </a:lnSpc>
              <a:spcBef>
                <a:spcPts val="45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1800">
              <a:solidFill>
                <a:srgbClr val="000000"/>
              </a:solidFill>
              <a:latin typeface="+mj-lt"/>
              <a:cs typeface="Arial Unicode MS" pitchFamily="32" charset="0"/>
            </a:endParaRP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51</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Requirements Analysis (Cont)</a:t>
            </a:r>
          </a:p>
        </p:txBody>
      </p:sp>
      <p:sp>
        <p:nvSpPr>
          <p:cNvPr id="2" name="Text Box 2"/>
          <p:cNvSpPr txBox="1">
            <a:spLocks noChangeArrowheads="1"/>
          </p:cNvSpPr>
          <p:nvPr/>
        </p:nvSpPr>
        <p:spPr bwMode="auto">
          <a:xfrm>
            <a:off x="962025" y="1695450"/>
            <a:ext cx="702945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cs typeface="Arial Unicode MS" pitchFamily="32" charset="0"/>
              </a:rPr>
              <a:t>For example, if we analyse the requirements for making a cup of tea.</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1 		A cup or mug must be provided to contain the tea.</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2		</a:t>
            </a:r>
            <a:r>
              <a:rPr lang="en-GB" sz="2000" u="sng" dirty="0">
                <a:solidFill>
                  <a:srgbClr val="000000"/>
                </a:solidFill>
                <a:latin typeface="+mj-lt"/>
              </a:rPr>
              <a:t>May</a:t>
            </a:r>
            <a:r>
              <a:rPr lang="en-GB" sz="2000" dirty="0">
                <a:solidFill>
                  <a:srgbClr val="000000"/>
                </a:solidFill>
                <a:latin typeface="+mj-lt"/>
              </a:rPr>
              <a:t> need Milk</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2.1		   Fresh milk must be obtained from fridge.</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2.1.1    Milk may be checked to see if is fresh by tasting or 	smelling it.</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2.1.2	If no milk in fridge then more milk must be bought.</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3 		Tea bag must be obtained</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3.1   	Tea bag must be obtained from cupboard.</a:t>
            </a: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3.1.1 	If no tea bags are available then more tea bags must be 	bought</a:t>
            </a:r>
            <a:r>
              <a:rPr lang="en-GB" sz="2000" dirty="0">
                <a:solidFill>
                  <a:srgbClr val="000000"/>
                </a:solidFill>
                <a:latin typeface="+mj-lt"/>
                <a:cs typeface="Arial Unicode MS" pitchFamily="32" charset="0"/>
              </a:rPr>
              <a:t> </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52</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p:cNvSpPr txBox="1">
            <a:spLocks noChangeArrowheads="1"/>
          </p:cNvSpPr>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US" altLang="en-US" sz="4400">
                <a:solidFill>
                  <a:srgbClr val="000000"/>
                </a:solidFill>
                <a:latin typeface="+mj-lt"/>
              </a:rPr>
              <a:t>Requirements Analysis (Cont)</a:t>
            </a:r>
          </a:p>
        </p:txBody>
      </p:sp>
      <p:sp>
        <p:nvSpPr>
          <p:cNvPr id="47107" name="Text Box 2"/>
          <p:cNvSpPr txBox="1">
            <a:spLocks noChangeArrowheads="1"/>
          </p:cNvSpPr>
          <p:nvPr/>
        </p:nvSpPr>
        <p:spPr bwMode="auto">
          <a:xfrm>
            <a:off x="962025" y="1695450"/>
            <a:ext cx="702945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lstStyle>
            <a:lvl1pPr marL="342900" indent="-331788"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1pPr>
            <a:lvl2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2pPr>
            <a:lvl3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3pPr>
            <a:lvl4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4pPr>
            <a:lvl5pPr eaLnBrk="0" hangingPunc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342900" algn="l"/>
                <a:tab pos="790575" algn="l"/>
                <a:tab pos="1239838" algn="l"/>
                <a:tab pos="1689100" algn="l"/>
                <a:tab pos="2138363" algn="l"/>
                <a:tab pos="2587625" algn="l"/>
                <a:tab pos="3036888" algn="l"/>
                <a:tab pos="3486150" algn="l"/>
                <a:tab pos="3935413" algn="l"/>
                <a:tab pos="4384675" algn="l"/>
                <a:tab pos="4833938" algn="l"/>
                <a:tab pos="5283200" algn="l"/>
                <a:tab pos="5732463" algn="l"/>
                <a:tab pos="6181725" algn="l"/>
                <a:tab pos="6630988" algn="l"/>
                <a:tab pos="7080250" algn="l"/>
                <a:tab pos="7529513" algn="l"/>
                <a:tab pos="7978775" algn="l"/>
                <a:tab pos="8428038" algn="l"/>
                <a:tab pos="8877300" algn="l"/>
                <a:tab pos="9326563" algn="l"/>
              </a:tabLst>
              <a:defRPr sz="2400">
                <a:solidFill>
                  <a:schemeClr val="bg1"/>
                </a:solidFill>
                <a:latin typeface="Times New Roman" pitchFamily="16" charset="0"/>
                <a:cs typeface="Times New Roman" pitchFamily="16" charset="0"/>
              </a:defRPr>
            </a:lvl9pPr>
          </a:lstStyle>
          <a:p>
            <a:pPr eaLnBrk="1" hangingPunct="1">
              <a:lnSpc>
                <a:spcPct val="90000"/>
              </a:lnSpc>
              <a:spcBef>
                <a:spcPts val="700"/>
              </a:spcBef>
              <a:buClrTx/>
              <a:buFontTx/>
              <a:buNone/>
            </a:pPr>
            <a:endParaRPr lang="en-GB" altLang="en-US" sz="2800" dirty="0">
              <a:solidFill>
                <a:srgbClr val="000000"/>
              </a:solidFill>
              <a:latin typeface="+mj-lt"/>
            </a:endParaRPr>
          </a:p>
          <a:p>
            <a:pPr eaLnBrk="1" hangingPunct="1">
              <a:lnSpc>
                <a:spcPct val="90000"/>
              </a:lnSpc>
              <a:spcBef>
                <a:spcPts val="500"/>
              </a:spcBef>
              <a:buClrTx/>
              <a:buFontTx/>
              <a:buNone/>
            </a:pPr>
            <a:r>
              <a:rPr lang="en-GB" altLang="en-US" sz="2000" dirty="0">
                <a:solidFill>
                  <a:srgbClr val="000000"/>
                </a:solidFill>
                <a:latin typeface="+mj-lt"/>
              </a:rPr>
              <a:t>4. 		</a:t>
            </a:r>
            <a:r>
              <a:rPr lang="en-GB" altLang="en-US" sz="2000" u="sng" dirty="0">
                <a:solidFill>
                  <a:srgbClr val="000000"/>
                </a:solidFill>
                <a:latin typeface="+mj-lt"/>
              </a:rPr>
              <a:t>May</a:t>
            </a:r>
            <a:r>
              <a:rPr lang="en-GB" altLang="en-US" sz="2000" dirty="0">
                <a:solidFill>
                  <a:srgbClr val="000000"/>
                </a:solidFill>
                <a:latin typeface="+mj-lt"/>
              </a:rPr>
              <a:t> need sugar</a:t>
            </a:r>
          </a:p>
          <a:p>
            <a:pPr eaLnBrk="1" hangingPunct="1">
              <a:lnSpc>
                <a:spcPct val="90000"/>
              </a:lnSpc>
              <a:spcBef>
                <a:spcPts val="500"/>
              </a:spcBef>
              <a:buClrTx/>
              <a:buFontTx/>
              <a:buNone/>
            </a:pPr>
            <a:r>
              <a:rPr lang="en-GB" altLang="en-US" sz="2000" dirty="0">
                <a:solidFill>
                  <a:srgbClr val="000000"/>
                </a:solidFill>
                <a:latin typeface="+mj-lt"/>
              </a:rPr>
              <a:t>4.1 	Sugar must be obtained from a bowl from the cupboard.</a:t>
            </a:r>
          </a:p>
          <a:p>
            <a:pPr eaLnBrk="1" hangingPunct="1">
              <a:lnSpc>
                <a:spcPct val="90000"/>
              </a:lnSpc>
              <a:spcBef>
                <a:spcPts val="500"/>
              </a:spcBef>
              <a:buClrTx/>
              <a:buFontTx/>
              <a:buNone/>
            </a:pPr>
            <a:r>
              <a:rPr lang="en-GB" altLang="en-US" sz="2000" dirty="0">
                <a:solidFill>
                  <a:srgbClr val="000000"/>
                </a:solidFill>
                <a:latin typeface="+mj-lt"/>
              </a:rPr>
              <a:t>5.		Boiled water must be obtained</a:t>
            </a:r>
          </a:p>
          <a:p>
            <a:pPr eaLnBrk="1" hangingPunct="1">
              <a:lnSpc>
                <a:spcPct val="90000"/>
              </a:lnSpc>
              <a:spcBef>
                <a:spcPts val="500"/>
              </a:spcBef>
              <a:buClrTx/>
              <a:buFontTx/>
              <a:buNone/>
            </a:pPr>
            <a:r>
              <a:rPr lang="en-GB" altLang="en-US" sz="2000" dirty="0">
                <a:solidFill>
                  <a:srgbClr val="000000"/>
                </a:solidFill>
                <a:latin typeface="+mj-lt"/>
              </a:rPr>
              <a:t>5.1 	Kettle must be provided</a:t>
            </a:r>
          </a:p>
          <a:p>
            <a:pPr eaLnBrk="1" hangingPunct="1">
              <a:lnSpc>
                <a:spcPct val="90000"/>
              </a:lnSpc>
              <a:spcBef>
                <a:spcPts val="500"/>
              </a:spcBef>
              <a:buClrTx/>
              <a:buFontTx/>
              <a:buNone/>
            </a:pPr>
            <a:r>
              <a:rPr lang="en-GB" altLang="en-US" sz="2000" dirty="0">
                <a:solidFill>
                  <a:srgbClr val="000000"/>
                </a:solidFill>
                <a:latin typeface="+mj-lt"/>
              </a:rPr>
              <a:t>5.2 	Kettle must be filled with water from tap</a:t>
            </a:r>
          </a:p>
          <a:p>
            <a:pPr eaLnBrk="1" hangingPunct="1">
              <a:lnSpc>
                <a:spcPct val="90000"/>
              </a:lnSpc>
              <a:spcBef>
                <a:spcPts val="500"/>
              </a:spcBef>
              <a:buClrTx/>
              <a:buFontTx/>
              <a:buNone/>
            </a:pPr>
            <a:r>
              <a:rPr lang="en-GB" altLang="en-US" sz="2000" dirty="0">
                <a:solidFill>
                  <a:srgbClr val="000000"/>
                </a:solidFill>
                <a:latin typeface="+mj-lt"/>
              </a:rPr>
              <a:t>5.3 	Kettle must be plugged into mains power supply to boil 	water</a:t>
            </a:r>
          </a:p>
          <a:p>
            <a:pPr eaLnBrk="1" hangingPunct="1">
              <a:lnSpc>
                <a:spcPct val="90000"/>
              </a:lnSpc>
              <a:spcBef>
                <a:spcPts val="500"/>
              </a:spcBef>
              <a:buClrTx/>
              <a:buFontTx/>
              <a:buNone/>
            </a:pPr>
            <a:r>
              <a:rPr lang="en-GB" altLang="en-US" sz="2000" dirty="0">
                <a:solidFill>
                  <a:srgbClr val="000000"/>
                </a:solidFill>
                <a:latin typeface="+mj-lt"/>
              </a:rPr>
              <a:t>6. 		Tea must be added to empty mug</a:t>
            </a:r>
          </a:p>
          <a:p>
            <a:pPr eaLnBrk="1" hangingPunct="1">
              <a:lnSpc>
                <a:spcPct val="90000"/>
              </a:lnSpc>
              <a:spcBef>
                <a:spcPts val="500"/>
              </a:spcBef>
              <a:buClrTx/>
              <a:buFontTx/>
              <a:buNone/>
            </a:pPr>
            <a:r>
              <a:rPr lang="en-GB" altLang="en-US" sz="2000" dirty="0">
                <a:solidFill>
                  <a:srgbClr val="000000"/>
                </a:solidFill>
                <a:latin typeface="+mj-lt"/>
              </a:rPr>
              <a:t>7.       	Boiling water must be poured into the mug after tea bag 	has been added.</a:t>
            </a:r>
          </a:p>
          <a:p>
            <a:pPr eaLnBrk="1" hangingPunct="1">
              <a:lnSpc>
                <a:spcPct val="90000"/>
              </a:lnSpc>
              <a:spcBef>
                <a:spcPts val="500"/>
              </a:spcBef>
              <a:buClrTx/>
              <a:buFontTx/>
              <a:buNone/>
            </a:pPr>
            <a:r>
              <a:rPr lang="en-GB" altLang="en-US" sz="2000" dirty="0">
                <a:solidFill>
                  <a:srgbClr val="000000"/>
                </a:solidFill>
                <a:latin typeface="+mj-lt"/>
              </a:rPr>
              <a:t>7.1 	Stir tea bag with spoon then remove used tea bag.</a:t>
            </a:r>
          </a:p>
          <a:p>
            <a:pPr eaLnBrk="1" hangingPunct="1">
              <a:lnSpc>
                <a:spcPct val="90000"/>
              </a:lnSpc>
              <a:spcBef>
                <a:spcPts val="500"/>
              </a:spcBef>
              <a:buClrTx/>
              <a:buFontTx/>
              <a:buNone/>
            </a:pPr>
            <a:r>
              <a:rPr lang="en-GB" altLang="en-US" sz="2000" dirty="0">
                <a:solidFill>
                  <a:srgbClr val="000000"/>
                </a:solidFill>
                <a:latin typeface="+mj-lt"/>
              </a:rPr>
              <a:t>8. 		If required add milk and sugar then stir with spoon</a:t>
            </a:r>
          </a:p>
          <a:p>
            <a:pPr eaLnBrk="1" hangingPunct="1">
              <a:lnSpc>
                <a:spcPct val="90000"/>
              </a:lnSpc>
              <a:spcBef>
                <a:spcPts val="500"/>
              </a:spcBef>
              <a:buClrTx/>
              <a:buFontTx/>
              <a:buNone/>
            </a:pPr>
            <a:endParaRPr lang="en-GB" altLang="en-US" sz="2000" dirty="0">
              <a:solidFill>
                <a:srgbClr val="000000"/>
              </a:solidFill>
              <a:latin typeface="+mj-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latin typeface="+mj-lt"/>
              </a:rPr>
              <a:pPr>
                <a:defRPr/>
              </a:pPr>
              <a:t>53</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1"/>
          <p:cNvSpPr txBox="1">
            <a:spLocks noChangeArrowheads="1"/>
          </p:cNvSpPr>
          <p:nvPr/>
        </p:nvSpPr>
        <p:spPr bwMode="auto">
          <a:xfrm>
            <a:off x="685800" y="608013"/>
            <a:ext cx="7772400"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anchor="ctr"/>
          <a:lstStyle/>
          <a:p>
            <a:endParaRPr lang="en-US" altLang="en-US">
              <a:latin typeface="+mj-lt"/>
            </a:endParaRPr>
          </a:p>
        </p:txBody>
      </p:sp>
      <p:sp>
        <p:nvSpPr>
          <p:cNvPr id="2" name="Text Box 2"/>
          <p:cNvSpPr txBox="1">
            <a:spLocks noChangeArrowheads="1"/>
          </p:cNvSpPr>
          <p:nvPr/>
        </p:nvSpPr>
        <p:spPr bwMode="auto">
          <a:xfrm>
            <a:off x="685800" y="1981200"/>
            <a:ext cx="7772400" cy="4114800"/>
          </a:xfrm>
          <a:prstGeom prst="rect">
            <a:avLst/>
          </a:prstGeom>
          <a:noFill/>
          <a:ln w="9525" cap="flat">
            <a:noFill/>
            <a:round/>
            <a:headEnd/>
            <a:tailEnd/>
          </a:ln>
          <a:effectLst/>
        </p:spPr>
        <p:txBody>
          <a:bodyPr lIns="90000" tIns="46800" rIns="90000" bIns="46800"/>
          <a:lstStyle/>
          <a:p>
            <a:pPr>
              <a:lnSpc>
                <a:spcPct val="90000"/>
              </a:lnSpc>
              <a:spcBef>
                <a:spcPts val="800"/>
              </a:spcBef>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Notice the distinction between the list of actions and the list of requirements. </a:t>
            </a:r>
          </a:p>
          <a:p>
            <a:pPr marL="333375" indent="-331788">
              <a:lnSpc>
                <a:spcPct val="90000"/>
              </a:lnSpc>
              <a:spcBef>
                <a:spcPts val="8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Actions - a series of instructions and assertions repeated in order to solve a given problem or perform a given task. </a:t>
            </a:r>
          </a:p>
          <a:p>
            <a:pPr marL="733425" lvl="1" indent="-274638">
              <a:lnSpc>
                <a:spcPct val="90000"/>
              </a:lnSpc>
              <a:spcBef>
                <a:spcPts val="7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731838" lvl="1" indent="-274638">
              <a:lnSpc>
                <a:spcPct val="90000"/>
              </a:lnSpc>
              <a:spcBef>
                <a:spcPts val="7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Requirements - a detailed list of the elements which must be present in the solution and the properties of those elements. </a:t>
            </a:r>
          </a:p>
        </p:txBody>
      </p:sp>
      <p:sp>
        <p:nvSpPr>
          <p:cNvPr id="3" name="Slide Number Placeholder 2"/>
          <p:cNvSpPr>
            <a:spLocks noGrp="1"/>
          </p:cNvSpPr>
          <p:nvPr>
            <p:ph type="sldNum" sz="quarter" idx="12"/>
          </p:nvPr>
        </p:nvSpPr>
        <p:spPr/>
        <p:txBody>
          <a:bodyPr/>
          <a:lstStyle/>
          <a:p>
            <a:pPr>
              <a:defRPr/>
            </a:pPr>
            <a:fld id="{95550F07-459D-4ABF-9D72-2E7B5441FD5D}" type="slidenum">
              <a:rPr lang="en-US" smtClean="0">
                <a:latin typeface="+mj-lt"/>
              </a:rPr>
              <a:pPr>
                <a:defRPr/>
              </a:pPr>
              <a:t>54</a:t>
            </a:fld>
            <a:endParaRPr lang="en-US">
              <a:latin typeface="+mj-lt"/>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US" altLang="en-US" dirty="0"/>
              <a:t>What are the requirements for…?</a:t>
            </a:r>
          </a:p>
        </p:txBody>
      </p:sp>
      <p:sp>
        <p:nvSpPr>
          <p:cNvPr id="49155" name="Content Placeholder 2"/>
          <p:cNvSpPr>
            <a:spLocks noGrp="1"/>
          </p:cNvSpPr>
          <p:nvPr>
            <p:ph idx="1"/>
          </p:nvPr>
        </p:nvSpPr>
        <p:spPr/>
        <p:txBody>
          <a:bodyPr/>
          <a:lstStyle/>
          <a:p>
            <a:r>
              <a:rPr lang="en-GB" altLang="en-US" dirty="0"/>
              <a:t>Vending Machine</a:t>
            </a:r>
          </a:p>
          <a:p>
            <a:r>
              <a:rPr lang="en-GB" altLang="en-US" dirty="0"/>
              <a:t>Portable DVD Player</a:t>
            </a:r>
          </a:p>
          <a:p>
            <a:r>
              <a:rPr lang="en-GB" altLang="en-US" dirty="0"/>
              <a:t>Washing machine</a:t>
            </a:r>
          </a:p>
          <a:p>
            <a:endParaRPr lang="en-GB" altLang="en-US" dirty="0"/>
          </a:p>
        </p:txBody>
      </p:sp>
      <p:sp>
        <p:nvSpPr>
          <p:cNvPr id="2" name="Slide Number Placeholder 1"/>
          <p:cNvSpPr>
            <a:spLocks noGrp="1"/>
          </p:cNvSpPr>
          <p:nvPr>
            <p:ph type="sldNum" sz="quarter" idx="12"/>
          </p:nvPr>
        </p:nvSpPr>
        <p:spPr/>
        <p:txBody>
          <a:bodyPr/>
          <a:lstStyle/>
          <a:p>
            <a:pPr>
              <a:defRPr/>
            </a:pPr>
            <a:fld id="{9F23500C-4F45-46DE-B0FE-BE56D8A181CE}" type="slidenum">
              <a:rPr lang="en-US" smtClean="0"/>
              <a:pPr>
                <a:defRPr/>
              </a:pPr>
              <a:t>55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1"/>
          <p:cNvSpPr txBox="1">
            <a:spLocks noChangeArrowheads="1"/>
          </p:cNvSpPr>
          <p:nvPr/>
        </p:nvSpPr>
        <p:spPr bwMode="auto">
          <a:xfrm>
            <a:off x="685800" y="228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nchor="ctr"/>
          <a:lstStyle>
            <a:lvl1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1pPr>
            <a:lvl2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2pPr>
            <a:lvl3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3pPr>
            <a:lvl4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4pPr>
            <a:lvl5pPr eaLnBrk="0" hangingPunc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5pPr>
            <a:lvl6pPr marL="25146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6pPr>
            <a:lvl7pPr marL="29718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7pPr>
            <a:lvl8pPr marL="34290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8pPr>
            <a:lvl9pPr marL="3886200" indent="-228600" defTabSz="457200" eaLnBrk="0" fontAlgn="base" hangingPunct="0">
              <a:spcBef>
                <a:spcPct val="0"/>
              </a:spcBef>
              <a:spcAft>
                <a:spcPct val="0"/>
              </a:spcAft>
              <a:buClr>
                <a:srgbClr val="000000"/>
              </a:buClr>
              <a:buSzPct val="100000"/>
              <a:buFont typeface="Times New Roman" pitchFamily="16"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chemeClr val="bg1"/>
                </a:solidFill>
                <a:latin typeface="Times New Roman" pitchFamily="16" charset="0"/>
                <a:cs typeface="Times New Roman" pitchFamily="16" charset="0"/>
              </a:defRPr>
            </a:lvl9pPr>
          </a:lstStyle>
          <a:p>
            <a:pPr algn="ctr" eaLnBrk="1" hangingPunct="1">
              <a:buClrTx/>
              <a:buFontTx/>
              <a:buNone/>
            </a:pPr>
            <a:r>
              <a:rPr lang="en-GB" altLang="en-US" sz="4400" dirty="0">
                <a:solidFill>
                  <a:srgbClr val="000000"/>
                </a:solidFill>
                <a:latin typeface="+mj-lt"/>
              </a:rPr>
              <a:t>Conclusion</a:t>
            </a:r>
          </a:p>
        </p:txBody>
      </p:sp>
      <p:sp>
        <p:nvSpPr>
          <p:cNvPr id="48130" name="Text Box 2"/>
          <p:cNvSpPr txBox="1">
            <a:spLocks noChangeArrowheads="1"/>
          </p:cNvSpPr>
          <p:nvPr/>
        </p:nvSpPr>
        <p:spPr bwMode="auto">
          <a:xfrm>
            <a:off x="685800" y="1600200"/>
            <a:ext cx="7772400" cy="4114800"/>
          </a:xfrm>
          <a:prstGeom prst="rect">
            <a:avLst/>
          </a:prstGeom>
          <a:noFill/>
          <a:ln w="9525" cap="flat">
            <a:noFill/>
            <a:round/>
            <a:headEnd/>
            <a:tailEnd/>
          </a:ln>
          <a:effectLst/>
        </p:spPr>
        <p:txBody>
          <a:bodyPr lIns="90000" tIns="46800" rIns="90000" bIns="46800"/>
          <a:lstStyle/>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This first lecture introduced several topics</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Programming</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Algorithms</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Software Engineering</a:t>
            </a:r>
          </a:p>
          <a:p>
            <a:pPr marL="333375" indent="-331788">
              <a:lnSpc>
                <a:spcPct val="90000"/>
              </a:lnSpc>
              <a:spcBef>
                <a:spcPts val="6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dirty="0">
              <a:solidFill>
                <a:srgbClr val="000000"/>
              </a:solidFill>
              <a:latin typeface="+mj-lt"/>
            </a:endParaRPr>
          </a:p>
          <a:p>
            <a:pPr marL="331788" indent="-331788">
              <a:lnSpc>
                <a:spcPct val="90000"/>
              </a:lnSpc>
              <a:spcBef>
                <a:spcPts val="6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dirty="0">
                <a:solidFill>
                  <a:srgbClr val="000000"/>
                </a:solidFill>
                <a:latin typeface="+mj-lt"/>
              </a:rPr>
              <a:t>Next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Designing simple algorithms (flowcharts and pseudocode)</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Sequence</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Input and output</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Data storage</a:t>
            </a:r>
          </a:p>
          <a:p>
            <a:pPr>
              <a:lnSpc>
                <a:spcPct val="90000"/>
              </a:lnSpc>
              <a:spcBef>
                <a:spcPts val="500"/>
              </a:spcBef>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a:lnSpc>
                <a:spcPct val="90000"/>
              </a:lnSpc>
              <a:spcBef>
                <a:spcPts val="500"/>
              </a:spcBef>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YOU WILL NEED </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PEN</a:t>
            </a:r>
          </a:p>
          <a:p>
            <a:pPr marL="731838" lvl="1" indent="-274638">
              <a:lnSpc>
                <a:spcPct val="90000"/>
              </a:lnSpc>
              <a:spcBef>
                <a:spcPts val="500"/>
              </a:spcBef>
              <a:buFont typeface="Times New Roman" pitchFamily="16" charset="0"/>
              <a:buChar char="–"/>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r>
              <a:rPr lang="en-GB" sz="2000" dirty="0">
                <a:solidFill>
                  <a:srgbClr val="000000"/>
                </a:solidFill>
                <a:latin typeface="+mj-lt"/>
              </a:rPr>
              <a:t>PAPER</a:t>
            </a:r>
          </a:p>
          <a:p>
            <a:pPr marL="733425" lvl="1" indent="-27463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a:p>
            <a:pPr marL="333375" indent="-331788">
              <a:lnSpc>
                <a:spcPct val="90000"/>
              </a:lnSpc>
              <a:spcBef>
                <a:spcPts val="500"/>
              </a:spcBef>
              <a:buClrTx/>
              <a:buFontTx/>
              <a:buNone/>
              <a:tabLst>
                <a:tab pos="331788" algn="l"/>
                <a:tab pos="779463" algn="l"/>
                <a:tab pos="1228725" algn="l"/>
                <a:tab pos="1677988" algn="l"/>
                <a:tab pos="2127250" algn="l"/>
                <a:tab pos="2576513" algn="l"/>
                <a:tab pos="3025775" algn="l"/>
                <a:tab pos="3475038" algn="l"/>
                <a:tab pos="3924300" algn="l"/>
                <a:tab pos="4373563" algn="l"/>
                <a:tab pos="4822825" algn="l"/>
                <a:tab pos="5272088" algn="l"/>
                <a:tab pos="5721350" algn="l"/>
                <a:tab pos="6170613" algn="l"/>
                <a:tab pos="6619875" algn="l"/>
                <a:tab pos="7069138" algn="l"/>
                <a:tab pos="7518400" algn="l"/>
                <a:tab pos="7967663" algn="l"/>
                <a:tab pos="8416925" algn="l"/>
                <a:tab pos="8866188" algn="l"/>
                <a:tab pos="9315450" algn="l"/>
              </a:tabLst>
              <a:defRPr/>
            </a:pPr>
            <a:endParaRPr lang="en-GB" sz="2000" dirty="0">
              <a:solidFill>
                <a:srgbClr val="000000"/>
              </a:solidFill>
              <a:latin typeface="+mj-lt"/>
            </a:endParaRPr>
          </a:p>
        </p:txBody>
      </p:sp>
      <p:sp>
        <p:nvSpPr>
          <p:cNvPr id="2" name="Slide Number Placeholder 1"/>
          <p:cNvSpPr>
            <a:spLocks noGrp="1"/>
          </p:cNvSpPr>
          <p:nvPr>
            <p:ph type="sldNum" sz="quarter" idx="12"/>
          </p:nvPr>
        </p:nvSpPr>
        <p:spPr/>
        <p:txBody>
          <a:bodyPr/>
          <a:lstStyle/>
          <a:p>
            <a:pPr>
              <a:defRPr/>
            </a:pPr>
            <a:fld id="{95550F07-459D-4ABF-9D72-2E7B5441FD5D}" type="slidenum">
              <a:rPr lang="en-US" smtClean="0"/>
              <a:pPr>
                <a:defRPr/>
              </a:pPr>
              <a:t>56</a:t>
            </a:fld>
            <a:endParaRPr lang="en-US"/>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Custom 3">
      <a:dk1>
        <a:srgbClr val="000000"/>
      </a:dk1>
      <a:lt1>
        <a:srgbClr val="FFFFCC"/>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000000"/>
      </a:hlink>
      <a:folHlink>
        <a:srgbClr val="0000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0</TotalTime>
  <Words>2943</Words>
  <Application>Microsoft Office PowerPoint</Application>
  <PresentationFormat>On-screen Show (4:3)</PresentationFormat>
  <Paragraphs>449</Paragraphs>
  <Slides>56</Slides>
  <Notes>43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56</vt:i4>
      </vt:variant>
    </vt:vector>
  </HeadingPairs>
  <TitlesOfParts>
    <vt:vector size="6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Difference Engine (1832) (Charles Babbage)</vt:lpstr>
      <vt:lpstr>ABC (1940)</vt:lpstr>
      <vt:lpstr>Colossus (1943)</vt:lpstr>
      <vt:lpstr>SOAC students viewing Colossus  in 2015</vt:lpstr>
      <vt:lpstr>ENIAC (1945)</vt:lpstr>
      <vt:lpstr>Ferranti Mark 1 (1951)</vt:lpstr>
      <vt:lpstr>Cray Supercomputer (1972)</vt:lpstr>
      <vt:lpstr>Personal Computers (1980s)</vt:lpstr>
      <vt:lpstr>PowerPoint Presentation</vt:lpstr>
      <vt:lpstr>IBM PC</vt:lpstr>
      <vt:lpstr>Data Storage</vt:lpstr>
      <vt:lpstr>Punched Cards</vt:lpstr>
      <vt:lpstr>Early RAM</vt:lpstr>
      <vt:lpstr>PowerPoint Presentation</vt:lpstr>
      <vt:lpstr>PowerPoint Presentation</vt:lpstr>
      <vt:lpstr>PowerPoint Presentation</vt:lpstr>
      <vt:lpstr>PowerPoint Presentation</vt:lpstr>
      <vt:lpstr>PowerPoint Presentation</vt:lpstr>
      <vt:lpstr>Possible Algorithm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are the requirements for…?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Bashford, Tim</dc:creator>
  <cp:lastModifiedBy>Nathan Morgan</cp:lastModifiedBy>
  <cp:revision>53</cp:revision>
  <cp:lastPrinted>1601-01-01T00:00:00Z</cp:lastPrinted>
  <dcterms:created xsi:type="dcterms:W3CDTF">1601-01-01T00:00:00Z</dcterms:created>
  <dcterms:modified xsi:type="dcterms:W3CDTF">2026-05-08T23:13:44Z</dcterms:modified>
</cp:coreProperties>
</file>