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9" r:id="rId2"/>
    <p:sldId id="300" r:id="rId3"/>
    <p:sldId id="267" r:id="rId4"/>
    <p:sldId id="301" r:id="rId5"/>
    <p:sldId id="265" r:id="rId6"/>
    <p:sldId id="30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E0000"/>
    <a:srgbClr val="4C0000"/>
    <a:srgbClr val="1D091A"/>
    <a:srgbClr val="000D2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666" autoAdjust="0"/>
    <p:restoredTop sz="94660"/>
  </p:normalViewPr>
  <p:slideViewPr>
    <p:cSldViewPr snapToGrid="0">
      <p:cViewPr varScale="1">
        <p:scale>
          <a:sx n="62" d="100"/>
          <a:sy n="62" d="100"/>
        </p:scale>
        <p:origin x="90" y="14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E235CC6-DA46-4711-9978-03B65468F9BF}" type="datetimeFigureOut">
              <a:rPr lang="en-GB" smtClean="0"/>
              <a:t>27/10/2020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2445368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E235CC6-DA46-4711-9978-03B65468F9BF}" type="datetimeFigureOut">
              <a:rPr lang="en-GB" smtClean="0"/>
              <a:t>27/10/2020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1540771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E235CC6-DA46-4711-9978-03B65468F9BF}" type="datetimeFigureOut">
              <a:rPr lang="en-GB" smtClean="0"/>
              <a:t>27/10/2020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3985586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E235CC6-DA46-4711-9978-03B65468F9BF}" type="datetimeFigureOut">
              <a:rPr lang="en-GB" smtClean="0"/>
              <a:t>27/10/2020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221698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E235CC6-DA46-4711-9978-03B65468F9BF}" type="datetimeFigureOut">
              <a:rPr lang="en-GB" smtClean="0"/>
              <a:t>27/10/2020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1722264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E235CC6-DA46-4711-9978-03B65468F9BF}" type="datetimeFigureOut">
              <a:rPr lang="en-GB" smtClean="0"/>
              <a:t>27/10/2020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580486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235CC6-DA46-4711-9978-03B65468F9BF}" type="datetimeFigureOut">
              <a:rPr lang="en-GB" smtClean="0"/>
              <a:t>27/10/2020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3076866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E235CC6-DA46-4711-9978-03B65468F9BF}" type="datetimeFigureOut">
              <a:rPr lang="en-GB" smtClean="0"/>
              <a:t>27/10/2020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2687465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E235CC6-DA46-4711-9978-03B65468F9BF}" type="datetimeFigureOut">
              <a:rPr lang="en-GB" smtClean="0"/>
              <a:t>27/10/2020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242416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E235CC6-DA46-4711-9978-03B65468F9BF}" type="datetimeFigureOut">
              <a:rPr lang="en-GB" smtClean="0"/>
              <a:t>27/10/2020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604435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E235CC6-DA46-4711-9978-03B65468F9BF}" type="datetimeFigureOut">
              <a:rPr lang="en-GB" smtClean="0"/>
              <a:t>27/10/2020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921035C-1604-4FBA-9511-FC2AB61F2945}" type="slidenum">
              <a:rPr lang="en-GB" smtClean="0"/>
              <a:t>‹#›</a:t>
            </a:fld>
            <a:endParaRPr lang="en-GB" dirty="0"/>
          </a:p>
        </p:txBody>
      </p:sp>
    </p:spTree>
    <p:extLst>
      <p:ext uri="{BB962C8B-B14F-4D97-AF65-F5344CB8AC3E}">
        <p14:creationId xmlns:p14="http://schemas.microsoft.com/office/powerpoint/2010/main" val="3541605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D26"/>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235CC6-DA46-4711-9978-03B65468F9BF}" type="datetimeFigureOut">
              <a:rPr lang="en-GB" smtClean="0"/>
              <a:t>27/10/2020</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21035C-1604-4FBA-9511-FC2AB61F2945}" type="slidenum">
              <a:rPr lang="en-GB" smtClean="0"/>
              <a:t>‹#›</a:t>
            </a:fld>
            <a:endParaRPr lang="en-GB" dirty="0"/>
          </a:p>
        </p:txBody>
      </p:sp>
    </p:spTree>
    <p:extLst>
      <p:ext uri="{BB962C8B-B14F-4D97-AF65-F5344CB8AC3E}">
        <p14:creationId xmlns:p14="http://schemas.microsoft.com/office/powerpoint/2010/main" val="5473646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hyperlink" Target="https://www.poetryfoundation.org/poems/54721/two-paintings-by-gustav-klimt"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youtu.be/yzxrSX79oz4"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bartleby.com/198/1.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EBTqjeOnv5c" TargetMode="External"/><Relationship Id="rId2" Type="http://schemas.openxmlformats.org/officeDocument/2006/relationships/hyperlink" Target="https://www.poetryfoundation.org/poems/46313/porphyrias-lover" TargetMode="External"/><Relationship Id="rId1" Type="http://schemas.openxmlformats.org/officeDocument/2006/relationships/slideLayout" Target="../slideLayouts/slideLayout2.xml"/><Relationship Id="rId4" Type="http://schemas.openxmlformats.org/officeDocument/2006/relationships/hyperlink" Target="https://www.theguardian.com/books/booksblog/2008/aug/25/poemoftheweekchildrolan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tree in a forest&#10;&#10;Description automatically generated">
            <a:extLst>
              <a:ext uri="{FF2B5EF4-FFF2-40B4-BE49-F238E27FC236}">
                <a16:creationId xmlns:a16="http://schemas.microsoft.com/office/drawing/2014/main" id="{5B5106BC-D77D-4F95-8E20-050B85AD790E}"/>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168067" y="363353"/>
            <a:ext cx="6112954" cy="6131293"/>
          </a:xfrm>
          <a:prstGeom prst="rect">
            <a:avLst/>
          </a:prstGeom>
        </p:spPr>
      </p:pic>
      <p:pic>
        <p:nvPicPr>
          <p:cNvPr id="1026" name="Picture 2">
            <a:extLst>
              <a:ext uri="{FF2B5EF4-FFF2-40B4-BE49-F238E27FC236}">
                <a16:creationId xmlns:a16="http://schemas.microsoft.com/office/drawing/2014/main" id="{E0541A58-DB69-4516-80F5-5672588ED20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6921" y="1107350"/>
            <a:ext cx="5057032" cy="506289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8498808-4337-4D2D-94AC-70199454A4FB}"/>
              </a:ext>
            </a:extLst>
          </p:cNvPr>
          <p:cNvSpPr txBox="1"/>
          <p:nvPr/>
        </p:nvSpPr>
        <p:spPr>
          <a:xfrm>
            <a:off x="7397983" y="6191574"/>
            <a:ext cx="4586768" cy="338554"/>
          </a:xfrm>
          <a:prstGeom prst="rect">
            <a:avLst/>
          </a:prstGeom>
          <a:noFill/>
        </p:spPr>
        <p:txBody>
          <a:bodyPr wrap="square">
            <a:spAutoFit/>
          </a:bodyPr>
          <a:lstStyle/>
          <a:p>
            <a:r>
              <a:rPr lang="de-DE" sz="1600" dirty="0">
                <a:solidFill>
                  <a:schemeClr val="bg1"/>
                </a:solidFill>
                <a:effectLst/>
                <a:latin typeface="Felix Titling" panose="04060505060202020A04" pitchFamily="82" charset="0"/>
              </a:rPr>
              <a:t>Portrait of Adele Bloch-Bauer I, (1907)</a:t>
            </a:r>
            <a:endParaRPr lang="en-GB" sz="1600" dirty="0">
              <a:solidFill>
                <a:schemeClr val="bg1"/>
              </a:solidFill>
              <a:latin typeface="Felix Titling" panose="04060505060202020A04" pitchFamily="82" charset="0"/>
            </a:endParaRPr>
          </a:p>
        </p:txBody>
      </p:sp>
      <p:sp>
        <p:nvSpPr>
          <p:cNvPr id="3" name="TextBox 2">
            <a:extLst>
              <a:ext uri="{FF2B5EF4-FFF2-40B4-BE49-F238E27FC236}">
                <a16:creationId xmlns:a16="http://schemas.microsoft.com/office/drawing/2014/main" id="{606A4FC8-AF17-4F2D-B60A-10256730B074}"/>
              </a:ext>
            </a:extLst>
          </p:cNvPr>
          <p:cNvSpPr txBox="1"/>
          <p:nvPr/>
        </p:nvSpPr>
        <p:spPr>
          <a:xfrm>
            <a:off x="1285029" y="6494646"/>
            <a:ext cx="3879030" cy="338554"/>
          </a:xfrm>
          <a:prstGeom prst="rect">
            <a:avLst/>
          </a:prstGeom>
          <a:noFill/>
        </p:spPr>
        <p:txBody>
          <a:bodyPr wrap="square">
            <a:spAutoFit/>
          </a:bodyPr>
          <a:lstStyle/>
          <a:p>
            <a:r>
              <a:rPr lang="de-DE" sz="1600" dirty="0">
                <a:solidFill>
                  <a:schemeClr val="bg1"/>
                </a:solidFill>
                <a:effectLst/>
                <a:latin typeface="Felix Titling" panose="04060505060202020A04" pitchFamily="82" charset="0"/>
              </a:rPr>
              <a:t>Buchanwald, (1890)</a:t>
            </a:r>
            <a:endParaRPr lang="en-GB" sz="1600" dirty="0">
              <a:solidFill>
                <a:schemeClr val="bg1"/>
              </a:solidFill>
              <a:latin typeface="Felix Titling" panose="04060505060202020A04" pitchFamily="82" charset="0"/>
            </a:endParaRPr>
          </a:p>
        </p:txBody>
      </p:sp>
      <p:sp>
        <p:nvSpPr>
          <p:cNvPr id="8" name="TextBox 7">
            <a:extLst>
              <a:ext uri="{FF2B5EF4-FFF2-40B4-BE49-F238E27FC236}">
                <a16:creationId xmlns:a16="http://schemas.microsoft.com/office/drawing/2014/main" id="{C4CCCDA9-1B35-49BB-9B85-B8D0706AD5C6}"/>
              </a:ext>
            </a:extLst>
          </p:cNvPr>
          <p:cNvSpPr txBox="1"/>
          <p:nvPr/>
        </p:nvSpPr>
        <p:spPr>
          <a:xfrm>
            <a:off x="4641741" y="6494646"/>
            <a:ext cx="7382192" cy="338554"/>
          </a:xfrm>
          <a:prstGeom prst="rect">
            <a:avLst/>
          </a:prstGeom>
          <a:noFill/>
        </p:spPr>
        <p:txBody>
          <a:bodyPr wrap="square">
            <a:spAutoFit/>
          </a:bodyPr>
          <a:lstStyle/>
          <a:p>
            <a:r>
              <a:rPr lang="en-GB" sz="1600" dirty="0">
                <a:solidFill>
                  <a:schemeClr val="bg1"/>
                </a:solidFill>
                <a:latin typeface="Palatino Linotype" panose="02040502050505030304" pitchFamily="18" charset="0"/>
                <a:hlinkClick r:id="rId5"/>
              </a:rPr>
              <a:t>https://www.poetryfoundation.org/poems/54721/two-paintings-by-gustav-klimt</a:t>
            </a:r>
            <a:r>
              <a:rPr lang="en-GB" sz="1600" dirty="0">
                <a:solidFill>
                  <a:schemeClr val="bg1"/>
                </a:solidFill>
                <a:latin typeface="Palatino Linotype" panose="02040502050505030304" pitchFamily="18" charset="0"/>
              </a:rPr>
              <a:t> </a:t>
            </a:r>
          </a:p>
        </p:txBody>
      </p:sp>
      <p:sp>
        <p:nvSpPr>
          <p:cNvPr id="10" name="TextBox 9">
            <a:extLst>
              <a:ext uri="{FF2B5EF4-FFF2-40B4-BE49-F238E27FC236}">
                <a16:creationId xmlns:a16="http://schemas.microsoft.com/office/drawing/2014/main" id="{E90E90A9-1E7C-43A4-878D-3F759C6AC9C7}"/>
              </a:ext>
            </a:extLst>
          </p:cNvPr>
          <p:cNvSpPr txBox="1"/>
          <p:nvPr/>
        </p:nvSpPr>
        <p:spPr>
          <a:xfrm>
            <a:off x="6532972" y="237262"/>
            <a:ext cx="5490961" cy="707886"/>
          </a:xfrm>
          <a:prstGeom prst="rect">
            <a:avLst/>
          </a:prstGeom>
          <a:noFill/>
        </p:spPr>
        <p:txBody>
          <a:bodyPr wrap="square">
            <a:spAutoFit/>
          </a:bodyPr>
          <a:lstStyle/>
          <a:p>
            <a:r>
              <a:rPr lang="de-DE" sz="2000" dirty="0">
                <a:solidFill>
                  <a:schemeClr val="bg1"/>
                </a:solidFill>
                <a:effectLst/>
                <a:latin typeface="Felix Titling" panose="04060505060202020A04" pitchFamily="82" charset="0"/>
              </a:rPr>
              <a:t>Poem: j</a:t>
            </a:r>
            <a:r>
              <a:rPr lang="de-DE" sz="2000" dirty="0">
                <a:solidFill>
                  <a:schemeClr val="bg1"/>
                </a:solidFill>
                <a:latin typeface="Felix Titling" panose="04060505060202020A04" pitchFamily="82" charset="0"/>
              </a:rPr>
              <a:t>orie graham </a:t>
            </a:r>
          </a:p>
          <a:p>
            <a:r>
              <a:rPr lang="de-DE" sz="2000" i="1" dirty="0">
                <a:solidFill>
                  <a:schemeClr val="bg1"/>
                </a:solidFill>
                <a:latin typeface="Felix Titling" panose="04060505060202020A04" pitchFamily="82" charset="0"/>
              </a:rPr>
              <a:t>          Two Paintings by Gustav Klimt</a:t>
            </a:r>
            <a:endParaRPr lang="en-GB" sz="2000" i="1" dirty="0"/>
          </a:p>
        </p:txBody>
      </p:sp>
    </p:spTree>
    <p:extLst>
      <p:ext uri="{BB962C8B-B14F-4D97-AF65-F5344CB8AC3E}">
        <p14:creationId xmlns:p14="http://schemas.microsoft.com/office/powerpoint/2010/main" val="1734839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C3A7F-B943-4897-AE65-21E2FED3B273}"/>
              </a:ext>
            </a:extLst>
          </p:cNvPr>
          <p:cNvSpPr>
            <a:spLocks noGrp="1"/>
          </p:cNvSpPr>
          <p:nvPr>
            <p:ph type="title"/>
          </p:nvPr>
        </p:nvSpPr>
        <p:spPr>
          <a:xfrm>
            <a:off x="6651684" y="4005064"/>
            <a:ext cx="3312368" cy="2578298"/>
          </a:xfrm>
        </p:spPr>
        <p:txBody>
          <a:bodyPr/>
          <a:lstStyle/>
          <a:p>
            <a:pPr algn="l"/>
            <a:r>
              <a:rPr lang="en-GB" sz="2400" b="1" dirty="0">
                <a:solidFill>
                  <a:schemeClr val="accent1">
                    <a:lumMod val="40000"/>
                    <a:lumOff val="60000"/>
                  </a:schemeClr>
                </a:solidFill>
                <a:latin typeface="Century Gothic" panose="020B0502020202020204" pitchFamily="34" charset="0"/>
              </a:rPr>
              <a:t>Modernist Art movements </a:t>
            </a:r>
            <a:r>
              <a:rPr lang="en-GB" sz="2400" dirty="0">
                <a:solidFill>
                  <a:schemeClr val="accent1">
                    <a:lumMod val="40000"/>
                    <a:lumOff val="60000"/>
                  </a:schemeClr>
                </a:solidFill>
                <a:latin typeface="Century Gothic" panose="020B0502020202020204" pitchFamily="34" charset="0"/>
              </a:rPr>
              <a:t>&amp; their interconnectedness as a model for the complexities of literary modernism</a:t>
            </a:r>
          </a:p>
        </p:txBody>
      </p:sp>
      <p:pic>
        <p:nvPicPr>
          <p:cNvPr id="4" name="Content Placeholder 3">
            <a:extLst>
              <a:ext uri="{FF2B5EF4-FFF2-40B4-BE49-F238E27FC236}">
                <a16:creationId xmlns:a16="http://schemas.microsoft.com/office/drawing/2014/main" id="{4526F722-4754-4E51-A135-D6B80CD4F3A6}"/>
              </a:ext>
            </a:extLst>
          </p:cNvPr>
          <p:cNvPicPr>
            <a:picLocks noGrp="1" noChangeAspect="1"/>
          </p:cNvPicPr>
          <p:nvPr>
            <p:ph idx="1"/>
          </p:nvPr>
        </p:nvPicPr>
        <p:blipFill rotWithShape="1">
          <a:blip r:embed="rId2" cstate="print">
            <a:duotone>
              <a:prstClr val="black"/>
              <a:schemeClr val="accent5">
                <a:tint val="45000"/>
                <a:satMod val="400000"/>
              </a:schemeClr>
            </a:duotone>
            <a:extLst>
              <a:ext uri="{BEBA8EAE-BF5A-486C-A8C5-ECC9F3942E4B}">
                <a14:imgProps xmlns:a14="http://schemas.microsoft.com/office/drawing/2010/main">
                  <a14:imgLayer r:embed="rId3">
                    <a14:imgEffect>
                      <a14:sharpenSoften amount="25000"/>
                    </a14:imgEffect>
                    <a14:imgEffect>
                      <a14:colorTemperature colorTemp="5300"/>
                    </a14:imgEffect>
                    <a14:imgEffect>
                      <a14:saturation sat="400000"/>
                    </a14:imgEffect>
                    <a14:imgEffect>
                      <a14:brightnessContrast contrast="40000"/>
                    </a14:imgEffect>
                  </a14:imgLayer>
                </a14:imgProps>
              </a:ext>
              <a:ext uri="{28A0092B-C50C-407E-A947-70E740481C1C}">
                <a14:useLocalDpi xmlns:a14="http://schemas.microsoft.com/office/drawing/2010/main"/>
              </a:ext>
            </a:extLst>
          </a:blip>
          <a:srcRect/>
          <a:stretch/>
        </p:blipFill>
        <p:spPr>
          <a:xfrm>
            <a:off x="977370" y="106731"/>
            <a:ext cx="5118629" cy="6476631"/>
          </a:xfrm>
          <a:prstGeom prst="rect">
            <a:avLst/>
          </a:prstGeom>
        </p:spPr>
      </p:pic>
    </p:spTree>
    <p:extLst>
      <p:ext uri="{BB962C8B-B14F-4D97-AF65-F5344CB8AC3E}">
        <p14:creationId xmlns:p14="http://schemas.microsoft.com/office/powerpoint/2010/main" val="2296017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E0000"/>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CFFE28C-57E0-4337-ADCE-BD106C2C1F5A}"/>
              </a:ext>
            </a:extLst>
          </p:cNvPr>
          <p:cNvSpPr txBox="1"/>
          <p:nvPr/>
        </p:nvSpPr>
        <p:spPr>
          <a:xfrm>
            <a:off x="255639" y="146077"/>
            <a:ext cx="11422476" cy="738664"/>
          </a:xfrm>
          <a:prstGeom prst="rect">
            <a:avLst/>
          </a:prstGeom>
          <a:noFill/>
        </p:spPr>
        <p:txBody>
          <a:bodyPr wrap="square">
            <a:spAutoFit/>
          </a:bodyPr>
          <a:lstStyle/>
          <a:p>
            <a:r>
              <a:rPr lang="en-GB" sz="2400" dirty="0">
                <a:solidFill>
                  <a:schemeClr val="bg1"/>
                </a:solidFill>
                <a:latin typeface="Palatino Linotype" panose="02040502050505030304" pitchFamily="18" charset="0"/>
              </a:rPr>
              <a:t>DZIGA VERTOV: MAN WITH A MOVIE CAMERA (1929): movement round a city </a:t>
            </a:r>
          </a:p>
          <a:p>
            <a:r>
              <a:rPr lang="en-GB" dirty="0">
                <a:solidFill>
                  <a:schemeClr val="bg1"/>
                </a:solidFill>
                <a:hlinkClick r:id="rId2"/>
              </a:rPr>
              <a:t>https://youtu.be/yzxrSX79oz4</a:t>
            </a:r>
            <a:r>
              <a:rPr lang="en-GB" dirty="0">
                <a:solidFill>
                  <a:schemeClr val="bg1"/>
                </a:solidFill>
              </a:rPr>
              <a:t> </a:t>
            </a:r>
          </a:p>
        </p:txBody>
      </p:sp>
      <p:sp>
        <p:nvSpPr>
          <p:cNvPr id="8" name="TextBox 7">
            <a:extLst>
              <a:ext uri="{FF2B5EF4-FFF2-40B4-BE49-F238E27FC236}">
                <a16:creationId xmlns:a16="http://schemas.microsoft.com/office/drawing/2014/main" id="{C8B97882-F09F-4609-A997-A571D41DD621}"/>
              </a:ext>
            </a:extLst>
          </p:cNvPr>
          <p:cNvSpPr txBox="1"/>
          <p:nvPr/>
        </p:nvSpPr>
        <p:spPr>
          <a:xfrm>
            <a:off x="475785" y="1018511"/>
            <a:ext cx="11202330" cy="5632311"/>
          </a:xfrm>
          <a:prstGeom prst="rect">
            <a:avLst/>
          </a:prstGeom>
          <a:noFill/>
        </p:spPr>
        <p:txBody>
          <a:bodyPr wrap="square">
            <a:spAutoFit/>
          </a:bodyPr>
          <a:lstStyle/>
          <a:p>
            <a:r>
              <a:rPr lang="en-GB" sz="2000" b="0" i="1" dirty="0">
                <a:solidFill>
                  <a:srgbClr val="FFFFFF"/>
                </a:solidFill>
                <a:effectLst/>
                <a:latin typeface="Palatino Linotype" panose="02040502050505030304" pitchFamily="18" charset="0"/>
              </a:rPr>
              <a:t>Man with a Movie Camera</a:t>
            </a:r>
            <a:r>
              <a:rPr lang="en-GB" sz="2000" b="0" i="0" dirty="0">
                <a:solidFill>
                  <a:srgbClr val="FFFFFF"/>
                </a:solidFill>
                <a:effectLst/>
                <a:latin typeface="Palatino Linotype" panose="02040502050505030304" pitchFamily="18" charset="0"/>
              </a:rPr>
              <a:t> (Russian: </a:t>
            </a:r>
            <a:r>
              <a:rPr lang="en-GB" sz="2000" b="0" i="0" dirty="0" err="1">
                <a:solidFill>
                  <a:srgbClr val="FFFFFF"/>
                </a:solidFill>
                <a:effectLst/>
                <a:latin typeface="Palatino Linotype" panose="02040502050505030304" pitchFamily="18" charset="0"/>
              </a:rPr>
              <a:t>Человек</a:t>
            </a:r>
            <a:r>
              <a:rPr lang="en-GB" sz="2000" b="0" i="0" dirty="0">
                <a:solidFill>
                  <a:srgbClr val="FFFFFF"/>
                </a:solidFill>
                <a:effectLst/>
                <a:latin typeface="Palatino Linotype" panose="02040502050505030304" pitchFamily="18" charset="0"/>
              </a:rPr>
              <a:t> с </a:t>
            </a:r>
            <a:r>
              <a:rPr lang="en-GB" sz="2000" b="0" i="0" dirty="0" err="1">
                <a:solidFill>
                  <a:srgbClr val="FFFFFF"/>
                </a:solidFill>
                <a:effectLst/>
                <a:latin typeface="Palatino Linotype" panose="02040502050505030304" pitchFamily="18" charset="0"/>
              </a:rPr>
              <a:t>кино-аппаратом</a:t>
            </a:r>
            <a:r>
              <a:rPr lang="en-GB" sz="2000" b="0" i="0" dirty="0">
                <a:solidFill>
                  <a:srgbClr val="FFFFFF"/>
                </a:solidFill>
                <a:effectLst/>
                <a:latin typeface="Palatino Linotype" panose="02040502050505030304" pitchFamily="18" charset="0"/>
              </a:rPr>
              <a:t> (</a:t>
            </a:r>
            <a:r>
              <a:rPr lang="en-GB" sz="2000" b="0" i="0" dirty="0" err="1">
                <a:solidFill>
                  <a:srgbClr val="FFFFFF"/>
                </a:solidFill>
                <a:effectLst/>
                <a:latin typeface="Palatino Linotype" panose="02040502050505030304" pitchFamily="18" charset="0"/>
              </a:rPr>
              <a:t>Chelovek</a:t>
            </a:r>
            <a:r>
              <a:rPr lang="en-GB" sz="2000" b="0" i="0" dirty="0">
                <a:solidFill>
                  <a:srgbClr val="FFFFFF"/>
                </a:solidFill>
                <a:effectLst/>
                <a:latin typeface="Palatino Linotype" panose="02040502050505030304" pitchFamily="18" charset="0"/>
              </a:rPr>
              <a:t> s </a:t>
            </a:r>
            <a:r>
              <a:rPr lang="en-GB" sz="2000" b="0" i="0" dirty="0" err="1">
                <a:solidFill>
                  <a:srgbClr val="FFFFFF"/>
                </a:solidFill>
                <a:effectLst/>
                <a:latin typeface="Palatino Linotype" panose="02040502050505030304" pitchFamily="18" charset="0"/>
              </a:rPr>
              <a:t>kinoapparatom</a:t>
            </a:r>
            <a:r>
              <a:rPr lang="en-GB" sz="2000" b="0" i="0" dirty="0">
                <a:solidFill>
                  <a:srgbClr val="FFFFFF"/>
                </a:solidFill>
                <a:effectLst/>
                <a:latin typeface="Palatino Linotype" panose="02040502050505030304" pitchFamily="18" charset="0"/>
              </a:rPr>
              <a:t>), Ukrainian: </a:t>
            </a:r>
            <a:r>
              <a:rPr lang="en-GB" sz="2000" b="0" i="0" dirty="0" err="1">
                <a:solidFill>
                  <a:srgbClr val="FFFFFF"/>
                </a:solidFill>
                <a:effectLst/>
                <a:latin typeface="Palatino Linotype" panose="02040502050505030304" pitchFamily="18" charset="0"/>
              </a:rPr>
              <a:t>Людина</a:t>
            </a:r>
            <a:r>
              <a:rPr lang="en-GB" sz="2000" b="0" i="0" dirty="0">
                <a:solidFill>
                  <a:srgbClr val="FFFFFF"/>
                </a:solidFill>
                <a:effectLst/>
                <a:latin typeface="Palatino Linotype" panose="02040502050505030304" pitchFamily="18" charset="0"/>
              </a:rPr>
              <a:t> з </a:t>
            </a:r>
            <a:r>
              <a:rPr lang="en-GB" sz="2000" b="0" i="0" dirty="0" err="1">
                <a:solidFill>
                  <a:srgbClr val="FFFFFF"/>
                </a:solidFill>
                <a:effectLst/>
                <a:latin typeface="Palatino Linotype" panose="02040502050505030304" pitchFamily="18" charset="0"/>
              </a:rPr>
              <a:t>кіноапаратом</a:t>
            </a:r>
            <a:r>
              <a:rPr lang="en-GB" sz="2000" b="0" i="0" dirty="0">
                <a:solidFill>
                  <a:srgbClr val="FFFFFF"/>
                </a:solidFill>
                <a:effectLst/>
                <a:latin typeface="Palatino Linotype" panose="02040502050505030304" pitchFamily="18" charset="0"/>
              </a:rPr>
              <a:t> (</a:t>
            </a:r>
            <a:r>
              <a:rPr lang="en-GB" sz="2000" b="0" i="0" dirty="0" err="1">
                <a:solidFill>
                  <a:srgbClr val="FFFFFF"/>
                </a:solidFill>
                <a:effectLst/>
                <a:latin typeface="Palatino Linotype" panose="02040502050505030304" pitchFamily="18" charset="0"/>
              </a:rPr>
              <a:t>Liudyna</a:t>
            </a:r>
            <a:r>
              <a:rPr lang="en-GB" sz="2000" b="0" i="0" dirty="0">
                <a:solidFill>
                  <a:srgbClr val="FFFFFF"/>
                </a:solidFill>
                <a:effectLst/>
                <a:latin typeface="Palatino Linotype" panose="02040502050505030304" pitchFamily="18" charset="0"/>
              </a:rPr>
              <a:t> z </a:t>
            </a:r>
            <a:r>
              <a:rPr lang="en-GB" sz="2000" b="0" i="0" dirty="0" err="1">
                <a:solidFill>
                  <a:srgbClr val="FFFFFF"/>
                </a:solidFill>
                <a:effectLst/>
                <a:latin typeface="Palatino Linotype" panose="02040502050505030304" pitchFamily="18" charset="0"/>
              </a:rPr>
              <a:t>Kinoaparatom</a:t>
            </a:r>
            <a:r>
              <a:rPr lang="en-GB" sz="2000" b="0" i="0" dirty="0">
                <a:solidFill>
                  <a:srgbClr val="FFFFFF"/>
                </a:solidFill>
                <a:effectLst/>
                <a:latin typeface="Palatino Linotype" panose="02040502050505030304" pitchFamily="18" charset="0"/>
              </a:rPr>
              <a:t>) – sometimes called </a:t>
            </a:r>
            <a:r>
              <a:rPr lang="en-GB" sz="2000" b="0" i="1" dirty="0">
                <a:solidFill>
                  <a:srgbClr val="FFFFFF"/>
                </a:solidFill>
                <a:effectLst/>
                <a:latin typeface="Palatino Linotype" panose="02040502050505030304" pitchFamily="18" charset="0"/>
              </a:rPr>
              <a:t>A Man with a Movie Camera, The Man with the Movie Camera, The Man with a Camera, The Man with the </a:t>
            </a:r>
            <a:r>
              <a:rPr lang="en-GB" sz="2000" b="0" i="1" dirty="0" err="1">
                <a:solidFill>
                  <a:srgbClr val="FFFFFF"/>
                </a:solidFill>
                <a:effectLst/>
                <a:latin typeface="Palatino Linotype" panose="02040502050505030304" pitchFamily="18" charset="0"/>
              </a:rPr>
              <a:t>Kinocamera</a:t>
            </a:r>
            <a:r>
              <a:rPr lang="en-GB" sz="2000" b="0" i="0" dirty="0">
                <a:solidFill>
                  <a:srgbClr val="FFFFFF"/>
                </a:solidFill>
                <a:effectLst/>
                <a:latin typeface="Palatino Linotype" panose="02040502050505030304" pitchFamily="18" charset="0"/>
              </a:rPr>
              <a:t>, or Living Russia) – is an experimental 1929 Soviet silent documentary film, directed by </a:t>
            </a:r>
            <a:r>
              <a:rPr lang="en-GB" sz="2000" b="0" i="0" dirty="0" err="1">
                <a:solidFill>
                  <a:srgbClr val="FFFFFF"/>
                </a:solidFill>
                <a:effectLst/>
                <a:latin typeface="Palatino Linotype" panose="02040502050505030304" pitchFamily="18" charset="0"/>
              </a:rPr>
              <a:t>Dziga</a:t>
            </a:r>
            <a:r>
              <a:rPr lang="en-GB" sz="2000" b="0" i="0" dirty="0">
                <a:solidFill>
                  <a:srgbClr val="FFFFFF"/>
                </a:solidFill>
                <a:effectLst/>
                <a:latin typeface="Palatino Linotype" panose="02040502050505030304" pitchFamily="18" charset="0"/>
              </a:rPr>
              <a:t> </a:t>
            </a:r>
            <a:r>
              <a:rPr lang="en-GB" sz="2000" b="0" i="0" dirty="0" err="1">
                <a:solidFill>
                  <a:srgbClr val="FFFFFF"/>
                </a:solidFill>
                <a:effectLst/>
                <a:latin typeface="Palatino Linotype" panose="02040502050505030304" pitchFamily="18" charset="0"/>
              </a:rPr>
              <a:t>Vertov</a:t>
            </a:r>
            <a:r>
              <a:rPr lang="en-GB" sz="2000" b="0" i="0" dirty="0">
                <a:solidFill>
                  <a:srgbClr val="FFFFFF"/>
                </a:solidFill>
                <a:effectLst/>
                <a:latin typeface="Palatino Linotype" panose="02040502050505030304" pitchFamily="18" charset="0"/>
              </a:rPr>
              <a:t> and edited by his wife Elizaveta </a:t>
            </a:r>
            <a:r>
              <a:rPr lang="en-GB" sz="2000" b="0" i="0" dirty="0" err="1">
                <a:solidFill>
                  <a:srgbClr val="FFFFFF"/>
                </a:solidFill>
                <a:effectLst/>
                <a:latin typeface="Palatino Linotype" panose="02040502050505030304" pitchFamily="18" charset="0"/>
              </a:rPr>
              <a:t>Svilova</a:t>
            </a:r>
            <a:r>
              <a:rPr lang="en-GB" sz="2000" b="0" i="0" dirty="0">
                <a:solidFill>
                  <a:srgbClr val="FFFFFF"/>
                </a:solidFill>
                <a:effectLst/>
                <a:latin typeface="Palatino Linotype" panose="02040502050505030304" pitchFamily="18" charset="0"/>
              </a:rPr>
              <a:t>. </a:t>
            </a:r>
            <a:r>
              <a:rPr lang="en-GB" sz="2000" b="0" i="0" dirty="0" err="1">
                <a:solidFill>
                  <a:srgbClr val="FFFFFF"/>
                </a:solidFill>
                <a:effectLst/>
                <a:latin typeface="Palatino Linotype" panose="02040502050505030304" pitchFamily="18" charset="0"/>
              </a:rPr>
              <a:t>Vertov's</a:t>
            </a:r>
            <a:r>
              <a:rPr lang="en-GB" sz="2000" b="0" i="0" dirty="0">
                <a:solidFill>
                  <a:srgbClr val="FFFFFF"/>
                </a:solidFill>
                <a:effectLst/>
                <a:latin typeface="Palatino Linotype" panose="02040502050505030304" pitchFamily="18" charset="0"/>
              </a:rPr>
              <a:t> feature film, produced by the film studio VUFKU, presents urban life in the Soviet cities of Kiev, Kharkov, Moscow and Odessa. It has no actors. From dawn to dusk Soviet citizens are shown at work and at play, and interacting with the machinery of modern life. To the extent that it can be said to have "characters," they are the cameramen of the title, the film editor, and the modern Soviet Union they discover and present in the film. Man with a Movie Camera is famous for the range of cinematic techniques </a:t>
            </a:r>
            <a:r>
              <a:rPr lang="en-GB" sz="2000" b="0" i="0" dirty="0" err="1">
                <a:solidFill>
                  <a:srgbClr val="FFFFFF"/>
                </a:solidFill>
                <a:effectLst/>
                <a:latin typeface="Palatino Linotype" panose="02040502050505030304" pitchFamily="18" charset="0"/>
              </a:rPr>
              <a:t>Vertov</a:t>
            </a:r>
            <a:r>
              <a:rPr lang="en-GB" sz="2000" b="0" i="0" dirty="0">
                <a:solidFill>
                  <a:srgbClr val="FFFFFF"/>
                </a:solidFill>
                <a:effectLst/>
                <a:latin typeface="Palatino Linotype" panose="02040502050505030304" pitchFamily="18" charset="0"/>
              </a:rPr>
              <a:t> invents, deploys or develops, such as double exposure, fast motion, slow motion, freeze frames, jump cuts, split screens, Dutch angles, extreme close-ups, tracking shots, footage played backwards, stop motion animations and self-reflexive visuals (at one point it features a split-screen tracking shot; the sides have opposite Dutch angles). Man with a Movie Camera was largely dismissed upon its initial release; the work's quick-cut editing, self-reflexivity, and emphasis on form over content were all subjects of criticism. In the British Film Institute's 2012 Sight &amp; Sound poll, however, film critics voted it the eighth greatest film ever made, and the work was later named the best documentary of all time in the same magazine.</a:t>
            </a:r>
            <a:endParaRPr lang="en-GB" sz="2000" dirty="0">
              <a:latin typeface="Palatino Linotype" panose="02040502050505030304" pitchFamily="18" charset="0"/>
            </a:endParaRPr>
          </a:p>
        </p:txBody>
      </p:sp>
    </p:spTree>
    <p:extLst>
      <p:ext uri="{BB962C8B-B14F-4D97-AF65-F5344CB8AC3E}">
        <p14:creationId xmlns:p14="http://schemas.microsoft.com/office/powerpoint/2010/main" val="2765271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3B54A9-5CDD-4473-B1E5-3E183E955F9D}"/>
              </a:ext>
            </a:extLst>
          </p:cNvPr>
          <p:cNvSpPr>
            <a:spLocks noGrp="1"/>
          </p:cNvSpPr>
          <p:nvPr>
            <p:ph idx="1"/>
          </p:nvPr>
        </p:nvSpPr>
        <p:spPr>
          <a:xfrm>
            <a:off x="169126" y="148351"/>
            <a:ext cx="4492083" cy="1026984"/>
          </a:xfrm>
        </p:spPr>
        <p:txBody>
          <a:bodyPr>
            <a:normAutofit fontScale="70000" lnSpcReduction="20000"/>
          </a:bodyPr>
          <a:lstStyle/>
          <a:p>
            <a:pPr marL="0" indent="0">
              <a:lnSpc>
                <a:spcPct val="120000"/>
              </a:lnSpc>
              <a:spcBef>
                <a:spcPts val="0"/>
              </a:spcBef>
              <a:buNone/>
            </a:pPr>
            <a:r>
              <a:rPr lang="en-GB" sz="3200" b="0" i="0" dirty="0" err="1">
                <a:solidFill>
                  <a:schemeClr val="bg1"/>
                </a:solidFill>
                <a:effectLst/>
                <a:latin typeface="Palatino Linotype" panose="02040502050505030304" pitchFamily="18" charset="0"/>
              </a:rPr>
              <a:t>T</a:t>
            </a:r>
            <a:r>
              <a:rPr lang="en-GB" b="0" i="0" dirty="0" err="1">
                <a:solidFill>
                  <a:schemeClr val="bg1"/>
                </a:solidFill>
                <a:effectLst/>
                <a:latin typeface="Palatino Linotype" panose="02040502050505030304" pitchFamily="18" charset="0"/>
              </a:rPr>
              <a:t>.S.Eliot</a:t>
            </a:r>
            <a:r>
              <a:rPr lang="en-GB" b="0" i="0" dirty="0">
                <a:solidFill>
                  <a:schemeClr val="bg1"/>
                </a:solidFill>
                <a:effectLst/>
                <a:latin typeface="Palatino Linotype" panose="02040502050505030304" pitchFamily="18" charset="0"/>
              </a:rPr>
              <a:t>, ‘The </a:t>
            </a:r>
            <a:r>
              <a:rPr lang="en-GB" b="0" i="0" dirty="0" err="1">
                <a:solidFill>
                  <a:schemeClr val="bg1"/>
                </a:solidFill>
                <a:effectLst/>
                <a:latin typeface="Palatino Linotype" panose="02040502050505030304" pitchFamily="18" charset="0"/>
              </a:rPr>
              <a:t>Lovesong</a:t>
            </a:r>
            <a:r>
              <a:rPr lang="en-GB" b="0" i="0" dirty="0">
                <a:solidFill>
                  <a:schemeClr val="bg1"/>
                </a:solidFill>
                <a:effectLst/>
                <a:latin typeface="Palatino Linotype" panose="02040502050505030304" pitchFamily="18" charset="0"/>
              </a:rPr>
              <a:t> of </a:t>
            </a:r>
            <a:r>
              <a:rPr lang="en-GB" b="0" i="0" dirty="0" err="1">
                <a:solidFill>
                  <a:schemeClr val="bg1"/>
                </a:solidFill>
                <a:effectLst/>
                <a:latin typeface="Palatino Linotype" panose="02040502050505030304" pitchFamily="18" charset="0"/>
              </a:rPr>
              <a:t>J.Alfred</a:t>
            </a:r>
            <a:r>
              <a:rPr lang="en-GB" b="0" i="0" dirty="0">
                <a:solidFill>
                  <a:schemeClr val="bg1"/>
                </a:solidFill>
                <a:effectLst/>
                <a:latin typeface="Palatino Linotype" panose="02040502050505030304" pitchFamily="18" charset="0"/>
              </a:rPr>
              <a:t> Prufrock’ </a:t>
            </a:r>
            <a:r>
              <a:rPr lang="en-GB" b="0" i="1" dirty="0">
                <a:solidFill>
                  <a:schemeClr val="bg1"/>
                </a:solidFill>
                <a:effectLst/>
                <a:latin typeface="Palatino Linotype" panose="02040502050505030304" pitchFamily="18" charset="0"/>
              </a:rPr>
              <a:t>a message from the underworld</a:t>
            </a:r>
          </a:p>
          <a:p>
            <a:pPr marL="0" indent="0">
              <a:lnSpc>
                <a:spcPct val="120000"/>
              </a:lnSpc>
              <a:spcBef>
                <a:spcPts val="0"/>
              </a:spcBef>
              <a:buNone/>
            </a:pPr>
            <a:r>
              <a:rPr lang="en-GB" sz="1800" b="0" i="0" dirty="0">
                <a:solidFill>
                  <a:schemeClr val="bg1"/>
                </a:solidFill>
                <a:effectLst/>
                <a:latin typeface="Palatino Linotype" panose="02040502050505030304" pitchFamily="18" charset="0"/>
                <a:hlinkClick r:id="rId2"/>
              </a:rPr>
              <a:t>https://www.bartleby.com/198/1.html</a:t>
            </a:r>
            <a:r>
              <a:rPr lang="en-GB" sz="1800" dirty="0">
                <a:solidFill>
                  <a:schemeClr val="bg1"/>
                </a:solidFill>
                <a:latin typeface="Palatino Linotype" panose="02040502050505030304" pitchFamily="18" charset="0"/>
              </a:rPr>
              <a:t> </a:t>
            </a:r>
            <a:r>
              <a:rPr lang="en-GB" sz="1800" b="0" i="0" dirty="0">
                <a:solidFill>
                  <a:schemeClr val="bg1"/>
                </a:solidFill>
                <a:effectLst/>
                <a:latin typeface="Palatino Linotype" panose="02040502050505030304" pitchFamily="18" charset="0"/>
              </a:rPr>
              <a:t>  </a:t>
            </a:r>
          </a:p>
          <a:p>
            <a:endParaRPr lang="en-GB" dirty="0"/>
          </a:p>
        </p:txBody>
      </p:sp>
      <p:sp>
        <p:nvSpPr>
          <p:cNvPr id="5" name="TextBox 4">
            <a:extLst>
              <a:ext uri="{FF2B5EF4-FFF2-40B4-BE49-F238E27FC236}">
                <a16:creationId xmlns:a16="http://schemas.microsoft.com/office/drawing/2014/main" id="{5612B63F-7A12-41F3-8569-566FD191C9FA}"/>
              </a:ext>
            </a:extLst>
          </p:cNvPr>
          <p:cNvSpPr txBox="1"/>
          <p:nvPr/>
        </p:nvSpPr>
        <p:spPr>
          <a:xfrm>
            <a:off x="169127" y="1175335"/>
            <a:ext cx="5627649" cy="5909310"/>
          </a:xfrm>
          <a:prstGeom prst="rect">
            <a:avLst/>
          </a:prstGeom>
          <a:noFill/>
        </p:spPr>
        <p:txBody>
          <a:bodyPr wrap="square">
            <a:spAutoFit/>
          </a:bodyPr>
          <a:lstStyle/>
          <a:p>
            <a:r>
              <a:rPr lang="en-GB" dirty="0">
                <a:solidFill>
                  <a:schemeClr val="bg1"/>
                </a:solidFill>
                <a:latin typeface="Palatino Linotype" panose="02040502050505030304" pitchFamily="18" charset="0"/>
              </a:rPr>
              <a:t> 	</a:t>
            </a:r>
            <a:r>
              <a:rPr lang="en-GB" i="1" dirty="0" err="1">
                <a:solidFill>
                  <a:schemeClr val="bg1"/>
                </a:solidFill>
                <a:latin typeface="Palatino Linotype" panose="02040502050505030304" pitchFamily="18" charset="0"/>
              </a:rPr>
              <a:t>S’io</a:t>
            </a:r>
            <a:r>
              <a:rPr lang="en-GB" i="1" dirty="0">
                <a:solidFill>
                  <a:schemeClr val="bg1"/>
                </a:solidFill>
                <a:latin typeface="Palatino Linotype" panose="02040502050505030304" pitchFamily="18" charset="0"/>
              </a:rPr>
              <a:t> </a:t>
            </a:r>
            <a:r>
              <a:rPr lang="en-GB" i="1" dirty="0" err="1">
                <a:solidFill>
                  <a:schemeClr val="bg1"/>
                </a:solidFill>
                <a:latin typeface="Palatino Linotype" panose="02040502050505030304" pitchFamily="18" charset="0"/>
              </a:rPr>
              <a:t>credesse</a:t>
            </a:r>
            <a:r>
              <a:rPr lang="en-GB" i="1" dirty="0">
                <a:solidFill>
                  <a:schemeClr val="bg1"/>
                </a:solidFill>
                <a:latin typeface="Palatino Linotype" panose="02040502050505030304" pitchFamily="18" charset="0"/>
              </a:rPr>
              <a:t> </a:t>
            </a:r>
            <a:r>
              <a:rPr lang="en-GB" i="1" dirty="0" err="1">
                <a:solidFill>
                  <a:schemeClr val="bg1"/>
                </a:solidFill>
                <a:latin typeface="Palatino Linotype" panose="02040502050505030304" pitchFamily="18" charset="0"/>
              </a:rPr>
              <a:t>che</a:t>
            </a:r>
            <a:r>
              <a:rPr lang="en-GB" i="1" dirty="0">
                <a:solidFill>
                  <a:schemeClr val="bg1"/>
                </a:solidFill>
                <a:latin typeface="Palatino Linotype" panose="02040502050505030304" pitchFamily="18" charset="0"/>
              </a:rPr>
              <a:t> </a:t>
            </a:r>
            <a:r>
              <a:rPr lang="en-GB" i="1" dirty="0" err="1">
                <a:solidFill>
                  <a:schemeClr val="bg1"/>
                </a:solidFill>
                <a:latin typeface="Palatino Linotype" panose="02040502050505030304" pitchFamily="18" charset="0"/>
              </a:rPr>
              <a:t>mia</a:t>
            </a:r>
            <a:r>
              <a:rPr lang="en-GB" i="1" dirty="0">
                <a:solidFill>
                  <a:schemeClr val="bg1"/>
                </a:solidFill>
                <a:latin typeface="Palatino Linotype" panose="02040502050505030304" pitchFamily="18" charset="0"/>
              </a:rPr>
              <a:t> </a:t>
            </a:r>
            <a:r>
              <a:rPr lang="en-GB" i="1" dirty="0" err="1">
                <a:solidFill>
                  <a:schemeClr val="bg1"/>
                </a:solidFill>
                <a:latin typeface="Palatino Linotype" panose="02040502050505030304" pitchFamily="18" charset="0"/>
              </a:rPr>
              <a:t>risposta</a:t>
            </a:r>
            <a:r>
              <a:rPr lang="en-GB" i="1" dirty="0">
                <a:solidFill>
                  <a:schemeClr val="bg1"/>
                </a:solidFill>
                <a:latin typeface="Palatino Linotype" panose="02040502050505030304" pitchFamily="18" charset="0"/>
              </a:rPr>
              <a:t> fosse</a:t>
            </a:r>
          </a:p>
          <a:p>
            <a:pPr lvl="1"/>
            <a:r>
              <a:rPr lang="en-GB" i="1" dirty="0">
                <a:solidFill>
                  <a:schemeClr val="bg1"/>
                </a:solidFill>
                <a:latin typeface="Palatino Linotype" panose="02040502050505030304" pitchFamily="18" charset="0"/>
              </a:rPr>
              <a:t>A persona </a:t>
            </a:r>
            <a:r>
              <a:rPr lang="en-GB" i="1" dirty="0" err="1">
                <a:solidFill>
                  <a:schemeClr val="bg1"/>
                </a:solidFill>
                <a:latin typeface="Palatino Linotype" panose="02040502050505030304" pitchFamily="18" charset="0"/>
              </a:rPr>
              <a:t>che</a:t>
            </a:r>
            <a:r>
              <a:rPr lang="en-GB" i="1" dirty="0">
                <a:solidFill>
                  <a:schemeClr val="bg1"/>
                </a:solidFill>
                <a:latin typeface="Palatino Linotype" panose="02040502050505030304" pitchFamily="18" charset="0"/>
              </a:rPr>
              <a:t> </a:t>
            </a:r>
            <a:r>
              <a:rPr lang="en-GB" i="1" dirty="0" err="1">
                <a:solidFill>
                  <a:schemeClr val="bg1"/>
                </a:solidFill>
                <a:latin typeface="Palatino Linotype" panose="02040502050505030304" pitchFamily="18" charset="0"/>
              </a:rPr>
              <a:t>mai</a:t>
            </a:r>
            <a:r>
              <a:rPr lang="en-GB" i="1" dirty="0">
                <a:solidFill>
                  <a:schemeClr val="bg1"/>
                </a:solidFill>
                <a:latin typeface="Palatino Linotype" panose="02040502050505030304" pitchFamily="18" charset="0"/>
              </a:rPr>
              <a:t> </a:t>
            </a:r>
            <a:r>
              <a:rPr lang="en-GB" i="1" dirty="0" err="1">
                <a:solidFill>
                  <a:schemeClr val="bg1"/>
                </a:solidFill>
                <a:latin typeface="Palatino Linotype" panose="02040502050505030304" pitchFamily="18" charset="0"/>
              </a:rPr>
              <a:t>tornasse</a:t>
            </a:r>
            <a:r>
              <a:rPr lang="en-GB" i="1" dirty="0">
                <a:solidFill>
                  <a:schemeClr val="bg1"/>
                </a:solidFill>
                <a:latin typeface="Palatino Linotype" panose="02040502050505030304" pitchFamily="18" charset="0"/>
              </a:rPr>
              <a:t> al </a:t>
            </a:r>
            <a:r>
              <a:rPr lang="en-GB" i="1" dirty="0" err="1">
                <a:solidFill>
                  <a:schemeClr val="bg1"/>
                </a:solidFill>
                <a:latin typeface="Palatino Linotype" panose="02040502050505030304" pitchFamily="18" charset="0"/>
              </a:rPr>
              <a:t>mondo</a:t>
            </a:r>
            <a:r>
              <a:rPr lang="en-GB" i="1" dirty="0">
                <a:solidFill>
                  <a:schemeClr val="bg1"/>
                </a:solidFill>
                <a:latin typeface="Palatino Linotype" panose="02040502050505030304" pitchFamily="18" charset="0"/>
              </a:rPr>
              <a:t>,</a:t>
            </a:r>
          </a:p>
          <a:p>
            <a:pPr lvl="1"/>
            <a:r>
              <a:rPr lang="en-GB" i="1" dirty="0">
                <a:solidFill>
                  <a:schemeClr val="bg1"/>
                </a:solidFill>
                <a:latin typeface="Palatino Linotype" panose="02040502050505030304" pitchFamily="18" charset="0"/>
              </a:rPr>
              <a:t>Questa </a:t>
            </a:r>
            <a:r>
              <a:rPr lang="en-GB" i="1" dirty="0" err="1">
                <a:solidFill>
                  <a:schemeClr val="bg1"/>
                </a:solidFill>
                <a:latin typeface="Palatino Linotype" panose="02040502050505030304" pitchFamily="18" charset="0"/>
              </a:rPr>
              <a:t>fiamma</a:t>
            </a:r>
            <a:r>
              <a:rPr lang="en-GB" i="1" dirty="0">
                <a:solidFill>
                  <a:schemeClr val="bg1"/>
                </a:solidFill>
                <a:latin typeface="Palatino Linotype" panose="02040502050505030304" pitchFamily="18" charset="0"/>
              </a:rPr>
              <a:t> </a:t>
            </a:r>
            <a:r>
              <a:rPr lang="en-GB" i="1" dirty="0" err="1">
                <a:solidFill>
                  <a:schemeClr val="bg1"/>
                </a:solidFill>
                <a:latin typeface="Palatino Linotype" panose="02040502050505030304" pitchFamily="18" charset="0"/>
              </a:rPr>
              <a:t>staria</a:t>
            </a:r>
            <a:r>
              <a:rPr lang="en-GB" i="1" dirty="0">
                <a:solidFill>
                  <a:schemeClr val="bg1"/>
                </a:solidFill>
                <a:latin typeface="Palatino Linotype" panose="02040502050505030304" pitchFamily="18" charset="0"/>
              </a:rPr>
              <a:t> senza piu </a:t>
            </a:r>
            <a:r>
              <a:rPr lang="en-GB" i="1" dirty="0" err="1">
                <a:solidFill>
                  <a:schemeClr val="bg1"/>
                </a:solidFill>
                <a:latin typeface="Palatino Linotype" panose="02040502050505030304" pitchFamily="18" charset="0"/>
              </a:rPr>
              <a:t>scosse</a:t>
            </a:r>
            <a:r>
              <a:rPr lang="en-GB" i="1" dirty="0">
                <a:solidFill>
                  <a:schemeClr val="bg1"/>
                </a:solidFill>
                <a:latin typeface="Palatino Linotype" panose="02040502050505030304" pitchFamily="18" charset="0"/>
              </a:rPr>
              <a:t>.</a:t>
            </a:r>
          </a:p>
          <a:p>
            <a:pPr lvl="1"/>
            <a:r>
              <a:rPr lang="en-GB" i="1" dirty="0">
                <a:solidFill>
                  <a:schemeClr val="bg1"/>
                </a:solidFill>
                <a:latin typeface="Palatino Linotype" panose="02040502050505030304" pitchFamily="18" charset="0"/>
              </a:rPr>
              <a:t>Ma </a:t>
            </a:r>
            <a:r>
              <a:rPr lang="en-GB" i="1" dirty="0" err="1">
                <a:solidFill>
                  <a:schemeClr val="bg1"/>
                </a:solidFill>
                <a:latin typeface="Palatino Linotype" panose="02040502050505030304" pitchFamily="18" charset="0"/>
              </a:rPr>
              <a:t>perciocche</a:t>
            </a:r>
            <a:r>
              <a:rPr lang="en-GB" i="1" dirty="0">
                <a:solidFill>
                  <a:schemeClr val="bg1"/>
                </a:solidFill>
                <a:latin typeface="Palatino Linotype" panose="02040502050505030304" pitchFamily="18" charset="0"/>
              </a:rPr>
              <a:t> </a:t>
            </a:r>
            <a:r>
              <a:rPr lang="en-GB" i="1" dirty="0" err="1">
                <a:solidFill>
                  <a:schemeClr val="bg1"/>
                </a:solidFill>
                <a:latin typeface="Palatino Linotype" panose="02040502050505030304" pitchFamily="18" charset="0"/>
              </a:rPr>
              <a:t>giammai</a:t>
            </a:r>
            <a:r>
              <a:rPr lang="en-GB" i="1" dirty="0">
                <a:solidFill>
                  <a:schemeClr val="bg1"/>
                </a:solidFill>
                <a:latin typeface="Palatino Linotype" panose="02040502050505030304" pitchFamily="18" charset="0"/>
              </a:rPr>
              <a:t> di </a:t>
            </a:r>
            <a:r>
              <a:rPr lang="en-GB" i="1" dirty="0" err="1">
                <a:solidFill>
                  <a:schemeClr val="bg1"/>
                </a:solidFill>
                <a:latin typeface="Palatino Linotype" panose="02040502050505030304" pitchFamily="18" charset="0"/>
              </a:rPr>
              <a:t>questo</a:t>
            </a:r>
            <a:r>
              <a:rPr lang="en-GB" i="1" dirty="0">
                <a:solidFill>
                  <a:schemeClr val="bg1"/>
                </a:solidFill>
                <a:latin typeface="Palatino Linotype" panose="02040502050505030304" pitchFamily="18" charset="0"/>
              </a:rPr>
              <a:t> </a:t>
            </a:r>
            <a:r>
              <a:rPr lang="en-GB" i="1" dirty="0" err="1">
                <a:solidFill>
                  <a:schemeClr val="bg1"/>
                </a:solidFill>
                <a:latin typeface="Palatino Linotype" panose="02040502050505030304" pitchFamily="18" charset="0"/>
              </a:rPr>
              <a:t>fondo</a:t>
            </a:r>
            <a:endParaRPr lang="en-GB" i="1" dirty="0">
              <a:solidFill>
                <a:schemeClr val="bg1"/>
              </a:solidFill>
              <a:latin typeface="Palatino Linotype" panose="02040502050505030304" pitchFamily="18" charset="0"/>
            </a:endParaRPr>
          </a:p>
          <a:p>
            <a:pPr lvl="1"/>
            <a:r>
              <a:rPr lang="en-GB" i="1" dirty="0">
                <a:solidFill>
                  <a:schemeClr val="bg1"/>
                </a:solidFill>
                <a:latin typeface="Palatino Linotype" panose="02040502050505030304" pitchFamily="18" charset="0"/>
              </a:rPr>
              <a:t>Non </a:t>
            </a:r>
            <a:r>
              <a:rPr lang="en-GB" i="1" dirty="0" err="1">
                <a:solidFill>
                  <a:schemeClr val="bg1"/>
                </a:solidFill>
                <a:latin typeface="Palatino Linotype" panose="02040502050505030304" pitchFamily="18" charset="0"/>
              </a:rPr>
              <a:t>torno</a:t>
            </a:r>
            <a:r>
              <a:rPr lang="en-GB" i="1" dirty="0">
                <a:solidFill>
                  <a:schemeClr val="bg1"/>
                </a:solidFill>
                <a:latin typeface="Palatino Linotype" panose="02040502050505030304" pitchFamily="18" charset="0"/>
              </a:rPr>
              <a:t> vivo </a:t>
            </a:r>
            <a:r>
              <a:rPr lang="en-GB" i="1" dirty="0" err="1">
                <a:solidFill>
                  <a:schemeClr val="bg1"/>
                </a:solidFill>
                <a:latin typeface="Palatino Linotype" panose="02040502050505030304" pitchFamily="18" charset="0"/>
              </a:rPr>
              <a:t>alcun</a:t>
            </a:r>
            <a:r>
              <a:rPr lang="en-GB" i="1" dirty="0">
                <a:solidFill>
                  <a:schemeClr val="bg1"/>
                </a:solidFill>
                <a:latin typeface="Palatino Linotype" panose="02040502050505030304" pitchFamily="18" charset="0"/>
              </a:rPr>
              <a:t>, </a:t>
            </a:r>
            <a:r>
              <a:rPr lang="en-GB" i="1" dirty="0" err="1">
                <a:solidFill>
                  <a:schemeClr val="bg1"/>
                </a:solidFill>
                <a:latin typeface="Palatino Linotype" panose="02040502050505030304" pitchFamily="18" charset="0"/>
              </a:rPr>
              <a:t>s’i’odo</a:t>
            </a:r>
            <a:r>
              <a:rPr lang="en-GB" i="1" dirty="0">
                <a:solidFill>
                  <a:schemeClr val="bg1"/>
                </a:solidFill>
                <a:latin typeface="Palatino Linotype" panose="02040502050505030304" pitchFamily="18" charset="0"/>
              </a:rPr>
              <a:t> il </a:t>
            </a:r>
            <a:r>
              <a:rPr lang="en-GB" i="1" dirty="0" err="1">
                <a:solidFill>
                  <a:schemeClr val="bg1"/>
                </a:solidFill>
                <a:latin typeface="Palatino Linotype" panose="02040502050505030304" pitchFamily="18" charset="0"/>
              </a:rPr>
              <a:t>vero</a:t>
            </a:r>
            <a:r>
              <a:rPr lang="en-GB" i="1" dirty="0">
                <a:solidFill>
                  <a:schemeClr val="bg1"/>
                </a:solidFill>
                <a:latin typeface="Palatino Linotype" panose="02040502050505030304" pitchFamily="18" charset="0"/>
              </a:rPr>
              <a:t>,</a:t>
            </a:r>
          </a:p>
          <a:p>
            <a:pPr lvl="1"/>
            <a:r>
              <a:rPr lang="en-GB" i="1" dirty="0">
                <a:solidFill>
                  <a:schemeClr val="bg1"/>
                </a:solidFill>
                <a:latin typeface="Palatino Linotype" panose="02040502050505030304" pitchFamily="18" charset="0"/>
              </a:rPr>
              <a:t>Senza </a:t>
            </a:r>
            <a:r>
              <a:rPr lang="en-GB" i="1" dirty="0" err="1">
                <a:solidFill>
                  <a:schemeClr val="bg1"/>
                </a:solidFill>
                <a:latin typeface="Palatino Linotype" panose="02040502050505030304" pitchFamily="18" charset="0"/>
              </a:rPr>
              <a:t>tema</a:t>
            </a:r>
            <a:r>
              <a:rPr lang="en-GB" i="1" dirty="0">
                <a:solidFill>
                  <a:schemeClr val="bg1"/>
                </a:solidFill>
                <a:latin typeface="Palatino Linotype" panose="02040502050505030304" pitchFamily="18" charset="0"/>
              </a:rPr>
              <a:t> </a:t>
            </a:r>
            <a:r>
              <a:rPr lang="en-GB" i="1" dirty="0" err="1">
                <a:solidFill>
                  <a:schemeClr val="bg1"/>
                </a:solidFill>
                <a:latin typeface="Palatino Linotype" panose="02040502050505030304" pitchFamily="18" charset="0"/>
              </a:rPr>
              <a:t>d’infamia</a:t>
            </a:r>
            <a:r>
              <a:rPr lang="en-GB" i="1" dirty="0">
                <a:solidFill>
                  <a:schemeClr val="bg1"/>
                </a:solidFill>
                <a:latin typeface="Palatino Linotype" panose="02040502050505030304" pitchFamily="18" charset="0"/>
              </a:rPr>
              <a:t> </a:t>
            </a:r>
            <a:r>
              <a:rPr lang="en-GB" i="1" dirty="0" err="1">
                <a:solidFill>
                  <a:schemeClr val="bg1"/>
                </a:solidFill>
                <a:latin typeface="Palatino Linotype" panose="02040502050505030304" pitchFamily="18" charset="0"/>
              </a:rPr>
              <a:t>ti</a:t>
            </a:r>
            <a:r>
              <a:rPr lang="en-GB" i="1" dirty="0">
                <a:solidFill>
                  <a:schemeClr val="bg1"/>
                </a:solidFill>
                <a:latin typeface="Palatino Linotype" panose="02040502050505030304" pitchFamily="18" charset="0"/>
              </a:rPr>
              <a:t> </a:t>
            </a:r>
            <a:r>
              <a:rPr lang="en-GB" i="1" dirty="0" err="1">
                <a:solidFill>
                  <a:schemeClr val="bg1"/>
                </a:solidFill>
                <a:latin typeface="Palatino Linotype" panose="02040502050505030304" pitchFamily="18" charset="0"/>
              </a:rPr>
              <a:t>rispondo</a:t>
            </a:r>
            <a:r>
              <a:rPr lang="en-GB" i="1" dirty="0">
                <a:solidFill>
                  <a:schemeClr val="bg1"/>
                </a:solidFill>
                <a:latin typeface="Palatino Linotype" panose="02040502050505030304" pitchFamily="18" charset="0"/>
              </a:rPr>
              <a:t>.</a:t>
            </a:r>
          </a:p>
          <a:p>
            <a:r>
              <a:rPr lang="en-GB" dirty="0">
                <a:solidFill>
                  <a:schemeClr val="bg1"/>
                </a:solidFill>
                <a:latin typeface="Palatino Linotype" panose="02040502050505030304" pitchFamily="18" charset="0"/>
              </a:rPr>
              <a:t> </a:t>
            </a:r>
          </a:p>
          <a:p>
            <a:r>
              <a:rPr lang="en-GB" dirty="0">
                <a:solidFill>
                  <a:schemeClr val="bg1"/>
                </a:solidFill>
                <a:latin typeface="Palatino Linotype" panose="02040502050505030304" pitchFamily="18" charset="0"/>
              </a:rPr>
              <a:t>LET us go then, you and I,	</a:t>
            </a:r>
          </a:p>
          <a:p>
            <a:r>
              <a:rPr lang="en-GB" dirty="0">
                <a:solidFill>
                  <a:schemeClr val="bg1"/>
                </a:solidFill>
                <a:latin typeface="Palatino Linotype" panose="02040502050505030304" pitchFamily="18" charset="0"/>
              </a:rPr>
              <a:t>When the evening is spread out against the sky</a:t>
            </a:r>
          </a:p>
          <a:p>
            <a:r>
              <a:rPr lang="en-GB" dirty="0">
                <a:solidFill>
                  <a:schemeClr val="bg1"/>
                </a:solidFill>
                <a:latin typeface="Palatino Linotype" panose="02040502050505030304" pitchFamily="18" charset="0"/>
              </a:rPr>
              <a:t>Like a patient etherized upon a table;	</a:t>
            </a:r>
          </a:p>
          <a:p>
            <a:r>
              <a:rPr lang="en-GB" dirty="0">
                <a:solidFill>
                  <a:schemeClr val="bg1"/>
                </a:solidFill>
                <a:latin typeface="Palatino Linotype" panose="02040502050505030304" pitchFamily="18" charset="0"/>
              </a:rPr>
              <a:t>Let us go, through certain half-deserted streets,</a:t>
            </a:r>
          </a:p>
          <a:p>
            <a:r>
              <a:rPr lang="en-GB" dirty="0">
                <a:solidFill>
                  <a:schemeClr val="bg1"/>
                </a:solidFill>
                <a:latin typeface="Palatino Linotype" panose="02040502050505030304" pitchFamily="18" charset="0"/>
              </a:rPr>
              <a:t>The muttering retreats	         </a:t>
            </a:r>
          </a:p>
          <a:p>
            <a:r>
              <a:rPr lang="en-GB" dirty="0">
                <a:solidFill>
                  <a:schemeClr val="bg1"/>
                </a:solidFill>
                <a:latin typeface="Palatino Linotype" panose="02040502050505030304" pitchFamily="18" charset="0"/>
              </a:rPr>
              <a:t>Of restless nights in one-night cheap hotels	</a:t>
            </a:r>
          </a:p>
          <a:p>
            <a:r>
              <a:rPr lang="en-GB" dirty="0">
                <a:solidFill>
                  <a:schemeClr val="bg1"/>
                </a:solidFill>
                <a:latin typeface="Palatino Linotype" panose="02040502050505030304" pitchFamily="18" charset="0"/>
              </a:rPr>
              <a:t>And sawdust restaurants with oyster-shells:	</a:t>
            </a:r>
          </a:p>
          <a:p>
            <a:r>
              <a:rPr lang="en-GB" dirty="0">
                <a:solidFill>
                  <a:schemeClr val="bg1"/>
                </a:solidFill>
                <a:latin typeface="Palatino Linotype" panose="02040502050505030304" pitchFamily="18" charset="0"/>
              </a:rPr>
              <a:t>Streets that follow like a tedious argument	</a:t>
            </a:r>
          </a:p>
          <a:p>
            <a:r>
              <a:rPr lang="en-GB" dirty="0">
                <a:solidFill>
                  <a:schemeClr val="bg1"/>
                </a:solidFill>
                <a:latin typeface="Palatino Linotype" panose="02040502050505030304" pitchFamily="18" charset="0"/>
              </a:rPr>
              <a:t>Of insidious intent	</a:t>
            </a:r>
          </a:p>
          <a:p>
            <a:r>
              <a:rPr lang="en-GB" dirty="0">
                <a:solidFill>
                  <a:schemeClr val="bg1"/>
                </a:solidFill>
                <a:latin typeface="Palatino Linotype" panose="02040502050505030304" pitchFamily="18" charset="0"/>
              </a:rPr>
              <a:t>To lead you to an overwhelming question….	 </a:t>
            </a:r>
          </a:p>
          <a:p>
            <a:r>
              <a:rPr lang="en-GB" dirty="0">
                <a:solidFill>
                  <a:schemeClr val="bg1"/>
                </a:solidFill>
                <a:latin typeface="Palatino Linotype" panose="02040502050505030304" pitchFamily="18" charset="0"/>
              </a:rPr>
              <a:t>Oh, do not ask, “What is it?”	</a:t>
            </a:r>
          </a:p>
          <a:p>
            <a:r>
              <a:rPr lang="en-GB" dirty="0">
                <a:solidFill>
                  <a:schemeClr val="bg1"/>
                </a:solidFill>
                <a:latin typeface="Palatino Linotype" panose="02040502050505030304" pitchFamily="18" charset="0"/>
              </a:rPr>
              <a:t>Let us go and make our visit.	</a:t>
            </a:r>
          </a:p>
          <a:p>
            <a:r>
              <a:rPr lang="en-GB" dirty="0">
                <a:solidFill>
                  <a:schemeClr val="bg1"/>
                </a:solidFill>
                <a:latin typeface="Palatino Linotype" panose="02040502050505030304" pitchFamily="18" charset="0"/>
              </a:rPr>
              <a:t> </a:t>
            </a:r>
          </a:p>
          <a:p>
            <a:endParaRPr lang="en-GB" dirty="0">
              <a:solidFill>
                <a:schemeClr val="bg1"/>
              </a:solidFill>
              <a:latin typeface="Palatino Linotype" panose="02040502050505030304" pitchFamily="18" charset="0"/>
            </a:endParaRPr>
          </a:p>
        </p:txBody>
      </p:sp>
      <p:sp>
        <p:nvSpPr>
          <p:cNvPr id="7" name="TextBox 6">
            <a:extLst>
              <a:ext uri="{FF2B5EF4-FFF2-40B4-BE49-F238E27FC236}">
                <a16:creationId xmlns:a16="http://schemas.microsoft.com/office/drawing/2014/main" id="{2A68674D-1AB6-4A2E-84BA-2A1A24F25223}"/>
              </a:ext>
            </a:extLst>
          </p:cNvPr>
          <p:cNvSpPr txBox="1"/>
          <p:nvPr/>
        </p:nvSpPr>
        <p:spPr>
          <a:xfrm>
            <a:off x="5549592" y="98117"/>
            <a:ext cx="6473281" cy="6986528"/>
          </a:xfrm>
          <a:prstGeom prst="rect">
            <a:avLst/>
          </a:prstGeom>
          <a:noFill/>
        </p:spPr>
        <p:txBody>
          <a:bodyPr wrap="square">
            <a:spAutoFit/>
          </a:bodyPr>
          <a:lstStyle/>
          <a:p>
            <a:r>
              <a:rPr lang="en-GB" dirty="0">
                <a:solidFill>
                  <a:schemeClr val="bg1"/>
                </a:solidFill>
                <a:latin typeface="Palatino Linotype" panose="02040502050505030304" pitchFamily="18" charset="0"/>
              </a:rPr>
              <a:t>In the room the women come and go	</a:t>
            </a:r>
          </a:p>
          <a:p>
            <a:r>
              <a:rPr lang="en-GB" dirty="0">
                <a:solidFill>
                  <a:schemeClr val="bg1"/>
                </a:solidFill>
                <a:latin typeface="Palatino Linotype" panose="02040502050505030304" pitchFamily="18" charset="0"/>
              </a:rPr>
              <a:t>Talking of Michelangelo.</a:t>
            </a:r>
            <a:r>
              <a:rPr lang="en-GB" sz="800" dirty="0">
                <a:solidFill>
                  <a:schemeClr val="bg1"/>
                </a:solidFill>
                <a:latin typeface="Palatino Linotype" panose="02040502050505030304" pitchFamily="18" charset="0"/>
              </a:rPr>
              <a:t>	</a:t>
            </a:r>
          </a:p>
          <a:p>
            <a:r>
              <a:rPr lang="en-GB" sz="800" dirty="0">
                <a:solidFill>
                  <a:schemeClr val="bg1"/>
                </a:solidFill>
                <a:latin typeface="Palatino Linotype" panose="02040502050505030304" pitchFamily="18" charset="0"/>
              </a:rPr>
              <a:t> </a:t>
            </a:r>
          </a:p>
          <a:p>
            <a:r>
              <a:rPr lang="en-GB" dirty="0">
                <a:solidFill>
                  <a:schemeClr val="bg1"/>
                </a:solidFill>
                <a:latin typeface="Palatino Linotype" panose="02040502050505030304" pitchFamily="18" charset="0"/>
              </a:rPr>
              <a:t>The yellow smoke that rubs its muzzle on the window-panes</a:t>
            </a:r>
          </a:p>
          <a:p>
            <a:r>
              <a:rPr lang="en-GB" dirty="0">
                <a:solidFill>
                  <a:schemeClr val="bg1"/>
                </a:solidFill>
                <a:latin typeface="Palatino Linotype" panose="02040502050505030304" pitchFamily="18" charset="0"/>
              </a:rPr>
              <a:t>Licked its tongue into the corners of the evening,	</a:t>
            </a:r>
          </a:p>
          <a:p>
            <a:r>
              <a:rPr lang="en-GB" dirty="0">
                <a:solidFill>
                  <a:schemeClr val="bg1"/>
                </a:solidFill>
                <a:latin typeface="Palatino Linotype" panose="02040502050505030304" pitchFamily="18" charset="0"/>
              </a:rPr>
              <a:t>Lingered upon the pools that stand in drains,	</a:t>
            </a:r>
          </a:p>
          <a:p>
            <a:r>
              <a:rPr lang="en-GB" dirty="0">
                <a:solidFill>
                  <a:schemeClr val="bg1"/>
                </a:solidFill>
                <a:latin typeface="Palatino Linotype" panose="02040502050505030304" pitchFamily="18" charset="0"/>
              </a:rPr>
              <a:t>Let fall upon its back the soot that falls from chimneys,</a:t>
            </a:r>
          </a:p>
          <a:p>
            <a:r>
              <a:rPr lang="en-GB" dirty="0">
                <a:solidFill>
                  <a:schemeClr val="bg1"/>
                </a:solidFill>
                <a:latin typeface="Palatino Linotype" panose="02040502050505030304" pitchFamily="18" charset="0"/>
              </a:rPr>
              <a:t>Slipped by the terrace, made a sudden leap,	</a:t>
            </a:r>
          </a:p>
          <a:p>
            <a:r>
              <a:rPr lang="en-GB" dirty="0">
                <a:solidFill>
                  <a:schemeClr val="bg1"/>
                </a:solidFill>
                <a:latin typeface="Palatino Linotype" panose="02040502050505030304" pitchFamily="18" charset="0"/>
              </a:rPr>
              <a:t>And seeing that it was a soft October night,	</a:t>
            </a:r>
          </a:p>
          <a:p>
            <a:r>
              <a:rPr lang="en-GB" dirty="0">
                <a:solidFill>
                  <a:schemeClr val="bg1"/>
                </a:solidFill>
                <a:latin typeface="Palatino Linotype" panose="02040502050505030304" pitchFamily="18" charset="0"/>
              </a:rPr>
              <a:t>Curled once about the house, and fell asleep.	</a:t>
            </a:r>
          </a:p>
          <a:p>
            <a:r>
              <a:rPr lang="en-GB" sz="800" dirty="0">
                <a:solidFill>
                  <a:schemeClr val="bg1"/>
                </a:solidFill>
                <a:latin typeface="Palatino Linotype" panose="02040502050505030304" pitchFamily="18" charset="0"/>
              </a:rPr>
              <a:t> </a:t>
            </a:r>
          </a:p>
          <a:p>
            <a:r>
              <a:rPr lang="en-GB" dirty="0">
                <a:solidFill>
                  <a:schemeClr val="bg1"/>
                </a:solidFill>
                <a:latin typeface="Palatino Linotype" panose="02040502050505030304" pitchFamily="18" charset="0"/>
              </a:rPr>
              <a:t>And indeed there will be time	</a:t>
            </a:r>
          </a:p>
          <a:p>
            <a:r>
              <a:rPr lang="en-GB" dirty="0">
                <a:solidFill>
                  <a:schemeClr val="bg1"/>
                </a:solidFill>
                <a:latin typeface="Palatino Linotype" panose="02040502050505030304" pitchFamily="18" charset="0"/>
              </a:rPr>
              <a:t>For the yellow smoke that slides along the street,	</a:t>
            </a:r>
          </a:p>
          <a:p>
            <a:r>
              <a:rPr lang="en-GB" dirty="0">
                <a:solidFill>
                  <a:schemeClr val="bg1"/>
                </a:solidFill>
                <a:latin typeface="Palatino Linotype" panose="02040502050505030304" pitchFamily="18" charset="0"/>
              </a:rPr>
              <a:t>Rubbing its back upon the window panes;	</a:t>
            </a:r>
          </a:p>
          <a:p>
            <a:r>
              <a:rPr lang="en-GB" dirty="0">
                <a:solidFill>
                  <a:schemeClr val="bg1"/>
                </a:solidFill>
                <a:latin typeface="Palatino Linotype" panose="02040502050505030304" pitchFamily="18" charset="0"/>
              </a:rPr>
              <a:t>There will be time, there will be time	</a:t>
            </a:r>
          </a:p>
          <a:p>
            <a:r>
              <a:rPr lang="en-GB" dirty="0">
                <a:solidFill>
                  <a:schemeClr val="bg1"/>
                </a:solidFill>
                <a:latin typeface="Palatino Linotype" panose="02040502050505030304" pitchFamily="18" charset="0"/>
              </a:rPr>
              <a:t>To prepare a face to meet the faces that you meet;	</a:t>
            </a:r>
          </a:p>
          <a:p>
            <a:r>
              <a:rPr lang="en-GB" dirty="0">
                <a:solidFill>
                  <a:schemeClr val="bg1"/>
                </a:solidFill>
                <a:latin typeface="Palatino Linotype" panose="02040502050505030304" pitchFamily="18" charset="0"/>
              </a:rPr>
              <a:t>There will be time to murder and create,	</a:t>
            </a:r>
          </a:p>
          <a:p>
            <a:r>
              <a:rPr lang="en-GB" dirty="0">
                <a:solidFill>
                  <a:schemeClr val="bg1"/>
                </a:solidFill>
                <a:latin typeface="Palatino Linotype" panose="02040502050505030304" pitchFamily="18" charset="0"/>
              </a:rPr>
              <a:t>And time for all the works and days of hands	</a:t>
            </a:r>
          </a:p>
          <a:p>
            <a:r>
              <a:rPr lang="en-GB" dirty="0">
                <a:solidFill>
                  <a:schemeClr val="bg1"/>
                </a:solidFill>
                <a:latin typeface="Palatino Linotype" panose="02040502050505030304" pitchFamily="18" charset="0"/>
              </a:rPr>
              <a:t>That lift and drop a question on your plate;	</a:t>
            </a:r>
          </a:p>
          <a:p>
            <a:r>
              <a:rPr lang="en-GB" dirty="0">
                <a:solidFill>
                  <a:schemeClr val="bg1"/>
                </a:solidFill>
                <a:latin typeface="Palatino Linotype" panose="02040502050505030304" pitchFamily="18" charset="0"/>
              </a:rPr>
              <a:t>Time for you and time for me,	</a:t>
            </a:r>
          </a:p>
          <a:p>
            <a:r>
              <a:rPr lang="en-GB" dirty="0">
                <a:solidFill>
                  <a:schemeClr val="bg1"/>
                </a:solidFill>
                <a:latin typeface="Palatino Linotype" panose="02040502050505030304" pitchFamily="18" charset="0"/>
              </a:rPr>
              <a:t>And time yet for a hundred indecisions,	</a:t>
            </a:r>
          </a:p>
          <a:p>
            <a:r>
              <a:rPr lang="en-GB" dirty="0">
                <a:solidFill>
                  <a:schemeClr val="bg1"/>
                </a:solidFill>
                <a:latin typeface="Palatino Linotype" panose="02040502050505030304" pitchFamily="18" charset="0"/>
              </a:rPr>
              <a:t>And for a hundred visions and revisions,	</a:t>
            </a:r>
          </a:p>
          <a:p>
            <a:r>
              <a:rPr lang="en-GB" dirty="0">
                <a:solidFill>
                  <a:schemeClr val="bg1"/>
                </a:solidFill>
                <a:latin typeface="Palatino Linotype" panose="02040502050505030304" pitchFamily="18" charset="0"/>
              </a:rPr>
              <a:t>Before the taking of a toast and tea.	</a:t>
            </a:r>
          </a:p>
          <a:p>
            <a:endParaRPr lang="en-GB" sz="800" dirty="0">
              <a:solidFill>
                <a:schemeClr val="bg1"/>
              </a:solidFill>
              <a:latin typeface="Palatino Linotype" panose="02040502050505030304" pitchFamily="18" charset="0"/>
            </a:endParaRPr>
          </a:p>
          <a:p>
            <a:r>
              <a:rPr lang="en-GB" dirty="0">
                <a:solidFill>
                  <a:schemeClr val="bg1"/>
                </a:solidFill>
                <a:latin typeface="Palatino Linotype" panose="02040502050505030304" pitchFamily="18" charset="0"/>
              </a:rPr>
              <a:t>In the room the women come and go	         </a:t>
            </a:r>
          </a:p>
          <a:p>
            <a:r>
              <a:rPr lang="en-GB" dirty="0">
                <a:solidFill>
                  <a:schemeClr val="bg1"/>
                </a:solidFill>
                <a:latin typeface="Palatino Linotype" panose="02040502050505030304" pitchFamily="18" charset="0"/>
              </a:rPr>
              <a:t>Talking of Michelangelo.</a:t>
            </a:r>
          </a:p>
        </p:txBody>
      </p:sp>
    </p:spTree>
    <p:extLst>
      <p:ext uri="{BB962C8B-B14F-4D97-AF65-F5344CB8AC3E}">
        <p14:creationId xmlns:p14="http://schemas.microsoft.com/office/powerpoint/2010/main" val="975456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9551126" cy="653778"/>
          </a:xfrm>
        </p:spPr>
        <p:txBody>
          <a:bodyPr>
            <a:normAutofit fontScale="90000"/>
          </a:bodyPr>
          <a:lstStyle/>
          <a:p>
            <a:pPr algn="r"/>
            <a:r>
              <a:rPr lang="en-GB" sz="3200" dirty="0">
                <a:solidFill>
                  <a:srgbClr val="00B0F0"/>
                </a:solidFill>
                <a:latin typeface="Felix Titling" panose="04060505060202020A04" pitchFamily="82" charset="0"/>
              </a:rPr>
              <a:t>Suggested reading for Friday discussion </a:t>
            </a:r>
          </a:p>
        </p:txBody>
      </p:sp>
      <p:sp>
        <p:nvSpPr>
          <p:cNvPr id="3" name="Content Placeholder 2"/>
          <p:cNvSpPr>
            <a:spLocks noGrp="1"/>
          </p:cNvSpPr>
          <p:nvPr>
            <p:ph idx="1"/>
          </p:nvPr>
        </p:nvSpPr>
        <p:spPr>
          <a:xfrm>
            <a:off x="620486" y="1323701"/>
            <a:ext cx="11109960" cy="5233851"/>
          </a:xfrm>
        </p:spPr>
        <p:txBody>
          <a:bodyPr>
            <a:normAutofit/>
          </a:bodyPr>
          <a:lstStyle/>
          <a:p>
            <a:pPr marL="0" indent="0">
              <a:buNone/>
            </a:pPr>
            <a:r>
              <a:rPr lang="en-GB" sz="2400" dirty="0">
                <a:solidFill>
                  <a:schemeClr val="bg1"/>
                </a:solidFill>
                <a:latin typeface="Palatino Linotype" panose="02040502050505030304" pitchFamily="18" charset="0"/>
              </a:rPr>
              <a:t>Robert Browning, </a:t>
            </a:r>
          </a:p>
          <a:p>
            <a:r>
              <a:rPr lang="en-GB" sz="2400" dirty="0">
                <a:solidFill>
                  <a:schemeClr val="bg1"/>
                </a:solidFill>
                <a:latin typeface="Palatino Linotype" panose="02040502050505030304" pitchFamily="18" charset="0"/>
              </a:rPr>
              <a:t>‘Porphyria’s lover’</a:t>
            </a:r>
          </a:p>
          <a:p>
            <a:pPr marL="457200" lvl="1" indent="0">
              <a:buNone/>
            </a:pPr>
            <a:r>
              <a:rPr lang="en-GB" sz="2000" dirty="0">
                <a:solidFill>
                  <a:schemeClr val="bg1"/>
                </a:solidFill>
                <a:latin typeface="Palatino Linotype" panose="02040502050505030304" pitchFamily="18" charset="0"/>
              </a:rPr>
              <a:t>	Text: </a:t>
            </a:r>
            <a:r>
              <a:rPr lang="en-GB" sz="2000" dirty="0">
                <a:solidFill>
                  <a:schemeClr val="bg1"/>
                </a:solidFill>
                <a:latin typeface="Palatino Linotype" panose="02040502050505030304" pitchFamily="18" charset="0"/>
                <a:hlinkClick r:id="rId2"/>
              </a:rPr>
              <a:t>https://www.poetryfoundation.org/poems/46313/porphyrias-lover</a:t>
            </a:r>
            <a:endParaRPr lang="en-GB" sz="2000" dirty="0">
              <a:solidFill>
                <a:schemeClr val="bg1"/>
              </a:solidFill>
              <a:latin typeface="Palatino Linotype" panose="02040502050505030304" pitchFamily="18" charset="0"/>
            </a:endParaRPr>
          </a:p>
          <a:p>
            <a:pPr marL="0" indent="0">
              <a:buNone/>
            </a:pPr>
            <a:endParaRPr lang="en-GB" sz="2400" dirty="0">
              <a:solidFill>
                <a:schemeClr val="bg1"/>
              </a:solidFill>
              <a:latin typeface="Palatino Linotype" panose="02040502050505030304" pitchFamily="18" charset="0"/>
            </a:endParaRPr>
          </a:p>
          <a:p>
            <a:r>
              <a:rPr lang="en-GB" sz="2400" dirty="0">
                <a:solidFill>
                  <a:schemeClr val="bg1"/>
                </a:solidFill>
                <a:latin typeface="Palatino Linotype" panose="02040502050505030304" pitchFamily="18" charset="0"/>
              </a:rPr>
              <a:t>‘Child Roland to the Dark Tower Came’</a:t>
            </a:r>
          </a:p>
          <a:p>
            <a:pPr marL="457200" lvl="1" indent="0">
              <a:buNone/>
            </a:pPr>
            <a:r>
              <a:rPr lang="en-GB" sz="2000" dirty="0">
                <a:solidFill>
                  <a:schemeClr val="bg1"/>
                </a:solidFill>
                <a:latin typeface="Palatino Linotype" panose="02040502050505030304" pitchFamily="18" charset="0"/>
              </a:rPr>
              <a:t>      Text:</a:t>
            </a:r>
          </a:p>
          <a:p>
            <a:pPr marL="457200" lvl="1" indent="0">
              <a:buNone/>
            </a:pPr>
            <a:r>
              <a:rPr lang="en-GB" sz="2000" dirty="0">
                <a:solidFill>
                  <a:schemeClr val="bg1"/>
                </a:solidFill>
                <a:latin typeface="Palatino Linotype" panose="02040502050505030304" pitchFamily="18" charset="0"/>
              </a:rPr>
              <a:t>Audio: </a:t>
            </a:r>
            <a:r>
              <a:rPr lang="en-GB" sz="2000" dirty="0">
                <a:solidFill>
                  <a:schemeClr val="bg1"/>
                </a:solidFill>
                <a:latin typeface="Palatino Linotype" panose="02040502050505030304" pitchFamily="18" charset="0"/>
                <a:hlinkClick r:id="rId3"/>
              </a:rPr>
              <a:t>https://www.youtube.com/watch?v=EBTqjeOnv5c</a:t>
            </a:r>
            <a:r>
              <a:rPr lang="en-GB" sz="2000" dirty="0">
                <a:solidFill>
                  <a:schemeClr val="bg1"/>
                </a:solidFill>
                <a:latin typeface="Palatino Linotype" panose="02040502050505030304" pitchFamily="18" charset="0"/>
              </a:rPr>
              <a:t> </a:t>
            </a:r>
          </a:p>
          <a:p>
            <a:endParaRPr lang="en-GB" sz="2400" dirty="0">
              <a:solidFill>
                <a:schemeClr val="bg1"/>
              </a:solidFill>
              <a:latin typeface="Palatino Linotype" panose="02040502050505030304" pitchFamily="18" charset="0"/>
            </a:endParaRPr>
          </a:p>
          <a:p>
            <a:r>
              <a:rPr lang="en-GB" sz="2400" i="1" dirty="0">
                <a:solidFill>
                  <a:schemeClr val="bg1"/>
                </a:solidFill>
                <a:latin typeface="Palatino Linotype" panose="02040502050505030304" pitchFamily="18" charset="0"/>
              </a:rPr>
              <a:t>Guardian Poem of the week: </a:t>
            </a:r>
            <a:r>
              <a:rPr lang="en-GB" sz="2400" dirty="0">
                <a:solidFill>
                  <a:schemeClr val="bg1"/>
                </a:solidFill>
                <a:latin typeface="Palatino Linotype" panose="02040502050505030304" pitchFamily="18" charset="0"/>
              </a:rPr>
              <a:t>Childe Roland to the Dark Tower Came by Robert Browning: a chilling journey to 'the shadow side' with a master of psychology</a:t>
            </a:r>
          </a:p>
          <a:p>
            <a:pPr marL="914400" lvl="2" indent="0">
              <a:buNone/>
            </a:pPr>
            <a:r>
              <a:rPr lang="en-GB" dirty="0">
                <a:solidFill>
                  <a:schemeClr val="bg1"/>
                </a:solidFill>
                <a:latin typeface="Palatino Linotype" panose="02040502050505030304" pitchFamily="18" charset="0"/>
                <a:hlinkClick r:id="rId4"/>
              </a:rPr>
              <a:t>https://www.theguardian.com/books/booksblog/2008/aug/25/poemoftheweekchildroland</a:t>
            </a:r>
            <a:r>
              <a:rPr lang="en-GB" dirty="0">
                <a:solidFill>
                  <a:schemeClr val="bg1"/>
                </a:solidFill>
                <a:latin typeface="Palatino Linotype" panose="02040502050505030304" pitchFamily="18" charset="0"/>
              </a:rPr>
              <a:t>  </a:t>
            </a:r>
          </a:p>
        </p:txBody>
      </p:sp>
    </p:spTree>
    <p:extLst>
      <p:ext uri="{BB962C8B-B14F-4D97-AF65-F5344CB8AC3E}">
        <p14:creationId xmlns:p14="http://schemas.microsoft.com/office/powerpoint/2010/main" val="4077276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14CD0-7E42-4772-9D4C-7A59B6AF711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D9CE2B8-DA6F-40BB-8BA7-736F744CB01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697661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1516</TotalTime>
  <Words>904</Words>
  <Application>Microsoft Office PowerPoint</Application>
  <PresentationFormat>Widescreen</PresentationFormat>
  <Paragraphs>68</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Calibri</vt:lpstr>
      <vt:lpstr>Calibri Light</vt:lpstr>
      <vt:lpstr>Century Gothic</vt:lpstr>
      <vt:lpstr>Felix Titling</vt:lpstr>
      <vt:lpstr>Palatino Linotype</vt:lpstr>
      <vt:lpstr>Office Theme</vt:lpstr>
      <vt:lpstr>PowerPoint Presentation</vt:lpstr>
      <vt:lpstr>Modernist Art movements &amp; their interconnectedness as a model for the complexities of literary modernism</vt:lpstr>
      <vt:lpstr>PowerPoint Presentation</vt:lpstr>
      <vt:lpstr>PowerPoint Presentation</vt:lpstr>
      <vt:lpstr>Suggested reading for Friday discussion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21</cp:revision>
  <dcterms:created xsi:type="dcterms:W3CDTF">2020-02-11T22:43:24Z</dcterms:created>
  <dcterms:modified xsi:type="dcterms:W3CDTF">2020-10-27T15:30:29Z</dcterms:modified>
</cp:coreProperties>
</file>