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6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70946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253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3916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628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18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73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4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76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105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0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166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3AC9E84-5936-4655-B21E-0B2E2D23F2AC}" type="datetimeFigureOut">
              <a:rPr lang="en-GB" smtClean="0"/>
              <a:t>30/10/2024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71D7D98-54DC-4092-9B9E-94BFF92B979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212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exercise-motivation.bangor.ac.uk/breq/theory.ph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Motivation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SDT - Organismic Integration Theory</a:t>
            </a:r>
          </a:p>
          <a:p>
            <a:r>
              <a:rPr lang="en-GB" dirty="0"/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1737417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SDT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Cognitive Evaluation Theory</a:t>
            </a:r>
          </a:p>
          <a:p>
            <a:r>
              <a:rPr lang="en-US" b="1" dirty="0">
                <a:solidFill>
                  <a:srgbClr val="FF0000"/>
                </a:solidFill>
              </a:rPr>
              <a:t>Organismic Integration Theory</a:t>
            </a:r>
          </a:p>
          <a:p>
            <a:r>
              <a:rPr lang="en-US" dirty="0"/>
              <a:t>Causality Orientations Theory</a:t>
            </a:r>
          </a:p>
          <a:p>
            <a:r>
              <a:rPr lang="en-US" dirty="0"/>
              <a:t>Basic Psychological Needs Theory – 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looked at last week</a:t>
            </a:r>
            <a:r>
              <a:rPr lang="en-US" dirty="0"/>
              <a:t>. </a:t>
            </a:r>
          </a:p>
          <a:p>
            <a:r>
              <a:rPr lang="en-US" dirty="0"/>
              <a:t>Goal Contents Theory</a:t>
            </a:r>
          </a:p>
          <a:p>
            <a:r>
              <a:rPr lang="en-US" dirty="0"/>
              <a:t>Relationships Motivation Theory</a:t>
            </a:r>
          </a:p>
        </p:txBody>
      </p:sp>
    </p:spTree>
    <p:extLst>
      <p:ext uri="{BB962C8B-B14F-4D97-AF65-F5344CB8AC3E}">
        <p14:creationId xmlns:p14="http://schemas.microsoft.com/office/powerpoint/2010/main" val="1336816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Organismic Integration Theory (</a:t>
            </a:r>
            <a:r>
              <a:rPr lang="en-US" dirty="0" err="1"/>
              <a:t>Deci</a:t>
            </a:r>
            <a:r>
              <a:rPr lang="en-US" dirty="0"/>
              <a:t> &amp; Ryan, 1985; Ryan &amp; </a:t>
            </a:r>
            <a:r>
              <a:rPr lang="en-US" dirty="0" err="1"/>
              <a:t>Deci</a:t>
            </a:r>
            <a:r>
              <a:rPr lang="en-US" dirty="0"/>
              <a:t>, 2017)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BREQ-2 / BREQ-3 – Measure widely used. </a:t>
            </a:r>
          </a:p>
        </p:txBody>
      </p:sp>
    </p:spTree>
    <p:extLst>
      <p:ext uri="{BB962C8B-B14F-4D97-AF65-F5344CB8AC3E}">
        <p14:creationId xmlns:p14="http://schemas.microsoft.com/office/powerpoint/2010/main" val="3688286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Title 1"/>
          <p:cNvSpPr>
            <a:spLocks noGrp="1"/>
          </p:cNvSpPr>
          <p:nvPr>
            <p:ph type="title"/>
          </p:nvPr>
        </p:nvSpPr>
        <p:spPr>
          <a:xfrm>
            <a:off x="3731623" y="269876"/>
            <a:ext cx="10639697" cy="1143000"/>
          </a:xfrm>
        </p:spPr>
        <p:txBody>
          <a:bodyPr>
            <a:normAutofit fontScale="90000"/>
          </a:bodyPr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(OIT)</a:t>
            </a: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br>
              <a:rPr lang="en-GB" altLang="en-US" sz="2400" dirty="0">
                <a:latin typeface="Arial" panose="020B0604020202020204" pitchFamily="34" charset="0"/>
              </a:rPr>
            </a:br>
            <a:endParaRPr lang="en-GB" altLang="en-US" sz="2400" dirty="0">
              <a:latin typeface="Arial" panose="020B0604020202020204" pitchFamily="34" charset="0"/>
            </a:endParaRPr>
          </a:p>
        </p:txBody>
      </p:sp>
      <p:sp>
        <p:nvSpPr>
          <p:cNvPr id="67588" name="Content Placeholder 6"/>
          <p:cNvSpPr>
            <a:spLocks noGrp="1"/>
          </p:cNvSpPr>
          <p:nvPr>
            <p:ph idx="1"/>
          </p:nvPr>
        </p:nvSpPr>
        <p:spPr>
          <a:xfrm>
            <a:off x="2209800" y="1412876"/>
            <a:ext cx="7772400" cy="5353684"/>
          </a:xfrm>
        </p:spPr>
        <p:txBody>
          <a:bodyPr>
            <a:normAutofit fontScale="85000" lnSpcReduction="20000"/>
          </a:bodyPr>
          <a:lstStyle/>
          <a:p>
            <a:pPr algn="ctr">
              <a:buFontTx/>
              <a:buNone/>
            </a:pPr>
            <a:r>
              <a:rPr lang="en-GB" altLang="en-US" dirty="0" err="1">
                <a:solidFill>
                  <a:srgbClr val="FF0000"/>
                </a:solidFill>
                <a:latin typeface="Arial" panose="020B0604020202020204" pitchFamily="34" charset="0"/>
              </a:rPr>
              <a:t>Amotivation</a:t>
            </a:r>
            <a:r>
              <a:rPr lang="en-GB" altLang="en-US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 </a:t>
            </a: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Intrinsic Motivation (intrinsic regulation)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Intrinsic motivation or integrated regulation (</a:t>
            </a:r>
            <a:r>
              <a:rPr lang="en-US" altLang="en-US" sz="2400" dirty="0" err="1">
                <a:latin typeface="Arial" panose="020B0604020202020204" pitchFamily="34" charset="0"/>
              </a:rPr>
              <a:t>Deci</a:t>
            </a:r>
            <a:r>
              <a:rPr lang="en-US" altLang="en-US" sz="2400" dirty="0">
                <a:latin typeface="Arial" panose="020B0604020202020204" pitchFamily="34" charset="0"/>
              </a:rPr>
              <a:t> &amp; Ryan, 2002) is positively associated with exercise </a:t>
            </a:r>
            <a:r>
              <a:rPr lang="en-US" altLang="en-US" sz="2400" dirty="0">
                <a:solidFill>
                  <a:schemeClr val="bg1"/>
                </a:solidFill>
                <a:latin typeface="Arial" panose="020B0604020202020204" pitchFamily="34" charset="0"/>
              </a:rPr>
              <a:t>adherence </a:t>
            </a:r>
          </a:p>
          <a:p>
            <a:pPr algn="ctr">
              <a:buFontTx/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algn="ctr"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 </a:t>
            </a:r>
          </a:p>
        </p:txBody>
      </p:sp>
      <p:cxnSp>
        <p:nvCxnSpPr>
          <p:cNvPr id="67589" name="Straight Arrow Connector 9"/>
          <p:cNvCxnSpPr>
            <a:cxnSpLocks noChangeShapeType="1"/>
          </p:cNvCxnSpPr>
          <p:nvPr/>
        </p:nvCxnSpPr>
        <p:spPr bwMode="auto">
          <a:xfrm rot="5400000">
            <a:off x="5628481" y="2150269"/>
            <a:ext cx="6477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7590" name="Straight Arrow Connector 12"/>
          <p:cNvCxnSpPr>
            <a:cxnSpLocks noChangeShapeType="1"/>
          </p:cNvCxnSpPr>
          <p:nvPr/>
        </p:nvCxnSpPr>
        <p:spPr bwMode="auto">
          <a:xfrm rot="5400000">
            <a:off x="5405867" y="3554414"/>
            <a:ext cx="1079500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832173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Extrinsic Motivation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50342" y="2903777"/>
            <a:ext cx="112507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External Regulation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28344" y="2903777"/>
            <a:ext cx="119006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/>
              <a:t>Introjected</a:t>
            </a:r>
            <a:r>
              <a:rPr lang="en-US" sz="1350" dirty="0"/>
              <a:t> Regulation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2789" y="2903777"/>
            <a:ext cx="122932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Identified Regulation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212111" y="2892571"/>
            <a:ext cx="110239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Integrated Regulation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3630705" y="3669931"/>
            <a:ext cx="4796118" cy="4706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/>
              <a:t>Self Determination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85030" y="4178353"/>
            <a:ext cx="1120589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Controlled Motivation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4463" y="4178353"/>
            <a:ext cx="12379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/>
              <a:t>Autonomous Motivation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521132" y="3042275"/>
            <a:ext cx="132248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 err="1">
                <a:solidFill>
                  <a:srgbClr val="FF0000"/>
                </a:solidFill>
              </a:rPr>
              <a:t>Amotivation</a:t>
            </a:r>
            <a:endParaRPr lang="en-US" sz="1350" dirty="0">
              <a:solidFill>
                <a:srgbClr val="FF0000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370794" y="2903777"/>
            <a:ext cx="108024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>
                <a:solidFill>
                  <a:srgbClr val="3366FF"/>
                </a:solidFill>
              </a:rPr>
              <a:t>Intrinsic Motivation</a:t>
            </a:r>
          </a:p>
        </p:txBody>
      </p:sp>
    </p:spTree>
    <p:extLst>
      <p:ext uri="{BB962C8B-B14F-4D97-AF65-F5344CB8AC3E}">
        <p14:creationId xmlns:p14="http://schemas.microsoft.com/office/powerpoint/2010/main" val="1964203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1705293" y="131980"/>
            <a:ext cx="7772400" cy="1143000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– Multidimensional Extrinsic Motivation</a:t>
            </a:r>
          </a:p>
        </p:txBody>
      </p:sp>
      <p:sp>
        <p:nvSpPr>
          <p:cNvPr id="68612" name="Content Placeholder 6"/>
          <p:cNvSpPr>
            <a:spLocks noGrp="1"/>
          </p:cNvSpPr>
          <p:nvPr>
            <p:ph idx="1"/>
          </p:nvPr>
        </p:nvSpPr>
        <p:spPr>
          <a:xfrm>
            <a:off x="1031965" y="1469232"/>
            <a:ext cx="10019211" cy="45386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FFFFFF"/>
                </a:solidFill>
                <a:latin typeface="Arial" panose="020B0604020202020204" pitchFamily="34" charset="0"/>
              </a:rPr>
              <a:t>Types of regulation: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External regulation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>
                <a:solidFill>
                  <a:srgbClr val="0033CC"/>
                </a:solidFill>
                <a:latin typeface="Arial" panose="020B0604020202020204" pitchFamily="34" charset="0"/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 err="1">
                <a:latin typeface="Arial" panose="020B0604020202020204" pitchFamily="34" charset="0"/>
              </a:rPr>
              <a:t>Introjected</a:t>
            </a:r>
            <a:r>
              <a:rPr lang="en-GB" altLang="en-US" b="1" dirty="0">
                <a:latin typeface="Arial" panose="020B0604020202020204" pitchFamily="34" charset="0"/>
              </a:rPr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exercising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Engage out of choice, but choices of behaviour made as a function of coherence with other </a:t>
            </a:r>
            <a:r>
              <a:rPr lang="en-GB" altLang="en-US" dirty="0">
                <a:latin typeface="Arial" panose="020B0604020202020204" pitchFamily="34" charset="0"/>
              </a:rPr>
              <a:t>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latin typeface="Arial" panose="020B0604020202020204" pitchFamily="34" charset="0"/>
              </a:rPr>
              <a:t>(i.e., this symbolises who I am)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Intrinsic motivation (fully self determined)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082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Hypothetical examples of the behavioural regulation of individuals. </a:t>
            </a:r>
          </a:p>
          <a:p>
            <a:r>
              <a:rPr lang="en-GB" dirty="0"/>
              <a:t>Bangor University </a:t>
            </a:r>
          </a:p>
          <a:p>
            <a:r>
              <a:rPr lang="en-GB" dirty="0"/>
              <a:t>Other useful resources - measures. </a:t>
            </a:r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http</a:t>
            </a:r>
            <a:r>
              <a:rPr lang="en-GB" dirty="0">
                <a:hlinkClick r:id="rId2"/>
              </a:rPr>
              <a:t>://exercise-motivation.bangor.ac.uk/breq/theory.php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050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and score the BREQ-3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Compare your results to the case studies on the web link. </a:t>
            </a:r>
          </a:p>
        </p:txBody>
      </p:sp>
    </p:spTree>
    <p:extLst>
      <p:ext uri="{BB962C8B-B14F-4D97-AF65-F5344CB8AC3E}">
        <p14:creationId xmlns:p14="http://schemas.microsoft.com/office/powerpoint/2010/main" val="152359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795" y="753094"/>
            <a:ext cx="5513539" cy="18759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8178" y="191836"/>
            <a:ext cx="9717541" cy="1499225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5366" y="264986"/>
            <a:ext cx="4633507" cy="55967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5795" y="2831304"/>
            <a:ext cx="5627809" cy="225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44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396" y="632297"/>
            <a:ext cx="11398728" cy="1292691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36073" y="2332007"/>
            <a:ext cx="8429878" cy="367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95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5593" y="996315"/>
            <a:ext cx="10116725" cy="514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6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1" name="Title 1"/>
          <p:cNvSpPr>
            <a:spLocks noGrp="1"/>
          </p:cNvSpPr>
          <p:nvPr>
            <p:ph type="title"/>
          </p:nvPr>
        </p:nvSpPr>
        <p:spPr>
          <a:xfrm>
            <a:off x="1705293" y="131980"/>
            <a:ext cx="7772400" cy="1143000"/>
          </a:xfrm>
        </p:spPr>
        <p:txBody>
          <a:bodyPr/>
          <a:lstStyle/>
          <a:p>
            <a:r>
              <a:rPr lang="en-GB" altLang="en-US" sz="2400" dirty="0">
                <a:latin typeface="Arial" panose="020B0604020202020204" pitchFamily="34" charset="0"/>
              </a:rPr>
              <a:t>Organismic Integration Theory – Multidimensional Extrinsic Motivation</a:t>
            </a:r>
          </a:p>
        </p:txBody>
      </p:sp>
      <p:sp>
        <p:nvSpPr>
          <p:cNvPr id="68612" name="Content Placeholder 6"/>
          <p:cNvSpPr>
            <a:spLocks noGrp="1"/>
          </p:cNvSpPr>
          <p:nvPr>
            <p:ph idx="1"/>
          </p:nvPr>
        </p:nvSpPr>
        <p:spPr>
          <a:xfrm>
            <a:off x="1031965" y="1469232"/>
            <a:ext cx="10019211" cy="453866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>
                <a:solidFill>
                  <a:srgbClr val="FFFFFF"/>
                </a:solidFill>
                <a:latin typeface="Arial" panose="020B0604020202020204" pitchFamily="34" charset="0"/>
              </a:rPr>
              <a:t>Types of regulation: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External regulation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>
                <a:solidFill>
                  <a:srgbClr val="0033CC"/>
                </a:solidFill>
                <a:latin typeface="Arial" panose="020B0604020202020204" pitchFamily="34" charset="0"/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 err="1">
                <a:latin typeface="Arial" panose="020B0604020202020204" pitchFamily="34" charset="0"/>
              </a:rPr>
              <a:t>Introjected</a:t>
            </a:r>
            <a:r>
              <a:rPr lang="en-GB" altLang="en-US" b="1" dirty="0">
                <a:latin typeface="Arial" panose="020B0604020202020204" pitchFamily="34" charset="0"/>
              </a:rPr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	(e.g., exercising to stay fit)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</a:rPr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</a:rPr>
              <a:t>Engage out of choice, but choices of behaviour made as a function of coherence with other </a:t>
            </a:r>
            <a:r>
              <a:rPr lang="en-GB" altLang="en-US" dirty="0">
                <a:latin typeface="Arial" panose="020B0604020202020204" pitchFamily="34" charset="0"/>
              </a:rPr>
              <a:t>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dirty="0"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latin typeface="Arial" panose="020B0604020202020204" pitchFamily="34" charset="0"/>
              </a:rPr>
              <a:t>(i.e., this symbolises who I am)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Intrinsic motivation (fully self determined)</a:t>
            </a:r>
          </a:p>
          <a:p>
            <a:pPr lvl="2">
              <a:lnSpc>
                <a:spcPct val="80000"/>
              </a:lnSpc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3307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31</TotalTime>
  <Words>417</Words>
  <Application>Microsoft Macintosh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Tw Cen MT</vt:lpstr>
      <vt:lpstr>Tw Cen MT Condensed</vt:lpstr>
      <vt:lpstr>Wingdings 3</vt:lpstr>
      <vt:lpstr>Integral</vt:lpstr>
      <vt:lpstr>Motivation Theory</vt:lpstr>
      <vt:lpstr>SDT</vt:lpstr>
      <vt:lpstr>Extrinsic Motivation</vt:lpstr>
      <vt:lpstr>Organismic Integration Theory (OIT)   </vt:lpstr>
      <vt:lpstr>Extrinsic Motivation</vt:lpstr>
      <vt:lpstr>Organismic Integration Theory – Multidimensional Extrinsic Motivation</vt:lpstr>
      <vt:lpstr>Case Studies</vt:lpstr>
      <vt:lpstr>Complete and score the BREQ-3 </vt:lpstr>
      <vt:lpstr>PowerPoint Presentation</vt:lpstr>
      <vt:lpstr>PowerPoint Presentation</vt:lpstr>
      <vt:lpstr>PowerPoint Presentation</vt:lpstr>
      <vt:lpstr>Organismic Integration Theory – Multidimensional Extrinsic Motivation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Motivation Theory</dc:title>
  <dc:creator>Administrator</dc:creator>
  <cp:lastModifiedBy>Alison Connaughton</cp:lastModifiedBy>
  <cp:revision>3</cp:revision>
  <dcterms:created xsi:type="dcterms:W3CDTF">2022-11-02T16:45:48Z</dcterms:created>
  <dcterms:modified xsi:type="dcterms:W3CDTF">2024-10-30T21:30:16Z</dcterms:modified>
</cp:coreProperties>
</file>