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628" r:id="rId4"/>
    <p:sldId id="630" r:id="rId5"/>
    <p:sldId id="258" r:id="rId6"/>
    <p:sldId id="259" r:id="rId7"/>
    <p:sldId id="260" r:id="rId8"/>
    <p:sldId id="261" r:id="rId9"/>
    <p:sldId id="262" r:id="rId10"/>
    <p:sldId id="279" r:id="rId11"/>
    <p:sldId id="263" r:id="rId12"/>
    <p:sldId id="631" r:id="rId13"/>
    <p:sldId id="629" r:id="rId14"/>
    <p:sldId id="632" r:id="rId15"/>
    <p:sldId id="633" r:id="rId16"/>
    <p:sldId id="634" r:id="rId17"/>
    <p:sldId id="635" r:id="rId18"/>
    <p:sldId id="636" r:id="rId19"/>
  </p:sldIdLst>
  <p:sldSz cx="12192000" cy="6858000"/>
  <p:notesSz cx="9926638" cy="679767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7BBB0B-9523-4F3A-80A9-630DD960CF8F}" v="10" dt="2026-09-28T07:29:15.264"/>
    <p1510:client id="{C8940863-6CE3-4EDD-A72B-61751E7E38D4}" v="6" dt="2026-09-28T13:37:16.164"/>
    <p1510:client id="{C933DE6F-3AB6-5442-583C-2B64B7F01AF9}" v="1" dt="2026-09-28T08:46:00.4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932" autoAdjust="0"/>
  </p:normalViewPr>
  <p:slideViewPr>
    <p:cSldViewPr snapToGrid="0">
      <p:cViewPr varScale="1">
        <p:scale>
          <a:sx n="65" d="100"/>
          <a:sy n="65" d="100"/>
        </p:scale>
        <p:origin x="63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C933DE6F-3AB6-5442-583C-2B64B7F01AF9}"/>
    <pc:docChg chg="sldOrd">
      <pc:chgData name="Justin Evans" userId="S::j.d.evans@uwtsd.ac.uk::2ee3c1af-825e-450d-8b1e-d59252291e99" providerId="AD" clId="Web-{C933DE6F-3AB6-5442-583C-2B64B7F01AF9}" dt="2026-09-28T08:46:00.494" v="0"/>
      <pc:docMkLst>
        <pc:docMk/>
      </pc:docMkLst>
      <pc:sldChg chg="ord">
        <pc:chgData name="Justin Evans" userId="S::j.d.evans@uwtsd.ac.uk::2ee3c1af-825e-450d-8b1e-d59252291e99" providerId="AD" clId="Web-{C933DE6F-3AB6-5442-583C-2B64B7F01AF9}" dt="2026-09-28T08:46:00.494" v="0"/>
        <pc:sldMkLst>
          <pc:docMk/>
          <pc:sldMk cId="2800336484" sldId="631"/>
        </pc:sldMkLst>
      </pc:sldChg>
    </pc:docChg>
  </pc:docChgLst>
  <pc:docChgLst>
    <pc:chgData name="Justin Evans" userId="2ee3c1af-825e-450d-8b1e-d59252291e99" providerId="ADAL" clId="{3AA4783D-B629-4C18-8A49-DE15C3FB0EA2}"/>
    <pc:docChg chg="undo custSel addSld delSld modSld sldOrd">
      <pc:chgData name="Justin Evans" userId="2ee3c1af-825e-450d-8b1e-d59252291e99" providerId="ADAL" clId="{3AA4783D-B629-4C18-8A49-DE15C3FB0EA2}" dt="2026-09-28T13:39:49.946" v="1176" actId="1076"/>
      <pc:docMkLst>
        <pc:docMk/>
      </pc:docMkLst>
      <pc:sldChg chg="modNotesTx">
        <pc:chgData name="Justin Evans" userId="2ee3c1af-825e-450d-8b1e-d59252291e99" providerId="ADAL" clId="{3AA4783D-B629-4C18-8A49-DE15C3FB0EA2}" dt="2026-09-28T13:11:21.314" v="1132" actId="6549"/>
        <pc:sldMkLst>
          <pc:docMk/>
          <pc:sldMk cId="0" sldId="256"/>
        </pc:sldMkLst>
      </pc:sldChg>
      <pc:sldChg chg="addSp modSp mod modNotesTx">
        <pc:chgData name="Justin Evans" userId="2ee3c1af-825e-450d-8b1e-d59252291e99" providerId="ADAL" clId="{3AA4783D-B629-4C18-8A49-DE15C3FB0EA2}" dt="2026-09-28T13:11:28.270" v="1133" actId="6549"/>
        <pc:sldMkLst>
          <pc:docMk/>
          <pc:sldMk cId="0" sldId="257"/>
        </pc:sldMkLst>
        <pc:spChg chg="mod">
          <ac:chgData name="Justin Evans" userId="2ee3c1af-825e-450d-8b1e-d59252291e99" providerId="ADAL" clId="{3AA4783D-B629-4C18-8A49-DE15C3FB0EA2}" dt="2026-09-25T10:38:45.718" v="607" actId="20577"/>
          <ac:spMkLst>
            <pc:docMk/>
            <pc:sldMk cId="0" sldId="257"/>
            <ac:spMk id="7" creationId="{00000000-0000-0000-0000-000000000000}"/>
          </ac:spMkLst>
        </pc:spChg>
        <pc:spChg chg="mod">
          <ac:chgData name="Justin Evans" userId="2ee3c1af-825e-450d-8b1e-d59252291e99" providerId="ADAL" clId="{3AA4783D-B629-4C18-8A49-DE15C3FB0EA2}" dt="2026-09-25T10:38:54.162" v="617" actId="20577"/>
          <ac:spMkLst>
            <pc:docMk/>
            <pc:sldMk cId="0" sldId="257"/>
            <ac:spMk id="9" creationId="{00000000-0000-0000-0000-000000000000}"/>
          </ac:spMkLst>
        </pc:spChg>
        <pc:spChg chg="mod">
          <ac:chgData name="Justin Evans" userId="2ee3c1af-825e-450d-8b1e-d59252291e99" providerId="ADAL" clId="{3AA4783D-B629-4C18-8A49-DE15C3FB0EA2}" dt="2026-09-25T10:39:00.905" v="625" actId="20577"/>
          <ac:spMkLst>
            <pc:docMk/>
            <pc:sldMk cId="0" sldId="257"/>
            <ac:spMk id="11" creationId="{00000000-0000-0000-0000-000000000000}"/>
          </ac:spMkLst>
        </pc:spChg>
        <pc:spChg chg="mod">
          <ac:chgData name="Justin Evans" userId="2ee3c1af-825e-450d-8b1e-d59252291e99" providerId="ADAL" clId="{3AA4783D-B629-4C18-8A49-DE15C3FB0EA2}" dt="2026-09-25T10:39:09.535" v="633" actId="20577"/>
          <ac:spMkLst>
            <pc:docMk/>
            <pc:sldMk cId="0" sldId="257"/>
            <ac:spMk id="13" creationId="{00000000-0000-0000-0000-000000000000}"/>
          </ac:spMkLst>
        </pc:spChg>
        <pc:spChg chg="mod">
          <ac:chgData name="Justin Evans" userId="2ee3c1af-825e-450d-8b1e-d59252291e99" providerId="ADAL" clId="{3AA4783D-B629-4C18-8A49-DE15C3FB0EA2}" dt="2026-09-25T10:39:16.431" v="641" actId="20577"/>
          <ac:spMkLst>
            <pc:docMk/>
            <pc:sldMk cId="0" sldId="257"/>
            <ac:spMk id="15" creationId="{00000000-0000-0000-0000-000000000000}"/>
          </ac:spMkLst>
        </pc:spChg>
        <pc:spChg chg="mod">
          <ac:chgData name="Justin Evans" userId="2ee3c1af-825e-450d-8b1e-d59252291e99" providerId="ADAL" clId="{3AA4783D-B629-4C18-8A49-DE15C3FB0EA2}" dt="2026-09-25T10:39:23.299" v="649" actId="20577"/>
          <ac:spMkLst>
            <pc:docMk/>
            <pc:sldMk cId="0" sldId="257"/>
            <ac:spMk id="17" creationId="{00000000-0000-0000-0000-000000000000}"/>
          </ac:spMkLst>
        </pc:spChg>
        <pc:spChg chg="mod">
          <ac:chgData name="Justin Evans" userId="2ee3c1af-825e-450d-8b1e-d59252291e99" providerId="ADAL" clId="{3AA4783D-B629-4C18-8A49-DE15C3FB0EA2}" dt="2026-09-25T10:39:35.596" v="657" actId="20577"/>
          <ac:spMkLst>
            <pc:docMk/>
            <pc:sldMk cId="0" sldId="257"/>
            <ac:spMk id="19" creationId="{00000000-0000-0000-0000-000000000000}"/>
          </ac:spMkLst>
        </pc:spChg>
        <pc:spChg chg="mod">
          <ac:chgData name="Justin Evans" userId="2ee3c1af-825e-450d-8b1e-d59252291e99" providerId="ADAL" clId="{3AA4783D-B629-4C18-8A49-DE15C3FB0EA2}" dt="2026-09-25T10:39:46.126" v="669" actId="20577"/>
          <ac:spMkLst>
            <pc:docMk/>
            <pc:sldMk cId="0" sldId="257"/>
            <ac:spMk id="21" creationId="{00000000-0000-0000-0000-000000000000}"/>
          </ac:spMkLst>
        </pc:spChg>
        <pc:spChg chg="add mod">
          <ac:chgData name="Justin Evans" userId="2ee3c1af-825e-450d-8b1e-d59252291e99" providerId="ADAL" clId="{3AA4783D-B629-4C18-8A49-DE15C3FB0EA2}" dt="2026-09-25T13:40:41.025" v="673" actId="20577"/>
          <ac:spMkLst>
            <pc:docMk/>
            <pc:sldMk cId="0" sldId="257"/>
            <ac:spMk id="28" creationId="{3986EA1C-A4B7-1ED2-D20F-5D5893D61A52}"/>
          </ac:spMkLst>
        </pc:spChg>
      </pc:sldChg>
      <pc:sldChg chg="modSp mod modNotesTx">
        <pc:chgData name="Justin Evans" userId="2ee3c1af-825e-450d-8b1e-d59252291e99" providerId="ADAL" clId="{3AA4783D-B629-4C18-8A49-DE15C3FB0EA2}" dt="2026-09-28T07:29:15.264" v="1131" actId="20577"/>
        <pc:sldMkLst>
          <pc:docMk/>
          <pc:sldMk cId="0" sldId="258"/>
        </pc:sldMkLst>
        <pc:spChg chg="mod">
          <ac:chgData name="Justin Evans" userId="2ee3c1af-825e-450d-8b1e-d59252291e99" providerId="ADAL" clId="{3AA4783D-B629-4C18-8A49-DE15C3FB0EA2}" dt="2026-09-28T07:29:15.264" v="1131" actId="20577"/>
          <ac:spMkLst>
            <pc:docMk/>
            <pc:sldMk cId="0" sldId="258"/>
            <ac:spMk id="8" creationId="{00000000-0000-0000-0000-000000000000}"/>
          </ac:spMkLst>
        </pc:spChg>
      </pc:sldChg>
      <pc:sldChg chg="modNotesTx">
        <pc:chgData name="Justin Evans" userId="2ee3c1af-825e-450d-8b1e-d59252291e99" providerId="ADAL" clId="{3AA4783D-B629-4C18-8A49-DE15C3FB0EA2}" dt="2026-09-28T13:11:37.326" v="1135" actId="6549"/>
        <pc:sldMkLst>
          <pc:docMk/>
          <pc:sldMk cId="0" sldId="259"/>
        </pc:sldMkLst>
      </pc:sldChg>
      <pc:sldChg chg="modNotesTx">
        <pc:chgData name="Justin Evans" userId="2ee3c1af-825e-450d-8b1e-d59252291e99" providerId="ADAL" clId="{3AA4783D-B629-4C18-8A49-DE15C3FB0EA2}" dt="2026-09-28T13:11:42.403" v="1136" actId="6549"/>
        <pc:sldMkLst>
          <pc:docMk/>
          <pc:sldMk cId="0" sldId="260"/>
        </pc:sldMkLst>
      </pc:sldChg>
      <pc:sldChg chg="modSp mod modNotesTx">
        <pc:chgData name="Justin Evans" userId="2ee3c1af-825e-450d-8b1e-d59252291e99" providerId="ADAL" clId="{3AA4783D-B629-4C18-8A49-DE15C3FB0EA2}" dt="2026-09-28T13:11:47.745" v="1137" actId="6549"/>
        <pc:sldMkLst>
          <pc:docMk/>
          <pc:sldMk cId="0" sldId="261"/>
        </pc:sldMkLst>
        <pc:spChg chg="mod">
          <ac:chgData name="Justin Evans" userId="2ee3c1af-825e-450d-8b1e-d59252291e99" providerId="ADAL" clId="{3AA4783D-B629-4C18-8A49-DE15C3FB0EA2}" dt="2026-09-25T13:42:46.416" v="695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 ord modNotesTx">
        <pc:chgData name="Justin Evans" userId="2ee3c1af-825e-450d-8b1e-d59252291e99" providerId="ADAL" clId="{3AA4783D-B629-4C18-8A49-DE15C3FB0EA2}" dt="2026-09-28T13:11:52.208" v="1140" actId="6549"/>
        <pc:sldMkLst>
          <pc:docMk/>
          <pc:sldMk cId="0" sldId="262"/>
        </pc:sldMkLst>
        <pc:spChg chg="mod">
          <ac:chgData name="Justin Evans" userId="2ee3c1af-825e-450d-8b1e-d59252291e99" providerId="ADAL" clId="{3AA4783D-B629-4C18-8A49-DE15C3FB0EA2}" dt="2026-09-25T13:41:16.964" v="677" actId="20577"/>
          <ac:spMkLst>
            <pc:docMk/>
            <pc:sldMk cId="0" sldId="262"/>
            <ac:spMk id="16" creationId="{00000000-0000-0000-0000-000000000000}"/>
          </ac:spMkLst>
        </pc:spChg>
      </pc:sldChg>
      <pc:sldChg chg="modNotesTx">
        <pc:chgData name="Justin Evans" userId="2ee3c1af-825e-450d-8b1e-d59252291e99" providerId="ADAL" clId="{3AA4783D-B629-4C18-8A49-DE15C3FB0EA2}" dt="2026-09-28T13:11:59.416" v="1141" actId="6549"/>
        <pc:sldMkLst>
          <pc:docMk/>
          <pc:sldMk cId="0" sldId="263"/>
        </pc:sldMkLst>
      </pc:sldChg>
      <pc:sldChg chg="del mod modShow">
        <pc:chgData name="Justin Evans" userId="2ee3c1af-825e-450d-8b1e-d59252291e99" providerId="ADAL" clId="{3AA4783D-B629-4C18-8A49-DE15C3FB0EA2}" dt="2026-09-28T13:26:23.741" v="1146" actId="2696"/>
        <pc:sldMkLst>
          <pc:docMk/>
          <pc:sldMk cId="0" sldId="264"/>
        </pc:sldMkLst>
      </pc:sldChg>
      <pc:sldChg chg="add del setBg">
        <pc:chgData name="Justin Evans" userId="2ee3c1af-825e-450d-8b1e-d59252291e99" providerId="ADAL" clId="{3AA4783D-B629-4C18-8A49-DE15C3FB0EA2}" dt="2026-09-28T13:26:33.347" v="1148"/>
        <pc:sldMkLst>
          <pc:docMk/>
          <pc:sldMk cId="3757273375" sldId="264"/>
        </pc:sldMkLst>
      </pc:sldChg>
      <pc:sldChg chg="modSp 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0" sldId="265"/>
        </pc:sldMkLst>
      </pc:sldChg>
      <pc:sldChg chg="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0" sldId="266"/>
        </pc:sldMkLst>
      </pc:sldChg>
      <pc:sldChg chg="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0" sldId="267"/>
        </pc:sldMkLst>
      </pc:sldChg>
      <pc:sldChg chg="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0" sldId="268"/>
        </pc:sldMkLst>
      </pc:sldChg>
      <pc:sldChg chg="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2802114042" sldId="269"/>
        </pc:sldMkLst>
      </pc:sldChg>
      <pc:sldChg chg="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289029914" sldId="270"/>
        </pc:sldMkLst>
      </pc:sldChg>
      <pc:sldChg chg="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1968189431" sldId="271"/>
        </pc:sldMkLst>
      </pc:sldChg>
      <pc:sldChg chg="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3442881118" sldId="272"/>
        </pc:sldMkLst>
      </pc:sldChg>
      <pc:sldChg chg="del mod modShow">
        <pc:chgData name="Justin Evans" userId="2ee3c1af-825e-450d-8b1e-d59252291e99" providerId="ADAL" clId="{3AA4783D-B629-4C18-8A49-DE15C3FB0EA2}" dt="2026-09-28T13:26:23.741" v="1146" actId="2696"/>
        <pc:sldMkLst>
          <pc:docMk/>
          <pc:sldMk cId="720233827" sldId="273"/>
        </pc:sldMkLst>
      </pc:sldChg>
      <pc:sldChg chg="add del setBg">
        <pc:chgData name="Justin Evans" userId="2ee3c1af-825e-450d-8b1e-d59252291e99" providerId="ADAL" clId="{3AA4783D-B629-4C18-8A49-DE15C3FB0EA2}" dt="2026-09-28T13:26:33.347" v="1148"/>
        <pc:sldMkLst>
          <pc:docMk/>
          <pc:sldMk cId="2634325407" sldId="273"/>
        </pc:sldMkLst>
      </pc:sldChg>
      <pc:sldChg chg="modSp add del mod modShow">
        <pc:chgData name="Justin Evans" userId="2ee3c1af-825e-450d-8b1e-d59252291e99" providerId="ADAL" clId="{3AA4783D-B629-4C18-8A49-DE15C3FB0EA2}" dt="2026-09-28T13:26:16.256" v="1145" actId="2696"/>
        <pc:sldMkLst>
          <pc:docMk/>
          <pc:sldMk cId="1136941051" sldId="274"/>
        </pc:sldMkLst>
      </pc:sldChg>
      <pc:sldChg chg="modNotes">
        <pc:chgData name="Justin Evans" userId="2ee3c1af-825e-450d-8b1e-d59252291e99" providerId="ADAL" clId="{3AA4783D-B629-4C18-8A49-DE15C3FB0EA2}" dt="2026-09-28T06:40:53.299" v="1125"/>
        <pc:sldMkLst>
          <pc:docMk/>
          <pc:sldMk cId="2459314771" sldId="279"/>
        </pc:sldMkLst>
      </pc:sldChg>
      <pc:sldChg chg="addSp delSp modSp add mod ord modNotes">
        <pc:chgData name="Justin Evans" userId="2ee3c1af-825e-450d-8b1e-d59252291e99" providerId="ADAL" clId="{3AA4783D-B629-4C18-8A49-DE15C3FB0EA2}" dt="2026-09-28T13:12:36.997" v="1143"/>
        <pc:sldMkLst>
          <pc:docMk/>
          <pc:sldMk cId="1994995139" sldId="629"/>
        </pc:sldMkLst>
        <pc:spChg chg="mod">
          <ac:chgData name="Justin Evans" userId="2ee3c1af-825e-450d-8b1e-d59252291e99" providerId="ADAL" clId="{3AA4783D-B629-4C18-8A49-DE15C3FB0EA2}" dt="2026-09-25T13:52:02.680" v="713"/>
          <ac:spMkLst>
            <pc:docMk/>
            <pc:sldMk cId="1994995139" sldId="629"/>
            <ac:spMk id="2" creationId="{5AF547CC-D206-5656-8537-127196F584A6}"/>
          </ac:spMkLst>
        </pc:spChg>
        <pc:picChg chg="add mod">
          <ac:chgData name="Justin Evans" userId="2ee3c1af-825e-450d-8b1e-d59252291e99" providerId="ADAL" clId="{3AA4783D-B629-4C18-8A49-DE15C3FB0EA2}" dt="2026-09-25T13:50:48.392" v="709" actId="1076"/>
          <ac:picMkLst>
            <pc:docMk/>
            <pc:sldMk cId="1994995139" sldId="629"/>
            <ac:picMk id="7" creationId="{EE5828BE-BA72-070D-F7EE-8360042A13B8}"/>
          </ac:picMkLst>
        </pc:picChg>
      </pc:sldChg>
      <pc:sldChg chg="add modNotesTx">
        <pc:chgData name="Justin Evans" userId="2ee3c1af-825e-450d-8b1e-d59252291e99" providerId="ADAL" clId="{3AA4783D-B629-4C18-8A49-DE15C3FB0EA2}" dt="2026-09-28T13:11:33.622" v="1134" actId="6549"/>
        <pc:sldMkLst>
          <pc:docMk/>
          <pc:sldMk cId="0" sldId="630"/>
        </pc:sldMkLst>
      </pc:sldChg>
      <pc:sldChg chg="addSp modSp add mod modNotes">
        <pc:chgData name="Justin Evans" userId="2ee3c1af-825e-450d-8b1e-d59252291e99" providerId="ADAL" clId="{3AA4783D-B629-4C18-8A49-DE15C3FB0EA2}" dt="2026-09-28T06:40:53.299" v="1125"/>
        <pc:sldMkLst>
          <pc:docMk/>
          <pc:sldMk cId="2800336484" sldId="631"/>
        </pc:sldMkLst>
        <pc:spChg chg="mod">
          <ac:chgData name="Justin Evans" userId="2ee3c1af-825e-450d-8b1e-d59252291e99" providerId="ADAL" clId="{3AA4783D-B629-4C18-8A49-DE15C3FB0EA2}" dt="2026-09-28T06:21:35.705" v="742" actId="1076"/>
          <ac:spMkLst>
            <pc:docMk/>
            <pc:sldMk cId="2800336484" sldId="631"/>
            <ac:spMk id="2" creationId="{A4FD32AD-4DF3-6E99-2D61-7669E2B3C4E4}"/>
          </ac:spMkLst>
        </pc:spChg>
        <pc:spChg chg="add mod">
          <ac:chgData name="Justin Evans" userId="2ee3c1af-825e-450d-8b1e-d59252291e99" providerId="ADAL" clId="{3AA4783D-B629-4C18-8A49-DE15C3FB0EA2}" dt="2026-09-28T06:25:33.867" v="1123" actId="20577"/>
          <ac:spMkLst>
            <pc:docMk/>
            <pc:sldMk cId="2800336484" sldId="631"/>
            <ac:spMk id="3" creationId="{D0CFC8A3-C418-91F2-718B-70CFF16AEA6D}"/>
          </ac:spMkLst>
        </pc:spChg>
      </pc:sldChg>
      <pc:sldChg chg="addSp delSp modSp add mod ord">
        <pc:chgData name="Justin Evans" userId="2ee3c1af-825e-450d-8b1e-d59252291e99" providerId="ADAL" clId="{3AA4783D-B629-4C18-8A49-DE15C3FB0EA2}" dt="2026-09-28T13:37:20.152" v="1162" actId="1076"/>
        <pc:sldMkLst>
          <pc:docMk/>
          <pc:sldMk cId="1919746906" sldId="632"/>
        </pc:sldMkLst>
        <pc:spChg chg="del">
          <ac:chgData name="Justin Evans" userId="2ee3c1af-825e-450d-8b1e-d59252291e99" providerId="ADAL" clId="{3AA4783D-B629-4C18-8A49-DE15C3FB0EA2}" dt="2026-09-28T13:36:47.626" v="1158" actId="478"/>
          <ac:spMkLst>
            <pc:docMk/>
            <pc:sldMk cId="1919746906" sldId="632"/>
            <ac:spMk id="2" creationId="{2307F13A-47F7-1A6B-842C-67CA459F0E26}"/>
          </ac:spMkLst>
        </pc:spChg>
        <pc:spChg chg="del mod">
          <ac:chgData name="Justin Evans" userId="2ee3c1af-825e-450d-8b1e-d59252291e99" providerId="ADAL" clId="{3AA4783D-B629-4C18-8A49-DE15C3FB0EA2}" dt="2026-09-28T13:26:47.700" v="1154"/>
          <ac:spMkLst>
            <pc:docMk/>
            <pc:sldMk cId="1919746906" sldId="632"/>
            <ac:spMk id="3" creationId="{6A6296BC-439D-FC24-5C24-4BF36498B45C}"/>
          </ac:spMkLst>
        </pc:spChg>
        <pc:graphicFrameChg chg="add mod">
          <ac:chgData name="Justin Evans" userId="2ee3c1af-825e-450d-8b1e-d59252291e99" providerId="ADAL" clId="{3AA4783D-B629-4C18-8A49-DE15C3FB0EA2}" dt="2026-09-28T13:34:30" v="1155"/>
          <ac:graphicFrameMkLst>
            <pc:docMk/>
            <pc:sldMk cId="1919746906" sldId="632"/>
            <ac:graphicFrameMk id="5" creationId="{7D599420-F132-965C-B9C1-B5896DD3F3E5}"/>
          </ac:graphicFrameMkLst>
        </pc:graphicFrameChg>
        <pc:graphicFrameChg chg="add mod">
          <ac:chgData name="Justin Evans" userId="2ee3c1af-825e-450d-8b1e-d59252291e99" providerId="ADAL" clId="{3AA4783D-B629-4C18-8A49-DE15C3FB0EA2}" dt="2026-09-28T13:37:20.152" v="1162" actId="1076"/>
          <ac:graphicFrameMkLst>
            <pc:docMk/>
            <pc:sldMk cId="1919746906" sldId="632"/>
            <ac:graphicFrameMk id="7" creationId="{CAE0F662-4455-2421-C594-34C81DD5ABD6}"/>
          </ac:graphicFrameMkLst>
        </pc:graphicFrameChg>
      </pc:sldChg>
      <pc:sldChg chg="addSp delSp modSp add mod">
        <pc:chgData name="Justin Evans" userId="2ee3c1af-825e-450d-8b1e-d59252291e99" providerId="ADAL" clId="{3AA4783D-B629-4C18-8A49-DE15C3FB0EA2}" dt="2026-09-28T13:38:33.026" v="1168" actId="1076"/>
        <pc:sldMkLst>
          <pc:docMk/>
          <pc:sldMk cId="1748103603" sldId="633"/>
        </pc:sldMkLst>
        <pc:graphicFrameChg chg="del">
          <ac:chgData name="Justin Evans" userId="2ee3c1af-825e-450d-8b1e-d59252291e99" providerId="ADAL" clId="{3AA4783D-B629-4C18-8A49-DE15C3FB0EA2}" dt="2026-09-28T13:38:08.752" v="1164" actId="478"/>
          <ac:graphicFrameMkLst>
            <pc:docMk/>
            <pc:sldMk cId="1748103603" sldId="633"/>
            <ac:graphicFrameMk id="7" creationId="{9E663DA6-E437-126F-EBE9-EF59236F7C2C}"/>
          </ac:graphicFrameMkLst>
        </pc:graphicFrameChg>
        <pc:picChg chg="add mod">
          <ac:chgData name="Justin Evans" userId="2ee3c1af-825e-450d-8b1e-d59252291e99" providerId="ADAL" clId="{3AA4783D-B629-4C18-8A49-DE15C3FB0EA2}" dt="2026-09-28T13:38:33.026" v="1168" actId="1076"/>
          <ac:picMkLst>
            <pc:docMk/>
            <pc:sldMk cId="1748103603" sldId="633"/>
            <ac:picMk id="3" creationId="{6CA047C7-8129-0059-35A4-5367FB3B1ACC}"/>
          </ac:picMkLst>
        </pc:picChg>
      </pc:sldChg>
      <pc:sldChg chg="addSp modSp add mod">
        <pc:chgData name="Justin Evans" userId="2ee3c1af-825e-450d-8b1e-d59252291e99" providerId="ADAL" clId="{3AA4783D-B629-4C18-8A49-DE15C3FB0EA2}" dt="2026-09-28T13:38:55.586" v="1170" actId="1076"/>
        <pc:sldMkLst>
          <pc:docMk/>
          <pc:sldMk cId="3528987164" sldId="634"/>
        </pc:sldMkLst>
        <pc:picChg chg="add mod">
          <ac:chgData name="Justin Evans" userId="2ee3c1af-825e-450d-8b1e-d59252291e99" providerId="ADAL" clId="{3AA4783D-B629-4C18-8A49-DE15C3FB0EA2}" dt="2026-09-28T13:38:55.586" v="1170" actId="1076"/>
          <ac:picMkLst>
            <pc:docMk/>
            <pc:sldMk cId="3528987164" sldId="634"/>
            <ac:picMk id="3" creationId="{AB5E09EC-FFB3-D74B-23AC-2BDA78D152DF}"/>
          </ac:picMkLst>
        </pc:picChg>
      </pc:sldChg>
      <pc:sldChg chg="addSp modSp add mod">
        <pc:chgData name="Justin Evans" userId="2ee3c1af-825e-450d-8b1e-d59252291e99" providerId="ADAL" clId="{3AA4783D-B629-4C18-8A49-DE15C3FB0EA2}" dt="2026-09-28T13:39:12.347" v="1172" actId="1076"/>
        <pc:sldMkLst>
          <pc:docMk/>
          <pc:sldMk cId="2046742348" sldId="635"/>
        </pc:sldMkLst>
        <pc:picChg chg="add mod">
          <ac:chgData name="Justin Evans" userId="2ee3c1af-825e-450d-8b1e-d59252291e99" providerId="ADAL" clId="{3AA4783D-B629-4C18-8A49-DE15C3FB0EA2}" dt="2026-09-28T13:39:12.347" v="1172" actId="1076"/>
          <ac:picMkLst>
            <pc:docMk/>
            <pc:sldMk cId="2046742348" sldId="635"/>
            <ac:picMk id="3" creationId="{4165BA67-4401-1197-70E9-AA9A69C45AD5}"/>
          </ac:picMkLst>
        </pc:picChg>
      </pc:sldChg>
      <pc:sldChg chg="addSp delSp modSp add mod">
        <pc:chgData name="Justin Evans" userId="2ee3c1af-825e-450d-8b1e-d59252291e99" providerId="ADAL" clId="{3AA4783D-B629-4C18-8A49-DE15C3FB0EA2}" dt="2026-09-28T13:39:49.946" v="1176" actId="1076"/>
        <pc:sldMkLst>
          <pc:docMk/>
          <pc:sldMk cId="3475730821" sldId="636"/>
        </pc:sldMkLst>
        <pc:picChg chg="del">
          <ac:chgData name="Justin Evans" userId="2ee3c1af-825e-450d-8b1e-d59252291e99" providerId="ADAL" clId="{3AA4783D-B629-4C18-8A49-DE15C3FB0EA2}" dt="2026-09-28T13:39:30.223" v="1174" actId="478"/>
          <ac:picMkLst>
            <pc:docMk/>
            <pc:sldMk cId="3475730821" sldId="636"/>
            <ac:picMk id="3" creationId="{AB61B062-C37A-BC44-8DF1-D395645D02A7}"/>
          </ac:picMkLst>
        </pc:picChg>
        <pc:picChg chg="add mod">
          <ac:chgData name="Justin Evans" userId="2ee3c1af-825e-450d-8b1e-d59252291e99" providerId="ADAL" clId="{3AA4783D-B629-4C18-8A49-DE15C3FB0EA2}" dt="2026-09-28T13:39:49.946" v="1176" actId="1076"/>
          <ac:picMkLst>
            <pc:docMk/>
            <pc:sldMk cId="3475730821" sldId="636"/>
            <ac:picMk id="5" creationId="{F9743AD7-7ECE-153E-C282-9E62BC115A6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0486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0275" tIns="40138" rIns="80275" bIns="40138"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endParaRPr lang="en-US" dirty="0"/>
          </a:p>
          <a:p>
            <a:r>
              <a:rPr lang="en-US" dirty="0"/>
              <a:t>VEVOX 1-3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0275" tIns="40138" rIns="80275" bIns="40138"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r>
              <a:rPr lang="en-US">
                <a:latin typeface="Calibri"/>
                <a:ea typeface="Calibri"/>
                <a:cs typeface="Calibri"/>
              </a:rPr>
              <a:t>My Introduction 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Relevant areas of Policing experience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lIns="80275" tIns="40138" rIns="80275" bIns="40138"/>
          <a:lstStyle/>
          <a:p>
            <a:fld id="{D6B01F06-D2B4-44B6-8CAF-364DBA3A7AA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4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lIns="80275" tIns="40138" rIns="80275" bIns="40138"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r>
              <a:rPr lang="en-US" err="1"/>
              <a:t>VeVox</a:t>
            </a:r>
            <a:r>
              <a:rPr lang="en-US"/>
              <a:t> 4-6</a:t>
            </a:r>
          </a:p>
          <a:p>
            <a:endParaRPr lang="en-US"/>
          </a:p>
          <a:p>
            <a:r>
              <a:rPr lang="en-US"/>
              <a:t>Clarify any local arrangements not yet finalised on the slide. If a room or exact time is still awaiting confirmation, tell students that the live Moodle/timetable entry is the source of truth. Reinforce that drop-ins are for specific academic support, not a substitute for attendance.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0275" tIns="40138" rIns="80275" bIns="40138"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0275" tIns="40138" rIns="80275" bIns="40138"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endParaRPr lang="en-US" dirty="0"/>
          </a:p>
          <a:p>
            <a:r>
              <a:rPr lang="en-US" dirty="0" err="1"/>
              <a:t>VeVox</a:t>
            </a:r>
            <a:r>
              <a:rPr lang="en-US" dirty="0"/>
              <a:t> 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0275" tIns="40138" rIns="80275" bIns="40138"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0275" tIns="40138" rIns="80275" bIns="40138"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endParaRPr lang="en-US" dirty="0"/>
          </a:p>
          <a:p>
            <a:r>
              <a:rPr lang="en-US" dirty="0" err="1"/>
              <a:t>VeVox</a:t>
            </a:r>
            <a:r>
              <a:rPr lang="en-US" dirty="0"/>
              <a:t> Q8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0275" tIns="40138" rIns="80275" bIns="40138"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2664" y="3271381"/>
            <a:ext cx="7941310" cy="2676585"/>
          </a:xfrm>
          <a:prstGeom prst="rect">
            <a:avLst/>
          </a:prstGeom>
        </p:spPr>
        <p:txBody>
          <a:bodyPr lIns="80275" tIns="40138" rIns="80275" bIns="40138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8352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0275" tIns="40138" rIns="80275" bIns="40138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0275" tIns="40138" rIns="80275" bIns="40138"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2664" y="3271381"/>
            <a:ext cx="7941310" cy="2676585"/>
          </a:xfrm>
          <a:prstGeom prst="rect">
            <a:avLst/>
          </a:prstGeom>
        </p:spPr>
        <p:txBody>
          <a:bodyPr lIns="80275" tIns="40138" rIns="80275" bIns="40138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8326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92664" y="3271381"/>
            <a:ext cx="7941310" cy="2676585"/>
          </a:xfrm>
          <a:prstGeom prst="rect">
            <a:avLst/>
          </a:prstGeom>
        </p:spPr>
        <p:txBody>
          <a:bodyPr lIns="80275" tIns="40138" rIns="80275" bIns="40138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7282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05C867-43C1-62CC-C279-6E604755B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5ADEE1-552E-EC06-3373-E37F28DAC8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75BF77-24A2-B080-E532-D7A3FF72E2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2664" y="3271381"/>
            <a:ext cx="7941310" cy="2676585"/>
          </a:xfrm>
          <a:prstGeom prst="rect">
            <a:avLst/>
          </a:prstGeom>
        </p:spPr>
        <p:txBody>
          <a:bodyPr lIns="80275" tIns="40138" rIns="80275" bIns="40138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0046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3D24A-40FB-3535-BA55-7D3CD6FFF4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807CF5-CBE9-DB53-E586-1B1FE638F8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A849DC-495D-372D-56A2-672882FBE1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2664" y="3271381"/>
            <a:ext cx="7941310" cy="2676585"/>
          </a:xfrm>
          <a:prstGeom prst="rect">
            <a:avLst/>
          </a:prstGeom>
        </p:spPr>
        <p:txBody>
          <a:bodyPr lIns="80275" tIns="40138" rIns="80275" bIns="40138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7582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91F28-7DA9-C1E2-48A0-F7F287832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5E1E09-3D26-E0AC-D348-F629FC7CF6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BA2C3A-E719-74CB-7445-39A6430D8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2664" y="3271381"/>
            <a:ext cx="7941310" cy="2676585"/>
          </a:xfrm>
          <a:prstGeom prst="rect">
            <a:avLst/>
          </a:prstGeom>
        </p:spPr>
        <p:txBody>
          <a:bodyPr lIns="80275" tIns="40138" rIns="80275" bIns="40138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2785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096A9A-5483-C1B7-CD0C-F30459292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D990C7-E536-03E5-36E2-21F2ABC9FE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E9E5E2-4BCE-61E1-FFF7-3D35CBE8CD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2664" y="3271381"/>
            <a:ext cx="7941310" cy="2676585"/>
          </a:xfrm>
          <a:prstGeom prst="rect">
            <a:avLst/>
          </a:prstGeom>
        </p:spPr>
        <p:txBody>
          <a:bodyPr lIns="80275" tIns="40138" rIns="80275" bIns="40138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663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DBF3F-DDC8-652F-1B5E-6CB76D9B1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411030-59F1-16DF-C8F4-1045AFF264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15E419-43A3-F08E-A473-B3475746A4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2664" y="3271381"/>
            <a:ext cx="7941310" cy="2676585"/>
          </a:xfrm>
          <a:prstGeom prst="rect">
            <a:avLst/>
          </a:prstGeom>
        </p:spPr>
        <p:txBody>
          <a:bodyPr lIns="80275" tIns="40138" rIns="80275" bIns="40138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815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EF116-EE9A-C10A-F45F-66F8B34AB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2D753-2C41-B313-98F6-3724D4F01E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05E88C-72E8-EA30-883B-E92CED2F6D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E978A6-1A50-1601-1A41-81001967E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D5F2-3BE5-4CFC-B8A5-1609B144AF32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F53141-F4E7-5539-8BC6-11B29AB0E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9F7B9B-4263-0ED2-258A-7E31A25B1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331E6-3F99-40DD-8745-A690142F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634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594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college.police.uk/s3fs-public/2025-06/Competency-and-values-framework.pdf?VersionId=CI69IOWnPGENKC9EbReW5rdwMsMFPIf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emf"/><Relationship Id="rId4" Type="http://schemas.openxmlformats.org/officeDocument/2006/relationships/package" Target="../embeddings/Microsoft_Word_Document.docx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226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a_cinematic_high_angle_slightly_tilted_aerial_vi.png"/>
          <p:cNvPicPr>
            <a:picLocks noChangeAspect="1"/>
          </p:cNvPicPr>
          <p:nvPr/>
        </p:nvPicPr>
        <p:blipFill>
          <a:blip r:embed="rId3"/>
          <a:srcRect l="18108" r="18108"/>
          <a:stretch/>
        </p:blipFill>
        <p:spPr>
          <a:xfrm>
            <a:off x="6217920" y="594360"/>
            <a:ext cx="5440680" cy="4800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217920" y="5623560"/>
            <a:ext cx="5440680" cy="0"/>
          </a:xfrm>
          <a:prstGeom prst="line">
            <a:avLst/>
          </a:prstGeom>
          <a:noFill/>
          <a:ln w="38100">
            <a:solidFill>
              <a:srgbClr val="1E4E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658368" y="658368"/>
            <a:ext cx="1828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FFFFF"/>
                </a:solidFill>
              </a:rPr>
              <a:t>BMPL6017A</a:t>
            </a:r>
            <a:endParaRPr lang="en-US" sz="1300"/>
          </a:p>
        </p:txBody>
      </p:sp>
      <p:sp>
        <p:nvSpPr>
          <p:cNvPr id="5" name="Text 2"/>
          <p:cNvSpPr/>
          <p:nvPr/>
        </p:nvSpPr>
        <p:spPr>
          <a:xfrm>
            <a:off x="658368" y="960120"/>
            <a:ext cx="4114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>
                <a:solidFill>
                  <a:srgbClr val="D1D5DB"/>
                </a:solidFill>
              </a:rPr>
              <a:t>Level 6 Professional Policing</a:t>
            </a:r>
            <a:endParaRPr lang="en-US" sz="1050"/>
          </a:p>
        </p:txBody>
      </p:sp>
      <p:sp>
        <p:nvSpPr>
          <p:cNvPr id="6" name="Text 3"/>
          <p:cNvSpPr/>
          <p:nvPr/>
        </p:nvSpPr>
        <p:spPr>
          <a:xfrm>
            <a:off x="658368" y="1993392"/>
            <a:ext cx="5029200" cy="9144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Digital &amp; Operational Policing</a:t>
            </a:r>
            <a:endParaRPr lang="en-US" sz="3800"/>
          </a:p>
        </p:txBody>
      </p:sp>
      <p:sp>
        <p:nvSpPr>
          <p:cNvPr id="7" name="Text 4"/>
          <p:cNvSpPr/>
          <p:nvPr/>
        </p:nvSpPr>
        <p:spPr>
          <a:xfrm>
            <a:off x="685800" y="3291840"/>
            <a:ext cx="5029200" cy="320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F2EEE3"/>
                </a:solidFill>
              </a:rPr>
              <a:t>Week 1: Module introduction and shared standards</a:t>
            </a:r>
            <a:endParaRPr lang="en-US" sz="1600"/>
          </a:p>
        </p:txBody>
      </p:sp>
      <p:sp>
        <p:nvSpPr>
          <p:cNvPr id="8" name="Text 5"/>
          <p:cNvSpPr/>
          <p:nvPr/>
        </p:nvSpPr>
        <p:spPr>
          <a:xfrm>
            <a:off x="685800" y="6144768"/>
            <a:ext cx="4389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>
                <a:solidFill>
                  <a:srgbClr val="D1D5DB"/>
                </a:solidFill>
              </a:rPr>
              <a:t>Justin Evans | Semester 1 2026/27</a:t>
            </a:r>
            <a:endParaRPr lang="en-US" sz="105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9C7ACCFE-4B31-7712-F5ED-5E7140014B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Today’s protected introductory session</a:t>
            </a:r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1E4E7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Three hours, two 15-minute breaks, no substantive content teaching</a:t>
            </a:r>
            <a:endParaRPr lang="en-US" sz="120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417320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50" b="1">
                <a:solidFill>
                  <a:srgbClr val="12263A"/>
                </a:solidFill>
              </a:rPr>
              <a:t>Time</a:t>
            </a:r>
            <a:endParaRPr lang="en-US" sz="1550"/>
          </a:p>
        </p:txBody>
      </p:sp>
      <p:sp>
        <p:nvSpPr>
          <p:cNvPr id="6" name="Text 4"/>
          <p:cNvSpPr/>
          <p:nvPr/>
        </p:nvSpPr>
        <p:spPr>
          <a:xfrm>
            <a:off x="2788920" y="1417320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50" b="1">
                <a:solidFill>
                  <a:srgbClr val="12263A"/>
                </a:solidFill>
              </a:rPr>
              <a:t>Focus</a:t>
            </a:r>
            <a:endParaRPr lang="en-US" sz="1550"/>
          </a:p>
        </p:txBody>
      </p:sp>
      <p:sp>
        <p:nvSpPr>
          <p:cNvPr id="7" name="Text 5"/>
          <p:cNvSpPr/>
          <p:nvPr/>
        </p:nvSpPr>
        <p:spPr>
          <a:xfrm>
            <a:off x="868680" y="1892808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09:00–09:20</a:t>
            </a:r>
            <a:endParaRPr lang="en-US" sz="1500"/>
          </a:p>
        </p:txBody>
      </p:sp>
      <p:sp>
        <p:nvSpPr>
          <p:cNvPr id="8" name="Text 6"/>
          <p:cNvSpPr/>
          <p:nvPr/>
        </p:nvSpPr>
        <p:spPr>
          <a:xfrm>
            <a:off x="2788920" y="1892808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Welcome, introductions and purpose of the module</a:t>
            </a:r>
            <a:endParaRPr lang="en-US" sz="1500"/>
          </a:p>
        </p:txBody>
      </p:sp>
      <p:sp>
        <p:nvSpPr>
          <p:cNvPr id="9" name="Text 7"/>
          <p:cNvSpPr/>
          <p:nvPr/>
        </p:nvSpPr>
        <p:spPr>
          <a:xfrm>
            <a:off x="868680" y="2368296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09:20–09:45</a:t>
            </a:r>
            <a:endParaRPr lang="en-US" sz="1500"/>
          </a:p>
        </p:txBody>
      </p:sp>
      <p:sp>
        <p:nvSpPr>
          <p:cNvPr id="10" name="Text 8"/>
          <p:cNvSpPr/>
          <p:nvPr/>
        </p:nvSpPr>
        <p:spPr>
          <a:xfrm>
            <a:off x="2788920" y="2368296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Contact arrangements, Moodle, support and communication</a:t>
            </a:r>
            <a:endParaRPr lang="en-US" sz="1500"/>
          </a:p>
        </p:txBody>
      </p:sp>
      <p:sp>
        <p:nvSpPr>
          <p:cNvPr id="11" name="Text 9"/>
          <p:cNvSpPr/>
          <p:nvPr/>
        </p:nvSpPr>
        <p:spPr>
          <a:xfrm>
            <a:off x="868680" y="2843784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09:45–10:05</a:t>
            </a:r>
            <a:endParaRPr lang="en-US" sz="1500"/>
          </a:p>
        </p:txBody>
      </p:sp>
      <p:sp>
        <p:nvSpPr>
          <p:cNvPr id="12" name="Text 10"/>
          <p:cNvSpPr/>
          <p:nvPr/>
        </p:nvSpPr>
        <p:spPr>
          <a:xfrm>
            <a:off x="2788920" y="2843784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Module aims, learning outcomes and weekly shape</a:t>
            </a:r>
            <a:endParaRPr lang="en-US" sz="1500"/>
          </a:p>
        </p:txBody>
      </p:sp>
      <p:sp>
        <p:nvSpPr>
          <p:cNvPr id="13" name="Text 11"/>
          <p:cNvSpPr/>
          <p:nvPr/>
        </p:nvSpPr>
        <p:spPr>
          <a:xfrm>
            <a:off x="868680" y="3319272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10:05–10:20</a:t>
            </a:r>
            <a:endParaRPr lang="en-US" sz="1500"/>
          </a:p>
        </p:txBody>
      </p:sp>
      <p:sp>
        <p:nvSpPr>
          <p:cNvPr id="14" name="Text 12"/>
          <p:cNvSpPr/>
          <p:nvPr/>
        </p:nvSpPr>
        <p:spPr>
          <a:xfrm>
            <a:off x="2788920" y="3319272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Break 1</a:t>
            </a:r>
            <a:endParaRPr lang="en-US" sz="1500"/>
          </a:p>
        </p:txBody>
      </p:sp>
      <p:sp>
        <p:nvSpPr>
          <p:cNvPr id="15" name="Text 13"/>
          <p:cNvSpPr/>
          <p:nvPr/>
        </p:nvSpPr>
        <p:spPr>
          <a:xfrm>
            <a:off x="868680" y="3794760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10:20–10:55</a:t>
            </a:r>
            <a:endParaRPr lang="en-US" sz="1500"/>
          </a:p>
        </p:txBody>
      </p:sp>
      <p:sp>
        <p:nvSpPr>
          <p:cNvPr id="16" name="Text 14"/>
          <p:cNvSpPr/>
          <p:nvPr/>
        </p:nvSpPr>
        <p:spPr>
          <a:xfrm>
            <a:off x="2788920" y="3794760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Assessment methods and assessment criteria</a:t>
            </a:r>
            <a:endParaRPr lang="en-US" sz="1500"/>
          </a:p>
        </p:txBody>
      </p:sp>
      <p:sp>
        <p:nvSpPr>
          <p:cNvPr id="17" name="Text 15"/>
          <p:cNvSpPr/>
          <p:nvPr/>
        </p:nvSpPr>
        <p:spPr>
          <a:xfrm>
            <a:off x="868680" y="4270248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10:55–11:25</a:t>
            </a:r>
            <a:endParaRPr lang="en-US" sz="1500"/>
          </a:p>
        </p:txBody>
      </p:sp>
      <p:sp>
        <p:nvSpPr>
          <p:cNvPr id="18" name="Text 16"/>
          <p:cNvSpPr/>
          <p:nvPr/>
        </p:nvSpPr>
        <p:spPr>
          <a:xfrm>
            <a:off x="2788920" y="4270248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Needs, concerns and expectations exercise</a:t>
            </a:r>
            <a:endParaRPr lang="en-US" sz="1500"/>
          </a:p>
        </p:txBody>
      </p:sp>
      <p:sp>
        <p:nvSpPr>
          <p:cNvPr id="19" name="Text 17"/>
          <p:cNvSpPr/>
          <p:nvPr/>
        </p:nvSpPr>
        <p:spPr>
          <a:xfrm>
            <a:off x="868680" y="4745736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11:25–11:40</a:t>
            </a:r>
            <a:endParaRPr lang="en-US" sz="1500"/>
          </a:p>
        </p:txBody>
      </p:sp>
      <p:sp>
        <p:nvSpPr>
          <p:cNvPr id="20" name="Text 18"/>
          <p:cNvSpPr/>
          <p:nvPr/>
        </p:nvSpPr>
        <p:spPr>
          <a:xfrm>
            <a:off x="2788920" y="4745736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Break 2</a:t>
            </a:r>
            <a:endParaRPr lang="en-US" sz="1500"/>
          </a:p>
        </p:txBody>
      </p:sp>
      <p:sp>
        <p:nvSpPr>
          <p:cNvPr id="21" name="Text 19"/>
          <p:cNvSpPr/>
          <p:nvPr/>
        </p:nvSpPr>
        <p:spPr>
          <a:xfrm>
            <a:off x="868680" y="5221224"/>
            <a:ext cx="187452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11:40–12:00</a:t>
            </a:r>
            <a:endParaRPr lang="en-US" sz="1500"/>
          </a:p>
        </p:txBody>
      </p:sp>
      <p:sp>
        <p:nvSpPr>
          <p:cNvPr id="22" name="Text 20"/>
          <p:cNvSpPr/>
          <p:nvPr/>
        </p:nvSpPr>
        <p:spPr>
          <a:xfrm>
            <a:off x="2788920" y="5221224"/>
            <a:ext cx="8549640" cy="42062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6454F"/>
                </a:solidFill>
              </a:rPr>
              <a:t>Class contract: agreed standards and next steps</a:t>
            </a:r>
            <a:endParaRPr lang="en-US" sz="1500"/>
          </a:p>
        </p:txBody>
      </p:sp>
      <p:sp>
        <p:nvSpPr>
          <p:cNvPr id="23" name="Text 21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6B7280"/>
                </a:solidFill>
              </a:rPr>
              <a:t>BMPL6017A Digital &amp; Operational Policing | Week 1</a:t>
            </a:r>
            <a:endParaRPr lang="en-US" sz="750"/>
          </a:p>
        </p:txBody>
      </p:sp>
      <p:sp>
        <p:nvSpPr>
          <p:cNvPr id="24" name="Text 22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>
                <a:solidFill>
                  <a:srgbClr val="6B7280"/>
                </a:solidFill>
              </a:rPr>
              <a:t>2</a:t>
            </a:r>
            <a:endParaRPr lang="en-US" sz="750"/>
          </a:p>
        </p:txBody>
      </p:sp>
      <p:pic>
        <p:nvPicPr>
          <p:cNvPr id="27" name="Picture 26" descr="Session QR Code">
            <a:extLst>
              <a:ext uri="{FF2B5EF4-FFF2-40B4-BE49-F238E27FC236}">
                <a16:creationId xmlns:a16="http://schemas.microsoft.com/office/drawing/2014/main" id="{C78F6C0D-5466-7280-1DAB-6814CA692F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6175" y="1262455"/>
            <a:ext cx="3290673" cy="329067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986EA1C-A4B7-1ED2-D20F-5D5893D61A52}"/>
              </a:ext>
            </a:extLst>
          </p:cNvPr>
          <p:cNvSpPr txBox="1"/>
          <p:nvPr/>
        </p:nvSpPr>
        <p:spPr>
          <a:xfrm>
            <a:off x="9432240" y="4677368"/>
            <a:ext cx="1130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err="1"/>
              <a:t>Vevox</a:t>
            </a:r>
            <a:r>
              <a:rPr lang="en-GB"/>
              <a:t> 1-3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061B3-6CAE-AC53-215C-AFD4BFB90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2FED0-508B-357C-D158-35977BE4C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endParaRPr lang="en-GB" u="sng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8DE5C-8FD5-F3C3-4E60-7C6A39A6D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76776"/>
            <a:ext cx="770768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Justin Evans (MSc Policing).</a:t>
            </a:r>
          </a:p>
          <a:p>
            <a:r>
              <a:rPr lang="en-GB" sz="2400"/>
              <a:t>Former South Wales Police Superintendent.</a:t>
            </a:r>
          </a:p>
          <a:p>
            <a:r>
              <a:rPr lang="en-GB" sz="2400"/>
              <a:t>Deputy head of L&amp;D – Managing Police recruitment &amp; Degree pathways.</a:t>
            </a:r>
          </a:p>
          <a:p>
            <a:r>
              <a:rPr lang="en-GB" sz="2400"/>
              <a:t>Tactical Firearms Commander.</a:t>
            </a:r>
          </a:p>
          <a:p>
            <a:r>
              <a:rPr lang="en-GB" sz="2400"/>
              <a:t>All Wales lead Counter Terrorism Security Coordinator.</a:t>
            </a:r>
          </a:p>
          <a:p>
            <a:r>
              <a:rPr lang="en-GB" sz="2400"/>
              <a:t>Senior Investigating Officer – Former DCI.</a:t>
            </a:r>
          </a:p>
          <a:p>
            <a:r>
              <a:rPr lang="en-GB" sz="2400"/>
              <a:t>Tactical JESIP Multi Agency Commander.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C7E4D85-67B9-4584-C9B0-B1963237D8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pic>
        <p:nvPicPr>
          <p:cNvPr id="9" name="Content Placeholder 8" descr="A person holding a certificate&#10;&#10;AI-generated content may be incorrect.">
            <a:extLst>
              <a:ext uri="{FF2B5EF4-FFF2-40B4-BE49-F238E27FC236}">
                <a16:creationId xmlns:a16="http://schemas.microsoft.com/office/drawing/2014/main" id="{D4A6FD47-5B0C-8EDE-12B6-8B62E73841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8333254" y="865296"/>
            <a:ext cx="3135053" cy="43513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FE8936-7AF5-D0B3-C621-01E1D7CF0325}"/>
              </a:ext>
            </a:extLst>
          </p:cNvPr>
          <p:cNvSpPr txBox="1"/>
          <p:nvPr/>
        </p:nvSpPr>
        <p:spPr>
          <a:xfrm>
            <a:off x="3244418" y="61428"/>
            <a:ext cx="5088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latin typeface="+mj-lt"/>
              </a:rPr>
              <a:t>About me: An introduction</a:t>
            </a:r>
          </a:p>
        </p:txBody>
      </p:sp>
    </p:spTree>
    <p:extLst>
      <p:ext uri="{BB962C8B-B14F-4D97-AF65-F5344CB8AC3E}">
        <p14:creationId xmlns:p14="http://schemas.microsoft.com/office/powerpoint/2010/main" val="1413529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AF646B1-FE7F-576B-FBE8-9C666BF508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About me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Why my background matters — and why it does not settle the argument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325880"/>
            <a:ext cx="3474720" cy="38404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85800" y="1325880"/>
            <a:ext cx="73152" cy="384048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86968" y="1453895"/>
            <a:ext cx="3090672" cy="10182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POLICING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rPr lang="en-GB"/>
              <a:t>Over</a:t>
            </a:r>
            <a:r>
              <a:t> three decades in policing, including investigative, leadership, counter-terrorism security and learning &amp; development roles.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61688" y="1325880"/>
            <a:ext cx="3474720" cy="38404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361688" y="1325880"/>
            <a:ext cx="73152" cy="384048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62855" y="1453895"/>
            <a:ext cx="3090672" cy="3639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ACADEMIA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MSc Policing; lecturer and programme manager across policing, investigation and criminal justice programmes.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37575" y="1325880"/>
            <a:ext cx="3474720" cy="38404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8037575" y="1325880"/>
            <a:ext cx="73152" cy="384048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38744" y="1453895"/>
            <a:ext cx="3090672" cy="3639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MY APPROACH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Professional experience is evidence to interrogate — not a substitute for scholarship. Expect respectful challenge, competing perspectives and evidence-led judgement.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97518" y="64893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t>BMCJ7008D Terrorism &amp; Cybercrime | Week 1 | 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Contact, support and communication</a:t>
            </a:r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1E4E7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to reach me and how to use support well</a:t>
            </a:r>
            <a:endParaRPr lang="en-US" sz="120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417320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1E4E79"/>
                </a:solidFill>
              </a:rPr>
              <a:t>Module tutor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868680" y="1737360"/>
            <a:ext cx="4389120" cy="548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12263A"/>
                </a:solidFill>
              </a:rPr>
              <a:t>Justin Evans</a:t>
            </a:r>
            <a:endParaRPr lang="en-US" sz="2000"/>
          </a:p>
          <a:p>
            <a:pPr marL="0" indent="0">
              <a:buNone/>
            </a:pPr>
            <a:r>
              <a:rPr lang="en-US" sz="2000" b="1">
                <a:solidFill>
                  <a:srgbClr val="12263A"/>
                </a:solidFill>
              </a:rPr>
              <a:t>j.d.evans@uwtsd.ac.uk</a:t>
            </a:r>
            <a:endParaRPr lang="en-US" sz="2000"/>
          </a:p>
        </p:txBody>
      </p:sp>
      <p:sp>
        <p:nvSpPr>
          <p:cNvPr id="7" name="Text 5"/>
          <p:cNvSpPr/>
          <p:nvPr/>
        </p:nvSpPr>
        <p:spPr>
          <a:xfrm>
            <a:off x="868680" y="2743200"/>
            <a:ext cx="2743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>
                <a:solidFill>
                  <a:srgbClr val="1E4E79"/>
                </a:solidFill>
              </a:rPr>
              <a:t>Contact times</a:t>
            </a:r>
            <a:endParaRPr lang="en-US" sz="900"/>
          </a:p>
        </p:txBody>
      </p:sp>
      <p:sp>
        <p:nvSpPr>
          <p:cNvPr id="8" name="Text 6"/>
          <p:cNvSpPr/>
          <p:nvPr/>
        </p:nvSpPr>
        <p:spPr>
          <a:xfrm>
            <a:off x="868680" y="3063240"/>
            <a:ext cx="4937760" cy="15087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6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Weekly taught session: Monday</a:t>
            </a:r>
            <a:endParaRPr lang="en-US" sz="1600"/>
          </a:p>
          <a:p>
            <a:r>
              <a:rPr lang="en-US" sz="16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Time/room: 09:00 – 12:00 IQ107</a:t>
            </a:r>
            <a:endParaRPr lang="en-US" sz="1600"/>
          </a:p>
          <a:p>
            <a:r>
              <a:rPr lang="en-US" sz="16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Online drop-in: Monday 14:00–15:00</a:t>
            </a:r>
            <a:endParaRPr lang="en-US" sz="1600"/>
          </a:p>
          <a:p>
            <a:r>
              <a:rPr lang="en-US" sz="1600" b="1" i="1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Book 1-to-1 appointments via Moodle</a:t>
            </a:r>
            <a:endParaRPr lang="en-US" sz="1600" b="1" i="1"/>
          </a:p>
        </p:txBody>
      </p:sp>
      <p:pic>
        <p:nvPicPr>
          <p:cNvPr id="9" name="Image 0" descr="/mnt/data/a_wide_well_lit_modern_classroom_lecture_scene_a.png"/>
          <p:cNvPicPr>
            <a:picLocks noChangeAspect="1"/>
          </p:cNvPicPr>
          <p:nvPr/>
        </p:nvPicPr>
        <p:blipFill>
          <a:blip r:embed="rId3"/>
          <a:srcRect l="14490" r="14490"/>
          <a:stretch/>
        </p:blipFill>
        <p:spPr>
          <a:xfrm>
            <a:off x="6492240" y="1417320"/>
            <a:ext cx="4846320" cy="384048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868680" y="5257800"/>
            <a:ext cx="10058400" cy="4114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700" b="1">
                <a:solidFill>
                  <a:srgbClr val="36454F"/>
                </a:solidFill>
              </a:rPr>
              <a:t>Good contact habits: check Moodle first, use your UWTSD email, explain the issue clearly, and ask early rather than at crisis point.</a:t>
            </a:r>
            <a:endParaRPr lang="en-US" sz="1700"/>
          </a:p>
        </p:txBody>
      </p:sp>
      <p:sp>
        <p:nvSpPr>
          <p:cNvPr id="11" name="Text 8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6B7280"/>
                </a:solidFill>
              </a:rPr>
              <a:t>BMPL6017A Digital &amp; Operational Policing | Week 1</a:t>
            </a:r>
            <a:endParaRPr lang="en-US" sz="750"/>
          </a:p>
        </p:txBody>
      </p:sp>
      <p:sp>
        <p:nvSpPr>
          <p:cNvPr id="12" name="Text 9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>
                <a:solidFill>
                  <a:srgbClr val="6B7280"/>
                </a:solidFill>
              </a:rPr>
              <a:t>3</a:t>
            </a:r>
            <a:endParaRPr lang="en-US" sz="75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6389918-EB53-8F89-7419-DE9C28C21A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Working module aim</a:t>
            </a:r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1E4E7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this module is really about</a:t>
            </a:r>
            <a:endParaRPr lang="en-US" sz="120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600200"/>
            <a:ext cx="1042416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500" b="1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To develop critical understanding of digital and operational policing, including online crime, information and intelligence, professional risk, and the lawful, ethical use of technology in contemporary policing.</a:t>
            </a:r>
            <a:endParaRPr lang="en-US" sz="2500"/>
          </a:p>
        </p:txBody>
      </p:sp>
      <p:sp>
        <p:nvSpPr>
          <p:cNvPr id="6" name="Text 4"/>
          <p:cNvSpPr/>
          <p:nvPr/>
        </p:nvSpPr>
        <p:spPr>
          <a:xfrm>
            <a:off x="1051560" y="3246120"/>
            <a:ext cx="9875520" cy="1417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Professional policing in a digital environment.</a:t>
            </a:r>
            <a:endParaRPr lang="en-US" sz="1800"/>
          </a:p>
          <a:p>
            <a:r>
              <a:rPr lang="en-US" sz="18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 students evaluate opportunities, risks, information handling and accountability.</a:t>
            </a:r>
            <a:endParaRPr lang="en-US" sz="1800"/>
          </a:p>
          <a:p>
            <a:r>
              <a:rPr lang="en-US" sz="18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module is not about becoming a digital forensic specialist; it is about informed policing judgement.</a:t>
            </a:r>
            <a:endParaRPr lang="en-US" sz="1800"/>
          </a:p>
        </p:txBody>
      </p:sp>
      <p:sp>
        <p:nvSpPr>
          <p:cNvPr id="7" name="Text 5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6B7280"/>
                </a:solidFill>
              </a:rPr>
              <a:t>BMPL6017A Digital &amp; Operational Policing | Week 1</a:t>
            </a:r>
            <a:endParaRPr lang="en-US" sz="750"/>
          </a:p>
        </p:txBody>
      </p:sp>
      <p:sp>
        <p:nvSpPr>
          <p:cNvPr id="8" name="Text 6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>
                <a:solidFill>
                  <a:srgbClr val="6B7280"/>
                </a:solidFill>
              </a:rPr>
              <a:t>4</a:t>
            </a:r>
            <a:endParaRPr lang="en-US" sz="75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BFA50C3-AD07-7F50-A938-D1DA8CB2E6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Learning outcomes</a:t>
            </a:r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1E4E7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the module is designed to help you demonstrate</a:t>
            </a:r>
            <a:endParaRPr lang="en-US" sz="120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417320"/>
            <a:ext cx="10652760" cy="26517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Demonstrate systematic understanding of different types of online crime and the key legislation applicable to such instances.</a:t>
            </a:r>
            <a:endParaRPr lang="en-US" sz="1800"/>
          </a:p>
          <a:p>
            <a:r>
              <a:rPr lang="en-US" sz="18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Critically assess personal and organisational risks associated with using personal devices and with being a member of law enforcement.</a:t>
            </a:r>
            <a:endParaRPr lang="en-US" sz="1800"/>
          </a:p>
          <a:p>
            <a:r>
              <a:rPr lang="en-US" sz="180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Demonstrate systematic knowledge and understanding of the importance of information and intelligence to operational and digital policing, including relevant legislation and guidance.</a:t>
            </a:r>
            <a:endParaRPr lang="en-US" sz="1800"/>
          </a:p>
        </p:txBody>
      </p:sp>
      <p:sp>
        <p:nvSpPr>
          <p:cNvPr id="6" name="Text 4"/>
          <p:cNvSpPr/>
          <p:nvPr/>
        </p:nvSpPr>
        <p:spPr>
          <a:xfrm>
            <a:off x="822960" y="4325111"/>
            <a:ext cx="10332720" cy="4114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900" b="1">
                <a:solidFill>
                  <a:srgbClr val="1E4E79"/>
                </a:solidFill>
              </a:rPr>
              <a:t>Practical point: every assessment maps back to these outcomes. Keep them visible when preparing, drafting or practising.</a:t>
            </a:r>
            <a:endParaRPr lang="en-US" sz="1900"/>
          </a:p>
        </p:txBody>
      </p:sp>
      <p:sp>
        <p:nvSpPr>
          <p:cNvPr id="7" name="Text 5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6B7280"/>
                </a:solidFill>
              </a:rPr>
              <a:t>BMPL6017A Digital &amp; Operational Policing | Week 1</a:t>
            </a:r>
            <a:endParaRPr lang="en-US" sz="750"/>
          </a:p>
        </p:txBody>
      </p:sp>
      <p:sp>
        <p:nvSpPr>
          <p:cNvPr id="8" name="Text 6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>
                <a:solidFill>
                  <a:srgbClr val="6B7280"/>
                </a:solidFill>
              </a:rPr>
              <a:t>5</a:t>
            </a:r>
            <a:endParaRPr lang="en-US" sz="75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59805F-C22A-BB90-267B-B45EB27C0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the semester is organised</a:t>
            </a:r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1E4E7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Content is deliberately limited today so there is time for activity and assessment preparation</a:t>
            </a:r>
            <a:endParaRPr lang="en-US" sz="120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1325880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200" b="1">
                <a:solidFill>
                  <a:srgbClr val="12263A"/>
                </a:solidFill>
              </a:rPr>
              <a:t>Week</a:t>
            </a:r>
            <a:endParaRPr lang="en-US" sz="1200"/>
          </a:p>
        </p:txBody>
      </p:sp>
      <p:sp>
        <p:nvSpPr>
          <p:cNvPr id="6" name="Text 4"/>
          <p:cNvSpPr/>
          <p:nvPr/>
        </p:nvSpPr>
        <p:spPr>
          <a:xfrm>
            <a:off x="1371600" y="1325880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200" b="1">
                <a:solidFill>
                  <a:srgbClr val="12263A"/>
                </a:solidFill>
              </a:rPr>
              <a:t>Focus</a:t>
            </a:r>
            <a:endParaRPr lang="en-US" sz="1200"/>
          </a:p>
        </p:txBody>
      </p:sp>
      <p:sp>
        <p:nvSpPr>
          <p:cNvPr id="7" name="Text 5"/>
          <p:cNvSpPr/>
          <p:nvPr/>
        </p:nvSpPr>
        <p:spPr>
          <a:xfrm>
            <a:off x="685800" y="1719072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1</a:t>
            </a:r>
            <a:endParaRPr lang="en-US" sz="1150"/>
          </a:p>
        </p:txBody>
      </p:sp>
      <p:sp>
        <p:nvSpPr>
          <p:cNvPr id="8" name="Text 6"/>
          <p:cNvSpPr/>
          <p:nvPr/>
        </p:nvSpPr>
        <p:spPr>
          <a:xfrm>
            <a:off x="1371600" y="1719072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Introduction, assessment and class contract</a:t>
            </a:r>
            <a:endParaRPr lang="en-US" sz="1150"/>
          </a:p>
        </p:txBody>
      </p:sp>
      <p:sp>
        <p:nvSpPr>
          <p:cNvPr id="9" name="Text 7"/>
          <p:cNvSpPr/>
          <p:nvPr/>
        </p:nvSpPr>
        <p:spPr>
          <a:xfrm>
            <a:off x="685800" y="2112264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2</a:t>
            </a:r>
            <a:endParaRPr lang="en-US" sz="1150"/>
          </a:p>
        </p:txBody>
      </p:sp>
      <p:sp>
        <p:nvSpPr>
          <p:cNvPr id="10" name="Text 8"/>
          <p:cNvSpPr/>
          <p:nvPr/>
        </p:nvSpPr>
        <p:spPr>
          <a:xfrm>
            <a:off x="1371600" y="2112264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Technology in policing: digitally enabled response officer</a:t>
            </a:r>
            <a:endParaRPr lang="en-US" sz="1150"/>
          </a:p>
        </p:txBody>
      </p:sp>
      <p:sp>
        <p:nvSpPr>
          <p:cNvPr id="11" name="Text 9"/>
          <p:cNvSpPr/>
          <p:nvPr/>
        </p:nvSpPr>
        <p:spPr>
          <a:xfrm>
            <a:off x="685800" y="2505456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3</a:t>
            </a:r>
            <a:endParaRPr lang="en-US" sz="1150"/>
          </a:p>
        </p:txBody>
      </p:sp>
      <p:sp>
        <p:nvSpPr>
          <p:cNvPr id="12" name="Text 10"/>
          <p:cNvSpPr/>
          <p:nvPr/>
        </p:nvSpPr>
        <p:spPr>
          <a:xfrm>
            <a:off x="1371600" y="2505456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Online crime legislation. TARIAN Guest speaker</a:t>
            </a:r>
            <a:endParaRPr lang="en-US" sz="1150"/>
          </a:p>
        </p:txBody>
      </p:sp>
      <p:sp>
        <p:nvSpPr>
          <p:cNvPr id="13" name="Text 11"/>
          <p:cNvSpPr/>
          <p:nvPr/>
        </p:nvSpPr>
        <p:spPr>
          <a:xfrm>
            <a:off x="685800" y="2898648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4</a:t>
            </a:r>
            <a:endParaRPr lang="en-US" sz="1150"/>
          </a:p>
        </p:txBody>
      </p:sp>
      <p:sp>
        <p:nvSpPr>
          <p:cNvPr id="14" name="Text 12"/>
          <p:cNvSpPr/>
          <p:nvPr/>
        </p:nvSpPr>
        <p:spPr>
          <a:xfrm>
            <a:off x="1371600" y="2898648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Risks, ethics and professional practice</a:t>
            </a:r>
            <a:endParaRPr lang="en-US" sz="1150"/>
          </a:p>
        </p:txBody>
      </p:sp>
      <p:sp>
        <p:nvSpPr>
          <p:cNvPr id="15" name="Text 13"/>
          <p:cNvSpPr/>
          <p:nvPr/>
        </p:nvSpPr>
        <p:spPr>
          <a:xfrm>
            <a:off x="685800" y="3291840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5</a:t>
            </a:r>
            <a:endParaRPr lang="en-US" sz="1150"/>
          </a:p>
        </p:txBody>
      </p:sp>
      <p:sp>
        <p:nvSpPr>
          <p:cNvPr id="16" name="Text 14"/>
          <p:cNvSpPr/>
          <p:nvPr/>
        </p:nvSpPr>
        <p:spPr>
          <a:xfrm>
            <a:off x="1371600" y="3291840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Automated Facial Recognition. Assignment Prep </a:t>
            </a:r>
            <a:endParaRPr lang="en-US" sz="1150"/>
          </a:p>
        </p:txBody>
      </p:sp>
      <p:sp>
        <p:nvSpPr>
          <p:cNvPr id="17" name="Text 15"/>
          <p:cNvSpPr/>
          <p:nvPr/>
        </p:nvSpPr>
        <p:spPr>
          <a:xfrm>
            <a:off x="685800" y="3685032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6</a:t>
            </a:r>
            <a:endParaRPr lang="en-US" sz="1150"/>
          </a:p>
        </p:txBody>
      </p:sp>
      <p:sp>
        <p:nvSpPr>
          <p:cNvPr id="18" name="Text 16"/>
          <p:cNvSpPr/>
          <p:nvPr/>
        </p:nvSpPr>
        <p:spPr>
          <a:xfrm>
            <a:off x="1371600" y="3685032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Information, intelligence and the intelligence cycle</a:t>
            </a:r>
            <a:endParaRPr lang="en-US" sz="1150"/>
          </a:p>
        </p:txBody>
      </p:sp>
      <p:sp>
        <p:nvSpPr>
          <p:cNvPr id="19" name="Text 17"/>
          <p:cNvSpPr/>
          <p:nvPr/>
        </p:nvSpPr>
        <p:spPr>
          <a:xfrm>
            <a:off x="6172200" y="1325880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200" b="1">
                <a:solidFill>
                  <a:srgbClr val="12263A"/>
                </a:solidFill>
              </a:rPr>
              <a:t>7</a:t>
            </a:r>
            <a:endParaRPr lang="en-US" sz="1200"/>
          </a:p>
        </p:txBody>
      </p:sp>
      <p:sp>
        <p:nvSpPr>
          <p:cNvPr id="20" name="Text 18"/>
          <p:cNvSpPr/>
          <p:nvPr/>
        </p:nvSpPr>
        <p:spPr>
          <a:xfrm>
            <a:off x="6858000" y="1325880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200" b="1">
                <a:solidFill>
                  <a:srgbClr val="12263A"/>
                </a:solidFill>
              </a:rPr>
              <a:t>Digital risk review workshop and essay preparation</a:t>
            </a:r>
            <a:endParaRPr lang="en-US" sz="1200"/>
          </a:p>
        </p:txBody>
      </p:sp>
      <p:sp>
        <p:nvSpPr>
          <p:cNvPr id="21" name="Text 19"/>
          <p:cNvSpPr/>
          <p:nvPr/>
        </p:nvSpPr>
        <p:spPr>
          <a:xfrm>
            <a:off x="6172200" y="1719072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8</a:t>
            </a:r>
            <a:endParaRPr lang="en-US" sz="1150"/>
          </a:p>
        </p:txBody>
      </p:sp>
      <p:sp>
        <p:nvSpPr>
          <p:cNvPr id="22" name="Text 20"/>
          <p:cNvSpPr/>
          <p:nvPr/>
        </p:nvSpPr>
        <p:spPr>
          <a:xfrm>
            <a:off x="6858000" y="1719072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Progress week</a:t>
            </a:r>
            <a:endParaRPr lang="en-US" sz="1150"/>
          </a:p>
        </p:txBody>
      </p:sp>
      <p:sp>
        <p:nvSpPr>
          <p:cNvPr id="23" name="Text 21"/>
          <p:cNvSpPr/>
          <p:nvPr/>
        </p:nvSpPr>
        <p:spPr>
          <a:xfrm>
            <a:off x="6172200" y="2112264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9</a:t>
            </a:r>
            <a:endParaRPr lang="en-US" sz="1150"/>
          </a:p>
        </p:txBody>
      </p:sp>
      <p:sp>
        <p:nvSpPr>
          <p:cNvPr id="24" name="Text 22"/>
          <p:cNvSpPr/>
          <p:nvPr/>
        </p:nvSpPr>
        <p:spPr>
          <a:xfrm>
            <a:off x="6858000" y="2112264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r>
              <a:rPr lang="en-US" sz="1150">
                <a:solidFill>
                  <a:srgbClr val="36454F"/>
                </a:solidFill>
              </a:rPr>
              <a:t>MoPI / information sharing and vulnerability</a:t>
            </a:r>
            <a:endParaRPr lang="en-US" sz="1150"/>
          </a:p>
          <a:p>
            <a:pPr marL="0" indent="0">
              <a:buNone/>
            </a:pPr>
            <a:endParaRPr lang="en-US" sz="1150"/>
          </a:p>
        </p:txBody>
      </p:sp>
      <p:sp>
        <p:nvSpPr>
          <p:cNvPr id="25" name="Text 23"/>
          <p:cNvSpPr/>
          <p:nvPr/>
        </p:nvSpPr>
        <p:spPr>
          <a:xfrm>
            <a:off x="6172200" y="2505456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10</a:t>
            </a:r>
            <a:endParaRPr lang="en-US" sz="1150"/>
          </a:p>
        </p:txBody>
      </p:sp>
      <p:sp>
        <p:nvSpPr>
          <p:cNvPr id="26" name="Text 24"/>
          <p:cNvSpPr/>
          <p:nvPr/>
        </p:nvSpPr>
        <p:spPr>
          <a:xfrm>
            <a:off x="6858000" y="2505456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Digital evidence and devices: shared event &amp; guest speaker. </a:t>
            </a:r>
          </a:p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Date Change - Tuesday 1st December</a:t>
            </a:r>
            <a:endParaRPr lang="en-US" sz="1150"/>
          </a:p>
        </p:txBody>
      </p:sp>
      <p:sp>
        <p:nvSpPr>
          <p:cNvPr id="27" name="Text 25"/>
          <p:cNvSpPr/>
          <p:nvPr/>
        </p:nvSpPr>
        <p:spPr>
          <a:xfrm>
            <a:off x="6172200" y="2898648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11</a:t>
            </a:r>
            <a:endParaRPr lang="en-US" sz="1150"/>
          </a:p>
        </p:txBody>
      </p:sp>
      <p:sp>
        <p:nvSpPr>
          <p:cNvPr id="28" name="Text 26"/>
          <p:cNvSpPr/>
          <p:nvPr/>
        </p:nvSpPr>
        <p:spPr>
          <a:xfrm>
            <a:off x="6858000" y="2898648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Recorded Presentations</a:t>
            </a:r>
            <a:endParaRPr lang="en-US" sz="1150"/>
          </a:p>
        </p:txBody>
      </p:sp>
      <p:sp>
        <p:nvSpPr>
          <p:cNvPr id="29" name="Text 27"/>
          <p:cNvSpPr/>
          <p:nvPr/>
        </p:nvSpPr>
        <p:spPr>
          <a:xfrm>
            <a:off x="6172200" y="3291840"/>
            <a:ext cx="64008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12</a:t>
            </a:r>
            <a:endParaRPr lang="en-US" sz="1150"/>
          </a:p>
        </p:txBody>
      </p:sp>
      <p:sp>
        <p:nvSpPr>
          <p:cNvPr id="30" name="Text 28"/>
          <p:cNvSpPr/>
          <p:nvPr/>
        </p:nvSpPr>
        <p:spPr>
          <a:xfrm>
            <a:off x="6858000" y="3291840"/>
            <a:ext cx="4663440" cy="338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36454F"/>
                </a:solidFill>
              </a:rPr>
              <a:t>Presentation Q and A</a:t>
            </a:r>
            <a:endParaRPr lang="en-US" sz="1150"/>
          </a:p>
        </p:txBody>
      </p:sp>
      <p:sp>
        <p:nvSpPr>
          <p:cNvPr id="31" name="Text 29"/>
          <p:cNvSpPr/>
          <p:nvPr/>
        </p:nvSpPr>
        <p:spPr>
          <a:xfrm>
            <a:off x="914400" y="4503334"/>
            <a:ext cx="1024128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12263A"/>
                </a:solidFill>
              </a:rPr>
              <a:t>Week 1 is protected introductory space. Substantive teaching begins in Week 2.</a:t>
            </a:r>
            <a:endParaRPr lang="en-US" sz="1600"/>
          </a:p>
        </p:txBody>
      </p:sp>
      <p:sp>
        <p:nvSpPr>
          <p:cNvPr id="32" name="Text 30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6B7280"/>
                </a:solidFill>
              </a:rPr>
              <a:t>BMPL6017A Digital &amp; Operational Policing | Week 1</a:t>
            </a:r>
            <a:endParaRPr lang="en-US" sz="750"/>
          </a:p>
        </p:txBody>
      </p:sp>
      <p:sp>
        <p:nvSpPr>
          <p:cNvPr id="33" name="Text 31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>
                <a:solidFill>
                  <a:srgbClr val="6B7280"/>
                </a:solidFill>
              </a:rPr>
              <a:t>6</a:t>
            </a:r>
            <a:endParaRPr lang="en-US" sz="75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64FB66E-900E-EB06-7A56-E613ED1EE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Assessment methods</a:t>
            </a:r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1E4E7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you will be asked to produce or demonstrate</a:t>
            </a:r>
            <a:endParaRPr lang="en-US" sz="120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58368" y="1508760"/>
            <a:ext cx="109728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12263A"/>
                </a:solidFill>
              </a:rPr>
              <a:t>Component</a:t>
            </a:r>
            <a:endParaRPr lang="en-US" sz="1450"/>
          </a:p>
        </p:txBody>
      </p:sp>
      <p:sp>
        <p:nvSpPr>
          <p:cNvPr id="6" name="Text 4"/>
          <p:cNvSpPr/>
          <p:nvPr/>
        </p:nvSpPr>
        <p:spPr>
          <a:xfrm>
            <a:off x="1801368" y="1508760"/>
            <a:ext cx="237744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12263A"/>
                </a:solidFill>
              </a:rPr>
              <a:t>Method</a:t>
            </a:r>
            <a:endParaRPr lang="en-US" sz="1450"/>
          </a:p>
        </p:txBody>
      </p:sp>
      <p:sp>
        <p:nvSpPr>
          <p:cNvPr id="7" name="Text 5"/>
          <p:cNvSpPr/>
          <p:nvPr/>
        </p:nvSpPr>
        <p:spPr>
          <a:xfrm>
            <a:off x="4224528" y="1508760"/>
            <a:ext cx="123444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12263A"/>
                </a:solidFill>
              </a:rPr>
              <a:t>Weighting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5504688" y="1508760"/>
            <a:ext cx="635508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12263A"/>
                </a:solidFill>
              </a:rPr>
              <a:t>Key message</a:t>
            </a:r>
            <a:endParaRPr lang="en-US" sz="1450"/>
          </a:p>
        </p:txBody>
      </p:sp>
      <p:sp>
        <p:nvSpPr>
          <p:cNvPr id="9" name="Text 7"/>
          <p:cNvSpPr/>
          <p:nvPr/>
        </p:nvSpPr>
        <p:spPr>
          <a:xfrm>
            <a:off x="658368" y="2267712"/>
            <a:ext cx="109728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36454F"/>
                </a:solidFill>
              </a:rPr>
              <a:t>AC1</a:t>
            </a:r>
            <a:endParaRPr lang="en-US" sz="1400"/>
          </a:p>
        </p:txBody>
      </p:sp>
      <p:sp>
        <p:nvSpPr>
          <p:cNvPr id="10" name="Text 8"/>
          <p:cNvSpPr/>
          <p:nvPr/>
        </p:nvSpPr>
        <p:spPr>
          <a:xfrm>
            <a:off x="1801368" y="2267712"/>
            <a:ext cx="237744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36454F"/>
                </a:solidFill>
              </a:rPr>
              <a:t>2,000-word essay</a:t>
            </a:r>
            <a:endParaRPr lang="en-US" sz="1400"/>
          </a:p>
        </p:txBody>
      </p:sp>
      <p:sp>
        <p:nvSpPr>
          <p:cNvPr id="11" name="Text 9"/>
          <p:cNvSpPr/>
          <p:nvPr/>
        </p:nvSpPr>
        <p:spPr>
          <a:xfrm>
            <a:off x="4224528" y="2267712"/>
            <a:ext cx="123444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36454F"/>
                </a:solidFill>
              </a:rPr>
              <a:t>50%</a:t>
            </a:r>
            <a:endParaRPr lang="en-US" sz="1400"/>
          </a:p>
        </p:txBody>
      </p:sp>
      <p:sp>
        <p:nvSpPr>
          <p:cNvPr id="12" name="Text 10"/>
          <p:cNvSpPr/>
          <p:nvPr/>
        </p:nvSpPr>
        <p:spPr>
          <a:xfrm>
            <a:off x="5504688" y="2267712"/>
            <a:ext cx="635508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36454F"/>
                </a:solidFill>
              </a:rPr>
              <a:t>Critically assess risks associated with police use of personal digital devices and social media. Deadline 23:59 Fri 13/11/26.</a:t>
            </a:r>
            <a:endParaRPr lang="en-US" sz="1400"/>
          </a:p>
        </p:txBody>
      </p:sp>
      <p:sp>
        <p:nvSpPr>
          <p:cNvPr id="13" name="Text 11"/>
          <p:cNvSpPr/>
          <p:nvPr/>
        </p:nvSpPr>
        <p:spPr>
          <a:xfrm>
            <a:off x="658368" y="3026664"/>
            <a:ext cx="109728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36454F"/>
                </a:solidFill>
              </a:rPr>
              <a:t>AC2</a:t>
            </a:r>
            <a:endParaRPr lang="en-US" sz="1400"/>
          </a:p>
        </p:txBody>
      </p:sp>
      <p:sp>
        <p:nvSpPr>
          <p:cNvPr id="14" name="Text 12"/>
          <p:cNvSpPr/>
          <p:nvPr/>
        </p:nvSpPr>
        <p:spPr>
          <a:xfrm>
            <a:off x="1801368" y="3026664"/>
            <a:ext cx="237744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36454F"/>
                </a:solidFill>
              </a:rPr>
              <a:t>Presentation + Q&amp;A</a:t>
            </a:r>
            <a:endParaRPr lang="en-US" sz="1400"/>
          </a:p>
        </p:txBody>
      </p:sp>
      <p:sp>
        <p:nvSpPr>
          <p:cNvPr id="15" name="Text 13"/>
          <p:cNvSpPr/>
          <p:nvPr/>
        </p:nvSpPr>
        <p:spPr>
          <a:xfrm>
            <a:off x="4224528" y="3026664"/>
            <a:ext cx="123444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36454F"/>
                </a:solidFill>
              </a:rPr>
              <a:t>50%</a:t>
            </a:r>
            <a:endParaRPr lang="en-US" sz="1400"/>
          </a:p>
        </p:txBody>
      </p:sp>
      <p:sp>
        <p:nvSpPr>
          <p:cNvPr id="16" name="Text 14"/>
          <p:cNvSpPr/>
          <p:nvPr/>
        </p:nvSpPr>
        <p:spPr>
          <a:xfrm>
            <a:off x="5504688" y="3026664"/>
            <a:ext cx="6355080" cy="7040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36454F"/>
                </a:solidFill>
              </a:rPr>
              <a:t>Contemporary digital policing issue, 15 minutes plus Q&amp;A. Deadline 23:59 Mon 07/12/26</a:t>
            </a:r>
            <a:endParaRPr lang="en-US" sz="1400"/>
          </a:p>
        </p:txBody>
      </p:sp>
      <p:sp>
        <p:nvSpPr>
          <p:cNvPr id="17" name="Text 15"/>
          <p:cNvSpPr/>
          <p:nvPr/>
        </p:nvSpPr>
        <p:spPr>
          <a:xfrm>
            <a:off x="914400" y="4352544"/>
            <a:ext cx="10241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800" b="1">
                <a:solidFill>
                  <a:srgbClr val="1E4E79"/>
                </a:solidFill>
              </a:rPr>
              <a:t>Assessment is part of the learning journey: we will return to the assessment expectations throughout the module.</a:t>
            </a:r>
            <a:endParaRPr lang="en-US" sz="1800"/>
          </a:p>
        </p:txBody>
      </p:sp>
      <p:sp>
        <p:nvSpPr>
          <p:cNvPr id="18" name="Text 16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6B7280"/>
                </a:solidFill>
              </a:rPr>
              <a:t>BMPL6017A Digital &amp; Operational Policing | Week 1</a:t>
            </a:r>
            <a:endParaRPr lang="en-US" sz="750"/>
          </a:p>
        </p:txBody>
      </p:sp>
      <p:sp>
        <p:nvSpPr>
          <p:cNvPr id="19" name="Text 17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>
                <a:solidFill>
                  <a:srgbClr val="6B7280"/>
                </a:solidFill>
              </a:rPr>
              <a:t>7</a:t>
            </a:r>
            <a:endParaRPr lang="en-US" sz="75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49B7E40-C2D7-C9C6-E57E-0BA58DE629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F547CC-D206-5656-8537-127196F584A6}"/>
              </a:ext>
            </a:extLst>
          </p:cNvPr>
          <p:cNvSpPr txBox="1"/>
          <p:nvPr/>
        </p:nvSpPr>
        <p:spPr>
          <a:xfrm>
            <a:off x="1732882" y="1763475"/>
            <a:ext cx="87262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9600"/>
              <a:t>Break – 15 mins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22A2DA-4FBE-F20A-88E2-27576E7AE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3147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Assessment criteria: what good work shows</a:t>
            </a:r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1E4E7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same five broad Level 6 criteria appear across the assessment specifications</a:t>
            </a:r>
            <a:endParaRPr lang="en-US" sz="120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417320"/>
            <a:ext cx="6492240" cy="27432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75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Engagement with literature and credible sources</a:t>
            </a:r>
            <a:endParaRPr lang="en-US" sz="1750"/>
          </a:p>
          <a:p>
            <a:r>
              <a:rPr lang="en-US" sz="175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Knowledge and systematic understanding</a:t>
            </a:r>
            <a:endParaRPr lang="en-US" sz="1750"/>
          </a:p>
          <a:p>
            <a:r>
              <a:rPr lang="en-US" sz="175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Cognitive and intellectual skills: analysis, evaluation and judgement</a:t>
            </a:r>
            <a:endParaRPr lang="en-US" sz="1750"/>
          </a:p>
          <a:p>
            <a:r>
              <a:rPr lang="en-US" sz="175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Practical/application skills: using concepts in real contexts</a:t>
            </a:r>
            <a:endParaRPr lang="en-US" sz="1750"/>
          </a:p>
          <a:p>
            <a:r>
              <a:rPr lang="en-US" sz="175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Transferable skills: structure, clarity, communication and professionalism</a:t>
            </a:r>
            <a:endParaRPr lang="en-US" sz="1750"/>
          </a:p>
        </p:txBody>
      </p:sp>
      <p:sp>
        <p:nvSpPr>
          <p:cNvPr id="6" name="Text 4"/>
          <p:cNvSpPr/>
          <p:nvPr/>
        </p:nvSpPr>
        <p:spPr>
          <a:xfrm>
            <a:off x="7543800" y="1554480"/>
            <a:ext cx="3520440" cy="2468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>
                <a:solidFill>
                  <a:srgbClr val="12263A"/>
                </a:solidFill>
              </a:rPr>
              <a:t>For this module, high marks come from using credible sources, applying law/policy to real policing contexts, and weighing benefits against risks rather than simply praising technology.</a:t>
            </a:r>
            <a:endParaRPr lang="en-US" sz="1900"/>
          </a:p>
        </p:txBody>
      </p:sp>
      <p:sp>
        <p:nvSpPr>
          <p:cNvPr id="7" name="Text 5"/>
          <p:cNvSpPr/>
          <p:nvPr/>
        </p:nvSpPr>
        <p:spPr>
          <a:xfrm>
            <a:off x="868680" y="4427765"/>
            <a:ext cx="10241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>
                <a:solidFill>
                  <a:srgbClr val="9B2D30"/>
                </a:solidFill>
              </a:rPr>
              <a:t>Level 6 warning: description alone is not enough. You must explain, justify, compare and evaluate.</a:t>
            </a:r>
            <a:endParaRPr lang="en-US" sz="1800"/>
          </a:p>
        </p:txBody>
      </p:sp>
      <p:sp>
        <p:nvSpPr>
          <p:cNvPr id="8" name="Text 6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6B7280"/>
                </a:solidFill>
              </a:rPr>
              <a:t>BMPL6017A Digital &amp; Operational Policing | Week 1</a:t>
            </a:r>
            <a:endParaRPr lang="en-US" sz="750"/>
          </a:p>
        </p:txBody>
      </p:sp>
      <p:sp>
        <p:nvSpPr>
          <p:cNvPr id="9" name="Text 7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>
                <a:solidFill>
                  <a:srgbClr val="6B7280"/>
                </a:solidFill>
              </a:rPr>
              <a:t>8</a:t>
            </a:r>
            <a:endParaRPr lang="en-US" sz="7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681A6E-595D-DF02-2A2E-58AD3623D8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E72C4-C7B4-BB10-1568-CBDC90ECA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FD32AD-4DF3-6E99-2D61-7669E2B3C4E4}"/>
              </a:ext>
            </a:extLst>
          </p:cNvPr>
          <p:cNvSpPr txBox="1"/>
          <p:nvPr/>
        </p:nvSpPr>
        <p:spPr>
          <a:xfrm>
            <a:off x="4327101" y="311193"/>
            <a:ext cx="3346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/>
              <a:t>Group Discussion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DF364B-AEBB-11FC-0283-EEBC6D2E0F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CFC8A3-C418-91F2-718B-70CFF16AEA6D}"/>
              </a:ext>
            </a:extLst>
          </p:cNvPr>
          <p:cNvSpPr txBox="1"/>
          <p:nvPr/>
        </p:nvSpPr>
        <p:spPr>
          <a:xfrm>
            <a:off x="1016000" y="1613647"/>
            <a:ext cx="833183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1. How does Policing currently use Digital Tools and technologies?</a:t>
            </a:r>
          </a:p>
          <a:p>
            <a:r>
              <a:rPr lang="en-GB"/>
              <a:t>	Identify examples from across Policing</a:t>
            </a:r>
          </a:p>
          <a:p>
            <a:endParaRPr lang="en-GB"/>
          </a:p>
          <a:p>
            <a:r>
              <a:rPr lang="en-GB"/>
              <a:t>1a. What benefits do they provide?</a:t>
            </a:r>
          </a:p>
          <a:p>
            <a:endParaRPr lang="en-GB"/>
          </a:p>
          <a:p>
            <a:r>
              <a:rPr lang="en-GB"/>
              <a:t>1b. What operational, ethical, legal and organisational challenges can they create?</a:t>
            </a:r>
          </a:p>
          <a:p>
            <a:endParaRPr lang="en-GB"/>
          </a:p>
          <a:p>
            <a:r>
              <a:rPr lang="en-GB"/>
              <a:t>1c. Overall – how effectively are they being used?</a:t>
            </a:r>
          </a:p>
        </p:txBody>
      </p:sp>
    </p:spTree>
    <p:extLst>
      <p:ext uri="{BB962C8B-B14F-4D97-AF65-F5344CB8AC3E}">
        <p14:creationId xmlns:p14="http://schemas.microsoft.com/office/powerpoint/2010/main" val="28003364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F547CC-D206-5656-8537-127196F584A6}"/>
              </a:ext>
            </a:extLst>
          </p:cNvPr>
          <p:cNvSpPr txBox="1"/>
          <p:nvPr/>
        </p:nvSpPr>
        <p:spPr>
          <a:xfrm>
            <a:off x="1857916" y="3738190"/>
            <a:ext cx="8476167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9600"/>
              <a:t>Break – 15 mins</a:t>
            </a:r>
          </a:p>
          <a:p>
            <a:pPr algn="ctr"/>
            <a:r>
              <a:rPr lang="en-GB" sz="2000">
                <a:hlinkClick r:id="rId3"/>
              </a:rPr>
              <a:t>Competency and values framework for policing</a:t>
            </a:r>
            <a:endParaRPr lang="en-GB" sz="2000"/>
          </a:p>
          <a:p>
            <a:pPr algn="ctr"/>
            <a:endParaRPr lang="en-GB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22A2DA-4FBE-F20A-88E2-27576E7AE5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5828BE-BA72-070D-F7EE-8360042A13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8267" y="626820"/>
            <a:ext cx="2943636" cy="293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995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F1CEEF-C633-2434-07BA-B54E561CF5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54487E-8F7D-DFF3-0D28-480EC4EBA2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CAE0F662-4455-2421-C594-34C81DD5ABD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9862778"/>
              </p:ext>
            </p:extLst>
          </p:nvPr>
        </p:nvGraphicFramePr>
        <p:xfrm>
          <a:off x="2056869" y="265621"/>
          <a:ext cx="8321289" cy="50397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4" imgW="9790670" imgH="5929349" progId="Word.Document.12">
                  <p:embed/>
                </p:oleObj>
              </mc:Choice>
              <mc:Fallback>
                <p:oleObj name="Document" r:id="rId4" imgW="9790670" imgH="5929349" progId="Word.Document.12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CAE0F662-4455-2421-C594-34C81DD5ABD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56869" y="265621"/>
                        <a:ext cx="8321289" cy="50397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19746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93FC23-D0B9-40D1-7D55-C5581A93D3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9394CF-C07E-8407-96C0-C02EFABC9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CA047C7-8129-0059-35A4-5367FB3B1A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5704" y="183287"/>
            <a:ext cx="9440592" cy="5391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1036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D3FC2E-5D72-9EA8-21CD-7C27DCCA0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8463CD-1B6E-BD3D-970A-51E7A8D777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B5E09EC-FFB3-D74B-23AC-2BDA78D152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9425" y="101622"/>
            <a:ext cx="9088118" cy="556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987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71EA62-689F-6F57-0E75-B9BD87EDC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AE30ACB-72CD-8AF6-E282-967BB3F021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165BA67-4401-1197-70E9-AA9A69C45A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3314" y="668754"/>
            <a:ext cx="8992855" cy="429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7423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75709F-3ACA-D57C-2FF2-AC5B0BE42D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2A4FDE-E012-6532-AB12-3C3005DD0B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9743AD7-7ECE-153E-C282-9E62BC115A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7027" y="493118"/>
            <a:ext cx="9011908" cy="483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730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1021</Words>
  <Application>Microsoft Office PowerPoint</Application>
  <PresentationFormat>Widescreen</PresentationFormat>
  <Paragraphs>167</Paragraphs>
  <Slides>18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Office Theme</vt:lpstr>
      <vt:lpstr>Microsoft Word 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BMPL6017A Week 1 – Digital &amp; Operational Policing</dc:title>
  <dc:subject>BMPL6017A Week 1</dc:subject>
  <dc:creator>Justin Evans / OpenAI</dc:creator>
  <cp:lastModifiedBy>Justin Evans</cp:lastModifiedBy>
  <cp:revision>1</cp:revision>
  <cp:lastPrinted>2026-09-28T06:40:54Z</cp:lastPrinted>
  <dcterms:created xsi:type="dcterms:W3CDTF">2026-07-30T13:09:10Z</dcterms:created>
  <dcterms:modified xsi:type="dcterms:W3CDTF">2026-09-28T13:39:53Z</dcterms:modified>
</cp:coreProperties>
</file>