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0" r:id="rId3"/>
    <p:sldId id="261" r:id="rId4"/>
    <p:sldId id="259" r:id="rId5"/>
    <p:sldId id="262" r:id="rId6"/>
    <p:sldId id="263" r:id="rId7"/>
    <p:sldId id="264" r:id="rId8"/>
    <p:sldId id="265" r:id="rId9"/>
    <p:sldId id="258"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0" d="100"/>
          <a:sy n="60" d="100"/>
        </p:scale>
        <p:origin x="72" y="12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45CF03-0F56-4AF3-9C51-CC066770FFF3}"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794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348193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45CF03-0F56-4AF3-9C51-CC066770FFF3}"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7629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282453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560213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2841156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1069547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665BF7C-5DF3-4018-A76B-87BDA4A4A8F8}" type="datetimeFigureOut">
              <a:rPr lang="en-GB" smtClean="0"/>
              <a:t>22/05/2018</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045CF03-0F56-4AF3-9C51-CC066770FFF3}" type="slidenum">
              <a:rPr lang="en-GB" smtClean="0"/>
              <a:t>‹#›</a:t>
            </a:fld>
            <a:endParaRPr lang="en-GB" dirty="0"/>
          </a:p>
        </p:txBody>
      </p:sp>
    </p:spTree>
    <p:extLst>
      <p:ext uri="{BB962C8B-B14F-4D97-AF65-F5344CB8AC3E}">
        <p14:creationId xmlns:p14="http://schemas.microsoft.com/office/powerpoint/2010/main" val="4194228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3581335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200150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65BF7C-5DF3-4018-A76B-87BDA4A4A8F8}" type="datetimeFigureOut">
              <a:rPr lang="en-GB" smtClean="0"/>
              <a:t>22/05/2018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45CF03-0F56-4AF3-9C51-CC066770FFF3}" type="slidenum">
              <a:rPr lang="en-GB" smtClean="0"/>
              <a:t>‹#›</a:t>
            </a:fld>
            <a:endParaRPr lang="en-GB" dirty="0"/>
          </a:p>
        </p:txBody>
      </p:sp>
    </p:spTree>
    <p:extLst>
      <p:ext uri="{BB962C8B-B14F-4D97-AF65-F5344CB8AC3E}">
        <p14:creationId xmlns:p14="http://schemas.microsoft.com/office/powerpoint/2010/main" val="2330764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665BF7C-5DF3-4018-A76B-87BDA4A4A8F8}" type="datetimeFigureOut">
              <a:rPr lang="en-GB" smtClean="0"/>
              <a:t>22/05/2018</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045CF03-0F56-4AF3-9C51-CC066770FFF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457016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Fighting in Homer: Scholarship </a:t>
            </a:r>
            <a:r>
              <a:rPr lang="en-GB" dirty="0"/>
              <a:t>and Sources</a:t>
            </a:r>
            <a:br>
              <a:rPr lang="en-GB" dirty="0"/>
            </a:br>
            <a:endParaRPr lang="en-GB" dirty="0"/>
          </a:p>
        </p:txBody>
      </p:sp>
      <p:sp>
        <p:nvSpPr>
          <p:cNvPr id="3" name="Subtitle 2"/>
          <p:cNvSpPr>
            <a:spLocks noGrp="1"/>
          </p:cNvSpPr>
          <p:nvPr>
            <p:ph type="subTitle" idx="1"/>
          </p:nvPr>
        </p:nvSpPr>
        <p:spPr/>
        <p:txBody>
          <a:bodyPr>
            <a:normAutofit/>
          </a:bodyPr>
          <a:lstStyle/>
          <a:p>
            <a:endParaRPr lang="en-GB" dirty="0"/>
          </a:p>
          <a:p>
            <a:r>
              <a:rPr lang="en-GB" dirty="0" smtClean="0"/>
              <a:t>JOE Harvey - 1501402</a:t>
            </a:r>
            <a:endParaRPr lang="en-GB" dirty="0"/>
          </a:p>
        </p:txBody>
      </p:sp>
    </p:spTree>
    <p:extLst>
      <p:ext uri="{BB962C8B-B14F-4D97-AF65-F5344CB8AC3E}">
        <p14:creationId xmlns:p14="http://schemas.microsoft.com/office/powerpoint/2010/main" val="11216654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Fighting in Homer</a:t>
            </a:r>
            <a:endParaRPr lang="en-GB" dirty="0"/>
          </a:p>
        </p:txBody>
      </p:sp>
      <p:sp>
        <p:nvSpPr>
          <p:cNvPr id="3" name="Content Placeholder 2"/>
          <p:cNvSpPr>
            <a:spLocks noGrp="1"/>
          </p:cNvSpPr>
          <p:nvPr>
            <p:ph idx="1"/>
          </p:nvPr>
        </p:nvSpPr>
        <p:spPr/>
        <p:txBody>
          <a:bodyPr>
            <a:normAutofit/>
          </a:bodyPr>
          <a:lstStyle/>
          <a:p>
            <a:r>
              <a:rPr lang="en-GB" dirty="0" smtClean="0"/>
              <a:t>Homers descriptions of battles are highly debated, with there being differencing views on what the warfare being described by Homer entailed. </a:t>
            </a:r>
          </a:p>
          <a:p>
            <a:endParaRPr lang="en-GB" dirty="0"/>
          </a:p>
          <a:p>
            <a:pPr marL="0" indent="0">
              <a:buNone/>
            </a:pPr>
            <a:r>
              <a:rPr lang="en-GB" dirty="0" smtClean="0"/>
              <a:t>The traditional viewing of battle used to be numerous duels between heroes, with the common foot soldier not really contributing much other than to die and cheer on said hero.</a:t>
            </a:r>
          </a:p>
          <a:p>
            <a:pPr marL="0" indent="0">
              <a:buNone/>
            </a:pPr>
            <a:endParaRPr lang="en-GB" dirty="0" smtClean="0"/>
          </a:p>
          <a:p>
            <a:pPr marL="0" indent="0">
              <a:buNone/>
            </a:pPr>
            <a:r>
              <a:rPr lang="en-GB" dirty="0" smtClean="0"/>
              <a:t>However scholars are now viewing it either as an actual full scale battle with armies fighting in a tight early hoplite formation or that the fighting was amassed but with a loose formation and that the Heroes excelled within this. With views in-between this occurring occasionally.</a:t>
            </a:r>
          </a:p>
          <a:p>
            <a:pPr marL="0" indent="0">
              <a:buNone/>
            </a:pPr>
            <a:endParaRPr lang="en-GB" dirty="0"/>
          </a:p>
        </p:txBody>
      </p:sp>
    </p:spTree>
    <p:extLst>
      <p:ext uri="{BB962C8B-B14F-4D97-AF65-F5344CB8AC3E}">
        <p14:creationId xmlns:p14="http://schemas.microsoft.com/office/powerpoint/2010/main" val="21548078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Scholars:</a:t>
            </a:r>
            <a:endParaRPr lang="en-GB" dirty="0"/>
          </a:p>
        </p:txBody>
      </p:sp>
      <p:sp>
        <p:nvSpPr>
          <p:cNvPr id="3" name="Content Placeholder 2"/>
          <p:cNvSpPr>
            <a:spLocks noGrp="1"/>
          </p:cNvSpPr>
          <p:nvPr>
            <p:ph idx="1"/>
          </p:nvPr>
        </p:nvSpPr>
        <p:spPr/>
        <p:txBody>
          <a:bodyPr/>
          <a:lstStyle/>
          <a:p>
            <a:r>
              <a:rPr lang="en-GB" dirty="0" smtClean="0"/>
              <a:t>Hans Van Wees</a:t>
            </a:r>
          </a:p>
          <a:p>
            <a:endParaRPr lang="en-GB" dirty="0" smtClean="0"/>
          </a:p>
          <a:p>
            <a:r>
              <a:rPr lang="en-GB" dirty="0"/>
              <a:t>Joachim Latacz </a:t>
            </a:r>
          </a:p>
          <a:p>
            <a:pPr marL="0" indent="0">
              <a:buNone/>
            </a:pPr>
            <a:endParaRPr lang="en-GB" dirty="0" smtClean="0"/>
          </a:p>
          <a:p>
            <a:r>
              <a:rPr lang="en-GB" dirty="0" smtClean="0"/>
              <a:t>Kurt A. Raaflaub</a:t>
            </a:r>
          </a:p>
          <a:p>
            <a:endParaRPr lang="en-GB" dirty="0"/>
          </a:p>
          <a:p>
            <a:r>
              <a:rPr lang="en-GB" dirty="0" smtClean="0"/>
              <a:t>Thomas D. Seymour</a:t>
            </a:r>
          </a:p>
          <a:p>
            <a:endParaRPr lang="en-GB" dirty="0"/>
          </a:p>
        </p:txBody>
      </p:sp>
    </p:spTree>
    <p:extLst>
      <p:ext uri="{BB962C8B-B14F-4D97-AF65-F5344CB8AC3E}">
        <p14:creationId xmlns:p14="http://schemas.microsoft.com/office/powerpoint/2010/main" val="21808020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Hans Van Wees: Formations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Upon reading Van Wees, he is of the opinion that combat during the Homeric wars was a loose organisation of soldiers, that came and went as the pleased but fought together in a ill organised mob.</a:t>
            </a:r>
          </a:p>
          <a:p>
            <a:pPr marL="0" indent="0">
              <a:buNone/>
            </a:pPr>
            <a:r>
              <a:rPr lang="en-GB" dirty="0" smtClean="0"/>
              <a:t>Van Wees uses the examples of men leaving the battle to support this speculation, as it is often that there are small groups of warriors leaving the battle field together These men often return to the battle but often do not return to the same place that they left, this would not be viable if they were fighting in a set organised unit in columns and rows, like a traditional phalanx's(Van </a:t>
            </a:r>
            <a:r>
              <a:rPr lang="en-GB" dirty="0"/>
              <a:t>Wees, 1994:4). </a:t>
            </a:r>
            <a:endParaRPr lang="en-GB" dirty="0" smtClean="0"/>
          </a:p>
          <a:p>
            <a:pPr marL="0" indent="0">
              <a:buNone/>
            </a:pPr>
            <a:r>
              <a:rPr lang="en-GB" dirty="0" smtClean="0"/>
              <a:t>Whilst Van Wees recognises that there are examples of close order combat within the Iliad, it is due to the enthusiasm and eagerness of the soldiers to fight, with the hero being there to impress and encourage them (Van wees, 1994:3).</a:t>
            </a:r>
          </a:p>
          <a:p>
            <a:pPr marL="0" indent="0">
              <a:buNone/>
            </a:pPr>
            <a:r>
              <a:rPr lang="en-GB" dirty="0" smtClean="0"/>
              <a:t>This means that the “formations” within the Iliad are not really formations in the sense that they are an organised military unit, but rather one that is hastily improvised. </a:t>
            </a:r>
            <a:endParaRPr lang="en-GB" dirty="0"/>
          </a:p>
        </p:txBody>
      </p:sp>
    </p:spTree>
    <p:extLst>
      <p:ext uri="{BB962C8B-B14F-4D97-AF65-F5344CB8AC3E}">
        <p14:creationId xmlns:p14="http://schemas.microsoft.com/office/powerpoint/2010/main" val="26298202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Hans Van Wees</a:t>
            </a:r>
            <a:endParaRPr lang="en-GB" dirty="0"/>
          </a:p>
        </p:txBody>
      </p:sp>
      <p:sp>
        <p:nvSpPr>
          <p:cNvPr id="3" name="Content Placeholder 2"/>
          <p:cNvSpPr>
            <a:spLocks noGrp="1"/>
          </p:cNvSpPr>
          <p:nvPr>
            <p:ph idx="1"/>
          </p:nvPr>
        </p:nvSpPr>
        <p:spPr/>
        <p:txBody>
          <a:bodyPr>
            <a:normAutofit lnSpcReduction="10000"/>
          </a:bodyPr>
          <a:lstStyle/>
          <a:p>
            <a:r>
              <a:rPr lang="en-GB" dirty="0" smtClean="0"/>
              <a:t>To further this, Van wees uses examples of routs and breakthroughs. When an army is sufficiently defeated or disheartened enough, they retreat and regroup and rally together to fight again. With this happening many times till the end of the battle. </a:t>
            </a:r>
          </a:p>
          <a:p>
            <a:endParaRPr lang="en-GB" dirty="0"/>
          </a:p>
          <a:p>
            <a:r>
              <a:rPr lang="en-GB" dirty="0" smtClean="0"/>
              <a:t>However Van Wees argues that this could only happen if there was a loose formation of warriors, any formation that would have existed would have been dissolved but that this does not matter in Homeric battles.  In traditional hoplite warfare once a phalanx was broken it was then almost impossible to regroup and rally it (Van Wees,1994:4)</a:t>
            </a:r>
          </a:p>
          <a:p>
            <a:endParaRPr lang="en-GB" dirty="0"/>
          </a:p>
          <a:p>
            <a:r>
              <a:rPr lang="en-GB" dirty="0"/>
              <a:t>Overall the Van Wees views battles as a group of warriors standing together in a dense formation that often disperse, for various reasons but then later regroup once again in a tight group.</a:t>
            </a:r>
          </a:p>
          <a:p>
            <a:endParaRPr lang="en-GB" dirty="0"/>
          </a:p>
        </p:txBody>
      </p:sp>
    </p:spTree>
    <p:extLst>
      <p:ext uri="{BB962C8B-B14F-4D97-AF65-F5344CB8AC3E}">
        <p14:creationId xmlns:p14="http://schemas.microsoft.com/office/powerpoint/2010/main" val="13959324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Hans Van Wees: </a:t>
            </a:r>
            <a:r>
              <a:rPr lang="en-GB" dirty="0"/>
              <a:t>C</a:t>
            </a:r>
            <a:r>
              <a:rPr lang="en-GB" dirty="0" smtClean="0"/>
              <a:t>ombat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Van Wees view on combat within the Iliad is that these massed groups of warriors thought at both ranged and hand to hand combat, often simultaneously.</a:t>
            </a:r>
          </a:p>
          <a:p>
            <a:pPr marL="0" indent="0">
              <a:buNone/>
            </a:pPr>
            <a:endParaRPr lang="en-GB" dirty="0" smtClean="0"/>
          </a:p>
          <a:p>
            <a:pPr marL="0" indent="0">
              <a:buNone/>
            </a:pPr>
            <a:r>
              <a:rPr lang="en-GB" dirty="0" smtClean="0"/>
              <a:t>Van Wees gives two ways in which this could happen, with the missile troops firing over the heads of the warriors, in which Van Wees says is uncommon, and that there are missile troops integrated within the mass groups of warriors. Having missile troops within the groups of warriors would allow for them to fire through the gaps that open combat would present (Van Wees,1994:5)</a:t>
            </a:r>
          </a:p>
          <a:p>
            <a:pPr marL="0" indent="0">
              <a:buNone/>
            </a:pPr>
            <a:endParaRPr lang="en-GB" dirty="0" smtClean="0"/>
          </a:p>
          <a:p>
            <a:pPr marL="0" indent="0">
              <a:buNone/>
            </a:pPr>
            <a:r>
              <a:rPr lang="en-GB" dirty="0" smtClean="0"/>
              <a:t>Another examples is that heroes often have the freedom to seek out certain opponents and can choose to attack at rage or up close. Van Wees argues that this can only be done because it is how the battles were thought, the whole group of warriors were fighting like this(Van Wees, 1994:6).</a:t>
            </a:r>
            <a:endParaRPr lang="en-GB" dirty="0"/>
          </a:p>
        </p:txBody>
      </p:sp>
    </p:spTree>
    <p:extLst>
      <p:ext uri="{BB962C8B-B14F-4D97-AF65-F5344CB8AC3E}">
        <p14:creationId xmlns:p14="http://schemas.microsoft.com/office/powerpoint/2010/main" val="631786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Joachim Latacz: Formations</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Latacz has a different opinion to Van Wees. Latacz is off the opinion that the formations and soldiers play an important part in the Iliad, making up the “mass” of the battles but that Homer only implies this, not quite realising the significance in favour of the more poetic duels (Combellack, 1982:63).</a:t>
            </a:r>
          </a:p>
          <a:p>
            <a:endParaRPr lang="en-GB" dirty="0" smtClean="0"/>
          </a:p>
          <a:p>
            <a:pPr marL="0" indent="0">
              <a:buNone/>
            </a:pPr>
            <a:r>
              <a:rPr lang="en-GB" dirty="0" smtClean="0"/>
              <a:t>Latacz often compares the works of Homer with Tyrtaeus, a Spartan poet from the 7</a:t>
            </a:r>
            <a:r>
              <a:rPr lang="en-GB" baseline="30000" dirty="0" smtClean="0"/>
              <a:t>th</a:t>
            </a:r>
            <a:r>
              <a:rPr lang="en-GB" dirty="0" smtClean="0"/>
              <a:t> century BC, and that the poet presents a clear image of  battle.  Said battle was thought by massed combat of the kind practised by Archaic Greek Hoplites. (Van Wees, 1994:1).</a:t>
            </a:r>
          </a:p>
          <a:p>
            <a:endParaRPr lang="en-GB" dirty="0"/>
          </a:p>
          <a:p>
            <a:pPr marL="0" indent="0">
              <a:buNone/>
            </a:pPr>
            <a:r>
              <a:rPr lang="en-GB" dirty="0" smtClean="0"/>
              <a:t>The order of battle then too followed the Archaic Hoplites, with the missiles and skirmishing happening before the closed order hoplite fighting (Van Wees, 1994:5).</a:t>
            </a:r>
          </a:p>
          <a:p>
            <a:endParaRPr lang="en-GB" dirty="0" smtClean="0"/>
          </a:p>
          <a:p>
            <a:endParaRPr lang="en-GB" dirty="0" smtClean="0"/>
          </a:p>
          <a:p>
            <a:endParaRPr lang="en-GB" dirty="0" smtClean="0"/>
          </a:p>
          <a:p>
            <a:pPr marL="0" indent="0">
              <a:buNone/>
            </a:pPr>
            <a:endParaRPr lang="en-GB" dirty="0" smtClean="0"/>
          </a:p>
        </p:txBody>
      </p:sp>
    </p:spTree>
    <p:extLst>
      <p:ext uri="{BB962C8B-B14F-4D97-AF65-F5344CB8AC3E}">
        <p14:creationId xmlns:p14="http://schemas.microsoft.com/office/powerpoint/2010/main" val="16458624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Joachim Latacz: Duels</a:t>
            </a:r>
            <a:endParaRPr lang="en-GB" dirty="0"/>
          </a:p>
        </p:txBody>
      </p:sp>
      <p:sp>
        <p:nvSpPr>
          <p:cNvPr id="3" name="Content Placeholder 2"/>
          <p:cNvSpPr>
            <a:spLocks noGrp="1"/>
          </p:cNvSpPr>
          <p:nvPr>
            <p:ph idx="1"/>
          </p:nvPr>
        </p:nvSpPr>
        <p:spPr/>
        <p:txBody>
          <a:bodyPr/>
          <a:lstStyle/>
          <a:p>
            <a:r>
              <a:rPr lang="en-GB" dirty="0" smtClean="0"/>
              <a:t>Latacz argues that the poetic duels that the heroes of the Iliad partake in are not a reflection of what really happened. The space the heroes take up in the Iliad are for poetical reasons and that they were not a decisive stage of a Homeric battle (Combellack, 1982:63).</a:t>
            </a:r>
          </a:p>
          <a:p>
            <a:endParaRPr lang="en-GB" dirty="0" smtClean="0"/>
          </a:p>
          <a:p>
            <a:r>
              <a:rPr lang="en-GB" dirty="0" smtClean="0"/>
              <a:t>According to Van Wees, who writes to disprove Latacz, these duels according to Latacz would have happened before the battle, during or after the missile exchange and before the main clash of the armies (Van Wees, 1994:6). </a:t>
            </a:r>
          </a:p>
          <a:p>
            <a:endParaRPr lang="en-GB" dirty="0"/>
          </a:p>
          <a:p>
            <a:r>
              <a:rPr lang="en-GB" dirty="0" smtClean="0"/>
              <a:t>Overall, Latacz argues on the emphasis of the mass troops and that the duels were not important to the out come of the battles, but were chose by Homer for a more poetic and epic tale. </a:t>
            </a:r>
            <a:endParaRPr lang="en-GB" dirty="0"/>
          </a:p>
        </p:txBody>
      </p:sp>
    </p:spTree>
    <p:extLst>
      <p:ext uri="{BB962C8B-B14F-4D97-AF65-F5344CB8AC3E}">
        <p14:creationId xmlns:p14="http://schemas.microsoft.com/office/powerpoint/2010/main" val="3167537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Kurt A. Raaflaub: </a:t>
            </a:r>
            <a:r>
              <a:rPr lang="en-GB" dirty="0"/>
              <a:t>F</a:t>
            </a:r>
            <a:r>
              <a:rPr lang="en-GB" dirty="0" smtClean="0"/>
              <a:t>ormations</a:t>
            </a:r>
            <a:endParaRPr lang="en-GB" dirty="0"/>
          </a:p>
        </p:txBody>
      </p:sp>
      <p:sp>
        <p:nvSpPr>
          <p:cNvPr id="3" name="Content Placeholder 2"/>
          <p:cNvSpPr>
            <a:spLocks noGrp="1"/>
          </p:cNvSpPr>
          <p:nvPr>
            <p:ph idx="1"/>
          </p:nvPr>
        </p:nvSpPr>
        <p:spPr/>
        <p:txBody>
          <a:bodyPr/>
          <a:lstStyle/>
          <a:p>
            <a:pPr marL="0" indent="0">
              <a:buNone/>
            </a:pPr>
            <a:r>
              <a:rPr lang="en-GB" dirty="0" smtClean="0"/>
              <a:t>Raaflaub examines both Latacz and Van Wees work, coming to the conclusion that the normal battles of commoners who fight in dense formations have an impact on the outcome of the battles. In fact these formations are a type of “proto-hoplite” (Raaflaub, 2008:5)</a:t>
            </a:r>
          </a:p>
          <a:p>
            <a:pPr marL="0" indent="0">
              <a:buNone/>
            </a:pPr>
            <a:endParaRPr lang="en-GB" dirty="0" smtClean="0"/>
          </a:p>
          <a:p>
            <a:pPr marL="0" indent="0">
              <a:buNone/>
            </a:pPr>
            <a:r>
              <a:rPr lang="en-GB" dirty="0" smtClean="0"/>
              <a:t>Homer depicts a form of mass fighting, in witch common soldiers play a important role, but with a focus on the heroes and elite fighters. However Homer only allures to the important of the mass occasionally ( Raaflaub, 2008:3).</a:t>
            </a:r>
          </a:p>
          <a:p>
            <a:pPr marL="0" indent="0">
              <a:buNone/>
            </a:pPr>
            <a:endParaRPr lang="en-GB" dirty="0" smtClean="0"/>
          </a:p>
          <a:p>
            <a:pPr marL="0" indent="0">
              <a:buNone/>
            </a:pPr>
            <a:r>
              <a:rPr lang="en-GB" dirty="0" smtClean="0"/>
              <a:t>Raaflaub disagrees with Van Wees argument, and counters it with evidence of whole armies clashing engaging in hand to hand combat. Raaflaub saying that  this invokes an image of mass-battles, not hit and run tactics of individual fighters (Raaflaub, 2008:3).  </a:t>
            </a:r>
          </a:p>
        </p:txBody>
      </p:sp>
    </p:spTree>
    <p:extLst>
      <p:ext uri="{BB962C8B-B14F-4D97-AF65-F5344CB8AC3E}">
        <p14:creationId xmlns:p14="http://schemas.microsoft.com/office/powerpoint/2010/main" val="14328167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Kurt A. Raaflaub</a:t>
            </a:r>
            <a:endParaRPr lang="en-GB" dirty="0"/>
          </a:p>
        </p:txBody>
      </p:sp>
      <p:sp>
        <p:nvSpPr>
          <p:cNvPr id="3" name="Content Placeholder 2"/>
          <p:cNvSpPr>
            <a:spLocks noGrp="1"/>
          </p:cNvSpPr>
          <p:nvPr>
            <p:ph idx="1"/>
          </p:nvPr>
        </p:nvSpPr>
        <p:spPr/>
        <p:txBody>
          <a:bodyPr/>
          <a:lstStyle/>
          <a:p>
            <a:pPr marL="0" indent="0">
              <a:buNone/>
            </a:pPr>
            <a:r>
              <a:rPr lang="en-GB" dirty="0" smtClean="0"/>
              <a:t>Raaflaub uses the example of the Myrmidons, who when finally roused to combat by Patroklos , are compared to wolves and wasps, with a tight formation being compared to a wall. They re shown to work and fight together.</a:t>
            </a:r>
          </a:p>
          <a:p>
            <a:pPr marL="0" indent="0">
              <a:buNone/>
            </a:pPr>
            <a:endParaRPr lang="en-GB" dirty="0" smtClean="0"/>
          </a:p>
          <a:p>
            <a:pPr marL="0" indent="0">
              <a:buNone/>
            </a:pPr>
            <a:r>
              <a:rPr lang="en-GB" dirty="0" smtClean="0"/>
              <a:t>From the examination of a passage containing Nestor and Agamemnon, Raaflaub reports of how the outcomes was for the army to be mustered by their units as they are intended to help each other. Whilst the best fighters are placed at the front, the weaker ones are placed in the middle so that they are forced to fight but are still important to supply the better fighters with equipment. This is then supported by Raaflaub giving various quotes in support of this (Raaflaub, 2008:3).</a:t>
            </a:r>
            <a:endParaRPr lang="en-GB" dirty="0"/>
          </a:p>
        </p:txBody>
      </p:sp>
    </p:spTree>
    <p:extLst>
      <p:ext uri="{BB962C8B-B14F-4D97-AF65-F5344CB8AC3E}">
        <p14:creationId xmlns:p14="http://schemas.microsoft.com/office/powerpoint/2010/main" val="32644619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Kurt A. Raaflaub </a:t>
            </a:r>
            <a:endParaRPr lang="en-GB" dirty="0"/>
          </a:p>
        </p:txBody>
      </p:sp>
      <p:sp>
        <p:nvSpPr>
          <p:cNvPr id="3" name="Content Placeholder 2"/>
          <p:cNvSpPr>
            <a:spLocks noGrp="1"/>
          </p:cNvSpPr>
          <p:nvPr>
            <p:ph idx="1"/>
          </p:nvPr>
        </p:nvSpPr>
        <p:spPr/>
        <p:txBody>
          <a:bodyPr/>
          <a:lstStyle/>
          <a:p>
            <a:pPr marL="0" indent="0">
              <a:buNone/>
            </a:pPr>
            <a:r>
              <a:rPr lang="en-GB" dirty="0" smtClean="0"/>
              <a:t>To confirm the idea of dense formations being used, Raaflaub gives examples of the distributing  of booty, with the leaders gaining their share and the rest being distributed equally amongst the warriors. Giving another example of Achilles complaining of this fact.</a:t>
            </a:r>
          </a:p>
          <a:p>
            <a:pPr marL="0" indent="0">
              <a:buNone/>
            </a:pPr>
            <a:endParaRPr lang="en-GB" dirty="0"/>
          </a:p>
          <a:p>
            <a:pPr marL="0" indent="0">
              <a:buNone/>
            </a:pPr>
            <a:r>
              <a:rPr lang="en-GB" dirty="0" smtClean="0"/>
              <a:t>Raaflaub disagrees with theories saying that such formations were given only in desperate times, and argues that the standard was to fight in close formation. However it was not the hoplite phalanx that is known today, but far from it. Over time it would develop into the early phalanx (Raaflaub, 2008:3). </a:t>
            </a:r>
          </a:p>
          <a:p>
            <a:pPr marL="0" indent="0">
              <a:buNone/>
            </a:pPr>
            <a:endParaRPr lang="en-GB" dirty="0"/>
          </a:p>
          <a:p>
            <a:pPr marL="0" indent="0">
              <a:buNone/>
            </a:pPr>
            <a:r>
              <a:rPr lang="en-GB" dirty="0" smtClean="0"/>
              <a:t>“…mass fighting plays a much more important and permanent role than Van Wees admits” – Raaflaub, 2008:3</a:t>
            </a:r>
            <a:endParaRPr lang="en-GB" dirty="0"/>
          </a:p>
        </p:txBody>
      </p:sp>
    </p:spTree>
    <p:extLst>
      <p:ext uri="{BB962C8B-B14F-4D97-AF65-F5344CB8AC3E}">
        <p14:creationId xmlns:p14="http://schemas.microsoft.com/office/powerpoint/2010/main" val="16838217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D. Seymour</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On reviewing Seymour's work, it would seem that he favoured the idea that the battles were decided by a succession of single combats (Seymour, 1900: 87). </a:t>
            </a:r>
          </a:p>
          <a:p>
            <a:endParaRPr lang="en-GB" dirty="0"/>
          </a:p>
          <a:p>
            <a:r>
              <a:rPr lang="en-GB" dirty="0" smtClean="0"/>
              <a:t>However despite this there were are many mentions of the three groups that made up the Homeric armies</a:t>
            </a:r>
            <a:r>
              <a:rPr lang="en-GB" dirty="0"/>
              <a:t>;</a:t>
            </a:r>
            <a:r>
              <a:rPr lang="en-GB" dirty="0" smtClean="0"/>
              <a:t> spearmen, light troops and chariots with the most important being the spearmen (Seymour, 1900: 88).</a:t>
            </a:r>
          </a:p>
          <a:p>
            <a:endParaRPr lang="en-GB" dirty="0"/>
          </a:p>
          <a:p>
            <a:r>
              <a:rPr lang="en-GB" dirty="0" smtClean="0"/>
              <a:t>The spearmen would proceed to throw their spear, and in the confusion try and retrieve it, along with any armour or bodies if they had hit their mark (Seymour, 1900: 90).</a:t>
            </a:r>
          </a:p>
          <a:p>
            <a:endParaRPr lang="en-GB" dirty="0"/>
          </a:p>
          <a:p>
            <a:r>
              <a:rPr lang="en-GB" dirty="0" smtClean="0"/>
              <a:t>“a dance in honour of Ares” Seems to imply that the one on one dual and skirmishing was the norm.</a:t>
            </a:r>
            <a:endParaRPr lang="en-GB" dirty="0"/>
          </a:p>
        </p:txBody>
      </p:sp>
    </p:spTree>
    <p:extLst>
      <p:ext uri="{BB962C8B-B14F-4D97-AF65-F5344CB8AC3E}">
        <p14:creationId xmlns:p14="http://schemas.microsoft.com/office/powerpoint/2010/main" val="1250468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a:t>
            </a:r>
            <a:r>
              <a:rPr lang="en-GB" dirty="0" smtClean="0"/>
              <a:t>verview</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Van Wees favours the open formation style of Homeric fighting, with mixed missile and spear troops whom both fight together. They are free to come and go as they please.</a:t>
            </a:r>
          </a:p>
          <a:p>
            <a:pPr marL="0" indent="0">
              <a:buNone/>
            </a:pPr>
            <a:endParaRPr lang="en-GB" dirty="0"/>
          </a:p>
          <a:p>
            <a:pPr marL="0" indent="0">
              <a:buNone/>
            </a:pPr>
            <a:r>
              <a:rPr lang="en-GB" dirty="0" smtClean="0"/>
              <a:t>Latacz favours the more traditional fixed battle style of fighting, with the missiles being exchanged before engaging in hand to hand combat. The single combat duels happen before the clash of the armies</a:t>
            </a:r>
          </a:p>
          <a:p>
            <a:pPr marL="0" indent="0">
              <a:buNone/>
            </a:pPr>
            <a:endParaRPr lang="en-GB" dirty="0"/>
          </a:p>
          <a:p>
            <a:pPr marL="0" indent="0">
              <a:buNone/>
            </a:pPr>
            <a:r>
              <a:rPr lang="en-GB" dirty="0" smtClean="0"/>
              <a:t>Raaflaub seems to expand more on what Latacz writes and disagrees with Van Wees, he provides plenty of evidence in his favour.</a:t>
            </a:r>
          </a:p>
          <a:p>
            <a:pPr marL="0" indent="0">
              <a:buNone/>
            </a:pPr>
            <a:endParaRPr lang="en-GB" dirty="0"/>
          </a:p>
          <a:p>
            <a:pPr marL="0" indent="0">
              <a:buNone/>
            </a:pPr>
            <a:r>
              <a:rPr lang="en-GB" dirty="0" smtClean="0"/>
              <a:t>Seymour goes for a totally different approach, arguing that the battles were decided by the duels that happened, and that the whole battle was a series of duals.</a:t>
            </a:r>
            <a:endParaRPr lang="en-GB" dirty="0"/>
          </a:p>
        </p:txBody>
      </p:sp>
    </p:spTree>
    <p:extLst>
      <p:ext uri="{BB962C8B-B14F-4D97-AF65-F5344CB8AC3E}">
        <p14:creationId xmlns:p14="http://schemas.microsoft.com/office/powerpoint/2010/main" val="3863282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opinion</a:t>
            </a:r>
            <a:endParaRPr lang="en-GB" dirty="0"/>
          </a:p>
        </p:txBody>
      </p:sp>
      <p:sp>
        <p:nvSpPr>
          <p:cNvPr id="3" name="Content Placeholder 2"/>
          <p:cNvSpPr>
            <a:spLocks noGrp="1"/>
          </p:cNvSpPr>
          <p:nvPr>
            <p:ph idx="1"/>
          </p:nvPr>
        </p:nvSpPr>
        <p:spPr/>
        <p:txBody>
          <a:bodyPr/>
          <a:lstStyle/>
          <a:p>
            <a:r>
              <a:rPr lang="en-GB" dirty="0" smtClean="0"/>
              <a:t>From reading the arguments of the different scholars, It would seem that Van Wees is the argument that makes the most sense to me. Thigs style of combat both seems logical and would fit best with what Homer is writing.</a:t>
            </a:r>
          </a:p>
          <a:p>
            <a:endParaRPr lang="en-GB" dirty="0"/>
          </a:p>
          <a:p>
            <a:r>
              <a:rPr lang="en-GB" dirty="0" smtClean="0"/>
              <a:t>Latacz and Raaflaub pose an interesting theory but it is unlikely that there were these large scale formation fighting. Seymour argument seems to have been expanded on by Van Wees but as it own does not hold much sway.</a:t>
            </a:r>
          </a:p>
          <a:p>
            <a:endParaRPr lang="en-GB" dirty="0"/>
          </a:p>
          <a:p>
            <a:r>
              <a:rPr lang="en-GB" dirty="0" smtClean="0"/>
              <a:t>The mixed and sporadic style of fighting is more viable and accurate to Homer, although It is easy to see that this could over time have been developed into the phalanx.</a:t>
            </a:r>
            <a:endParaRPr lang="en-GB" dirty="0"/>
          </a:p>
        </p:txBody>
      </p:sp>
    </p:spTree>
    <p:extLst>
      <p:ext uri="{BB962C8B-B14F-4D97-AF65-F5344CB8AC3E}">
        <p14:creationId xmlns:p14="http://schemas.microsoft.com/office/powerpoint/2010/main" val="3952696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p:txBody>
          <a:bodyPr>
            <a:normAutofit/>
          </a:bodyPr>
          <a:lstStyle/>
          <a:p>
            <a:r>
              <a:rPr lang="en-GB" dirty="0"/>
              <a:t> </a:t>
            </a:r>
          </a:p>
          <a:p>
            <a:pPr lvl="0"/>
            <a:r>
              <a:rPr lang="en-GB" dirty="0"/>
              <a:t>Combellack, Frederick M. (1982), Reviewed Work: </a:t>
            </a:r>
            <a:r>
              <a:rPr lang="de-DE" i="1" dirty="0"/>
              <a:t>Kampfparänese, Kampfdarstellung und Kampfwirklichkeit in der "Ilias," bei Kallinos und Tyrtaios. </a:t>
            </a:r>
            <a:r>
              <a:rPr lang="de-DE" dirty="0"/>
              <a:t>Classical Philogy, Vol. 77 (1):62-65</a:t>
            </a:r>
            <a:endParaRPr lang="en-GB" dirty="0"/>
          </a:p>
          <a:p>
            <a:pPr lvl="0"/>
            <a:r>
              <a:rPr lang="en-GB" dirty="0"/>
              <a:t>Raaflaub, Kurt A. (2008), </a:t>
            </a:r>
            <a:r>
              <a:rPr lang="en-GB" i="1" dirty="0"/>
              <a:t>Homeric warriors and Battles: trying to resolve old problems. </a:t>
            </a:r>
            <a:r>
              <a:rPr lang="en-GB" dirty="0"/>
              <a:t>The classical world, Vol. 101 (4): 469-83</a:t>
            </a:r>
          </a:p>
          <a:p>
            <a:pPr lvl="0"/>
            <a:r>
              <a:rPr lang="de-DE" dirty="0"/>
              <a:t>Seymour, Thomas D. (1900), </a:t>
            </a:r>
            <a:r>
              <a:rPr lang="de-DE" i="1" dirty="0"/>
              <a:t>Note on Homeric War,</a:t>
            </a:r>
            <a:r>
              <a:rPr lang="de-DE" dirty="0"/>
              <a:t> </a:t>
            </a:r>
            <a:r>
              <a:rPr lang="de-DE" dirty="0" smtClean="0"/>
              <a:t>Transactiosn </a:t>
            </a:r>
            <a:r>
              <a:rPr lang="de-DE" dirty="0"/>
              <a:t>a</a:t>
            </a:r>
            <a:r>
              <a:rPr lang="de-DE" dirty="0" smtClean="0"/>
              <a:t>nd </a:t>
            </a:r>
            <a:r>
              <a:rPr lang="de-DE" dirty="0"/>
              <a:t>Proceedings of the American Philogical Association, Vol. 31: 82-92</a:t>
            </a:r>
            <a:endParaRPr lang="en-GB" dirty="0"/>
          </a:p>
          <a:p>
            <a:pPr lvl="0"/>
            <a:r>
              <a:rPr lang="de-DE" dirty="0"/>
              <a:t>Van Wees, Hans. (1994), </a:t>
            </a:r>
            <a:r>
              <a:rPr lang="de-DE" i="1" dirty="0"/>
              <a:t>The Homeric Way of War: The Iliad and the Hoplie Phalanx (1), </a:t>
            </a:r>
            <a:r>
              <a:rPr lang="de-DE" dirty="0"/>
              <a:t>Greece &amp; Rome, Second series, Vol. 41 (1): 1-18</a:t>
            </a:r>
            <a:endParaRPr lang="en-GB" dirty="0"/>
          </a:p>
        </p:txBody>
      </p:sp>
    </p:spTree>
    <p:extLst>
      <p:ext uri="{BB962C8B-B14F-4D97-AF65-F5344CB8AC3E}">
        <p14:creationId xmlns:p14="http://schemas.microsoft.com/office/powerpoint/2010/main" val="182140745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352</TotalTime>
  <Words>1711</Words>
  <Application>Microsoft Office PowerPoint</Application>
  <PresentationFormat>Widescreen</PresentationFormat>
  <Paragraphs>92</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Calibri Light</vt:lpstr>
      <vt:lpstr>Retrospect</vt:lpstr>
      <vt:lpstr>Fighting in Homer: Scholarship and Sources </vt:lpstr>
      <vt:lpstr>Fighting in Homer</vt:lpstr>
      <vt:lpstr>Scholars:</vt:lpstr>
      <vt:lpstr>Hans Van Wees: Formations</vt:lpstr>
      <vt:lpstr>Hans Van Wees</vt:lpstr>
      <vt:lpstr>Hans Van Wees: Combat</vt:lpstr>
      <vt:lpstr>Joachim Latacz: Formations</vt:lpstr>
      <vt:lpstr>Joachim Latacz: Duels</vt:lpstr>
      <vt:lpstr>Kurt A. Raaflaub: Formations</vt:lpstr>
      <vt:lpstr>Kurt A. Raaflaub</vt:lpstr>
      <vt:lpstr>Kurt A. Raaflaub </vt:lpstr>
      <vt:lpstr>Thomas D. Seymour</vt:lpstr>
      <vt:lpstr>Overview</vt:lpstr>
      <vt:lpstr>My opinion</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Fighting in Homer</dc:title>
  <dc:creator>Joseph Harvey (1501402)</dc:creator>
  <cp:lastModifiedBy>Joseph Harvey (1501402)</cp:lastModifiedBy>
  <cp:revision>37</cp:revision>
  <dcterms:created xsi:type="dcterms:W3CDTF">2018-05-22T13:53:39Z</dcterms:created>
  <dcterms:modified xsi:type="dcterms:W3CDTF">2018-05-22T19:45:55Z</dcterms:modified>
</cp:coreProperties>
</file>