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0"/>
  </p:notesMasterIdLst>
  <p:sldIdLst>
    <p:sldId id="256" r:id="rId2"/>
    <p:sldId id="260" r:id="rId3"/>
    <p:sldId id="273" r:id="rId4"/>
    <p:sldId id="290" r:id="rId5"/>
    <p:sldId id="310" r:id="rId6"/>
    <p:sldId id="434" r:id="rId7"/>
    <p:sldId id="399" r:id="rId8"/>
    <p:sldId id="435" r:id="rId9"/>
    <p:sldId id="436" r:id="rId10"/>
    <p:sldId id="437" r:id="rId11"/>
    <p:sldId id="438" r:id="rId12"/>
    <p:sldId id="439" r:id="rId13"/>
    <p:sldId id="440" r:id="rId14"/>
    <p:sldId id="441" r:id="rId15"/>
    <p:sldId id="442" r:id="rId16"/>
    <p:sldId id="443" r:id="rId17"/>
    <p:sldId id="444" r:id="rId18"/>
    <p:sldId id="445" r:id="rId19"/>
    <p:sldId id="446" r:id="rId20"/>
    <p:sldId id="465" r:id="rId21"/>
    <p:sldId id="458" r:id="rId22"/>
    <p:sldId id="447" r:id="rId23"/>
    <p:sldId id="448" r:id="rId24"/>
    <p:sldId id="449" r:id="rId25"/>
    <p:sldId id="450" r:id="rId26"/>
    <p:sldId id="452" r:id="rId27"/>
    <p:sldId id="453" r:id="rId28"/>
    <p:sldId id="462" r:id="rId29"/>
    <p:sldId id="451" r:id="rId30"/>
    <p:sldId id="454" r:id="rId31"/>
    <p:sldId id="455" r:id="rId32"/>
    <p:sldId id="456" r:id="rId33"/>
    <p:sldId id="457" r:id="rId34"/>
    <p:sldId id="463" r:id="rId35"/>
    <p:sldId id="459" r:id="rId36"/>
    <p:sldId id="346" r:id="rId37"/>
    <p:sldId id="460" r:id="rId38"/>
    <p:sldId id="461" r:id="rId3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96" autoAdjust="0"/>
    <p:restoredTop sz="94660"/>
  </p:normalViewPr>
  <p:slideViewPr>
    <p:cSldViewPr snapToGrid="0">
      <p:cViewPr varScale="1">
        <p:scale>
          <a:sx n="83" d="100"/>
          <a:sy n="83" d="100"/>
        </p:scale>
        <p:origin x="168" y="3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hian Keyse" userId="e640c12b-a8e6-4355-9f2c-a517ac7d1786" providerId="ADAL" clId="{8D5FE213-2627-46A8-B7F5-8229AF6DB0FD}"/>
    <pc:docChg chg="custSel addSld delSld modSld">
      <pc:chgData name="Rhian Keyse" userId="e640c12b-a8e6-4355-9f2c-a517ac7d1786" providerId="ADAL" clId="{8D5FE213-2627-46A8-B7F5-8229AF6DB0FD}" dt="2026-06-17T17:25:42.571" v="75" actId="47"/>
      <pc:docMkLst>
        <pc:docMk/>
      </pc:docMkLst>
      <pc:sldChg chg="modSp mod">
        <pc:chgData name="Rhian Keyse" userId="e640c12b-a8e6-4355-9f2c-a517ac7d1786" providerId="ADAL" clId="{8D5FE213-2627-46A8-B7F5-8229AF6DB0FD}" dt="2026-06-17T17:18:54.332" v="29" actId="20577"/>
        <pc:sldMkLst>
          <pc:docMk/>
          <pc:sldMk cId="1333353344" sldId="256"/>
        </pc:sldMkLst>
        <pc:spChg chg="mod">
          <ac:chgData name="Rhian Keyse" userId="e640c12b-a8e6-4355-9f2c-a517ac7d1786" providerId="ADAL" clId="{8D5FE213-2627-46A8-B7F5-8229AF6DB0FD}" dt="2026-06-17T17:18:54.332" v="29" actId="20577"/>
          <ac:spMkLst>
            <pc:docMk/>
            <pc:sldMk cId="1333353344" sldId="256"/>
            <ac:spMk id="2" creationId="{DA7A22CD-0AF5-3589-32CA-09FDD92D0026}"/>
          </ac:spMkLst>
        </pc:spChg>
      </pc:sldChg>
      <pc:sldChg chg="modSp mod">
        <pc:chgData name="Rhian Keyse" userId="e640c12b-a8e6-4355-9f2c-a517ac7d1786" providerId="ADAL" clId="{8D5FE213-2627-46A8-B7F5-8229AF6DB0FD}" dt="2026-06-17T17:20:26.072" v="34" actId="12"/>
        <pc:sldMkLst>
          <pc:docMk/>
          <pc:sldMk cId="76743969" sldId="445"/>
        </pc:sldMkLst>
        <pc:spChg chg="mod">
          <ac:chgData name="Rhian Keyse" userId="e640c12b-a8e6-4355-9f2c-a517ac7d1786" providerId="ADAL" clId="{8D5FE213-2627-46A8-B7F5-8229AF6DB0FD}" dt="2026-06-17T17:20:26.072" v="34" actId="12"/>
          <ac:spMkLst>
            <pc:docMk/>
            <pc:sldMk cId="76743969" sldId="445"/>
            <ac:spMk id="3" creationId="{23EA1431-24D1-AD43-CC1F-C2A4114D9339}"/>
          </ac:spMkLst>
        </pc:spChg>
      </pc:sldChg>
      <pc:sldChg chg="modSp mod">
        <pc:chgData name="Rhian Keyse" userId="e640c12b-a8e6-4355-9f2c-a517ac7d1786" providerId="ADAL" clId="{8D5FE213-2627-46A8-B7F5-8229AF6DB0FD}" dt="2026-06-17T17:20:47.983" v="41" actId="27636"/>
        <pc:sldMkLst>
          <pc:docMk/>
          <pc:sldMk cId="3760527459" sldId="446"/>
        </pc:sldMkLst>
        <pc:spChg chg="mod">
          <ac:chgData name="Rhian Keyse" userId="e640c12b-a8e6-4355-9f2c-a517ac7d1786" providerId="ADAL" clId="{8D5FE213-2627-46A8-B7F5-8229AF6DB0FD}" dt="2026-06-17T17:20:47.983" v="41" actId="27636"/>
          <ac:spMkLst>
            <pc:docMk/>
            <pc:sldMk cId="3760527459" sldId="446"/>
            <ac:spMk id="3" creationId="{2E59CECE-D4B2-049C-1EAD-9D4B94C48EFA}"/>
          </ac:spMkLst>
        </pc:spChg>
      </pc:sldChg>
      <pc:sldChg chg="modSp mod">
        <pc:chgData name="Rhian Keyse" userId="e640c12b-a8e6-4355-9f2c-a517ac7d1786" providerId="ADAL" clId="{8D5FE213-2627-46A8-B7F5-8229AF6DB0FD}" dt="2026-06-17T17:23:22.773" v="48" actId="20577"/>
        <pc:sldMkLst>
          <pc:docMk/>
          <pc:sldMk cId="3194236042" sldId="447"/>
        </pc:sldMkLst>
        <pc:spChg chg="mod">
          <ac:chgData name="Rhian Keyse" userId="e640c12b-a8e6-4355-9f2c-a517ac7d1786" providerId="ADAL" clId="{8D5FE213-2627-46A8-B7F5-8229AF6DB0FD}" dt="2026-06-17T17:23:22.773" v="48" actId="20577"/>
          <ac:spMkLst>
            <pc:docMk/>
            <pc:sldMk cId="3194236042" sldId="447"/>
            <ac:spMk id="3" creationId="{4781A8A2-77C4-6E24-6783-1EF10565E940}"/>
          </ac:spMkLst>
        </pc:spChg>
      </pc:sldChg>
      <pc:sldChg chg="modSp mod">
        <pc:chgData name="Rhian Keyse" userId="e640c12b-a8e6-4355-9f2c-a517ac7d1786" providerId="ADAL" clId="{8D5FE213-2627-46A8-B7F5-8229AF6DB0FD}" dt="2026-06-17T17:23:30.166" v="52" actId="403"/>
        <pc:sldMkLst>
          <pc:docMk/>
          <pc:sldMk cId="731798981" sldId="448"/>
        </pc:sldMkLst>
        <pc:spChg chg="mod">
          <ac:chgData name="Rhian Keyse" userId="e640c12b-a8e6-4355-9f2c-a517ac7d1786" providerId="ADAL" clId="{8D5FE213-2627-46A8-B7F5-8229AF6DB0FD}" dt="2026-06-17T17:23:30.166" v="52" actId="403"/>
          <ac:spMkLst>
            <pc:docMk/>
            <pc:sldMk cId="731798981" sldId="448"/>
            <ac:spMk id="3" creationId="{93C00039-BA3A-C6BC-CF48-283D3D3F47E6}"/>
          </ac:spMkLst>
        </pc:spChg>
      </pc:sldChg>
      <pc:sldChg chg="modSp mod">
        <pc:chgData name="Rhian Keyse" userId="e640c12b-a8e6-4355-9f2c-a517ac7d1786" providerId="ADAL" clId="{8D5FE213-2627-46A8-B7F5-8229AF6DB0FD}" dt="2026-06-17T17:25:00.164" v="73" actId="27636"/>
        <pc:sldMkLst>
          <pc:docMk/>
          <pc:sldMk cId="385018876" sldId="449"/>
        </pc:sldMkLst>
        <pc:spChg chg="mod">
          <ac:chgData name="Rhian Keyse" userId="e640c12b-a8e6-4355-9f2c-a517ac7d1786" providerId="ADAL" clId="{8D5FE213-2627-46A8-B7F5-8229AF6DB0FD}" dt="2026-06-17T17:25:00.164" v="73" actId="27636"/>
          <ac:spMkLst>
            <pc:docMk/>
            <pc:sldMk cId="385018876" sldId="449"/>
            <ac:spMk id="3" creationId="{26A29A81-C940-2086-3B2F-4F02B1653705}"/>
          </ac:spMkLst>
        </pc:spChg>
      </pc:sldChg>
      <pc:sldChg chg="del">
        <pc:chgData name="Rhian Keyse" userId="e640c12b-a8e6-4355-9f2c-a517ac7d1786" providerId="ADAL" clId="{8D5FE213-2627-46A8-B7F5-8229AF6DB0FD}" dt="2026-06-17T17:25:42.571" v="75" actId="47"/>
        <pc:sldMkLst>
          <pc:docMk/>
          <pc:sldMk cId="2893731224" sldId="464"/>
        </pc:sldMkLst>
      </pc:sldChg>
      <pc:sldChg chg="modSp add mod">
        <pc:chgData name="Rhian Keyse" userId="e640c12b-a8e6-4355-9f2c-a517ac7d1786" providerId="ADAL" clId="{8D5FE213-2627-46A8-B7F5-8229AF6DB0FD}" dt="2026-06-17T17:21:01.778" v="47" actId="27636"/>
        <pc:sldMkLst>
          <pc:docMk/>
          <pc:sldMk cId="3834797074" sldId="465"/>
        </pc:sldMkLst>
        <pc:spChg chg="mod">
          <ac:chgData name="Rhian Keyse" userId="e640c12b-a8e6-4355-9f2c-a517ac7d1786" providerId="ADAL" clId="{8D5FE213-2627-46A8-B7F5-8229AF6DB0FD}" dt="2026-06-17T17:21:01.778" v="47" actId="27636"/>
          <ac:spMkLst>
            <pc:docMk/>
            <pc:sldMk cId="3834797074" sldId="465"/>
            <ac:spMk id="3" creationId="{D920C5EF-DFF5-BF50-1C30-9FF651E04BE7}"/>
          </ac:spMkLst>
        </pc:spChg>
      </pc:sldChg>
      <pc:sldChg chg="add del">
        <pc:chgData name="Rhian Keyse" userId="e640c12b-a8e6-4355-9f2c-a517ac7d1786" providerId="ADAL" clId="{8D5FE213-2627-46A8-B7F5-8229AF6DB0FD}" dt="2026-06-17T17:25:13.648" v="74" actId="47"/>
        <pc:sldMkLst>
          <pc:docMk/>
          <pc:sldMk cId="2523418819" sldId="466"/>
        </pc:sldMkLst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07E63CA-B1D7-46AE-8D7B-A44BAFC9E95E}" type="doc">
      <dgm:prSet loTypeId="urn:microsoft.com/office/officeart/2005/8/layout/default" loCatId="list" qsTypeId="urn:microsoft.com/office/officeart/2005/8/quickstyle/simple4" qsCatId="simple" csTypeId="urn:microsoft.com/office/officeart/2005/8/colors/accent6_2" csCatId="accent6" phldr="1"/>
      <dgm:spPr/>
      <dgm:t>
        <a:bodyPr/>
        <a:lstStyle/>
        <a:p>
          <a:endParaRPr lang="en-US"/>
        </a:p>
      </dgm:t>
    </dgm:pt>
    <dgm:pt modelId="{1276FF71-7865-4D98-8CCC-714E322C5117}">
      <dgm:prSet/>
      <dgm:spPr/>
      <dgm:t>
        <a:bodyPr/>
        <a:lstStyle/>
        <a:p>
          <a:r>
            <a:rPr lang="en-GB" dirty="0"/>
            <a:t>Submissiveness to authority figures</a:t>
          </a:r>
          <a:endParaRPr lang="en-US" dirty="0"/>
        </a:p>
      </dgm:t>
    </dgm:pt>
    <dgm:pt modelId="{9CACFF93-87D3-4833-BD3E-D3F85D5242B9}" type="parTrans" cxnId="{9344AF13-72F6-4C6E-9B5C-6C1ABC533591}">
      <dgm:prSet/>
      <dgm:spPr/>
      <dgm:t>
        <a:bodyPr/>
        <a:lstStyle/>
        <a:p>
          <a:endParaRPr lang="en-US"/>
        </a:p>
      </dgm:t>
    </dgm:pt>
    <dgm:pt modelId="{4C1FF12C-FF02-49D7-A7DF-F1AEBBA74D6D}" type="sibTrans" cxnId="{9344AF13-72F6-4C6E-9B5C-6C1ABC533591}">
      <dgm:prSet/>
      <dgm:spPr/>
      <dgm:t>
        <a:bodyPr/>
        <a:lstStyle/>
        <a:p>
          <a:endParaRPr lang="en-US"/>
        </a:p>
      </dgm:t>
    </dgm:pt>
    <dgm:pt modelId="{D432CC8F-877D-4211-83E7-AC66D5E0AC5F}">
      <dgm:prSet/>
      <dgm:spPr/>
      <dgm:t>
        <a:bodyPr/>
        <a:lstStyle/>
        <a:p>
          <a:r>
            <a:rPr lang="en-GB"/>
            <a:t>Aggressiveness towards ‘out-groups’</a:t>
          </a:r>
          <a:endParaRPr lang="en-US"/>
        </a:p>
      </dgm:t>
    </dgm:pt>
    <dgm:pt modelId="{F76B4E0A-87B0-4187-8E57-73CCD9970399}" type="parTrans" cxnId="{AB604259-9AD4-4CAA-B7DD-6BA37AD6D955}">
      <dgm:prSet/>
      <dgm:spPr/>
      <dgm:t>
        <a:bodyPr/>
        <a:lstStyle/>
        <a:p>
          <a:endParaRPr lang="en-US"/>
        </a:p>
      </dgm:t>
    </dgm:pt>
    <dgm:pt modelId="{C39EB43C-8200-4462-9E50-7337CF6C7D89}" type="sibTrans" cxnId="{AB604259-9AD4-4CAA-B7DD-6BA37AD6D955}">
      <dgm:prSet/>
      <dgm:spPr/>
      <dgm:t>
        <a:bodyPr/>
        <a:lstStyle/>
        <a:p>
          <a:endParaRPr lang="en-US"/>
        </a:p>
      </dgm:t>
    </dgm:pt>
    <dgm:pt modelId="{84AA8480-3647-4796-8271-9A7F60A499EF}">
      <dgm:prSet/>
      <dgm:spPr/>
      <dgm:t>
        <a:bodyPr/>
        <a:lstStyle/>
        <a:p>
          <a:r>
            <a:rPr lang="en-GB"/>
            <a:t>Opposition to introspection, reflection and creativity</a:t>
          </a:r>
          <a:endParaRPr lang="en-US"/>
        </a:p>
      </dgm:t>
    </dgm:pt>
    <dgm:pt modelId="{01B68EA5-70A3-41B3-A70A-64B26534E0F2}" type="parTrans" cxnId="{9BF4B1E9-1B7F-4F89-B99E-268CA9BB5A2E}">
      <dgm:prSet/>
      <dgm:spPr/>
      <dgm:t>
        <a:bodyPr/>
        <a:lstStyle/>
        <a:p>
          <a:endParaRPr lang="en-US"/>
        </a:p>
      </dgm:t>
    </dgm:pt>
    <dgm:pt modelId="{FF4A60BE-850C-48F6-9270-AD1E08AD7A03}" type="sibTrans" cxnId="{9BF4B1E9-1B7F-4F89-B99E-268CA9BB5A2E}">
      <dgm:prSet/>
      <dgm:spPr/>
      <dgm:t>
        <a:bodyPr/>
        <a:lstStyle/>
        <a:p>
          <a:endParaRPr lang="en-US"/>
        </a:p>
      </dgm:t>
    </dgm:pt>
    <dgm:pt modelId="{65E9BFF3-B34B-402C-851A-C24A8924F2DE}">
      <dgm:prSet/>
      <dgm:spPr/>
      <dgm:t>
        <a:bodyPr/>
        <a:lstStyle/>
        <a:p>
          <a:r>
            <a:rPr lang="en-GB"/>
            <a:t>Tendency towards superstition and stereotyping</a:t>
          </a:r>
          <a:endParaRPr lang="en-US"/>
        </a:p>
      </dgm:t>
    </dgm:pt>
    <dgm:pt modelId="{E44054F8-2BAF-40E9-AFEA-286B29F4F809}" type="parTrans" cxnId="{65DD9CFD-8967-463E-9D2A-3A387FC67A81}">
      <dgm:prSet/>
      <dgm:spPr/>
      <dgm:t>
        <a:bodyPr/>
        <a:lstStyle/>
        <a:p>
          <a:endParaRPr lang="en-US"/>
        </a:p>
      </dgm:t>
    </dgm:pt>
    <dgm:pt modelId="{D9FAE876-D725-43A3-97CE-8831F0AD07BB}" type="sibTrans" cxnId="{65DD9CFD-8967-463E-9D2A-3A387FC67A81}">
      <dgm:prSet/>
      <dgm:spPr/>
      <dgm:t>
        <a:bodyPr/>
        <a:lstStyle/>
        <a:p>
          <a:endParaRPr lang="en-US"/>
        </a:p>
      </dgm:t>
    </dgm:pt>
    <dgm:pt modelId="{6BAB765D-E5C5-4630-BB98-799EACAAC5DF}">
      <dgm:prSet/>
      <dgm:spPr/>
      <dgm:t>
        <a:bodyPr/>
        <a:lstStyle/>
        <a:p>
          <a:r>
            <a:rPr lang="en-GB"/>
            <a:t>Preoccupation with power and ‘toughness’</a:t>
          </a:r>
          <a:endParaRPr lang="en-US"/>
        </a:p>
      </dgm:t>
    </dgm:pt>
    <dgm:pt modelId="{7272D39A-506A-44AF-9B7D-63BD48994CF5}" type="parTrans" cxnId="{156D7D7D-C1AC-4BD5-A6B6-62A40B710055}">
      <dgm:prSet/>
      <dgm:spPr/>
      <dgm:t>
        <a:bodyPr/>
        <a:lstStyle/>
        <a:p>
          <a:endParaRPr lang="en-US"/>
        </a:p>
      </dgm:t>
    </dgm:pt>
    <dgm:pt modelId="{5C428E08-0888-4C2D-AA17-5B89115CBDD8}" type="sibTrans" cxnId="{156D7D7D-C1AC-4BD5-A6B6-62A40B710055}">
      <dgm:prSet/>
      <dgm:spPr/>
      <dgm:t>
        <a:bodyPr/>
        <a:lstStyle/>
        <a:p>
          <a:endParaRPr lang="en-US"/>
        </a:p>
      </dgm:t>
    </dgm:pt>
    <dgm:pt modelId="{A39FBDD0-B9DD-4F6D-8E74-161099B5934B}">
      <dgm:prSet/>
      <dgm:spPr/>
      <dgm:t>
        <a:bodyPr/>
        <a:lstStyle/>
        <a:p>
          <a:r>
            <a:rPr lang="en-GB"/>
            <a:t>Destructiveness and cynicism</a:t>
          </a:r>
          <a:endParaRPr lang="en-US"/>
        </a:p>
      </dgm:t>
    </dgm:pt>
    <dgm:pt modelId="{2DAFBBF4-AAE9-4F0F-A8AD-38E37A45DB8F}" type="parTrans" cxnId="{1A981147-76E4-4909-BBCD-B961C85654D4}">
      <dgm:prSet/>
      <dgm:spPr/>
      <dgm:t>
        <a:bodyPr/>
        <a:lstStyle/>
        <a:p>
          <a:endParaRPr lang="en-US"/>
        </a:p>
      </dgm:t>
    </dgm:pt>
    <dgm:pt modelId="{7813CF8D-D4E4-49DE-8097-D6FA0B5A6369}" type="sibTrans" cxnId="{1A981147-76E4-4909-BBCD-B961C85654D4}">
      <dgm:prSet/>
      <dgm:spPr/>
      <dgm:t>
        <a:bodyPr/>
        <a:lstStyle/>
        <a:p>
          <a:endParaRPr lang="en-US"/>
        </a:p>
      </dgm:t>
    </dgm:pt>
    <dgm:pt modelId="{7B71C0CC-DBAE-4E28-B16F-D33B24F25647}">
      <dgm:prSet/>
      <dgm:spPr/>
      <dgm:t>
        <a:bodyPr/>
        <a:lstStyle/>
        <a:p>
          <a:r>
            <a:rPr lang="en-GB"/>
            <a:t>Projectivity (both believing that wild and dangerous things happen in the world, and projection outward of emotional impulses)</a:t>
          </a:r>
          <a:endParaRPr lang="en-US"/>
        </a:p>
      </dgm:t>
    </dgm:pt>
    <dgm:pt modelId="{C1811936-BAF0-44EF-AEFD-B001F1D56C96}" type="parTrans" cxnId="{B90CF6FA-40A0-4A21-8499-30392E17F6EE}">
      <dgm:prSet/>
      <dgm:spPr/>
      <dgm:t>
        <a:bodyPr/>
        <a:lstStyle/>
        <a:p>
          <a:endParaRPr lang="en-US"/>
        </a:p>
      </dgm:t>
    </dgm:pt>
    <dgm:pt modelId="{9D2A38F0-82D1-4866-AB34-D612EF1B5ABF}" type="sibTrans" cxnId="{B90CF6FA-40A0-4A21-8499-30392E17F6EE}">
      <dgm:prSet/>
      <dgm:spPr/>
      <dgm:t>
        <a:bodyPr/>
        <a:lstStyle/>
        <a:p>
          <a:endParaRPr lang="en-US"/>
        </a:p>
      </dgm:t>
    </dgm:pt>
    <dgm:pt modelId="{45260DFA-B021-49A6-AD97-ECED1AB2F674}">
      <dgm:prSet/>
      <dgm:spPr/>
      <dgm:t>
        <a:bodyPr/>
        <a:lstStyle/>
        <a:p>
          <a:r>
            <a:rPr lang="en-GB"/>
            <a:t>Exaggerated concern with sexuality.</a:t>
          </a:r>
          <a:endParaRPr lang="en-US"/>
        </a:p>
      </dgm:t>
    </dgm:pt>
    <dgm:pt modelId="{9509E88F-46E9-4468-8DA3-B32DE71DDE16}" type="parTrans" cxnId="{EF28A5CF-6C00-4FB4-A6CD-160AFC754478}">
      <dgm:prSet/>
      <dgm:spPr/>
      <dgm:t>
        <a:bodyPr/>
        <a:lstStyle/>
        <a:p>
          <a:endParaRPr lang="en-US"/>
        </a:p>
      </dgm:t>
    </dgm:pt>
    <dgm:pt modelId="{09FE8873-DF5B-4794-97E9-7E142CCB1435}" type="sibTrans" cxnId="{EF28A5CF-6C00-4FB4-A6CD-160AFC754478}">
      <dgm:prSet/>
      <dgm:spPr/>
      <dgm:t>
        <a:bodyPr/>
        <a:lstStyle/>
        <a:p>
          <a:endParaRPr lang="en-US"/>
        </a:p>
      </dgm:t>
    </dgm:pt>
    <dgm:pt modelId="{C4378E4F-A05B-4859-B58B-E615525F5E6C}">
      <dgm:prSet/>
      <dgm:spPr/>
      <dgm:t>
        <a:bodyPr/>
        <a:lstStyle/>
        <a:p>
          <a:r>
            <a:rPr lang="en-US" dirty="0"/>
            <a:t>Adherence to traditional values</a:t>
          </a:r>
        </a:p>
      </dgm:t>
    </dgm:pt>
    <dgm:pt modelId="{075B6D0F-FE0D-4425-850D-0D348034403F}" type="parTrans" cxnId="{47112BDC-EE17-4D80-8AFD-6801B64FD7CA}">
      <dgm:prSet/>
      <dgm:spPr/>
      <dgm:t>
        <a:bodyPr/>
        <a:lstStyle/>
        <a:p>
          <a:endParaRPr lang="en-GB"/>
        </a:p>
      </dgm:t>
    </dgm:pt>
    <dgm:pt modelId="{469EAE90-8799-4882-B673-AAD877F48BE6}" type="sibTrans" cxnId="{47112BDC-EE17-4D80-8AFD-6801B64FD7CA}">
      <dgm:prSet/>
      <dgm:spPr/>
      <dgm:t>
        <a:bodyPr/>
        <a:lstStyle/>
        <a:p>
          <a:endParaRPr lang="en-GB"/>
        </a:p>
      </dgm:t>
    </dgm:pt>
    <dgm:pt modelId="{449C5F00-203E-4AC8-AC0E-52C0FFE2F710}" type="pres">
      <dgm:prSet presAssocID="{B07E63CA-B1D7-46AE-8D7B-A44BAFC9E95E}" presName="diagram" presStyleCnt="0">
        <dgm:presLayoutVars>
          <dgm:dir/>
          <dgm:resizeHandles val="exact"/>
        </dgm:presLayoutVars>
      </dgm:prSet>
      <dgm:spPr/>
    </dgm:pt>
    <dgm:pt modelId="{6ADB7D8D-32BB-4529-BCC4-804412E33916}" type="pres">
      <dgm:prSet presAssocID="{C4378E4F-A05B-4859-B58B-E615525F5E6C}" presName="node" presStyleLbl="node1" presStyleIdx="0" presStyleCnt="9">
        <dgm:presLayoutVars>
          <dgm:bulletEnabled val="1"/>
        </dgm:presLayoutVars>
      </dgm:prSet>
      <dgm:spPr/>
    </dgm:pt>
    <dgm:pt modelId="{F5F79DEC-F95C-434B-8F16-0F9367010FA7}" type="pres">
      <dgm:prSet presAssocID="{469EAE90-8799-4882-B673-AAD877F48BE6}" presName="sibTrans" presStyleCnt="0"/>
      <dgm:spPr/>
    </dgm:pt>
    <dgm:pt modelId="{D322FBDB-A316-4C0C-8E9F-1801243DBE03}" type="pres">
      <dgm:prSet presAssocID="{1276FF71-7865-4D98-8CCC-714E322C5117}" presName="node" presStyleLbl="node1" presStyleIdx="1" presStyleCnt="9">
        <dgm:presLayoutVars>
          <dgm:bulletEnabled val="1"/>
        </dgm:presLayoutVars>
      </dgm:prSet>
      <dgm:spPr/>
    </dgm:pt>
    <dgm:pt modelId="{0DFC1F2B-F7CE-4B1B-A1B1-0835BA2BFB4C}" type="pres">
      <dgm:prSet presAssocID="{4C1FF12C-FF02-49D7-A7DF-F1AEBBA74D6D}" presName="sibTrans" presStyleCnt="0"/>
      <dgm:spPr/>
    </dgm:pt>
    <dgm:pt modelId="{BE268090-9699-4F56-9764-D007D9BE51C0}" type="pres">
      <dgm:prSet presAssocID="{D432CC8F-877D-4211-83E7-AC66D5E0AC5F}" presName="node" presStyleLbl="node1" presStyleIdx="2" presStyleCnt="9">
        <dgm:presLayoutVars>
          <dgm:bulletEnabled val="1"/>
        </dgm:presLayoutVars>
      </dgm:prSet>
      <dgm:spPr/>
    </dgm:pt>
    <dgm:pt modelId="{1199EF4B-E33B-45D1-8716-0F6684D591FA}" type="pres">
      <dgm:prSet presAssocID="{C39EB43C-8200-4462-9E50-7337CF6C7D89}" presName="sibTrans" presStyleCnt="0"/>
      <dgm:spPr/>
    </dgm:pt>
    <dgm:pt modelId="{55CFEE75-BBB8-452F-8444-D69BBD53331D}" type="pres">
      <dgm:prSet presAssocID="{84AA8480-3647-4796-8271-9A7F60A499EF}" presName="node" presStyleLbl="node1" presStyleIdx="3" presStyleCnt="9">
        <dgm:presLayoutVars>
          <dgm:bulletEnabled val="1"/>
        </dgm:presLayoutVars>
      </dgm:prSet>
      <dgm:spPr/>
    </dgm:pt>
    <dgm:pt modelId="{15AB084C-0158-487E-9798-5E549B9E53A0}" type="pres">
      <dgm:prSet presAssocID="{FF4A60BE-850C-48F6-9270-AD1E08AD7A03}" presName="sibTrans" presStyleCnt="0"/>
      <dgm:spPr/>
    </dgm:pt>
    <dgm:pt modelId="{DE23FF0A-3D83-410B-8E51-B9797FF19E5D}" type="pres">
      <dgm:prSet presAssocID="{65E9BFF3-B34B-402C-851A-C24A8924F2DE}" presName="node" presStyleLbl="node1" presStyleIdx="4" presStyleCnt="9">
        <dgm:presLayoutVars>
          <dgm:bulletEnabled val="1"/>
        </dgm:presLayoutVars>
      </dgm:prSet>
      <dgm:spPr/>
    </dgm:pt>
    <dgm:pt modelId="{71ED4210-6C3E-4421-857A-B67AD3CFFEDE}" type="pres">
      <dgm:prSet presAssocID="{D9FAE876-D725-43A3-97CE-8831F0AD07BB}" presName="sibTrans" presStyleCnt="0"/>
      <dgm:spPr/>
    </dgm:pt>
    <dgm:pt modelId="{AF48079E-2E27-4A4D-B5C6-D5562460D62B}" type="pres">
      <dgm:prSet presAssocID="{6BAB765D-E5C5-4630-BB98-799EACAAC5DF}" presName="node" presStyleLbl="node1" presStyleIdx="5" presStyleCnt="9">
        <dgm:presLayoutVars>
          <dgm:bulletEnabled val="1"/>
        </dgm:presLayoutVars>
      </dgm:prSet>
      <dgm:spPr/>
    </dgm:pt>
    <dgm:pt modelId="{D3A3FDF4-7EC2-4234-A671-3945C6D2A721}" type="pres">
      <dgm:prSet presAssocID="{5C428E08-0888-4C2D-AA17-5B89115CBDD8}" presName="sibTrans" presStyleCnt="0"/>
      <dgm:spPr/>
    </dgm:pt>
    <dgm:pt modelId="{0A1EFB01-026C-4438-BF8E-C3387025CA22}" type="pres">
      <dgm:prSet presAssocID="{A39FBDD0-B9DD-4F6D-8E74-161099B5934B}" presName="node" presStyleLbl="node1" presStyleIdx="6" presStyleCnt="9">
        <dgm:presLayoutVars>
          <dgm:bulletEnabled val="1"/>
        </dgm:presLayoutVars>
      </dgm:prSet>
      <dgm:spPr/>
    </dgm:pt>
    <dgm:pt modelId="{EE044275-2659-4F53-A335-D0385AF7ABCC}" type="pres">
      <dgm:prSet presAssocID="{7813CF8D-D4E4-49DE-8097-D6FA0B5A6369}" presName="sibTrans" presStyleCnt="0"/>
      <dgm:spPr/>
    </dgm:pt>
    <dgm:pt modelId="{88B1CA8E-7F96-4D92-B968-0A6612642BA5}" type="pres">
      <dgm:prSet presAssocID="{7B71C0CC-DBAE-4E28-B16F-D33B24F25647}" presName="node" presStyleLbl="node1" presStyleIdx="7" presStyleCnt="9">
        <dgm:presLayoutVars>
          <dgm:bulletEnabled val="1"/>
        </dgm:presLayoutVars>
      </dgm:prSet>
      <dgm:spPr/>
    </dgm:pt>
    <dgm:pt modelId="{3311FEC2-0849-4D0F-9017-9BBC243B61C7}" type="pres">
      <dgm:prSet presAssocID="{9D2A38F0-82D1-4866-AB34-D612EF1B5ABF}" presName="sibTrans" presStyleCnt="0"/>
      <dgm:spPr/>
    </dgm:pt>
    <dgm:pt modelId="{1FC5538C-ED76-4AB1-829B-15CF581EA257}" type="pres">
      <dgm:prSet presAssocID="{45260DFA-B021-49A6-AD97-ECED1AB2F674}" presName="node" presStyleLbl="node1" presStyleIdx="8" presStyleCnt="9">
        <dgm:presLayoutVars>
          <dgm:bulletEnabled val="1"/>
        </dgm:presLayoutVars>
      </dgm:prSet>
      <dgm:spPr/>
    </dgm:pt>
  </dgm:ptLst>
  <dgm:cxnLst>
    <dgm:cxn modelId="{9344AF13-72F6-4C6E-9B5C-6C1ABC533591}" srcId="{B07E63CA-B1D7-46AE-8D7B-A44BAFC9E95E}" destId="{1276FF71-7865-4D98-8CCC-714E322C5117}" srcOrd="1" destOrd="0" parTransId="{9CACFF93-87D3-4833-BD3E-D3F85D5242B9}" sibTransId="{4C1FF12C-FF02-49D7-A7DF-F1AEBBA74D6D}"/>
    <dgm:cxn modelId="{41F5DC14-C595-4A51-A674-2F1F5851A94F}" type="presOf" srcId="{7B71C0CC-DBAE-4E28-B16F-D33B24F25647}" destId="{88B1CA8E-7F96-4D92-B968-0A6612642BA5}" srcOrd="0" destOrd="0" presId="urn:microsoft.com/office/officeart/2005/8/layout/default"/>
    <dgm:cxn modelId="{5140C619-79A9-4333-AF2F-378D0E56F7C1}" type="presOf" srcId="{C4378E4F-A05B-4859-B58B-E615525F5E6C}" destId="{6ADB7D8D-32BB-4529-BCC4-804412E33916}" srcOrd="0" destOrd="0" presId="urn:microsoft.com/office/officeart/2005/8/layout/default"/>
    <dgm:cxn modelId="{2840F325-C16E-4A0D-BDBD-8FD2C5CEE71B}" type="presOf" srcId="{1276FF71-7865-4D98-8CCC-714E322C5117}" destId="{D322FBDB-A316-4C0C-8E9F-1801243DBE03}" srcOrd="0" destOrd="0" presId="urn:microsoft.com/office/officeart/2005/8/layout/default"/>
    <dgm:cxn modelId="{42D5372D-9308-4909-AAA2-4CEE9C4BFBDC}" type="presOf" srcId="{6BAB765D-E5C5-4630-BB98-799EACAAC5DF}" destId="{AF48079E-2E27-4A4D-B5C6-D5562460D62B}" srcOrd="0" destOrd="0" presId="urn:microsoft.com/office/officeart/2005/8/layout/default"/>
    <dgm:cxn modelId="{1A981147-76E4-4909-BBCD-B961C85654D4}" srcId="{B07E63CA-B1D7-46AE-8D7B-A44BAFC9E95E}" destId="{A39FBDD0-B9DD-4F6D-8E74-161099B5934B}" srcOrd="6" destOrd="0" parTransId="{2DAFBBF4-AAE9-4F0F-A8AD-38E37A45DB8F}" sibTransId="{7813CF8D-D4E4-49DE-8097-D6FA0B5A6369}"/>
    <dgm:cxn modelId="{8B2A406B-C6E2-46E9-A8EC-5BE0C3C19769}" type="presOf" srcId="{84AA8480-3647-4796-8271-9A7F60A499EF}" destId="{55CFEE75-BBB8-452F-8444-D69BBD53331D}" srcOrd="0" destOrd="0" presId="urn:microsoft.com/office/officeart/2005/8/layout/default"/>
    <dgm:cxn modelId="{825FC34C-2481-4A5D-8450-066E68F98036}" type="presOf" srcId="{65E9BFF3-B34B-402C-851A-C24A8924F2DE}" destId="{DE23FF0A-3D83-410B-8E51-B9797FF19E5D}" srcOrd="0" destOrd="0" presId="urn:microsoft.com/office/officeart/2005/8/layout/default"/>
    <dgm:cxn modelId="{AB604259-9AD4-4CAA-B7DD-6BA37AD6D955}" srcId="{B07E63CA-B1D7-46AE-8D7B-A44BAFC9E95E}" destId="{D432CC8F-877D-4211-83E7-AC66D5E0AC5F}" srcOrd="2" destOrd="0" parTransId="{F76B4E0A-87B0-4187-8E57-73CCD9970399}" sibTransId="{C39EB43C-8200-4462-9E50-7337CF6C7D89}"/>
    <dgm:cxn modelId="{156D7D7D-C1AC-4BD5-A6B6-62A40B710055}" srcId="{B07E63CA-B1D7-46AE-8D7B-A44BAFC9E95E}" destId="{6BAB765D-E5C5-4630-BB98-799EACAAC5DF}" srcOrd="5" destOrd="0" parTransId="{7272D39A-506A-44AF-9B7D-63BD48994CF5}" sibTransId="{5C428E08-0888-4C2D-AA17-5B89115CBDD8}"/>
    <dgm:cxn modelId="{637E2F92-63CD-4092-B053-673B2E85D58B}" type="presOf" srcId="{B07E63CA-B1D7-46AE-8D7B-A44BAFC9E95E}" destId="{449C5F00-203E-4AC8-AC0E-52C0FFE2F710}" srcOrd="0" destOrd="0" presId="urn:microsoft.com/office/officeart/2005/8/layout/default"/>
    <dgm:cxn modelId="{BF76ACC7-C88B-4FED-B9C9-591EC536710F}" type="presOf" srcId="{A39FBDD0-B9DD-4F6D-8E74-161099B5934B}" destId="{0A1EFB01-026C-4438-BF8E-C3387025CA22}" srcOrd="0" destOrd="0" presId="urn:microsoft.com/office/officeart/2005/8/layout/default"/>
    <dgm:cxn modelId="{395F53CF-80E3-4B7C-A211-148566B048BA}" type="presOf" srcId="{45260DFA-B021-49A6-AD97-ECED1AB2F674}" destId="{1FC5538C-ED76-4AB1-829B-15CF581EA257}" srcOrd="0" destOrd="0" presId="urn:microsoft.com/office/officeart/2005/8/layout/default"/>
    <dgm:cxn modelId="{C0CB94CF-20EF-44EF-8D8E-CA19C12A3978}" type="presOf" srcId="{D432CC8F-877D-4211-83E7-AC66D5E0AC5F}" destId="{BE268090-9699-4F56-9764-D007D9BE51C0}" srcOrd="0" destOrd="0" presId="urn:microsoft.com/office/officeart/2005/8/layout/default"/>
    <dgm:cxn modelId="{EF28A5CF-6C00-4FB4-A6CD-160AFC754478}" srcId="{B07E63CA-B1D7-46AE-8D7B-A44BAFC9E95E}" destId="{45260DFA-B021-49A6-AD97-ECED1AB2F674}" srcOrd="8" destOrd="0" parTransId="{9509E88F-46E9-4468-8DA3-B32DE71DDE16}" sibTransId="{09FE8873-DF5B-4794-97E9-7E142CCB1435}"/>
    <dgm:cxn modelId="{47112BDC-EE17-4D80-8AFD-6801B64FD7CA}" srcId="{B07E63CA-B1D7-46AE-8D7B-A44BAFC9E95E}" destId="{C4378E4F-A05B-4859-B58B-E615525F5E6C}" srcOrd="0" destOrd="0" parTransId="{075B6D0F-FE0D-4425-850D-0D348034403F}" sibTransId="{469EAE90-8799-4882-B673-AAD877F48BE6}"/>
    <dgm:cxn modelId="{9BF4B1E9-1B7F-4F89-B99E-268CA9BB5A2E}" srcId="{B07E63CA-B1D7-46AE-8D7B-A44BAFC9E95E}" destId="{84AA8480-3647-4796-8271-9A7F60A499EF}" srcOrd="3" destOrd="0" parTransId="{01B68EA5-70A3-41B3-A70A-64B26534E0F2}" sibTransId="{FF4A60BE-850C-48F6-9270-AD1E08AD7A03}"/>
    <dgm:cxn modelId="{B90CF6FA-40A0-4A21-8499-30392E17F6EE}" srcId="{B07E63CA-B1D7-46AE-8D7B-A44BAFC9E95E}" destId="{7B71C0CC-DBAE-4E28-B16F-D33B24F25647}" srcOrd="7" destOrd="0" parTransId="{C1811936-BAF0-44EF-AEFD-B001F1D56C96}" sibTransId="{9D2A38F0-82D1-4866-AB34-D612EF1B5ABF}"/>
    <dgm:cxn modelId="{65DD9CFD-8967-463E-9D2A-3A387FC67A81}" srcId="{B07E63CA-B1D7-46AE-8D7B-A44BAFC9E95E}" destId="{65E9BFF3-B34B-402C-851A-C24A8924F2DE}" srcOrd="4" destOrd="0" parTransId="{E44054F8-2BAF-40E9-AFEA-286B29F4F809}" sibTransId="{D9FAE876-D725-43A3-97CE-8831F0AD07BB}"/>
    <dgm:cxn modelId="{894A8D3B-433E-4ADF-9C54-D2D38B9D14C9}" type="presParOf" srcId="{449C5F00-203E-4AC8-AC0E-52C0FFE2F710}" destId="{6ADB7D8D-32BB-4529-BCC4-804412E33916}" srcOrd="0" destOrd="0" presId="urn:microsoft.com/office/officeart/2005/8/layout/default"/>
    <dgm:cxn modelId="{383F96A6-1F8D-4497-B79B-9D5E685BF39C}" type="presParOf" srcId="{449C5F00-203E-4AC8-AC0E-52C0FFE2F710}" destId="{F5F79DEC-F95C-434B-8F16-0F9367010FA7}" srcOrd="1" destOrd="0" presId="urn:microsoft.com/office/officeart/2005/8/layout/default"/>
    <dgm:cxn modelId="{DDF4DCB2-5287-4FAF-90FF-2F0154EE1D49}" type="presParOf" srcId="{449C5F00-203E-4AC8-AC0E-52C0FFE2F710}" destId="{D322FBDB-A316-4C0C-8E9F-1801243DBE03}" srcOrd="2" destOrd="0" presId="urn:microsoft.com/office/officeart/2005/8/layout/default"/>
    <dgm:cxn modelId="{140DED64-7F08-4489-AB41-116D38DECD29}" type="presParOf" srcId="{449C5F00-203E-4AC8-AC0E-52C0FFE2F710}" destId="{0DFC1F2B-F7CE-4B1B-A1B1-0835BA2BFB4C}" srcOrd="3" destOrd="0" presId="urn:microsoft.com/office/officeart/2005/8/layout/default"/>
    <dgm:cxn modelId="{387862DB-649A-4520-AB3A-53C2849D7252}" type="presParOf" srcId="{449C5F00-203E-4AC8-AC0E-52C0FFE2F710}" destId="{BE268090-9699-4F56-9764-D007D9BE51C0}" srcOrd="4" destOrd="0" presId="urn:microsoft.com/office/officeart/2005/8/layout/default"/>
    <dgm:cxn modelId="{C80578DB-A719-4F0D-B1EE-D0A526BE00C5}" type="presParOf" srcId="{449C5F00-203E-4AC8-AC0E-52C0FFE2F710}" destId="{1199EF4B-E33B-45D1-8716-0F6684D591FA}" srcOrd="5" destOrd="0" presId="urn:microsoft.com/office/officeart/2005/8/layout/default"/>
    <dgm:cxn modelId="{C9A57DD9-B574-4FB8-825D-AF38408F6D48}" type="presParOf" srcId="{449C5F00-203E-4AC8-AC0E-52C0FFE2F710}" destId="{55CFEE75-BBB8-452F-8444-D69BBD53331D}" srcOrd="6" destOrd="0" presId="urn:microsoft.com/office/officeart/2005/8/layout/default"/>
    <dgm:cxn modelId="{E9C706F2-C284-473D-BBF5-882EF2C95976}" type="presParOf" srcId="{449C5F00-203E-4AC8-AC0E-52C0FFE2F710}" destId="{15AB084C-0158-487E-9798-5E549B9E53A0}" srcOrd="7" destOrd="0" presId="urn:microsoft.com/office/officeart/2005/8/layout/default"/>
    <dgm:cxn modelId="{43538A08-3DD3-4B61-83DF-1FFCB8E3301C}" type="presParOf" srcId="{449C5F00-203E-4AC8-AC0E-52C0FFE2F710}" destId="{DE23FF0A-3D83-410B-8E51-B9797FF19E5D}" srcOrd="8" destOrd="0" presId="urn:microsoft.com/office/officeart/2005/8/layout/default"/>
    <dgm:cxn modelId="{A3AC939A-8335-431A-9C52-FBFBC07B9A5B}" type="presParOf" srcId="{449C5F00-203E-4AC8-AC0E-52C0FFE2F710}" destId="{71ED4210-6C3E-4421-857A-B67AD3CFFEDE}" srcOrd="9" destOrd="0" presId="urn:microsoft.com/office/officeart/2005/8/layout/default"/>
    <dgm:cxn modelId="{4E1C9007-B440-4094-83EB-BF14CA06318C}" type="presParOf" srcId="{449C5F00-203E-4AC8-AC0E-52C0FFE2F710}" destId="{AF48079E-2E27-4A4D-B5C6-D5562460D62B}" srcOrd="10" destOrd="0" presId="urn:microsoft.com/office/officeart/2005/8/layout/default"/>
    <dgm:cxn modelId="{67960B4E-BB9E-4857-8C17-4DC9A6E11341}" type="presParOf" srcId="{449C5F00-203E-4AC8-AC0E-52C0FFE2F710}" destId="{D3A3FDF4-7EC2-4234-A671-3945C6D2A721}" srcOrd="11" destOrd="0" presId="urn:microsoft.com/office/officeart/2005/8/layout/default"/>
    <dgm:cxn modelId="{01549DA3-D451-4214-8FB1-726FF0600A1C}" type="presParOf" srcId="{449C5F00-203E-4AC8-AC0E-52C0FFE2F710}" destId="{0A1EFB01-026C-4438-BF8E-C3387025CA22}" srcOrd="12" destOrd="0" presId="urn:microsoft.com/office/officeart/2005/8/layout/default"/>
    <dgm:cxn modelId="{DA422187-1D0E-4137-9189-0FCEECD61348}" type="presParOf" srcId="{449C5F00-203E-4AC8-AC0E-52C0FFE2F710}" destId="{EE044275-2659-4F53-A335-D0385AF7ABCC}" srcOrd="13" destOrd="0" presId="urn:microsoft.com/office/officeart/2005/8/layout/default"/>
    <dgm:cxn modelId="{7C08453A-B469-459F-9F05-9D45D30FCAF9}" type="presParOf" srcId="{449C5F00-203E-4AC8-AC0E-52C0FFE2F710}" destId="{88B1CA8E-7F96-4D92-B968-0A6612642BA5}" srcOrd="14" destOrd="0" presId="urn:microsoft.com/office/officeart/2005/8/layout/default"/>
    <dgm:cxn modelId="{EA84F232-A593-4079-ABEA-CF9A6EED1804}" type="presParOf" srcId="{449C5F00-203E-4AC8-AC0E-52C0FFE2F710}" destId="{3311FEC2-0849-4D0F-9017-9BBC243B61C7}" srcOrd="15" destOrd="0" presId="urn:microsoft.com/office/officeart/2005/8/layout/default"/>
    <dgm:cxn modelId="{2C8919F1-C88B-4119-9986-AEBB4C6DEDCF}" type="presParOf" srcId="{449C5F00-203E-4AC8-AC0E-52C0FFE2F710}" destId="{1FC5538C-ED76-4AB1-829B-15CF581EA257}" srcOrd="1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DB7D8D-32BB-4529-BCC4-804412E33916}">
      <dsp:nvSpPr>
        <dsp:cNvPr id="0" name=""/>
        <dsp:cNvSpPr/>
      </dsp:nvSpPr>
      <dsp:spPr>
        <a:xfrm>
          <a:off x="3509" y="447094"/>
          <a:ext cx="1900172" cy="1140103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Adherence to traditional values</a:t>
          </a:r>
        </a:p>
      </dsp:txBody>
      <dsp:txXfrm>
        <a:off x="3509" y="447094"/>
        <a:ext cx="1900172" cy="1140103"/>
      </dsp:txXfrm>
    </dsp:sp>
    <dsp:sp modelId="{D322FBDB-A316-4C0C-8E9F-1801243DBE03}">
      <dsp:nvSpPr>
        <dsp:cNvPr id="0" name=""/>
        <dsp:cNvSpPr/>
      </dsp:nvSpPr>
      <dsp:spPr>
        <a:xfrm>
          <a:off x="2093699" y="447094"/>
          <a:ext cx="1900172" cy="1140103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/>
            <a:t>Submissiveness to authority figures</a:t>
          </a:r>
          <a:endParaRPr lang="en-US" sz="1300" kern="1200" dirty="0"/>
        </a:p>
      </dsp:txBody>
      <dsp:txXfrm>
        <a:off x="2093699" y="447094"/>
        <a:ext cx="1900172" cy="1140103"/>
      </dsp:txXfrm>
    </dsp:sp>
    <dsp:sp modelId="{BE268090-9699-4F56-9764-D007D9BE51C0}">
      <dsp:nvSpPr>
        <dsp:cNvPr id="0" name=""/>
        <dsp:cNvSpPr/>
      </dsp:nvSpPr>
      <dsp:spPr>
        <a:xfrm>
          <a:off x="4183888" y="447094"/>
          <a:ext cx="1900172" cy="1140103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Aggressiveness towards ‘out-groups’</a:t>
          </a:r>
          <a:endParaRPr lang="en-US" sz="1300" kern="1200"/>
        </a:p>
      </dsp:txBody>
      <dsp:txXfrm>
        <a:off x="4183888" y="447094"/>
        <a:ext cx="1900172" cy="1140103"/>
      </dsp:txXfrm>
    </dsp:sp>
    <dsp:sp modelId="{55CFEE75-BBB8-452F-8444-D69BBD53331D}">
      <dsp:nvSpPr>
        <dsp:cNvPr id="0" name=""/>
        <dsp:cNvSpPr/>
      </dsp:nvSpPr>
      <dsp:spPr>
        <a:xfrm>
          <a:off x="6274078" y="447094"/>
          <a:ext cx="1900172" cy="1140103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Opposition to introspection, reflection and creativity</a:t>
          </a:r>
          <a:endParaRPr lang="en-US" sz="1300" kern="1200"/>
        </a:p>
      </dsp:txBody>
      <dsp:txXfrm>
        <a:off x="6274078" y="447094"/>
        <a:ext cx="1900172" cy="1140103"/>
      </dsp:txXfrm>
    </dsp:sp>
    <dsp:sp modelId="{DE23FF0A-3D83-410B-8E51-B9797FF19E5D}">
      <dsp:nvSpPr>
        <dsp:cNvPr id="0" name=""/>
        <dsp:cNvSpPr/>
      </dsp:nvSpPr>
      <dsp:spPr>
        <a:xfrm>
          <a:off x="8364268" y="447094"/>
          <a:ext cx="1900172" cy="1140103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Tendency towards superstition and stereotyping</a:t>
          </a:r>
          <a:endParaRPr lang="en-US" sz="1300" kern="1200"/>
        </a:p>
      </dsp:txBody>
      <dsp:txXfrm>
        <a:off x="8364268" y="447094"/>
        <a:ext cx="1900172" cy="1140103"/>
      </dsp:txXfrm>
    </dsp:sp>
    <dsp:sp modelId="{AF48079E-2E27-4A4D-B5C6-D5562460D62B}">
      <dsp:nvSpPr>
        <dsp:cNvPr id="0" name=""/>
        <dsp:cNvSpPr/>
      </dsp:nvSpPr>
      <dsp:spPr>
        <a:xfrm>
          <a:off x="1048604" y="1777215"/>
          <a:ext cx="1900172" cy="1140103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Preoccupation with power and ‘toughness’</a:t>
          </a:r>
          <a:endParaRPr lang="en-US" sz="1300" kern="1200"/>
        </a:p>
      </dsp:txBody>
      <dsp:txXfrm>
        <a:off x="1048604" y="1777215"/>
        <a:ext cx="1900172" cy="1140103"/>
      </dsp:txXfrm>
    </dsp:sp>
    <dsp:sp modelId="{0A1EFB01-026C-4438-BF8E-C3387025CA22}">
      <dsp:nvSpPr>
        <dsp:cNvPr id="0" name=""/>
        <dsp:cNvSpPr/>
      </dsp:nvSpPr>
      <dsp:spPr>
        <a:xfrm>
          <a:off x="3138793" y="1777215"/>
          <a:ext cx="1900172" cy="1140103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Destructiveness and cynicism</a:t>
          </a:r>
          <a:endParaRPr lang="en-US" sz="1300" kern="1200"/>
        </a:p>
      </dsp:txBody>
      <dsp:txXfrm>
        <a:off x="3138793" y="1777215"/>
        <a:ext cx="1900172" cy="1140103"/>
      </dsp:txXfrm>
    </dsp:sp>
    <dsp:sp modelId="{88B1CA8E-7F96-4D92-B968-0A6612642BA5}">
      <dsp:nvSpPr>
        <dsp:cNvPr id="0" name=""/>
        <dsp:cNvSpPr/>
      </dsp:nvSpPr>
      <dsp:spPr>
        <a:xfrm>
          <a:off x="5228983" y="1777215"/>
          <a:ext cx="1900172" cy="1140103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Projectivity (both believing that wild and dangerous things happen in the world, and projection outward of emotional impulses)</a:t>
          </a:r>
          <a:endParaRPr lang="en-US" sz="1300" kern="1200"/>
        </a:p>
      </dsp:txBody>
      <dsp:txXfrm>
        <a:off x="5228983" y="1777215"/>
        <a:ext cx="1900172" cy="1140103"/>
      </dsp:txXfrm>
    </dsp:sp>
    <dsp:sp modelId="{1FC5538C-ED76-4AB1-829B-15CF581EA257}">
      <dsp:nvSpPr>
        <dsp:cNvPr id="0" name=""/>
        <dsp:cNvSpPr/>
      </dsp:nvSpPr>
      <dsp:spPr>
        <a:xfrm>
          <a:off x="7319173" y="1777215"/>
          <a:ext cx="1900172" cy="1140103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Exaggerated concern with sexuality.</a:t>
          </a:r>
          <a:endParaRPr lang="en-US" sz="1300" kern="1200"/>
        </a:p>
      </dsp:txBody>
      <dsp:txXfrm>
        <a:off x="7319173" y="1777215"/>
        <a:ext cx="1900172" cy="114010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6A55D2-DAB0-44FB-8C07-5A20033F218F}" type="datetimeFigureOut">
              <a:rPr lang="en-GB" smtClean="0"/>
              <a:t>17/06/2026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6F526E-2C18-4C2B-B489-D107FE738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14002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09A1C012-8297-4361-ACE8-A2509FB18911}"/>
              </a:ext>
            </a:extLst>
          </p:cNvPr>
          <p:cNvSpPr/>
          <p:nvPr/>
        </p:nvSpPr>
        <p:spPr>
          <a:xfrm>
            <a:off x="0" y="4206240"/>
            <a:ext cx="12192000" cy="265176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4EC2572-8518-46FF-8F60-FE2963DF4A6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60120" y="640080"/>
            <a:ext cx="10268712" cy="3227832"/>
          </a:xfrm>
        </p:spPr>
        <p:txBody>
          <a:bodyPr anchor="b">
            <a:normAutofit/>
          </a:bodyPr>
          <a:lstStyle>
            <a:lvl1pPr algn="ctr">
              <a:defRPr sz="8800"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7A0C76A-7715-48A4-8CF5-14BBF61962A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60120" y="4526280"/>
            <a:ext cx="10268712" cy="1508760"/>
          </a:xfrm>
        </p:spPr>
        <p:txBody>
          <a:bodyPr>
            <a:normAutofit/>
          </a:bodyPr>
          <a:lstStyle>
            <a:lvl1pPr marL="0" indent="0" algn="ctr">
              <a:buNone/>
              <a:defRPr sz="3600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1" name="Date Placeholder 10">
            <a:extLst>
              <a:ext uri="{FF2B5EF4-FFF2-40B4-BE49-F238E27FC236}">
                <a16:creationId xmlns:a16="http://schemas.microsoft.com/office/drawing/2014/main" id="{52D4EF84-F7DF-49C5-9285-301284ADB9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algn="r"/>
            <a:fld id="{A37D6D71-8B28-4ED6-B932-04B197003D23}" type="datetimeFigureOut">
              <a:rPr lang="en-US" smtClean="0"/>
              <a:pPr algn="r"/>
              <a:t>6/17/2026</a:t>
            </a:fld>
            <a:endParaRPr lang="en-US" dirty="0"/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81266E04-79AF-49EF-86BC-DB29D304BB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90DF5B53-9A9A-46CE-A910-25ADA58753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algn="l"/>
            <a:fld id="{F97E8200-1950-409B-82E7-99938E7AE355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40333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380910-921F-4143-AB01-0F0AFC2908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0182FC-5A0B-4C24-A6ED-990ED5BA90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B6172F4-3DB0-4AE3-8926-081B78034C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A37D6D71-8B28-4ED6-B932-04B197003D23}" type="datetimeFigureOut">
              <a:rPr lang="en-US" smtClean="0"/>
              <a:pPr algn="r"/>
              <a:t>6/17/2026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25F1358-C731-465B-BCB1-2CCBFD6ECF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8D59536-57D3-4C8A-A207-568465A32E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97E8200-1950-409B-82E7-99938E7AE355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95927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B81E0804-8E9E-4C6E-B18D-44FE715B239E}"/>
              </a:ext>
            </a:extLst>
          </p:cNvPr>
          <p:cNvSpPr/>
          <p:nvPr/>
        </p:nvSpPr>
        <p:spPr>
          <a:xfrm>
            <a:off x="0" y="0"/>
            <a:ext cx="12192000" cy="422497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C278AA1-17A5-44BF-8791-EACDA31F5D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0120" y="768096"/>
            <a:ext cx="10268712" cy="3136392"/>
          </a:xfrm>
        </p:spPr>
        <p:txBody>
          <a:bodyPr anchor="b">
            <a:normAutofit/>
          </a:bodyPr>
          <a:lstStyle>
            <a:lvl1pPr>
              <a:defRPr sz="7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01203A5-DA79-4778-AB85-1503657484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60120" y="4544568"/>
            <a:ext cx="10268712" cy="1545336"/>
          </a:xfrm>
        </p:spPr>
        <p:txBody>
          <a:bodyPr>
            <a:normAutofit/>
          </a:bodyPr>
          <a:lstStyle>
            <a:lvl1pPr marL="0" indent="0">
              <a:buNone/>
              <a:defRPr sz="36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Date Placeholder 8">
            <a:extLst>
              <a:ext uri="{FF2B5EF4-FFF2-40B4-BE49-F238E27FC236}">
                <a16:creationId xmlns:a16="http://schemas.microsoft.com/office/drawing/2014/main" id="{CE3B1B5E-0912-44AE-BAED-70B980E539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A37D6D71-8B28-4ED6-B932-04B197003D23}" type="datetimeFigureOut">
              <a:rPr lang="en-US" smtClean="0"/>
              <a:pPr algn="r"/>
              <a:t>6/17/2026</a:t>
            </a:fld>
            <a:endParaRPr lang="en-US" dirty="0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346C82F1-A7B2-4F03-A26B-59D79BF5BF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B1DC1ABC-47A9-477B-A29D-F6690EE6B5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97E8200-1950-409B-82E7-99938E7AE355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54710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35F398-F05F-4793-9FA5-5B817EB95A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17F1CD-2CD4-4BBB-AB36-73A20B1A8D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60120" y="2587752"/>
            <a:ext cx="4815840" cy="359359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67BBE02-B884-4CCC-9CBD-13B792BBA2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12992" y="2583371"/>
            <a:ext cx="4815840" cy="359359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Date Placeholder 11">
            <a:extLst>
              <a:ext uri="{FF2B5EF4-FFF2-40B4-BE49-F238E27FC236}">
                <a16:creationId xmlns:a16="http://schemas.microsoft.com/office/drawing/2014/main" id="{B7FBE509-AA68-4D63-A589-AD5DE7FFFE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A37D6D71-8B28-4ED6-B932-04B197003D23}" type="datetimeFigureOut">
              <a:rPr lang="en-US" smtClean="0"/>
              <a:pPr algn="r"/>
              <a:t>6/17/2026</a:t>
            </a:fld>
            <a:endParaRPr lang="en-US" dirty="0"/>
          </a:p>
        </p:txBody>
      </p:sp>
      <p:sp>
        <p:nvSpPr>
          <p:cNvPr id="13" name="Footer Placeholder 12">
            <a:extLst>
              <a:ext uri="{FF2B5EF4-FFF2-40B4-BE49-F238E27FC236}">
                <a16:creationId xmlns:a16="http://schemas.microsoft.com/office/drawing/2014/main" id="{9C1A4D52-57E4-4F45-BC2C-9FD73E9CEC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E76AD5E1-358D-4236-85AE-74713259EF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97E8200-1950-409B-82E7-99938E7AE355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77765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87D32C-166A-4FBE-B24D-C257690954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60121" y="2587752"/>
            <a:ext cx="4818888" cy="892048"/>
          </a:xfrm>
        </p:spPr>
        <p:txBody>
          <a:bodyPr anchor="ctr"/>
          <a:lstStyle>
            <a:lvl1pPr marL="0" indent="0">
              <a:buNone/>
              <a:defRPr sz="26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A9EC567-F249-462A-B71A-9C40D50E26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60120" y="3594538"/>
            <a:ext cx="4818888" cy="258680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BB7D2C6-69D1-4DE4-BF68-5FB0623DB9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09944" y="2587752"/>
            <a:ext cx="4818888" cy="892048"/>
          </a:xfrm>
        </p:spPr>
        <p:txBody>
          <a:bodyPr anchor="ctr"/>
          <a:lstStyle>
            <a:lvl1pPr marL="0" indent="0">
              <a:buNone/>
              <a:defRPr sz="26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67CC7-ED09-4F8D-A39A-C5969D33B9F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409944" y="3594538"/>
            <a:ext cx="4818888" cy="258680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5F92A44F-DE98-4FB5-B474-5DCCDD267A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A37D6D71-8B28-4ED6-B932-04B197003D23}" type="datetimeFigureOut">
              <a:rPr lang="en-US" smtClean="0"/>
              <a:pPr algn="r"/>
              <a:t>6/17/2026</a:t>
            </a:fld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3ACC79DA-A9E4-4E93-93F1-81907A901B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404DFE57-AA80-4ED8-AD77-35CC56F3FB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97E8200-1950-409B-82E7-99938E7AE355}" type="slidenum">
              <a:rPr lang="en-US" smtClean="0"/>
              <a:pPr algn="l"/>
              <a:t>‹#›</a:t>
            </a:fld>
            <a:endParaRPr lang="en-US" dirty="0"/>
          </a:p>
        </p:txBody>
      </p:sp>
      <p:sp>
        <p:nvSpPr>
          <p:cNvPr id="13" name="Title 12">
            <a:extLst>
              <a:ext uri="{FF2B5EF4-FFF2-40B4-BE49-F238E27FC236}">
                <a16:creationId xmlns:a16="http://schemas.microsoft.com/office/drawing/2014/main" id="{FB62259C-ADDF-4293-AD3B-AB2E04A748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2543165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BC7BA0-DC57-452F-85B7-C979AA6909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F1C53797-8D72-4774-AC93-EB9FDD650C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A37D6D71-8B28-4ED6-B932-04B197003D23}" type="datetimeFigureOut">
              <a:rPr lang="en-US" smtClean="0"/>
              <a:pPr algn="r"/>
              <a:t>6/17/2026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E945AB7-1A32-4516-ABF9-B40958AE2E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B22923C3-1D67-4089-A6B1-9A10315E80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97E8200-1950-409B-82E7-99938E7AE355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03171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0A8DC1-14F6-453B-A724-D6493F063F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A37D6D71-8B28-4ED6-B932-04B197003D23}" type="datetimeFigureOut">
              <a:rPr lang="en-US" smtClean="0"/>
              <a:pPr algn="r"/>
              <a:t>6/17/2026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E63FF0-1A91-4698-B12A-112D053735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E066D53-44B3-4F04-93FD-9756A60139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97E8200-1950-409B-82E7-99938E7AE355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78415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83A0FE-F7E3-433E-9A29-D778690D22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2591850"/>
            <a:ext cx="6045644" cy="359359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794B15D-55F5-4208-AF40-41CAFEB56F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60120" y="2591850"/>
            <a:ext cx="3811905" cy="3277137"/>
          </a:xfrm>
        </p:spPr>
        <p:txBody>
          <a:bodyPr anchor="ctr"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E8A46CE7-2F0F-4C85-B633-B9FCB8347A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A37D6D71-8B28-4ED6-B932-04B197003D23}" type="datetimeFigureOut">
              <a:rPr lang="en-US" smtClean="0"/>
              <a:pPr algn="r"/>
              <a:t>6/17/2026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D0900919-3A73-4918-9D97-8DBE7ABB7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8BC1001-E44E-4A9A-9E60-2E319A844F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97E8200-1950-409B-82E7-99938E7AE355}" type="slidenum">
              <a:rPr lang="en-US" smtClean="0"/>
              <a:pPr algn="l"/>
              <a:t>‹#›</a:t>
            </a:fld>
            <a:endParaRPr lang="en-US" dirty="0"/>
          </a:p>
        </p:txBody>
      </p:sp>
      <p:sp>
        <p:nvSpPr>
          <p:cNvPr id="11" name="Title 10">
            <a:extLst>
              <a:ext uri="{FF2B5EF4-FFF2-40B4-BE49-F238E27FC236}">
                <a16:creationId xmlns:a16="http://schemas.microsoft.com/office/drawing/2014/main" id="{A125AC31-022C-40AA-B65C-C9AC48395A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589169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797A575-703F-410E-9A84-F9B578FEAE8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0" y="2267712"/>
            <a:ext cx="6571469" cy="4590288"/>
          </a:xfr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518B509-934D-400A-A922-45B61AC6ED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235971" y="2587752"/>
            <a:ext cx="3992856" cy="3593592"/>
          </a:xfrm>
        </p:spPr>
        <p:txBody>
          <a:bodyPr anchor="ctr"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99813C51-6954-4F3A-A043-D1BCC8B50F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A37D6D71-8B28-4ED6-B932-04B197003D23}" type="datetimeFigureOut">
              <a:rPr lang="en-US" smtClean="0"/>
              <a:pPr algn="r"/>
              <a:t>6/17/2026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C0AC32FB-49A3-40E4-9D24-1775970436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endParaRPr lang="en-US" dirty="0">
              <a:effectLst>
                <a:outerShdw blurRad="50800" dist="38100" dir="2700000" algn="tl" rotWithShape="0">
                  <a:prstClr val="black">
                    <a:alpha val="43000"/>
                  </a:prstClr>
                </a:outerShdw>
              </a:effectLst>
            </a:endParaRP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93F5E6-DAE6-447B-8038-5F4C9A799F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97E8200-1950-409B-82E7-99938E7AE355}" type="slidenum">
              <a:rPr lang="en-US" smtClean="0"/>
              <a:pPr algn="l"/>
              <a:t>‹#›</a:t>
            </a:fld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FF97FB-514D-4FE8-A9A4-E9A111A56E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8352980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6327B9-64C6-4AFE-8E67-F60CD17A80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692656D-F600-4D76-8A0F-BDBE78759BD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6A13412-4939-4879-B91F-BB5B029B6C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A37D6D71-8B28-4ED6-B932-04B197003D23}" type="datetimeFigureOut">
              <a:rPr lang="en-US" smtClean="0"/>
              <a:pPr algn="r"/>
              <a:t>6/17/2026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5237DB9-DE7D-4687-82D7-612600F06C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C819356-0444-4C23-82D3-E2FDE28D3D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97E8200-1950-409B-82E7-99938E7AE355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61140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8EB51B7C-D548-4AB7-90A4-C196105E6D56}"/>
              </a:ext>
            </a:extLst>
          </p:cNvPr>
          <p:cNvSpPr/>
          <p:nvPr/>
        </p:nvSpPr>
        <p:spPr>
          <a:xfrm>
            <a:off x="7108274" y="0"/>
            <a:ext cx="5083725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>
            <a:extLst>
              <a:ext uri="{FF2B5EF4-FFF2-40B4-BE49-F238E27FC236}">
                <a16:creationId xmlns:a16="http://schemas.microsoft.com/office/drawing/2014/main" id="{32DC521B-8B54-4843-9FF4-B2C30FA0043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751740" y="643467"/>
            <a:ext cx="3477092" cy="5533495"/>
          </a:xfrm>
        </p:spPr>
        <p:txBody>
          <a:bodyPr vert="eaVert" tIns="91440" bIns="9144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10E3F10-9E27-41E6-A965-4243E37BE3D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960120" y="643467"/>
            <a:ext cx="5504687" cy="5533496"/>
          </a:xfrm>
        </p:spPr>
        <p:txBody>
          <a:bodyPr vert="eaVert" tIns="91440" bIns="9144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341D62D-51A0-4AD7-8027-BF548FB6AAF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17898" y="6356350"/>
            <a:ext cx="2522798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algn="r"/>
            <a:fld id="{A37D6D71-8B28-4ED6-B932-04B197003D23}" type="datetimeFigureOut">
              <a:rPr lang="en-US" smtClean="0"/>
              <a:pPr algn="r"/>
              <a:t>6/17/2026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5857492-A701-44A1-B1D5-7B2C8CD065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ED2E8AE-F1AA-4D19-A434-102501D3B4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algn="l"/>
            <a:fld id="{F97E8200-1950-409B-82E7-99938E7AE355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7473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D153959-30FA-4987-A094-7243641F474B}"/>
              </a:ext>
            </a:extLst>
          </p:cNvPr>
          <p:cNvSpPr/>
          <p:nvPr/>
        </p:nvSpPr>
        <p:spPr>
          <a:xfrm>
            <a:off x="0" y="0"/>
            <a:ext cx="12192000" cy="226498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0216229-A6DB-436A-B327-667E80F0A5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0120" y="317814"/>
            <a:ext cx="10268712" cy="17007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B2B351D-270D-480D-8AF5-6A213ED2B3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60120" y="2587752"/>
            <a:ext cx="10268712" cy="35935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EB0E73-3310-4A8F-BB4A-7A6A99121A6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03720" y="6356350"/>
            <a:ext cx="323697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just">
              <a:defRPr sz="1200" spc="50" baseline="0">
                <a:solidFill>
                  <a:schemeClr val="tx1"/>
                </a:solidFill>
              </a:defRPr>
            </a:lvl1pPr>
          </a:lstStyle>
          <a:p>
            <a:pPr algn="r"/>
            <a:fld id="{A37D6D71-8B28-4ED6-B932-04B197003D23}" type="datetimeFigureOut">
              <a:rPr lang="en-US" smtClean="0"/>
              <a:pPr algn="r"/>
              <a:t>6/17/2026</a:t>
            </a:fld>
            <a:endParaRPr lang="en-US" spc="5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81C4C0-515B-4404-A780-C31E7DFE54A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960120" y="6356350"/>
            <a:ext cx="55046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cap="all" spc="50" baseline="0">
                <a:solidFill>
                  <a:schemeClr val="tx1"/>
                </a:solidFill>
              </a:defRPr>
            </a:lvl1pPr>
          </a:lstStyle>
          <a:p>
            <a:endParaRPr lang="en-US" spc="5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4C30C7-F013-428C-A6F7-A8CCCD14CEF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296144" y="6356350"/>
            <a:ext cx="9326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pPr algn="l"/>
            <a:fld id="{F97E8200-1950-409B-82E7-99938E7AE355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03179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6600" kern="1200" cap="all" spc="120" baseline="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1000"/>
        </a:lnSpc>
        <a:spcBef>
          <a:spcPts val="700"/>
        </a:spcBef>
        <a:spcAft>
          <a:spcPts val="700"/>
        </a:spcAft>
        <a:buFont typeface="Arial" panose="020B0604020202020204" pitchFamily="34" charset="0"/>
        <a:buNone/>
        <a:defRPr sz="2600" kern="1200" spc="50" baseline="0">
          <a:solidFill>
            <a:schemeClr val="tx1"/>
          </a:solidFill>
          <a:latin typeface="+mn-lt"/>
          <a:ea typeface="+mn-ea"/>
          <a:cs typeface="+mn-cs"/>
        </a:defRPr>
      </a:lvl1pPr>
      <a:lvl2pPr marL="274320" indent="-274320" algn="l" defTabSz="914400" rtl="0" eaLnBrk="1" latinLnBrk="0" hangingPunct="1">
        <a:lnSpc>
          <a:spcPct val="101000"/>
        </a:lnSpc>
        <a:spcBef>
          <a:spcPts val="400"/>
        </a:spcBef>
        <a:spcAft>
          <a:spcPts val="400"/>
        </a:spcAft>
        <a:buClrTx/>
        <a:buFont typeface="Wingdings" panose="05000000000000000000" pitchFamily="2" charset="2"/>
        <a:buChar char="§"/>
        <a:defRPr sz="2300" kern="1200" spc="50" baseline="0">
          <a:solidFill>
            <a:schemeClr val="tx1"/>
          </a:solidFill>
          <a:latin typeface="+mn-lt"/>
          <a:ea typeface="+mn-ea"/>
          <a:cs typeface="+mn-cs"/>
        </a:defRPr>
      </a:lvl2pPr>
      <a:lvl3pPr marL="274320" indent="0" algn="l" defTabSz="914400" rtl="0" eaLnBrk="1" latinLnBrk="0" hangingPunct="1">
        <a:lnSpc>
          <a:spcPct val="101000"/>
        </a:lnSpc>
        <a:spcBef>
          <a:spcPts val="400"/>
        </a:spcBef>
        <a:spcAft>
          <a:spcPts val="400"/>
        </a:spcAft>
        <a:buFont typeface="Arial" panose="020B0604020202020204" pitchFamily="34" charset="0"/>
        <a:buNone/>
        <a:defRPr sz="1800" b="1" kern="1200" spc="50" baseline="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274320" algn="l" defTabSz="914400" rtl="0" eaLnBrk="1" latinLnBrk="0" hangingPunct="1">
        <a:lnSpc>
          <a:spcPct val="101000"/>
        </a:lnSpc>
        <a:spcBef>
          <a:spcPts val="400"/>
        </a:spcBef>
        <a:spcAft>
          <a:spcPts val="400"/>
        </a:spcAft>
        <a:buClrTx/>
        <a:buFont typeface="Wingdings" panose="05000000000000000000" pitchFamily="2" charset="2"/>
        <a:buChar char="§"/>
        <a:defRPr sz="1800" kern="1200" spc="50" baseline="0">
          <a:solidFill>
            <a:schemeClr val="tx1"/>
          </a:solidFill>
          <a:latin typeface="+mn-lt"/>
          <a:ea typeface="+mn-ea"/>
          <a:cs typeface="+mn-cs"/>
        </a:defRPr>
      </a:lvl4pPr>
      <a:lvl5pPr marL="594360" indent="0" algn="l" defTabSz="914400" rtl="0" eaLnBrk="1" latinLnBrk="0" hangingPunct="1">
        <a:lnSpc>
          <a:spcPct val="101000"/>
        </a:lnSpc>
        <a:spcBef>
          <a:spcPts val="400"/>
        </a:spcBef>
        <a:spcAft>
          <a:spcPts val="400"/>
        </a:spcAft>
        <a:buFont typeface="Arial" panose="020B0604020202020204" pitchFamily="34" charset="0"/>
        <a:buNone/>
        <a:defRPr sz="1800" b="1" kern="1200" spc="5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v.wales/live-fear-free/domestic-abuse-wales" TargetMode="External"/><Relationship Id="rId2" Type="http://schemas.openxmlformats.org/officeDocument/2006/relationships/hyperlink" Target="https://www.uwtsd.ac.uk/experience-facilities/student-support-wellbeing/wellbeing-support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newpathways.org.uk/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facinghistory.org/resource-library/choosing-cruelty-psychology-perpetrators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simplypsychology.org/wp-content/uploads/zimbardo-paper.pdf" TargetMode="Externa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8" name="Rectangle 57">
            <a:extLst>
              <a:ext uri="{FF2B5EF4-FFF2-40B4-BE49-F238E27FC236}">
                <a16:creationId xmlns:a16="http://schemas.microsoft.com/office/drawing/2014/main" id="{4AA13AD3-0A4F-475A-BEBB-DEEFF5C096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4AB109E1-45E3-4986-9663-C3EAAC0412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EDEE9D42-BBE7-4427-9BC3-971CE96F1E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46441"/>
            <a:ext cx="12188952" cy="395218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A7A22CD-0AF5-3589-32CA-09FDD92D00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60121" y="1240403"/>
            <a:ext cx="5943600" cy="2941983"/>
          </a:xfrm>
        </p:spPr>
        <p:txBody>
          <a:bodyPr anchor="ctr">
            <a:normAutofit/>
          </a:bodyPr>
          <a:lstStyle/>
          <a:p>
            <a:pPr algn="l"/>
            <a:r>
              <a:rPr lang="en-GB" sz="6200" dirty="0"/>
              <a:t>HPHI4903: PATHWAYS TO EVIL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7F06B0A-3673-FB72-43D9-86026D06008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60120" y="5206247"/>
            <a:ext cx="10268712" cy="1013577"/>
          </a:xfrm>
        </p:spPr>
        <p:txBody>
          <a:bodyPr>
            <a:normAutofit/>
          </a:bodyPr>
          <a:lstStyle/>
          <a:p>
            <a:pPr algn="l">
              <a:lnSpc>
                <a:spcPct val="91000"/>
              </a:lnSpc>
            </a:pPr>
            <a:r>
              <a:rPr lang="en-GB" sz="2500" dirty="0"/>
              <a:t>Session 6: Holocaust perpetrators: Ordinary men?</a:t>
            </a:r>
          </a:p>
          <a:p>
            <a:pPr algn="l">
              <a:lnSpc>
                <a:spcPct val="91000"/>
              </a:lnSpc>
            </a:pPr>
            <a:r>
              <a:rPr lang="en-GB" sz="2500" dirty="0"/>
              <a:t>Dr Rhian Elinor Keyse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39C4CC1-4FD1-C734-1DF0-549C6A2955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23106" y="751540"/>
            <a:ext cx="5868894" cy="3738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33533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6F17C1-E9D0-E1A8-E590-7DCC8D5086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CONTENT NOTE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18D2C0-1418-6A8B-AFC5-1BA163B8B7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1644" y="2366622"/>
            <a:ext cx="10268712" cy="4081990"/>
          </a:xfrm>
        </p:spPr>
        <p:txBody>
          <a:bodyPr>
            <a:normAutofit fontScale="25000" lnSpcReduction="20000"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9600" kern="100" dirty="0">
                <a:effectLst/>
                <a:ea typeface="DengXian" panose="02010600030101010101" pitchFamily="2" charset="-122"/>
                <a:cs typeface="Arial" panose="020B0604020202020204" pitchFamily="34" charset="0"/>
              </a:rPr>
              <a:t>Topics covered will include violence (including sexual and racist violence), murder, sexual assault, racism, homophobia and transphobia.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9600" kern="100" dirty="0">
                <a:effectLst/>
                <a:ea typeface="DengXian" panose="02010600030101010101" pitchFamily="2" charset="-122"/>
                <a:cs typeface="Arial" panose="020B0604020202020204" pitchFamily="34" charset="0"/>
              </a:rPr>
              <a:t>Let’s treat each other carefully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9600" kern="100" dirty="0">
                <a:effectLst/>
                <a:ea typeface="DengXian" panose="02010600030101010101" pitchFamily="2" charset="-122"/>
                <a:cs typeface="Arial" panose="020B0604020202020204" pitchFamily="34" charset="0"/>
              </a:rPr>
              <a:t>There will be breaks, but you’re welcome to step outside if you need to take care of yourself, and rejoin when you feel able.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9600" kern="100" dirty="0">
                <a:effectLst/>
                <a:ea typeface="DengXian" panose="02010600030101010101" pitchFamily="2" charset="-122"/>
                <a:cs typeface="Arial" panose="020B0604020202020204" pitchFamily="34" charset="0"/>
              </a:rPr>
              <a:t>Local and national support resources are available – these are linked here:</a:t>
            </a:r>
          </a:p>
          <a:p>
            <a:pPr marL="742950" lvl="1" indent="-28575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"/>
              <a:tabLst>
                <a:tab pos="914400" algn="l"/>
              </a:tabLst>
            </a:pPr>
            <a:r>
              <a:rPr lang="en-GB" sz="9600" u="sng" kern="100" dirty="0">
                <a:solidFill>
                  <a:srgbClr val="467886"/>
                </a:solidFill>
                <a:effectLst/>
                <a:highlight>
                  <a:srgbClr val="FFFFFF"/>
                </a:highlight>
                <a:ea typeface="DengXian" panose="02010600030101010101" pitchFamily="2" charset="-122"/>
                <a:cs typeface="Arial" panose="020B0604020202020204" pitchFamily="34" charset="0"/>
                <a:hlinkClick r:id="rId2"/>
              </a:rPr>
              <a:t>Wellbeing Support | University of Wales Trinity Saint David (uwtsd.ac.uk)</a:t>
            </a:r>
            <a:endParaRPr lang="en-GB" sz="9600" kern="100" dirty="0">
              <a:effectLst/>
              <a:ea typeface="DengXian" panose="02010600030101010101" pitchFamily="2" charset="-122"/>
              <a:cs typeface="Arial" panose="020B0604020202020204" pitchFamily="34" charset="0"/>
            </a:endParaRPr>
          </a:p>
          <a:p>
            <a:pPr marL="742950" lvl="1" indent="-28575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"/>
              <a:tabLst>
                <a:tab pos="914400" algn="l"/>
              </a:tabLst>
            </a:pPr>
            <a:r>
              <a:rPr lang="en-GB" sz="9600" u="sng" kern="100" dirty="0">
                <a:solidFill>
                  <a:srgbClr val="467886"/>
                </a:solidFill>
                <a:effectLst/>
                <a:highlight>
                  <a:srgbClr val="FFFFFF"/>
                </a:highlight>
                <a:ea typeface="DengXian" panose="02010600030101010101" pitchFamily="2" charset="-122"/>
                <a:cs typeface="Arial" panose="020B0604020202020204" pitchFamily="34" charset="0"/>
                <a:hlinkClick r:id="rId3"/>
              </a:rPr>
              <a:t>Domestic abuse | GOV.WALES</a:t>
            </a:r>
            <a:endParaRPr lang="en-GB" sz="9600" kern="100" dirty="0">
              <a:effectLst/>
              <a:ea typeface="DengXian" panose="02010600030101010101" pitchFamily="2" charset="-122"/>
              <a:cs typeface="Arial" panose="020B0604020202020204" pitchFamily="34" charset="0"/>
            </a:endParaRPr>
          </a:p>
          <a:p>
            <a:pPr marL="742950" lvl="1" indent="-28575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"/>
              <a:tabLst>
                <a:tab pos="914400" algn="l"/>
              </a:tabLst>
            </a:pPr>
            <a:r>
              <a:rPr lang="en-GB" sz="9600" u="sng" kern="100" dirty="0">
                <a:solidFill>
                  <a:srgbClr val="467886"/>
                </a:solidFill>
                <a:effectLst/>
                <a:highlight>
                  <a:srgbClr val="FFFFFF"/>
                </a:highlight>
                <a:ea typeface="DengXian" panose="02010600030101010101" pitchFamily="2" charset="-122"/>
                <a:cs typeface="Arial" panose="020B0604020202020204" pitchFamily="34" charset="0"/>
                <a:hlinkClick r:id="rId4"/>
              </a:rPr>
              <a:t>New Pathways Rape crisis and sexual abuse support services.</a:t>
            </a:r>
            <a:endParaRPr lang="en-GB" sz="9600" kern="100" dirty="0">
              <a:effectLst/>
              <a:ea typeface="DengXian" panose="02010600030101010101" pitchFamily="2" charset="-122"/>
              <a:cs typeface="Arial" panose="020B0604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7029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82629C-911B-8293-2480-EC9FEB6CC1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This session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C5B823-3BF7-8101-BD6F-3564696268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3200" dirty="0"/>
              <a:t>Review of last session</a:t>
            </a:r>
          </a:p>
          <a:p>
            <a:pPr marL="457200" indent="-4572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3200" dirty="0"/>
              <a:t>Why study perpetrators?</a:t>
            </a:r>
          </a:p>
          <a:p>
            <a:pPr marL="457200" indent="-4572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3200" dirty="0"/>
              <a:t>Theories of genocide perpetration</a:t>
            </a:r>
          </a:p>
          <a:p>
            <a:pPr marL="457200" indent="-4572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3200" dirty="0"/>
              <a:t>“Ordinary men” or “willing executioners”?</a:t>
            </a:r>
          </a:p>
          <a:p>
            <a:pPr marL="457200" indent="-4572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3200" dirty="0"/>
              <a:t>The problem of a single story?</a:t>
            </a:r>
          </a:p>
          <a:p>
            <a:pPr marL="457200" indent="-4572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0370852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09A1C012-8297-4361-ACE8-A2509FB189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206240"/>
            <a:ext cx="12192000" cy="265176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AA13AD3-0A4F-475A-BEBB-DEEFF5C096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05BB74C-33FB-4335-8808-49E247F7BF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225106"/>
            <a:ext cx="12192000" cy="378895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56D6E3F-E014-CE21-1655-1AD5CB1376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0120" y="1841412"/>
            <a:ext cx="10268712" cy="268802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8800" dirty="0"/>
              <a:t>REVIEW</a:t>
            </a:r>
          </a:p>
        </p:txBody>
      </p:sp>
    </p:spTree>
    <p:extLst>
      <p:ext uri="{BB962C8B-B14F-4D97-AF65-F5344CB8AC3E}">
        <p14:creationId xmlns:p14="http://schemas.microsoft.com/office/powerpoint/2010/main" val="382614828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4584022-8B1B-A16F-1DC2-E38AD1C57C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E1B8BAF3-B8A0-7F5C-087F-ABF55835E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206240"/>
            <a:ext cx="12192000" cy="265176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C1D1967-7178-188E-E3DE-8450D4EB1D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305793B-D75F-2E23-8E70-92D8714E93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225106"/>
            <a:ext cx="12192000" cy="378895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2A60CB9-AB75-A56F-B312-E728BA27AE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0120" y="1841412"/>
            <a:ext cx="10268712" cy="268802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8800" dirty="0"/>
              <a:t>Holocaust perpetrators</a:t>
            </a:r>
          </a:p>
        </p:txBody>
      </p:sp>
    </p:spTree>
    <p:extLst>
      <p:ext uri="{BB962C8B-B14F-4D97-AF65-F5344CB8AC3E}">
        <p14:creationId xmlns:p14="http://schemas.microsoft.com/office/powerpoint/2010/main" val="29831728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079E664-572D-8700-ABB5-825A097202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09A1C012-8297-4361-ACE8-A2509FB189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206240"/>
            <a:ext cx="12192000" cy="265176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4AA13AD3-0A4F-475A-BEBB-DEEFF5C096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05BB74C-33FB-4335-8808-49E247F7BF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225106"/>
            <a:ext cx="12192000" cy="378895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F4AA283-A0AA-ECA2-D395-62BCEE6A46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0120" y="1841412"/>
            <a:ext cx="10268712" cy="268802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6200" dirty="0"/>
              <a:t>WHY STUDY PERPETRATORS? </a:t>
            </a:r>
            <a:br>
              <a:rPr lang="en-US" sz="6200" dirty="0"/>
            </a:br>
            <a:r>
              <a:rPr lang="en-US" sz="6200" dirty="0"/>
              <a:t>Why might this be controversial?</a:t>
            </a:r>
          </a:p>
        </p:txBody>
      </p:sp>
    </p:spTree>
    <p:extLst>
      <p:ext uri="{BB962C8B-B14F-4D97-AF65-F5344CB8AC3E}">
        <p14:creationId xmlns:p14="http://schemas.microsoft.com/office/powerpoint/2010/main" val="8539121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EB6D1D7F-141C-4D8E-BFBA-D95B68E163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45B42B6-26F8-4E25-839B-FB38F13BEF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226498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E4525C4-AF4D-5160-1555-87D716563F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0120" y="317814"/>
            <a:ext cx="10268712" cy="1700784"/>
          </a:xfrm>
        </p:spPr>
        <p:txBody>
          <a:bodyPr>
            <a:normAutofit/>
          </a:bodyPr>
          <a:lstStyle/>
          <a:p>
            <a:r>
              <a:rPr lang="en-GB" dirty="0"/>
              <a:t>Why study perpetrators?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5B2B3E-F1EB-74C5-BDC4-3581243646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00890" y="2600461"/>
            <a:ext cx="10362132" cy="3593592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91000"/>
              </a:lnSpc>
            </a:pPr>
            <a:r>
              <a:rPr lang="en-GB" sz="3600" dirty="0"/>
              <a:t>Controversial sub-field</a:t>
            </a:r>
          </a:p>
          <a:p>
            <a:pPr>
              <a:lnSpc>
                <a:spcPct val="91000"/>
              </a:lnSpc>
            </a:pPr>
            <a:r>
              <a:rPr lang="en-GB" sz="3600" dirty="0"/>
              <a:t>Tang and Newman (2020): “Condemning wrongdoing is straightforward and uncomplicated”</a:t>
            </a:r>
          </a:p>
          <a:p>
            <a:pPr>
              <a:lnSpc>
                <a:spcPct val="91000"/>
              </a:lnSpc>
            </a:pPr>
            <a:r>
              <a:rPr lang="en-GB" sz="3600" dirty="0"/>
              <a:t>Trying to explain/understand has been seen as making excuses/potentially calling for forgiveness</a:t>
            </a:r>
          </a:p>
          <a:p>
            <a:pPr>
              <a:lnSpc>
                <a:spcPct val="91000"/>
              </a:lnSpc>
            </a:pPr>
            <a:r>
              <a:rPr lang="en-GB" sz="3600" dirty="0"/>
              <a:t>Is explaining the Holocaust the same as normalising it?</a:t>
            </a:r>
          </a:p>
        </p:txBody>
      </p:sp>
    </p:spTree>
    <p:extLst>
      <p:ext uri="{BB962C8B-B14F-4D97-AF65-F5344CB8AC3E}">
        <p14:creationId xmlns:p14="http://schemas.microsoft.com/office/powerpoint/2010/main" val="35586603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B44F60-A3A7-85C4-259F-DEC9622B60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Why Study Perpetrators?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E9F2AB-98A7-CE81-2FFD-9E500360F4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kern="100" dirty="0">
                <a:effectLst/>
                <a:ea typeface="DengXian" panose="02010600030101010101" pitchFamily="2" charset="-122"/>
                <a:cs typeface="Arial" panose="020B0604020202020204" pitchFamily="34" charset="0"/>
              </a:rPr>
              <a:t>Browning (1992): Attempting to understand perpetrators requires a degree of empathy</a:t>
            </a:r>
          </a:p>
          <a:p>
            <a:r>
              <a:rPr lang="en-GB" sz="4000" kern="100" dirty="0">
                <a:effectLst/>
                <a:ea typeface="DengXian" panose="02010600030101010101" pitchFamily="2" charset="-122"/>
                <a:cs typeface="Arial" panose="020B0604020202020204" pitchFamily="34" charset="0"/>
              </a:rPr>
              <a:t>Rejection of demonisation and caricature.</a:t>
            </a:r>
          </a:p>
          <a:p>
            <a:r>
              <a:rPr lang="en-GB" sz="4000" kern="100" dirty="0">
                <a:ea typeface="DengXian" panose="02010600030101010101" pitchFamily="2" charset="-122"/>
                <a:cs typeface="Arial" panose="020B0604020202020204" pitchFamily="34" charset="0"/>
              </a:rPr>
              <a:t>But he is clear that “to understand is not to forgive”.</a:t>
            </a:r>
          </a:p>
        </p:txBody>
      </p:sp>
    </p:spTree>
    <p:extLst>
      <p:ext uri="{BB962C8B-B14F-4D97-AF65-F5344CB8AC3E}">
        <p14:creationId xmlns:p14="http://schemas.microsoft.com/office/powerpoint/2010/main" val="4818866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1898C8-6DE9-2044-07DE-018AB30CEC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Why study perpetrators?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232838-475D-272E-D29F-A6C4EA86CD3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sz="3500" kern="100" dirty="0">
                <a:effectLst/>
                <a:ea typeface="DengXian" panose="02010600030101010101" pitchFamily="2" charset="-122"/>
                <a:cs typeface="Arial" panose="020B0604020202020204" pitchFamily="34" charset="0"/>
              </a:rPr>
              <a:t>Not just German </a:t>
            </a:r>
            <a:r>
              <a:rPr lang="en-GB" sz="3500" kern="100" dirty="0">
                <a:ea typeface="DengXian" panose="02010600030101010101" pitchFamily="2" charset="-122"/>
                <a:cs typeface="Arial" panose="020B0604020202020204" pitchFamily="34" charset="0"/>
              </a:rPr>
              <a:t>leaders, but also professions – clergy, doctors, economists, historians, lawyers, anthropologists – implicated in formation and implementation of Nazi policies (</a:t>
            </a:r>
            <a:r>
              <a:rPr lang="en-GB" sz="3500" kern="100" dirty="0">
                <a:effectLst/>
                <a:ea typeface="DengXian" panose="02010600030101010101" pitchFamily="2" charset="-122"/>
                <a:cs typeface="Arial" panose="020B0604020202020204" pitchFamily="34" charset="0"/>
              </a:rPr>
              <a:t>Jones, 2006; Burleigh, 1997).</a:t>
            </a:r>
            <a:endParaRPr lang="en-GB" sz="3500" kern="100" dirty="0">
              <a:ea typeface="DengXian" panose="02010600030101010101" pitchFamily="2" charset="-122"/>
              <a:cs typeface="Arial" panose="020B0604020202020204" pitchFamily="34" charset="0"/>
            </a:endParaRPr>
          </a:p>
          <a:p>
            <a:r>
              <a:rPr lang="en-GB" sz="3500" kern="100" dirty="0">
                <a:effectLst/>
                <a:ea typeface="DengXian" panose="02010600030101010101" pitchFamily="2" charset="-122"/>
                <a:cs typeface="Arial" panose="020B0604020202020204" pitchFamily="34" charset="0"/>
              </a:rPr>
              <a:t>In some Eastern European areas, some local people complicit in murdering Jewish neighbours within their communities (</a:t>
            </a:r>
            <a:r>
              <a:rPr lang="en-GB" sz="3500" kern="100" dirty="0" err="1">
                <a:effectLst/>
                <a:ea typeface="DengXian" panose="02010600030101010101" pitchFamily="2" charset="-122"/>
                <a:cs typeface="Arial" panose="020B0604020202020204" pitchFamily="34" charset="0"/>
              </a:rPr>
              <a:t>Bartov</a:t>
            </a:r>
            <a:r>
              <a:rPr lang="en-GB" sz="3500" kern="100" dirty="0">
                <a:ea typeface="DengXian" panose="02010600030101010101" pitchFamily="2" charset="-122"/>
                <a:cs typeface="Arial" panose="020B0604020202020204" pitchFamily="34" charset="0"/>
              </a:rPr>
              <a:t>, 2008</a:t>
            </a:r>
            <a:r>
              <a:rPr lang="en-GB" sz="3500" kern="100" dirty="0">
                <a:effectLst/>
                <a:ea typeface="DengXian" panose="02010600030101010101" pitchFamily="2" charset="-122"/>
                <a:cs typeface="Arial" panose="020B0604020202020204" pitchFamily="34" charset="0"/>
              </a:rPr>
              <a:t>; Gross, 2001)</a:t>
            </a:r>
          </a:p>
          <a:p>
            <a:r>
              <a:rPr lang="en-GB" sz="3500" kern="100" dirty="0">
                <a:effectLst/>
                <a:ea typeface="DengXian" panose="02010600030101010101" pitchFamily="2" charset="-122"/>
                <a:cs typeface="Arial" panose="020B0604020202020204" pitchFamily="34" charset="0"/>
              </a:rPr>
              <a:t>How do we explain?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366323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EB6D1D7F-141C-4D8E-BFBA-D95B68E163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245B42B6-26F8-4E25-839B-FB38F13BEF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226498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C7DBBFA-8934-82C3-7D48-9A3F0EAF9D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0120" y="317814"/>
            <a:ext cx="10268712" cy="1700784"/>
          </a:xfrm>
        </p:spPr>
        <p:txBody>
          <a:bodyPr>
            <a:normAutofit/>
          </a:bodyPr>
          <a:lstStyle/>
          <a:p>
            <a:r>
              <a:rPr lang="en-GB" sz="3600" dirty="0"/>
              <a:t>Early explanations: ADORNO’s F-SCALE (1947) and the ‘Authoritarian personality’</a:t>
            </a:r>
          </a:p>
        </p:txBody>
      </p:sp>
      <p:graphicFrame>
        <p:nvGraphicFramePr>
          <p:cNvPr id="12" name="Content Placeholder 2">
            <a:extLst>
              <a:ext uri="{FF2B5EF4-FFF2-40B4-BE49-F238E27FC236}">
                <a16:creationId xmlns:a16="http://schemas.microsoft.com/office/drawing/2014/main" id="{76DA0E33-F26F-7450-2FC5-57CF04C4AC8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27357148"/>
              </p:ext>
            </p:extLst>
          </p:nvPr>
        </p:nvGraphicFramePr>
        <p:xfrm>
          <a:off x="960438" y="2745545"/>
          <a:ext cx="10267950" cy="33644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142657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86CF54-1257-3672-D6FF-4DF3617E03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Early explanations: Adorno’s F-SCALE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AD2321-CE5C-DF41-7ECB-C80EECD2D7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3200" kern="100" dirty="0">
                <a:effectLst/>
                <a:ea typeface="DengXian" panose="02010600030101010101" pitchFamily="2" charset="-122"/>
                <a:cs typeface="Arial" panose="020B0604020202020204" pitchFamily="34" charset="0"/>
              </a:rPr>
              <a:t>Underlying aggressive impulses</a:t>
            </a:r>
          </a:p>
          <a:p>
            <a:r>
              <a:rPr lang="en-GB" sz="3200" kern="100" dirty="0">
                <a:ea typeface="DengXian" panose="02010600030101010101" pitchFamily="2" charset="-122"/>
                <a:cs typeface="Arial" panose="020B0604020202020204" pitchFamily="34" charset="0"/>
              </a:rPr>
              <a:t>Fascist movements provide outlet through sanctioned violence against targeted groups</a:t>
            </a:r>
          </a:p>
          <a:p>
            <a:r>
              <a:rPr lang="en-GB" sz="3200" kern="100" dirty="0">
                <a:effectLst/>
                <a:ea typeface="DengXian" panose="02010600030101010101" pitchFamily="2" charset="-122"/>
                <a:cs typeface="Arial" panose="020B0604020202020204" pitchFamily="34" charset="0"/>
              </a:rPr>
              <a:t>(Adorno et al, 1950)</a:t>
            </a:r>
          </a:p>
          <a:p>
            <a:endParaRPr lang="en-GB" sz="1800" kern="100" dirty="0">
              <a:effectLst/>
              <a:latin typeface="Aptos" panose="020B0004020202020204" pitchFamily="34" charset="0"/>
              <a:ea typeface="DengXian" panose="02010600030101010101" pitchFamily="2" charset="-122"/>
              <a:cs typeface="Arial" panose="020B0604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299632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D036A1-FACA-2DB1-8E3D-B0F12EE4F2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BAUMAN’s critique of </a:t>
            </a:r>
            <a:r>
              <a:rPr lang="en-GB" dirty="0" err="1"/>
              <a:t>adorno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A5792D-A512-6C55-6A13-80DA9F1E27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342900" indent="-34290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2400" kern="100" dirty="0">
                <a:effectLst/>
                <a:ea typeface="DengXian" panose="02010600030101010101" pitchFamily="2" charset="-122"/>
                <a:cs typeface="Arial" panose="020B0604020202020204" pitchFamily="34" charset="0"/>
              </a:rPr>
              <a:t>Zygmunt Bauman (Polish sociologist and philosopher)</a:t>
            </a:r>
          </a:p>
          <a:p>
            <a:pPr marL="342900" indent="-34290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2400" kern="100" dirty="0">
                <a:effectLst/>
                <a:ea typeface="DengXian" panose="02010600030101010101" pitchFamily="2" charset="-122"/>
                <a:cs typeface="Arial" panose="020B0604020202020204" pitchFamily="34" charset="0"/>
              </a:rPr>
              <a:t>Adorno – oversimplistic.</a:t>
            </a:r>
          </a:p>
          <a:p>
            <a:pPr marL="342900" indent="-34290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2400" kern="100" dirty="0">
                <a:ea typeface="DengXian" panose="02010600030101010101" pitchFamily="2" charset="-122"/>
                <a:cs typeface="Arial" panose="020B0604020202020204" pitchFamily="34" charset="0"/>
              </a:rPr>
              <a:t>“Nazism was cruel because Nazis were cruel; and the Nazis were cruel because cruel people tended to become Nazis” (Bauman, 2000)</a:t>
            </a:r>
          </a:p>
          <a:p>
            <a:pPr marL="342900" indent="-34290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2400" kern="100" dirty="0">
                <a:effectLst/>
                <a:ea typeface="DengXian" panose="02010600030101010101" pitchFamily="2" charset="-122"/>
                <a:cs typeface="Arial" panose="020B0604020202020204" pitchFamily="34" charset="0"/>
              </a:rPr>
              <a:t>Adorno didn’t take enough account of external social influences</a:t>
            </a:r>
          </a:p>
          <a:p>
            <a:pPr marL="342900" indent="-34290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2400" kern="100" dirty="0">
                <a:ea typeface="DengXian" panose="02010600030101010101" pitchFamily="2" charset="-122"/>
                <a:cs typeface="Arial" panose="020B0604020202020204" pitchFamily="34" charset="0"/>
              </a:rPr>
              <a:t>Adorno suggests only certain ‘authoritarian personality’ type can commit atrocities – negates involvement of ‘ordinary people’</a:t>
            </a:r>
          </a:p>
          <a:p>
            <a:pPr marL="342900" indent="-34290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2400" kern="100" dirty="0">
                <a:ea typeface="DengXian" panose="02010600030101010101" pitchFamily="2" charset="-122"/>
                <a:cs typeface="Arial" panose="020B0604020202020204" pitchFamily="34" charset="0"/>
              </a:rPr>
              <a:t>Cruelty is social, not ‘characterological’. </a:t>
            </a:r>
          </a:p>
          <a:p>
            <a:pPr marL="342900" indent="-34290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2400" kern="100" dirty="0">
                <a:effectLst/>
                <a:ea typeface="DengXian" panose="02010600030101010101" pitchFamily="2" charset="-122"/>
                <a:cs typeface="Arial" panose="020B0604020202020204" pitchFamily="34" charset="0"/>
              </a:rPr>
              <a:t>People ‘slip’ into roles society provides – not ‘faulty personalities’.</a:t>
            </a:r>
          </a:p>
        </p:txBody>
      </p:sp>
    </p:spTree>
    <p:extLst>
      <p:ext uri="{BB962C8B-B14F-4D97-AF65-F5344CB8AC3E}">
        <p14:creationId xmlns:p14="http://schemas.microsoft.com/office/powerpoint/2010/main" val="2035685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38114A-027D-E428-C483-9D3075ED6B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Steiner (1980): Study of 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A732AE-C9D9-582B-92FB-A518A360E7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0120" y="2527987"/>
            <a:ext cx="10268712" cy="3593592"/>
          </a:xfrm>
        </p:spPr>
        <p:txBody>
          <a:bodyPr>
            <a:normAutofit lnSpcReduction="10000"/>
          </a:bodyPr>
          <a:lstStyle/>
          <a:p>
            <a:pPr marL="285750" indent="-28575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2400" kern="100" dirty="0">
                <a:ea typeface="DengXian" panose="02010600030101010101" pitchFamily="2" charset="-122"/>
                <a:cs typeface="Arial" panose="020B0604020202020204" pitchFamily="34" charset="0"/>
              </a:rPr>
              <a:t>Subsequent psychological approaches modify Adorno by accounting for Bauman’s critique</a:t>
            </a: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2400" kern="100" dirty="0">
                <a:ea typeface="DengXian" panose="02010600030101010101" pitchFamily="2" charset="-122"/>
                <a:cs typeface="Arial" panose="020B0604020202020204" pitchFamily="34" charset="0"/>
              </a:rPr>
              <a:t>S</a:t>
            </a:r>
            <a:r>
              <a:rPr lang="en-GB" sz="2400" kern="100" dirty="0">
                <a:effectLst/>
                <a:ea typeface="DengXian" panose="02010600030101010101" pitchFamily="2" charset="-122"/>
                <a:cs typeface="Arial" panose="020B0604020202020204" pitchFamily="34" charset="0"/>
              </a:rPr>
              <a:t>ituational – social, cu</a:t>
            </a:r>
            <a:r>
              <a:rPr lang="en-GB" sz="2400" kern="100" dirty="0">
                <a:ea typeface="DengXian" panose="02010600030101010101" pitchFamily="2" charset="-122"/>
                <a:cs typeface="Arial" panose="020B0604020202020204" pitchFamily="34" charset="0"/>
              </a:rPr>
              <a:t>ltural, institutional – factors</a:t>
            </a: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2400" kern="100" dirty="0">
                <a:ea typeface="DengXian" panose="02010600030101010101" pitchFamily="2" charset="-122"/>
                <a:cs typeface="Arial" panose="020B0604020202020204" pitchFamily="34" charset="0"/>
              </a:rPr>
              <a:t>Steiner studied a group of men who volunteered for the SS. </a:t>
            </a:r>
            <a:endParaRPr lang="en-GB" sz="2400" kern="100" dirty="0">
              <a:effectLst/>
              <a:ea typeface="DengXian" panose="02010600030101010101" pitchFamily="2" charset="-122"/>
              <a:cs typeface="Arial" panose="020B0604020202020204" pitchFamily="34" charset="0"/>
            </a:endParaRP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2400" kern="100" dirty="0">
                <a:effectLst/>
                <a:ea typeface="DengXian" panose="02010600030101010101" pitchFamily="2" charset="-122"/>
                <a:cs typeface="Arial" panose="020B0604020202020204" pitchFamily="34" charset="0"/>
              </a:rPr>
              <a:t>‘Sleeper’ –personality characteristics that make them violence-prone</a:t>
            </a: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2400" kern="100" dirty="0">
                <a:effectLst/>
                <a:ea typeface="DengXian" panose="02010600030101010101" pitchFamily="2" charset="-122"/>
                <a:cs typeface="Arial" panose="020B0604020202020204" pitchFamily="34" charset="0"/>
              </a:rPr>
              <a:t>Usually latent, activated under certain conditions </a:t>
            </a: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2400" kern="100" dirty="0">
                <a:ea typeface="DengXian" panose="02010600030101010101" pitchFamily="2" charset="-122"/>
                <a:cs typeface="Arial" panose="020B0604020202020204" pitchFamily="34" charset="0"/>
              </a:rPr>
              <a:t>Post-WWI Germany – people testing high on Adorno ‘F-Scale’ attracted to Nazism as a ‘subculture of violence’, especially to the SS which rewarded and supported violence.</a:t>
            </a: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2400" kern="100" dirty="0">
                <a:effectLst/>
                <a:ea typeface="DengXian" panose="02010600030101010101" pitchFamily="2" charset="-122"/>
                <a:cs typeface="Arial" panose="020B0604020202020204" pitchFamily="34" charset="0"/>
              </a:rPr>
              <a:t>After WWII, many of these men returned to law-abiding behaviour.</a:t>
            </a:r>
          </a:p>
        </p:txBody>
      </p:sp>
    </p:spTree>
    <p:extLst>
      <p:ext uri="{BB962C8B-B14F-4D97-AF65-F5344CB8AC3E}">
        <p14:creationId xmlns:p14="http://schemas.microsoft.com/office/powerpoint/2010/main" val="21994972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61EFB3-3F5C-CF0B-8589-3865D6D203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STAUB (1989)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275F13-0AEC-95E2-A5B7-77BD549183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342900" indent="-3429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2800" kern="100" dirty="0">
                <a:effectLst/>
                <a:ea typeface="DengXian" panose="02010600030101010101" pitchFamily="2" charset="-122"/>
                <a:cs typeface="Arial" panose="020B0604020202020204" pitchFamily="34" charset="0"/>
              </a:rPr>
              <a:t>Erwin Staub, psychologist </a:t>
            </a:r>
          </a:p>
          <a:p>
            <a:pPr marL="342900" indent="-3429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2800" kern="100" dirty="0">
                <a:effectLst/>
                <a:ea typeface="DengXian" panose="02010600030101010101" pitchFamily="2" charset="-122"/>
                <a:cs typeface="Arial" panose="020B0604020202020204" pitchFamily="34" charset="0"/>
              </a:rPr>
              <a:t>Some people become perpetrators as result of personality, but ‘sleepers’ more common than Steiner suggested</a:t>
            </a:r>
          </a:p>
          <a:p>
            <a:pPr marL="342900" indent="-3429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2800" kern="100" dirty="0">
                <a:effectLst/>
                <a:ea typeface="DengXian" panose="02010600030101010101" pitchFamily="2" charset="-122"/>
                <a:cs typeface="Arial" panose="020B0604020202020204" pitchFamily="34" charset="0"/>
              </a:rPr>
              <a:t>Under particular circumstances, most people have capacity for extreme violence/killing.</a:t>
            </a:r>
          </a:p>
          <a:p>
            <a:pPr marL="342900" indent="-3429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2800" kern="100" dirty="0">
                <a:effectLst/>
                <a:ea typeface="DengXian" panose="02010600030101010101" pitchFamily="2" charset="-122"/>
                <a:cs typeface="Arial" panose="020B0604020202020204" pitchFamily="34" charset="0"/>
              </a:rPr>
              <a:t>Ordinary psychological processes, normal human motivations, certain tendencies in human thought and feeling are the main sources of capacity for mass killing.</a:t>
            </a:r>
          </a:p>
          <a:p>
            <a:pPr marL="342900" indent="-3429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2800" kern="100" dirty="0">
                <a:ea typeface="DengXian" panose="02010600030101010101" pitchFamily="2" charset="-122"/>
                <a:cs typeface="Arial" panose="020B0604020202020204" pitchFamily="34" charset="0"/>
              </a:rPr>
              <a:t>“Evil that arises out of ordinary thinking and is committed by ordinary people is the norm, not the exception”.</a:t>
            </a:r>
          </a:p>
        </p:txBody>
      </p:sp>
    </p:spTree>
    <p:extLst>
      <p:ext uri="{BB962C8B-B14F-4D97-AF65-F5344CB8AC3E}">
        <p14:creationId xmlns:p14="http://schemas.microsoft.com/office/powerpoint/2010/main" val="214729573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9668A8-BA0C-E556-D0AC-75FAB03CFF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STANFORD PRISON EXPERIMENT (ZIMBARDO, 1971)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925216-20BF-FEC8-797A-4B848642CE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457200" indent="-45720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3100" kern="100" dirty="0">
                <a:effectLst/>
                <a:ea typeface="DengXian" panose="02010600030101010101" pitchFamily="2" charset="-122"/>
                <a:cs typeface="Arial" panose="020B0604020202020204" pitchFamily="34" charset="0"/>
              </a:rPr>
              <a:t>Popular with scholars who emphasise importance of situational factors over psychological </a:t>
            </a:r>
            <a:r>
              <a:rPr lang="en-GB" sz="3100" kern="100" dirty="0">
                <a:ea typeface="DengXian" panose="02010600030101010101" pitchFamily="2" charset="-122"/>
                <a:cs typeface="Arial" panose="020B0604020202020204" pitchFamily="34" charset="0"/>
              </a:rPr>
              <a:t>characteristics</a:t>
            </a:r>
          </a:p>
          <a:p>
            <a:pPr marL="457200" indent="-45720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3100" kern="100" dirty="0">
                <a:effectLst/>
                <a:ea typeface="DengXian" panose="02010600030101010101" pitchFamily="2" charset="-122"/>
                <a:cs typeface="Arial" panose="020B0604020202020204" pitchFamily="34" charset="0"/>
              </a:rPr>
              <a:t>Zimbardo’s experiment has been critiqued as unethical</a:t>
            </a:r>
          </a:p>
          <a:p>
            <a:pPr marL="457200" indent="-45720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3100" kern="100" dirty="0">
                <a:ea typeface="DengXian" panose="02010600030101010101" pitchFamily="2" charset="-122"/>
                <a:cs typeface="Arial" panose="020B0604020202020204" pitchFamily="34" charset="0"/>
              </a:rPr>
              <a:t>Experiment </a:t>
            </a:r>
            <a:r>
              <a:rPr lang="en-GB" sz="3100" kern="100" dirty="0">
                <a:effectLst/>
                <a:ea typeface="DengXian" panose="02010600030101010101" pitchFamily="2" charset="-122"/>
                <a:cs typeface="Arial" panose="020B0604020202020204" pitchFamily="34" charset="0"/>
              </a:rPr>
              <a:t>screened out subjects who scored beyond normal range on psychological tests, including one that screened for rigid adherence to conventional values and a submissive attitude to authority (i.e. Adorno’s F-Scale).</a:t>
            </a:r>
          </a:p>
          <a:p>
            <a:pPr marL="457200" indent="-45720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3100" kern="100" dirty="0">
                <a:ea typeface="DengXian" panose="02010600030101010101" pitchFamily="2" charset="-122"/>
                <a:cs typeface="Arial" panose="020B0604020202020204" pitchFamily="34" charset="0"/>
              </a:rPr>
              <a:t>Random division of test group into guards/prisoners, placed into simulated prison.</a:t>
            </a:r>
          </a:p>
          <a:p>
            <a:pPr marL="457200" indent="-45720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3100" kern="100" dirty="0">
                <a:effectLst/>
                <a:ea typeface="DengXian" panose="02010600030101010101" pitchFamily="2" charset="-122"/>
                <a:cs typeface="Arial" panose="020B0604020202020204" pitchFamily="34" charset="0"/>
              </a:rPr>
              <a:t>Not allowed to engage in physical violence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870170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FAFC0A-B001-F944-96F7-7BC99ECE73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1260D7-8890-6C4F-ED9D-6C42D3D4E1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STANFORD PRISON EXPERIMENT (ZIMBARDO, 1971)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EB2525-1FED-C80A-E2A5-4911093D26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285750" indent="-28575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3000" kern="100" dirty="0">
                <a:effectLst/>
                <a:ea typeface="DengXian" panose="02010600030101010101" pitchFamily="2" charset="-122"/>
                <a:cs typeface="Arial" panose="020B0604020202020204" pitchFamily="34" charset="0"/>
              </a:rPr>
              <a:t>Within 6 days, inherent structure of prison life – where guards had to find ways to control prisoners –produced escalating brutality, humiliation, dehumanisation.</a:t>
            </a: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3000" kern="100" dirty="0">
                <a:effectLst/>
                <a:ea typeface="DengXian" panose="02010600030101010101" pitchFamily="2" charset="-122"/>
                <a:cs typeface="Arial" panose="020B0604020202020204" pitchFamily="34" charset="0"/>
              </a:rPr>
              <a:t>Prison situation alone creates brutality</a:t>
            </a: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3000" kern="100" dirty="0">
                <a:ea typeface="DengXian" panose="02010600030101010101" pitchFamily="2" charset="-122"/>
                <a:cs typeface="Arial" panose="020B0604020202020204" pitchFamily="34" charset="0"/>
              </a:rPr>
              <a:t>Spectrum of behaviour among sample of 11 ‘guards’:</a:t>
            </a: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3000" kern="100" dirty="0">
                <a:ea typeface="DengXian" panose="02010600030101010101" pitchFamily="2" charset="-122"/>
                <a:cs typeface="Arial" panose="020B0604020202020204" pitchFamily="34" charset="0"/>
              </a:rPr>
              <a:t>One third “cruel and tough” – invented new forms of harassment, enjoyed power</a:t>
            </a: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3000" kern="100" dirty="0">
                <a:effectLst/>
                <a:ea typeface="DengXian" panose="02010600030101010101" pitchFamily="2" charset="-122"/>
                <a:cs typeface="Arial" panose="020B0604020202020204" pitchFamily="34" charset="0"/>
              </a:rPr>
              <a:t>Less than 20% ‘good guards’ who did not punish prisoners and sometimes did small favours for them</a:t>
            </a: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3000" kern="100" dirty="0">
                <a:ea typeface="DengXian" panose="02010600030101010101" pitchFamily="2" charset="-122"/>
                <a:cs typeface="Arial" panose="020B0604020202020204" pitchFamily="34" charset="0"/>
              </a:rPr>
              <a:t>Middle group – ‘tough but fair’, did not go out of their way to mistreat prisoners.</a:t>
            </a:r>
            <a:endParaRPr lang="en-GB" sz="1800" kern="100" dirty="0">
              <a:ea typeface="DengXian" panose="02010600030101010101" pitchFamily="2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774833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C38568-31C2-671D-4921-D451030D57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IMPACT OF AUTHORITY: Milgram (1961)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3FF40B-62F4-7D79-8AAC-F9DD285A0F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2800" kern="100" dirty="0">
                <a:ea typeface="DengXian" panose="02010600030101010101" pitchFamily="2" charset="-122"/>
                <a:cs typeface="Arial" panose="020B0604020202020204" pitchFamily="34" charset="0"/>
              </a:rPr>
              <a:t>V</a:t>
            </a:r>
            <a:r>
              <a:rPr lang="en-GB" sz="2800" kern="100" dirty="0">
                <a:effectLst/>
                <a:ea typeface="DengXian" panose="02010600030101010101" pitchFamily="2" charset="-122"/>
                <a:cs typeface="Arial" panose="020B0604020202020204" pitchFamily="34" charset="0"/>
              </a:rPr>
              <a:t>olunteer subjects instructed by ‘scientific authority’ in ‘learning experiment’ to inflict fake electric shocks on actor ‘victim’</a:t>
            </a: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2800" kern="100" dirty="0">
                <a:effectLst/>
                <a:ea typeface="DengXian" panose="02010600030101010101" pitchFamily="2" charset="-122"/>
                <a:cs typeface="Arial" panose="020B0604020202020204" pitchFamily="34" charset="0"/>
              </a:rPr>
              <a:t>Actor responded with programmed voice feedback – escalating complaints, cries of pain, calls for help, finally silence.</a:t>
            </a: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2800" kern="100" dirty="0">
                <a:ea typeface="DengXian" panose="02010600030101010101" pitchFamily="2" charset="-122"/>
                <a:cs typeface="Arial" panose="020B0604020202020204" pitchFamily="34" charset="0"/>
              </a:rPr>
              <a:t>2/3 of Milgram’s subjects ‘obedient’ to point of inflicting extreme pain.</a:t>
            </a:r>
            <a:endParaRPr lang="en-GB" sz="1800" kern="100" dirty="0">
              <a:ea typeface="DengXian" panose="02010600030101010101" pitchFamily="2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932849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3ED0FE-3901-5749-162D-1D516689C0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F4452B-0A44-589F-01BB-F2F60E83CF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IMPACT OF AUTHORITY: Milgram (1961)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EA1431-24D1-AD43-CC1F-C2A4114D93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34290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2400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Variations on experiment: different results</a:t>
            </a:r>
          </a:p>
          <a:p>
            <a:pPr marL="34290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2400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If actor ‘victim’ shielded so subject couldn’t hear/see response, obedience much greater.</a:t>
            </a:r>
          </a:p>
          <a:p>
            <a:pPr marL="34290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2400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If subject could see and hear victim, compliance to delivering extreme electric shocks fell to 40%.</a:t>
            </a:r>
          </a:p>
          <a:p>
            <a:pPr marL="34290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2400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If subject had to touch victim physically e.g. putting hand onto electric plate, obedience dropped to 30%.</a:t>
            </a:r>
          </a:p>
          <a:p>
            <a:pPr marL="34290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2400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If subject was part of a group where actors staged refusal to continue following directions, 90% followed suit and refused to participate.</a:t>
            </a:r>
          </a:p>
          <a:p>
            <a:pPr marL="34290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2400" kern="100" dirty="0"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If not observed, many cheated by giving lower shocks than prescribed.</a:t>
            </a:r>
          </a:p>
        </p:txBody>
      </p:sp>
    </p:spTree>
    <p:extLst>
      <p:ext uri="{BB962C8B-B14F-4D97-AF65-F5344CB8AC3E}">
        <p14:creationId xmlns:p14="http://schemas.microsoft.com/office/powerpoint/2010/main" val="7674396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5C6CB8-78F6-DAD7-CB2B-B53BE5E4A3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A2CB47-BE4C-B2CD-8331-A22FE2FA2C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IMPACT OF AUTHORITY: Milgram (1961)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59CECE-D4B2-049C-1EAD-9D4B94C48E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2800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Evolutionary bias towards survival of people who can adapt </a:t>
            </a:r>
            <a:r>
              <a:rPr lang="en-GB" sz="2800" kern="100" dirty="0"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to hierarchical situations</a:t>
            </a:r>
          </a:p>
          <a:p>
            <a:r>
              <a:rPr lang="en-GB" sz="2800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Reinforced by family, s</a:t>
            </a:r>
            <a:r>
              <a:rPr lang="en-GB" sz="2800" kern="100" dirty="0"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chool, rewards and punishments in society</a:t>
            </a:r>
          </a:p>
          <a:p>
            <a:r>
              <a:rPr lang="en-GB" sz="2800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Individuals in authority system e.g. taking part in ‘important’ scientific experiment enter ‘agentic state’ where they are instruments of another’s will – no longer feel personally responsible.</a:t>
            </a:r>
          </a:p>
        </p:txBody>
      </p:sp>
    </p:spTree>
    <p:extLst>
      <p:ext uri="{BB962C8B-B14F-4D97-AF65-F5344CB8AC3E}">
        <p14:creationId xmlns:p14="http://schemas.microsoft.com/office/powerpoint/2010/main" val="376052745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F36BF1-F178-3298-C620-64C6EC76EF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0D2243-C3CA-105F-CAF8-45B42DB8DC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IMPACT OF AUTHORITY: Milgram (1961)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20C5EF-DFF5-BF50-1C30-9FF651E04B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sz="2800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Milgram compared his experiments to Third Reich</a:t>
            </a:r>
          </a:p>
          <a:p>
            <a:r>
              <a:rPr lang="en-GB" sz="2800" kern="100" dirty="0"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Concluded men ‘are led to kill with little difficulty’</a:t>
            </a:r>
          </a:p>
          <a:p>
            <a:r>
              <a:rPr lang="en-GB" sz="2800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Though notes key differences: subjects of experiments were assured no permanent physical damage would result from their actions, subjects not under threat themselves, victims not object of dehumanisation.</a:t>
            </a:r>
          </a:p>
          <a:p>
            <a:r>
              <a:rPr lang="en-GB" sz="2800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Third Reich – consequences of disobedience, intense indoctrination, but also knew they were destroying human life.</a:t>
            </a:r>
          </a:p>
        </p:txBody>
      </p:sp>
    </p:spTree>
    <p:extLst>
      <p:ext uri="{BB962C8B-B14F-4D97-AF65-F5344CB8AC3E}">
        <p14:creationId xmlns:p14="http://schemas.microsoft.com/office/powerpoint/2010/main" val="383479707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EA0F27-67EF-124B-AAC3-FADEF7D5BD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James Waller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88344E-BA28-D02A-094D-7E76D48A5F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Choosing Cruelty: The Psychology of Perpetrators | Facing History &amp; Ourselves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4753545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106DC3-EE6D-DEC8-26CB-34343ABDDD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Applications to Holocaust Studies: Early attempts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81A8A2-77C4-6E24-6783-1EF10565E9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1800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Psychological examinations of Nazi leadership, especially Hitler</a:t>
            </a:r>
          </a:p>
          <a:p>
            <a:r>
              <a:rPr lang="en-GB" sz="1800" kern="100" dirty="0"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Related to </a:t>
            </a:r>
            <a:r>
              <a:rPr lang="en-GB" sz="1800" kern="100" dirty="0" err="1"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intentionalist</a:t>
            </a:r>
            <a:r>
              <a:rPr lang="en-GB" sz="1800" kern="100" dirty="0"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 school of thought which focused on Hitler as driving force (especially prominent before 1980s).</a:t>
            </a:r>
          </a:p>
          <a:p>
            <a:r>
              <a:rPr lang="en-GB" sz="1800" kern="100" dirty="0"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Attempts to explain Hitler’s antisemitism</a:t>
            </a:r>
          </a:p>
          <a:p>
            <a:r>
              <a:rPr lang="en-GB" sz="1800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Usually focused on </a:t>
            </a:r>
            <a:r>
              <a:rPr lang="en-GB" sz="1800" kern="100" dirty="0"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experiences of psychological distress as trigger:</a:t>
            </a:r>
          </a:p>
          <a:p>
            <a:r>
              <a:rPr lang="en-GB" sz="1800" kern="100" dirty="0"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Hypothesising re: childhood abuse</a:t>
            </a:r>
          </a:p>
          <a:p>
            <a:r>
              <a:rPr lang="en-GB" sz="1800" kern="100" dirty="0"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WWI military experiences</a:t>
            </a:r>
          </a:p>
          <a:p>
            <a:r>
              <a:rPr lang="en-GB" sz="1800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Consensus – perpetrators of genocide as uniquely dysfunctional/disturbed – linked to Adorno’s interpretations</a:t>
            </a:r>
          </a:p>
        </p:txBody>
      </p:sp>
    </p:spTree>
    <p:extLst>
      <p:ext uri="{BB962C8B-B14F-4D97-AF65-F5344CB8AC3E}">
        <p14:creationId xmlns:p14="http://schemas.microsoft.com/office/powerpoint/2010/main" val="319423604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7AECD8-13AF-347D-E0E0-1BCDCEFEAE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Influence of </a:t>
            </a:r>
            <a:r>
              <a:rPr lang="en-GB" i="1" dirty="0" err="1"/>
              <a:t>Alltagsgeschichte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C00039-BA3A-C6BC-CF48-283D3D3F47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i="1" kern="100" dirty="0" err="1"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Alltagsgeschichte</a:t>
            </a:r>
            <a:r>
              <a:rPr lang="en-GB" sz="3200" i="1" kern="100" dirty="0"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 </a:t>
            </a:r>
            <a:r>
              <a:rPr lang="en-GB" sz="3200" kern="100" dirty="0"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(history of everyday life)</a:t>
            </a:r>
          </a:p>
          <a:p>
            <a:r>
              <a:rPr lang="en-GB" sz="3200" kern="100" dirty="0"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Focus on everyday history of Final Solution</a:t>
            </a:r>
          </a:p>
          <a:p>
            <a:r>
              <a:rPr lang="en-GB" sz="3200" kern="100" dirty="0"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Ordinary Germans – not removed/distant ideological elite.</a:t>
            </a:r>
          </a:p>
          <a:p>
            <a:r>
              <a:rPr lang="en-GB" sz="3200" kern="100" dirty="0"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Need to consider multiplicity of experiences – not just overarching theories and explanations (Lawson).</a:t>
            </a:r>
          </a:p>
        </p:txBody>
      </p:sp>
    </p:spTree>
    <p:extLst>
      <p:ext uri="{BB962C8B-B14F-4D97-AF65-F5344CB8AC3E}">
        <p14:creationId xmlns:p14="http://schemas.microsoft.com/office/powerpoint/2010/main" val="73179898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AB67D0-2950-EE46-3FE8-5F66474C8B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Broszat’s</a:t>
            </a:r>
            <a:r>
              <a:rPr lang="en-GB" dirty="0"/>
              <a:t> Bavaria Project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A29A81-C940-2086-3B2F-4F02B16537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2400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Research project ran 1977-1983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2400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History of everyday life in Bavaria 1933-35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2400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Variation in German population’s responses to Nazi Jewish policy: some enthusiastic Nazis, majority of people compliant, some </a:t>
            </a:r>
            <a:r>
              <a:rPr lang="en-GB" sz="2400" kern="100" dirty="0"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dissenters on periphery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2400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K</a:t>
            </a:r>
            <a:r>
              <a:rPr lang="en-GB" sz="2400" kern="100" dirty="0"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ershaw (worked on Bavaria project): Most Germans paid little attention  to the Jewish Question, little disruption to their lives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2400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Kershaw argues </a:t>
            </a:r>
            <a:r>
              <a:rPr lang="en-GB" sz="2400" kern="100" dirty="0"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most Germans only had a vague knowledge of extermination of Jews: 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2400" kern="100" dirty="0"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The “road to Auschwitz was built by hate but paved with indifference”.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501887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94C080-B3EA-43A2-E0E2-AA137F883E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Ordinary Germans?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5F29A7-CE3C-29B6-7BCF-5D8FBF2D13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sz="2800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Kulka and </a:t>
            </a:r>
            <a:r>
              <a:rPr lang="en-GB" sz="2800" kern="100" dirty="0" err="1">
                <a:effectLst/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Bankier</a:t>
            </a:r>
            <a:r>
              <a:rPr lang="en-GB" sz="2800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: Indifference implied too little moral responsibility on part of German population.</a:t>
            </a:r>
          </a:p>
          <a:p>
            <a:r>
              <a:rPr lang="en-GB" sz="2800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Silence not indifference, but evidence of consensus over Jewis</a:t>
            </a:r>
            <a:r>
              <a:rPr lang="en-GB" sz="2800" kern="100" dirty="0"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h policy</a:t>
            </a:r>
          </a:p>
          <a:p>
            <a:r>
              <a:rPr lang="en-GB" sz="2800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Consensus only began to break down as the wartime context became more challenging.</a:t>
            </a:r>
          </a:p>
          <a:p>
            <a:r>
              <a:rPr lang="en-GB" sz="2800" kern="100" dirty="0" err="1"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Gellately</a:t>
            </a:r>
            <a:r>
              <a:rPr lang="en-GB" sz="2800" kern="100" dirty="0"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: Majority of Gestapo investigations re: crimes  such as ‘race defilement’ came from denunciations within the community.</a:t>
            </a:r>
          </a:p>
          <a:p>
            <a:r>
              <a:rPr lang="en-GB" sz="2800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BAJOHR: Ordinary Germans in </a:t>
            </a:r>
            <a:r>
              <a:rPr lang="en-GB" sz="2800" kern="100" dirty="0"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Hamburg profited from deportations and murders – belongings of Jewish people regularly sold at public auctions.</a:t>
            </a:r>
          </a:p>
          <a:p>
            <a:r>
              <a:rPr lang="en-GB" sz="2800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Suggests complicity – difficult to separate ‘perpetrators’/‘bystanders’</a:t>
            </a:r>
            <a:r>
              <a:rPr lang="en-GB" sz="2800" kern="100" dirty="0"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?</a:t>
            </a:r>
          </a:p>
          <a:p>
            <a:endParaRPr lang="en-GB" sz="2800" kern="100" dirty="0">
              <a:effectLst/>
              <a:latin typeface="Aptos" panose="020B0004020202020204" pitchFamily="34" charset="0"/>
              <a:ea typeface="DengXian" panose="02010600030101010101" pitchFamily="2" charset="-122"/>
              <a:cs typeface="Arial" panose="020B0604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2322252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411B85-119E-5698-D3E0-A990FB76DC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Goldhagen</a:t>
            </a:r>
            <a:r>
              <a:rPr lang="en-GB" dirty="0"/>
              <a:t> V Browning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3C2EDA-2215-C609-D1E6-A74E22A568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Controversy in 1990s</a:t>
            </a:r>
          </a:p>
          <a:p>
            <a:r>
              <a:rPr lang="en-GB" dirty="0"/>
              <a:t>Browning’s </a:t>
            </a:r>
            <a:r>
              <a:rPr lang="en-GB" i="1" dirty="0"/>
              <a:t>Ordinary Men </a:t>
            </a:r>
            <a:r>
              <a:rPr lang="en-GB" dirty="0"/>
              <a:t>(1992) and </a:t>
            </a:r>
            <a:r>
              <a:rPr lang="en-GB" dirty="0" err="1"/>
              <a:t>Goldhagen’s</a:t>
            </a:r>
            <a:r>
              <a:rPr lang="en-GB" dirty="0"/>
              <a:t> </a:t>
            </a:r>
            <a:r>
              <a:rPr lang="en-GB" i="1" dirty="0"/>
              <a:t>Hitler’s Willing Executioners </a:t>
            </a:r>
            <a:r>
              <a:rPr lang="en-GB" dirty="0"/>
              <a:t>(1996).</a:t>
            </a:r>
          </a:p>
          <a:p>
            <a:r>
              <a:rPr lang="en-GB" dirty="0"/>
              <a:t>Both examined same archives re: Reserve Police Battalion 101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721459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B6D1D7F-141C-4D8E-BFBA-D95B68E163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45B42B6-26F8-4E25-839B-FB38F13BEF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226498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3578010-A2C1-9C66-BC65-36B5690CA0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0120" y="317814"/>
            <a:ext cx="10268712" cy="1700784"/>
          </a:xfrm>
        </p:spPr>
        <p:txBody>
          <a:bodyPr>
            <a:normAutofit/>
          </a:bodyPr>
          <a:lstStyle/>
          <a:p>
            <a:r>
              <a:rPr lang="en-GB" dirty="0"/>
              <a:t>Reserve Battalion 101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F7EA9C-9769-E1E7-9793-DAB2796D62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0120" y="2587752"/>
            <a:ext cx="5869303" cy="3593592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91000"/>
              </a:lnSpc>
            </a:pPr>
            <a:r>
              <a:rPr lang="en-GB" sz="2400" dirty="0"/>
              <a:t>Unit of Order Police, largely Germans drafted from civilian police units</a:t>
            </a:r>
          </a:p>
          <a:p>
            <a:pPr>
              <a:lnSpc>
                <a:spcPct val="91000"/>
              </a:lnSpc>
            </a:pPr>
            <a:r>
              <a:rPr lang="en-GB" sz="2400" dirty="0"/>
              <a:t>Often middle-aged men – too old for regular military service</a:t>
            </a:r>
          </a:p>
          <a:p>
            <a:pPr>
              <a:lnSpc>
                <a:spcPct val="91000"/>
              </a:lnSpc>
            </a:pPr>
            <a:r>
              <a:rPr lang="en-GB" sz="2400" dirty="0"/>
              <a:t>Stationed in Lublin, Poland, but had been recruited and formed in Hamburg</a:t>
            </a:r>
          </a:p>
          <a:p>
            <a:pPr>
              <a:lnSpc>
                <a:spcPct val="91000"/>
              </a:lnSpc>
            </a:pPr>
            <a:r>
              <a:rPr lang="en-GB" sz="2400" dirty="0"/>
              <a:t>Mostly not ardent ideological Nazis.</a:t>
            </a:r>
          </a:p>
          <a:p>
            <a:pPr>
              <a:lnSpc>
                <a:spcPct val="91000"/>
              </a:lnSpc>
            </a:pPr>
            <a:r>
              <a:rPr lang="en-GB" sz="2400" dirty="0"/>
              <a:t>Many signed up to Order Police for chance to be stationed near home and possibly avoid frontline postings (Lawson)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694F898-23C3-6F82-664C-3B5A8C0F5EB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3866" r="11487"/>
          <a:stretch/>
        </p:blipFill>
        <p:spPr>
          <a:xfrm>
            <a:off x="7537704" y="2264989"/>
            <a:ext cx="4654296" cy="4593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243808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58F99DF-7386-5EDC-5BE0-7ADEF8CC7A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7C405D4-F865-8AF0-3421-02AF20648A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5117589-F57E-B3AF-C315-002E063ED4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226498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C920B23-CDC2-C325-E3A0-596AB30B50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0120" y="317814"/>
            <a:ext cx="10268712" cy="1700784"/>
          </a:xfrm>
        </p:spPr>
        <p:txBody>
          <a:bodyPr>
            <a:normAutofit/>
          </a:bodyPr>
          <a:lstStyle/>
          <a:p>
            <a:r>
              <a:rPr lang="en-GB" dirty="0"/>
              <a:t>Reserve Battalion 101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F6EC30-F811-1C05-A636-6650246AA9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1179" y="2533964"/>
            <a:ext cx="5869303" cy="3593592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91000"/>
              </a:lnSpc>
            </a:pPr>
            <a:r>
              <a:rPr lang="en-GB" sz="2300" dirty="0"/>
              <a:t>Mostly not ardent ideological Nazis.</a:t>
            </a:r>
          </a:p>
          <a:p>
            <a:pPr>
              <a:lnSpc>
                <a:spcPct val="91000"/>
              </a:lnSpc>
            </a:pPr>
            <a:r>
              <a:rPr lang="en-GB" sz="2300" dirty="0"/>
              <a:t>Many signed up to Order Police for chance to be stationed near home and possibly avoid frontline postings (Lawson)</a:t>
            </a:r>
          </a:p>
          <a:p>
            <a:pPr>
              <a:lnSpc>
                <a:spcPct val="91000"/>
              </a:lnSpc>
            </a:pPr>
            <a:r>
              <a:rPr lang="en-GB" sz="2300" dirty="0"/>
              <a:t>After 1939, Order Police Battalions often transferred to occupied territories for ‘pacification’ – after 1942 often included murdering local Jewish population or facilitating deportation to concentration/death camps.</a:t>
            </a:r>
          </a:p>
          <a:p>
            <a:pPr>
              <a:lnSpc>
                <a:spcPct val="91000"/>
              </a:lnSpc>
            </a:pPr>
            <a:r>
              <a:rPr lang="en-GB" sz="2300" dirty="0"/>
              <a:t>13 July 1942, Battalion 101 informed their task was to murder Jewish population of </a:t>
            </a:r>
            <a:r>
              <a:rPr lang="en-GB" sz="2300" dirty="0" err="1"/>
              <a:t>Josefow</a:t>
            </a:r>
            <a:r>
              <a:rPr lang="en-GB" sz="2300" dirty="0"/>
              <a:t> – were told they could decline.</a:t>
            </a:r>
          </a:p>
          <a:p>
            <a:pPr>
              <a:lnSpc>
                <a:spcPct val="91000"/>
              </a:lnSpc>
            </a:pPr>
            <a:r>
              <a:rPr lang="en-GB" sz="2300" dirty="0"/>
              <a:t>Very few declined – volunteered for killing. Why?</a:t>
            </a:r>
          </a:p>
          <a:p>
            <a:pPr>
              <a:lnSpc>
                <a:spcPct val="91000"/>
              </a:lnSpc>
            </a:pPr>
            <a:endParaRPr lang="en-GB" sz="12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AC2505-3161-F785-48A2-D8E51EC071B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3866" r="11487"/>
          <a:stretch/>
        </p:blipFill>
        <p:spPr>
          <a:xfrm>
            <a:off x="7537704" y="2264989"/>
            <a:ext cx="4654296" cy="4593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306420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CD6D47-2D72-B10D-95FE-29A7D6A240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Browning’s </a:t>
            </a:r>
            <a:r>
              <a:rPr lang="en-GB" i="1" dirty="0"/>
              <a:t>Ordinary Men </a:t>
            </a:r>
            <a:r>
              <a:rPr lang="en-GB" dirty="0"/>
              <a:t>(1992)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A66C5A-DB39-63FB-E457-16F6A071B0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3000" kern="100" dirty="0">
                <a:effectLst/>
                <a:ea typeface="DengXian" panose="02010600030101010101" pitchFamily="2" charset="-122"/>
                <a:cs typeface="Arial" panose="020B0604020202020204" pitchFamily="34" charset="0"/>
              </a:rPr>
              <a:t>Uses men’s testimonies, and methods of </a:t>
            </a:r>
            <a:r>
              <a:rPr lang="en-GB" sz="3000" i="1" kern="100" dirty="0" err="1">
                <a:effectLst/>
                <a:ea typeface="DengXian" panose="02010600030101010101" pitchFamily="2" charset="-122"/>
                <a:cs typeface="Arial" panose="020B0604020202020204" pitchFamily="34" charset="0"/>
              </a:rPr>
              <a:t>alltagsgeschichte</a:t>
            </a:r>
            <a:r>
              <a:rPr lang="en-GB" sz="3000" i="1" kern="100" dirty="0">
                <a:effectLst/>
                <a:ea typeface="DengXian" panose="02010600030101010101" pitchFamily="2" charset="-122"/>
                <a:cs typeface="Arial" panose="020B0604020202020204" pitchFamily="34" charset="0"/>
              </a:rPr>
              <a:t> </a:t>
            </a:r>
            <a:r>
              <a:rPr lang="en-GB" sz="3000" kern="100" dirty="0">
                <a:effectLst/>
                <a:ea typeface="DengXian" panose="02010600030101010101" pitchFamily="2" charset="-122"/>
                <a:cs typeface="Arial" panose="020B0604020202020204" pitchFamily="34" charset="0"/>
              </a:rPr>
              <a:t>school, attempt to reconstruct meaning of the crimes to individuals</a:t>
            </a: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3000" kern="100" dirty="0">
                <a:effectLst/>
                <a:ea typeface="DengXian" panose="02010600030101010101" pitchFamily="2" charset="-122"/>
                <a:cs typeface="Arial" panose="020B0604020202020204" pitchFamily="34" charset="0"/>
              </a:rPr>
              <a:t>Motivations complex – some </a:t>
            </a:r>
            <a:r>
              <a:rPr lang="en-GB" sz="3000" kern="100" dirty="0">
                <a:ea typeface="DengXian" panose="02010600030101010101" pitchFamily="2" charset="-122"/>
                <a:cs typeface="Arial" panose="020B0604020202020204" pitchFamily="34" charset="0"/>
              </a:rPr>
              <a:t>were ideological Nazis, some sadists, but most choices were situational rather than simple antisemitism/propensity for violence.</a:t>
            </a: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3000" kern="100" dirty="0">
                <a:ea typeface="DengXian" panose="02010600030101010101" pitchFamily="2" charset="-122"/>
                <a:cs typeface="Arial" panose="020B0604020202020204" pitchFamily="34" charset="0"/>
              </a:rPr>
              <a:t>No single explanation of perpetrator behaviour – varied motivations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7601673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927A38-289F-FC4F-2ECA-500F7551A4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A135A0-F3A4-BCDB-F767-F7E2F12B05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Browning’s </a:t>
            </a:r>
            <a:r>
              <a:rPr lang="en-GB" i="1" dirty="0"/>
              <a:t>Ordinary Men </a:t>
            </a:r>
            <a:r>
              <a:rPr lang="en-GB" dirty="0"/>
              <a:t>(1992)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396D50-B81D-1460-14AB-ABC9A6A2C4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2800" kern="100" dirty="0"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War and brutalisation can’t explain fully – prior to 1942 </a:t>
            </a:r>
            <a:r>
              <a:rPr lang="en-GB" sz="2800" kern="100" dirty="0" err="1"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Josefow</a:t>
            </a:r>
            <a:r>
              <a:rPr lang="en-GB" sz="2800" kern="100" dirty="0"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 massacre, most of the men hadn’t seen combat or participated in prior mass violence</a:t>
            </a: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2800" kern="100" dirty="0"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May have been frightened by broader context of war, but can’t explain by ‘brutalisation’ alone.</a:t>
            </a: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2800" kern="100" dirty="0"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Potentially violence after the initial </a:t>
            </a:r>
            <a:r>
              <a:rPr lang="en-GB" sz="2800" kern="100" dirty="0" err="1"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Josefow</a:t>
            </a:r>
            <a:r>
              <a:rPr lang="en-GB" sz="2800" kern="100" dirty="0"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 massacre could be explained by that experience, but not before.</a:t>
            </a:r>
          </a:p>
        </p:txBody>
      </p:sp>
    </p:spTree>
    <p:extLst>
      <p:ext uri="{BB962C8B-B14F-4D97-AF65-F5344CB8AC3E}">
        <p14:creationId xmlns:p14="http://schemas.microsoft.com/office/powerpoint/2010/main" val="397079287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17183C-A6AB-B0B1-6ED2-7CB34DE079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375A39-ED59-4127-513F-E5A9842525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Browning’s </a:t>
            </a:r>
            <a:r>
              <a:rPr lang="en-GB" i="1" dirty="0"/>
              <a:t>Ordinary Men </a:t>
            </a:r>
            <a:r>
              <a:rPr lang="en-GB" dirty="0"/>
              <a:t>(1992)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6D100C-A768-88F1-5378-B19F4DE3C0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3600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Context of antisemitism?</a:t>
            </a: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3600" kern="100" dirty="0"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Not sufficient explanation – the Battalion had some ideological education, but none of them mentioned antisemitism in their explanations of their behaviour.</a:t>
            </a:r>
          </a:p>
        </p:txBody>
      </p:sp>
    </p:spTree>
    <p:extLst>
      <p:ext uri="{BB962C8B-B14F-4D97-AF65-F5344CB8AC3E}">
        <p14:creationId xmlns:p14="http://schemas.microsoft.com/office/powerpoint/2010/main" val="196977655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54D15F-6EDC-6DA8-57E9-A03E260DF4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1A8B45-0A0F-55F9-52A1-E9EAC2EFE6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Browning’s </a:t>
            </a:r>
            <a:r>
              <a:rPr lang="en-GB" i="1" dirty="0"/>
              <a:t>Ordinary Men </a:t>
            </a:r>
            <a:r>
              <a:rPr lang="en-GB" dirty="0"/>
              <a:t>(1992)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4096CD-5D97-148C-723D-5C79EAB9E3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2800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Group dynamics, peer pressure, respect for authority, desire for career advancement.</a:t>
            </a: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2800" kern="100" dirty="0"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Men did not want to separate themselves from their comrades, or expose themselves as weak.</a:t>
            </a: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2800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Battalion as a whole had been given mission to kill Jews – men did not want to leave the task to their comrades.</a:t>
            </a:r>
          </a:p>
        </p:txBody>
      </p:sp>
    </p:spTree>
    <p:extLst>
      <p:ext uri="{BB962C8B-B14F-4D97-AF65-F5344CB8AC3E}">
        <p14:creationId xmlns:p14="http://schemas.microsoft.com/office/powerpoint/2010/main" val="339524088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8683A4-C58B-4840-3CAF-0125A20171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/>
              <a:t>Goldhagen’s</a:t>
            </a:r>
            <a:r>
              <a:rPr lang="en-GB" dirty="0"/>
              <a:t> </a:t>
            </a:r>
            <a:r>
              <a:rPr lang="en-GB" i="1" dirty="0"/>
              <a:t>Willing Executioners </a:t>
            </a:r>
            <a:r>
              <a:rPr lang="en-GB" dirty="0"/>
              <a:t>(1996)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CD3ADA-24E4-6936-CA10-EF68B19EB4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Critical of </a:t>
            </a:r>
            <a:r>
              <a:rPr lang="en-GB" sz="3200" kern="100" dirty="0"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accounts of the men themselves – shaped by desire to avoid legal responsibility</a:t>
            </a:r>
          </a:p>
          <a:p>
            <a:r>
              <a:rPr lang="en-GB" sz="3200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Long history of antisemitism</a:t>
            </a:r>
            <a:endParaRPr lang="en-GB" sz="3200" kern="100" dirty="0">
              <a:latin typeface="Aptos" panose="020B0004020202020204" pitchFamily="34" charset="0"/>
              <a:ea typeface="DengXian" panose="02010600030101010101" pitchFamily="2" charset="-122"/>
              <a:cs typeface="Arial" panose="020B0604020202020204" pitchFamily="34" charset="0"/>
            </a:endParaRPr>
          </a:p>
          <a:p>
            <a:r>
              <a:rPr lang="en-GB" sz="3200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Argues something unique about German antisemitism that made Holocaust possible.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203475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B9B8E4-3669-4D4D-A629-84C602F570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579FDC-8F48-E191-8AAE-C11EF67DA3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/>
              <a:t>Goldhagen’s</a:t>
            </a:r>
            <a:r>
              <a:rPr lang="en-GB" dirty="0"/>
              <a:t> </a:t>
            </a:r>
            <a:r>
              <a:rPr lang="en-GB" i="1" dirty="0"/>
              <a:t>Willing Executioners </a:t>
            </a:r>
            <a:r>
              <a:rPr lang="en-GB" dirty="0"/>
              <a:t>(1996)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569278-C3DC-0AB4-6160-257DE1D049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sz="2800" kern="100" dirty="0"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‘Eliminationist antisemitism’ as feature of German culture before 1933, leading to ‘Final Solution’ implicating ordinary Germans.</a:t>
            </a:r>
          </a:p>
          <a:p>
            <a:r>
              <a:rPr lang="en-GB" sz="2800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Actions of the Battalion explained as culmination of antisemitism</a:t>
            </a:r>
          </a:p>
          <a:p>
            <a:r>
              <a:rPr lang="en-GB" sz="2800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Absence of reference to antisemitism in their </a:t>
            </a:r>
            <a:r>
              <a:rPr lang="en-GB" sz="2800" kern="100" dirty="0"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testimonies reflects not marginality but centrality.</a:t>
            </a:r>
          </a:p>
          <a:p>
            <a:r>
              <a:rPr lang="en-GB" sz="2800" kern="100" dirty="0" err="1">
                <a:effectLst/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Goldhagen</a:t>
            </a:r>
            <a:r>
              <a:rPr lang="en-GB" sz="2800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 thesis criticised – antisemitism </a:t>
            </a:r>
            <a:r>
              <a:rPr lang="en-GB" sz="2800" kern="100" dirty="0"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historically stronger in e.g. Lithuania, Romania.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4274074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E68099-79A5-9022-BFA6-AFC62F090B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Fixed identities?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4B3189-C47F-C800-E7F9-81707AE5F3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sz="4400" dirty="0"/>
              <a:t>Perpetrator/victim/bystander/rescuer</a:t>
            </a:r>
          </a:p>
          <a:p>
            <a:r>
              <a:rPr lang="en-GB" sz="4400" dirty="0"/>
              <a:t>Situationally dependent?</a:t>
            </a:r>
          </a:p>
          <a:p>
            <a:r>
              <a:rPr lang="en-GB" sz="4400" dirty="0"/>
              <a:t>Opportunism – looting during Kristallnacht</a:t>
            </a:r>
          </a:p>
          <a:p>
            <a:r>
              <a:rPr lang="en-GB" sz="4400" dirty="0"/>
              <a:t>Role </a:t>
            </a:r>
            <a:r>
              <a:rPr lang="en-GB" sz="4400"/>
              <a:t>of Sonderkommando</a:t>
            </a:r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117031164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850927-995A-BFE1-51CD-5CC0C82335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Where does this all leave us?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3FC5D7-03F2-452F-BECA-90769A13F1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400" dirty="0"/>
              <a:t>Complexity is difficult and uncomfortable</a:t>
            </a:r>
          </a:p>
          <a:p>
            <a:r>
              <a:rPr lang="en-GB" sz="4400" dirty="0"/>
              <a:t>Is explaining genocide almost excusing it?</a:t>
            </a:r>
          </a:p>
        </p:txBody>
      </p:sp>
    </p:spTree>
    <p:extLst>
      <p:ext uri="{BB962C8B-B14F-4D97-AF65-F5344CB8AC3E}">
        <p14:creationId xmlns:p14="http://schemas.microsoft.com/office/powerpoint/2010/main" val="262599159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534C21-1071-09EE-1AB1-A3EFBFD4B4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D135C7-A9D5-372F-188D-B083CCA94A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b="0" i="0" dirty="0">
                <a:solidFill>
                  <a:srgbClr val="333333"/>
                </a:solidFill>
                <a:effectLst/>
              </a:rPr>
              <a:t>Theodor Adorno, Else Frenkel-</a:t>
            </a:r>
            <a:r>
              <a:rPr lang="en-GB" b="0" i="0" dirty="0" err="1">
                <a:solidFill>
                  <a:srgbClr val="333333"/>
                </a:solidFill>
                <a:effectLst/>
              </a:rPr>
              <a:t>Brunswik</a:t>
            </a:r>
            <a:r>
              <a:rPr lang="en-GB" b="0" i="0" dirty="0">
                <a:solidFill>
                  <a:srgbClr val="333333"/>
                </a:solidFill>
                <a:effectLst/>
              </a:rPr>
              <a:t>, Daniel Levinson and Nevitt Sanford, </a:t>
            </a:r>
            <a:r>
              <a:rPr lang="en-GB" b="0" i="1" dirty="0">
                <a:solidFill>
                  <a:srgbClr val="333333"/>
                </a:solidFill>
                <a:effectLst/>
              </a:rPr>
              <a:t>The Authoritarian Personality </a:t>
            </a:r>
            <a:r>
              <a:rPr lang="en-GB" b="0" dirty="0">
                <a:solidFill>
                  <a:srgbClr val="333333"/>
                </a:solidFill>
                <a:effectLst/>
              </a:rPr>
              <a:t>(New York, 1950).</a:t>
            </a:r>
          </a:p>
          <a:p>
            <a:r>
              <a:rPr lang="en-GB" b="0" i="0" dirty="0">
                <a:solidFill>
                  <a:srgbClr val="333333"/>
                </a:solidFill>
                <a:effectLst/>
              </a:rPr>
              <a:t>Omer </a:t>
            </a:r>
            <a:r>
              <a:rPr lang="en-GB" b="0" i="0" dirty="0" err="1">
                <a:solidFill>
                  <a:srgbClr val="333333"/>
                </a:solidFill>
                <a:effectLst/>
              </a:rPr>
              <a:t>Bartov</a:t>
            </a:r>
            <a:r>
              <a:rPr lang="en-GB" b="0" i="0" dirty="0">
                <a:solidFill>
                  <a:srgbClr val="333333"/>
                </a:solidFill>
                <a:effectLst/>
              </a:rPr>
              <a:t>, ‘Eastern Europe as the Site of Genocide’, </a:t>
            </a:r>
            <a:r>
              <a:rPr lang="en-GB" b="0" i="1" dirty="0">
                <a:solidFill>
                  <a:srgbClr val="333333"/>
                </a:solidFill>
                <a:effectLst/>
              </a:rPr>
              <a:t>Journal of Modern History </a:t>
            </a:r>
            <a:r>
              <a:rPr lang="en-GB" b="0" dirty="0">
                <a:solidFill>
                  <a:srgbClr val="333333"/>
                </a:solidFill>
                <a:effectLst/>
              </a:rPr>
              <a:t>80:3 (2008), 557-593.</a:t>
            </a:r>
          </a:p>
          <a:p>
            <a:r>
              <a:rPr lang="en-GB" dirty="0">
                <a:solidFill>
                  <a:srgbClr val="333333"/>
                </a:solidFill>
              </a:rPr>
              <a:t>Zygmunt Bauman, </a:t>
            </a:r>
            <a:r>
              <a:rPr lang="en-GB" i="1" dirty="0">
                <a:solidFill>
                  <a:srgbClr val="333333"/>
                </a:solidFill>
              </a:rPr>
              <a:t>Modernity and the Holocaust </a:t>
            </a:r>
            <a:r>
              <a:rPr lang="en-GB" dirty="0">
                <a:solidFill>
                  <a:srgbClr val="333333"/>
                </a:solidFill>
              </a:rPr>
              <a:t>(2000).</a:t>
            </a:r>
            <a:endParaRPr lang="en-GB" b="0" dirty="0">
              <a:solidFill>
                <a:srgbClr val="333333"/>
              </a:solidFill>
              <a:effectLst/>
            </a:endParaRPr>
          </a:p>
          <a:p>
            <a:r>
              <a:rPr lang="en-GB" b="0" i="0" dirty="0">
                <a:solidFill>
                  <a:srgbClr val="333333"/>
                </a:solidFill>
                <a:effectLst/>
              </a:rPr>
              <a:t>Christopher Browning, </a:t>
            </a:r>
            <a:r>
              <a:rPr lang="en-GB" b="0" i="1" dirty="0">
                <a:solidFill>
                  <a:srgbClr val="333333"/>
                </a:solidFill>
                <a:effectLst/>
              </a:rPr>
              <a:t>Ordinary Men: Reserve Police Battalion 101 and the Final Solution in Poland </a:t>
            </a:r>
            <a:r>
              <a:rPr lang="en-GB" b="0" dirty="0">
                <a:solidFill>
                  <a:srgbClr val="333333"/>
                </a:solidFill>
                <a:effectLst/>
              </a:rPr>
              <a:t>(New York, 1992).</a:t>
            </a:r>
          </a:p>
          <a:p>
            <a:r>
              <a:rPr lang="en-GB" b="0" dirty="0">
                <a:solidFill>
                  <a:srgbClr val="333333"/>
                </a:solidFill>
                <a:effectLst/>
              </a:rPr>
              <a:t>Jan T. Gross, </a:t>
            </a:r>
            <a:r>
              <a:rPr lang="en-GB" b="0" i="1" dirty="0">
                <a:solidFill>
                  <a:srgbClr val="333333"/>
                </a:solidFill>
                <a:effectLst/>
              </a:rPr>
              <a:t>Neighbours: The Destruction of the Jewish Community in </a:t>
            </a:r>
            <a:r>
              <a:rPr lang="en-GB" b="0" i="1" dirty="0" err="1">
                <a:solidFill>
                  <a:srgbClr val="333333"/>
                </a:solidFill>
                <a:effectLst/>
              </a:rPr>
              <a:t>Jewabne</a:t>
            </a:r>
            <a:r>
              <a:rPr lang="en-GB" b="0" i="1" dirty="0">
                <a:solidFill>
                  <a:srgbClr val="333333"/>
                </a:solidFill>
                <a:effectLst/>
              </a:rPr>
              <a:t>, Poland </a:t>
            </a:r>
            <a:r>
              <a:rPr lang="en-GB" b="0" dirty="0">
                <a:solidFill>
                  <a:srgbClr val="333333"/>
                </a:solidFill>
                <a:effectLst/>
              </a:rPr>
              <a:t>(Princeton, NJ, 2001).</a:t>
            </a:r>
          </a:p>
          <a:p>
            <a:r>
              <a:rPr lang="en-GB" b="0" i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C.Haney</a:t>
            </a:r>
            <a:r>
              <a:rPr lang="en-GB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, C., Banks, W. C., &amp; Zimbardo, P. G. (1973). </a:t>
            </a:r>
            <a:r>
              <a:rPr lang="en-GB" b="0" i="0" u="none" strike="noStrike" dirty="0">
                <a:solidFill>
                  <a:srgbClr val="02838D"/>
                </a:solidFill>
                <a:effectLst/>
                <a:latin typeface="Georgia" panose="02040502050405020303" pitchFamily="18" charset="0"/>
                <a:hlinkClick r:id="rId2"/>
              </a:rPr>
              <a:t>A study of prisoners and guards in a simulated prison</a:t>
            </a:r>
            <a:r>
              <a:rPr lang="en-GB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. </a:t>
            </a:r>
            <a:r>
              <a:rPr lang="en-GB" b="0" i="1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Naval Research Review</a:t>
            </a:r>
            <a:r>
              <a:rPr lang="en-GB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, 30, 4-17.</a:t>
            </a:r>
            <a:endParaRPr lang="en-GB" b="0" dirty="0">
              <a:solidFill>
                <a:srgbClr val="333333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61815363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205C12-71C8-E5E0-7653-6DA636F7DC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2E90ED-A49A-7536-9116-E38EE84503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701702-6E68-63DE-4053-E7EF455299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dirty="0"/>
              <a:t>Adam Jones, </a:t>
            </a:r>
            <a:r>
              <a:rPr lang="en-GB" i="1" dirty="0"/>
              <a:t>Genocide: A Comprehensive Introduction </a:t>
            </a:r>
            <a:r>
              <a:rPr lang="en-GB" dirty="0"/>
              <a:t>(New York, 2006).</a:t>
            </a:r>
          </a:p>
          <a:p>
            <a:r>
              <a:rPr lang="en-GB" dirty="0"/>
              <a:t>Ervin Staub, </a:t>
            </a:r>
            <a:r>
              <a:rPr lang="en-GB" i="1" dirty="0"/>
              <a:t>The Roots of Evil: The Origins of Genocide and Other Group Violence </a:t>
            </a:r>
            <a:r>
              <a:rPr lang="en-GB" dirty="0"/>
              <a:t>(Cambridge, 1989).</a:t>
            </a:r>
          </a:p>
          <a:p>
            <a:r>
              <a:rPr lang="en-GB" dirty="0"/>
              <a:t>John Steiner, ‘The SS Yesterday and Today: A Sociopsychological View’ in Joel E. Dimsdale (ed.), </a:t>
            </a:r>
            <a:r>
              <a:rPr lang="en-GB" i="1" dirty="0"/>
              <a:t>Survivors, victims and perpetrators: Essays on the Nazi Holocaust </a:t>
            </a:r>
            <a:r>
              <a:rPr lang="en-GB" dirty="0"/>
              <a:t>(New York, 1980).</a:t>
            </a:r>
          </a:p>
          <a:p>
            <a:r>
              <a:rPr lang="en-GB" b="0" i="0" dirty="0">
                <a:solidFill>
                  <a:srgbClr val="333333"/>
                </a:solidFill>
                <a:effectLst/>
              </a:rPr>
              <a:t>Y. Tang and L. S. Newman, ‘Why do people become perpetrators of genocide? The dangers of explanation’ in L. S. Newman (ed.), </a:t>
            </a:r>
            <a:r>
              <a:rPr lang="en-GB" b="0" i="1" dirty="0">
                <a:solidFill>
                  <a:srgbClr val="333333"/>
                </a:solidFill>
                <a:effectLst/>
              </a:rPr>
              <a:t>Confronting humanity at its worst: Social psychological perspectives on genocide </a:t>
            </a:r>
            <a:r>
              <a:rPr lang="en-GB" b="0" dirty="0">
                <a:solidFill>
                  <a:srgbClr val="333333"/>
                </a:solidFill>
                <a:effectLst/>
              </a:rPr>
              <a:t>(Oxford, 2020), pp. 312-334.</a:t>
            </a:r>
          </a:p>
          <a:p>
            <a:r>
              <a:rPr lang="en-GB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P. G. Zimbardo, The psychology of evil: A situationist perspective on recruiting good people to engage in anti-social acts. </a:t>
            </a:r>
            <a:r>
              <a:rPr lang="en-GB" b="0" i="1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Japanese Journal of Social Psychology</a:t>
            </a:r>
            <a:r>
              <a:rPr lang="en-GB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, </a:t>
            </a:r>
            <a:r>
              <a:rPr lang="en-GB" dirty="0">
                <a:solidFill>
                  <a:srgbClr val="000000"/>
                </a:solidFill>
                <a:latin typeface="Georgia" panose="02040502050405020303" pitchFamily="18" charset="0"/>
              </a:rPr>
              <a:t>11:2 (1997), </a:t>
            </a:r>
            <a:r>
              <a:rPr lang="en-GB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125-133.</a:t>
            </a:r>
            <a:endParaRPr lang="en-GB" b="0" dirty="0">
              <a:solidFill>
                <a:srgbClr val="333333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839163000"/>
      </p:ext>
    </p:extLst>
  </p:cSld>
  <p:clrMapOvr>
    <a:masterClrMapping/>
  </p:clrMapOvr>
</p:sld>
</file>

<file path=ppt/theme/theme1.xml><?xml version="1.0" encoding="utf-8"?>
<a:theme xmlns:a="http://schemas.openxmlformats.org/drawingml/2006/main" name="JuxtaposeVTI">
  <a:themeElements>
    <a:clrScheme name="Juxtapose">
      <a:dk1>
        <a:sysClr val="windowText" lastClr="000000"/>
      </a:dk1>
      <a:lt1>
        <a:sysClr val="window" lastClr="FFFFFF"/>
      </a:lt1>
      <a:dk2>
        <a:srgbClr val="3F3F3F"/>
      </a:dk2>
      <a:lt2>
        <a:srgbClr val="F8F7F5"/>
      </a:lt2>
      <a:accent1>
        <a:srgbClr val="F99700"/>
      </a:accent1>
      <a:accent2>
        <a:srgbClr val="00BAC7"/>
      </a:accent2>
      <a:accent3>
        <a:srgbClr val="FF5C21"/>
      </a:accent3>
      <a:accent4>
        <a:srgbClr val="6F7EFD"/>
      </a:accent4>
      <a:accent5>
        <a:srgbClr val="ACACAC"/>
      </a:accent5>
      <a:accent6>
        <a:srgbClr val="737373"/>
      </a:accent6>
      <a:hlink>
        <a:srgbClr val="0099FF"/>
      </a:hlink>
      <a:folHlink>
        <a:srgbClr val="868686"/>
      </a:folHlink>
    </a:clrScheme>
    <a:fontScheme name="Custom 167">
      <a:majorFont>
        <a:latin typeface="Franklin Gothic Demi Cond"/>
        <a:ea typeface=""/>
        <a:cs typeface=""/>
      </a:majorFont>
      <a:minorFont>
        <a:latin typeface="Franklin Gothic Medium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JuxtaposeVTI" id="{FBDCC3B4-6EA8-442A-B697-43C068E31FE3}" vid="{090F2E09-E4E2-4F71-A70E-279F5A0D9E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2388</Words>
  <Application>Microsoft Office PowerPoint</Application>
  <PresentationFormat>Widescreen</PresentationFormat>
  <Paragraphs>192</Paragraphs>
  <Slides>38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6" baseType="lpstr">
      <vt:lpstr>DengXian</vt:lpstr>
      <vt:lpstr>Aptos</vt:lpstr>
      <vt:lpstr>Arial</vt:lpstr>
      <vt:lpstr>Franklin Gothic Demi Cond</vt:lpstr>
      <vt:lpstr>Franklin Gothic Medium</vt:lpstr>
      <vt:lpstr>Georgia</vt:lpstr>
      <vt:lpstr>Wingdings</vt:lpstr>
      <vt:lpstr>JuxtaposeVTI</vt:lpstr>
      <vt:lpstr>HPHI4903: PATHWAYS TO EVIL</vt:lpstr>
      <vt:lpstr>CONTENT NOTE</vt:lpstr>
      <vt:lpstr>This session</vt:lpstr>
      <vt:lpstr>REVIEW</vt:lpstr>
      <vt:lpstr>Holocaust perpetrators</vt:lpstr>
      <vt:lpstr>WHY STUDY PERPETRATORS?  Why might this be controversial?</vt:lpstr>
      <vt:lpstr>Why study perpetrators?</vt:lpstr>
      <vt:lpstr>Why Study Perpetrators?</vt:lpstr>
      <vt:lpstr>Why study perpetrators?</vt:lpstr>
      <vt:lpstr>Early explanations: ADORNO’s F-SCALE (1947) and the ‘Authoritarian personality’</vt:lpstr>
      <vt:lpstr>Early explanations: Adorno’s F-SCALE</vt:lpstr>
      <vt:lpstr>BAUMAN’s critique of adorno</vt:lpstr>
      <vt:lpstr>Steiner (1980): Study of SS</vt:lpstr>
      <vt:lpstr>STAUB (1989)</vt:lpstr>
      <vt:lpstr>STANFORD PRISON EXPERIMENT (ZIMBARDO, 1971)</vt:lpstr>
      <vt:lpstr>STANFORD PRISON EXPERIMENT (ZIMBARDO, 1971)</vt:lpstr>
      <vt:lpstr>IMPACT OF AUTHORITY: Milgram (1961)</vt:lpstr>
      <vt:lpstr>IMPACT OF AUTHORITY: Milgram (1961)</vt:lpstr>
      <vt:lpstr>IMPACT OF AUTHORITY: Milgram (1961)</vt:lpstr>
      <vt:lpstr>IMPACT OF AUTHORITY: Milgram (1961)</vt:lpstr>
      <vt:lpstr>James Waller</vt:lpstr>
      <vt:lpstr>Applications to Holocaust Studies: Early attempts</vt:lpstr>
      <vt:lpstr>Influence of Alltagsgeschichte</vt:lpstr>
      <vt:lpstr>Broszat’s Bavaria Project</vt:lpstr>
      <vt:lpstr>Ordinary Germans?</vt:lpstr>
      <vt:lpstr>Goldhagen V Browning</vt:lpstr>
      <vt:lpstr>Reserve Battalion 101</vt:lpstr>
      <vt:lpstr>Reserve Battalion 101</vt:lpstr>
      <vt:lpstr>Browning’s Ordinary Men (1992)</vt:lpstr>
      <vt:lpstr>Browning’s Ordinary Men (1992)</vt:lpstr>
      <vt:lpstr>Browning’s Ordinary Men (1992)</vt:lpstr>
      <vt:lpstr>Browning’s Ordinary Men (1992)</vt:lpstr>
      <vt:lpstr>Goldhagen’s Willing Executioners (1996)</vt:lpstr>
      <vt:lpstr>Goldhagen’s Willing Executioners (1996)</vt:lpstr>
      <vt:lpstr>Fixed identities?</vt:lpstr>
      <vt:lpstr>Where does this all leave us?</vt:lpstr>
      <vt:lpstr>REFERENCES</vt:lpstr>
      <vt:lpstr>REFERENCES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Rhian Keyse</dc:creator>
  <cp:lastModifiedBy>Rhian Keyse</cp:lastModifiedBy>
  <cp:revision>6</cp:revision>
  <dcterms:created xsi:type="dcterms:W3CDTF">2025-01-11T12:39:22Z</dcterms:created>
  <dcterms:modified xsi:type="dcterms:W3CDTF">2026-06-17T17:25:53Z</dcterms:modified>
</cp:coreProperties>
</file>