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wmf" ContentType="image/x-wmf"/>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Default Extension="png" ContentType="image/png"/>
  <Override PartName="/ppt/notesSlides/notesSlide1.xml" ContentType="application/vnd.openxmlformats-officedocument.presentationml.notesSlide+xml"/>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Default Extension="jpeg" ContentType="image/jpeg"/>
  <Override PartName="/ppt/slideLayouts/slideLayout3.xml" ContentType="application/vnd.openxmlformats-officedocument.presentationml.slideLayout+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56" r:id="rId1"/>
  </p:sldMasterIdLst>
  <p:notesMasterIdLst>
    <p:notesMasterId r:id="rId35"/>
  </p:notesMasterIdLst>
  <p:sldIdLst>
    <p:sldId id="262" r:id="rId2"/>
    <p:sldId id="284" r:id="rId3"/>
    <p:sldId id="298" r:id="rId4"/>
    <p:sldId id="285" r:id="rId5"/>
    <p:sldId id="286" r:id="rId6"/>
    <p:sldId id="287" r:id="rId7"/>
    <p:sldId id="263" r:id="rId8"/>
    <p:sldId id="288" r:id="rId9"/>
    <p:sldId id="289" r:id="rId10"/>
    <p:sldId id="264" r:id="rId11"/>
    <p:sldId id="290" r:id="rId12"/>
    <p:sldId id="265" r:id="rId13"/>
    <p:sldId id="269" r:id="rId14"/>
    <p:sldId id="270" r:id="rId15"/>
    <p:sldId id="268" r:id="rId16"/>
    <p:sldId id="271" r:id="rId17"/>
    <p:sldId id="291" r:id="rId18"/>
    <p:sldId id="272" r:id="rId19"/>
    <p:sldId id="273" r:id="rId20"/>
    <p:sldId id="274" r:id="rId21"/>
    <p:sldId id="300" r:id="rId22"/>
    <p:sldId id="276" r:id="rId23"/>
    <p:sldId id="301" r:id="rId24"/>
    <p:sldId id="299" r:id="rId25"/>
    <p:sldId id="278" r:id="rId26"/>
    <p:sldId id="292" r:id="rId27"/>
    <p:sldId id="279" r:id="rId28"/>
    <p:sldId id="293" r:id="rId29"/>
    <p:sldId id="295" r:id="rId30"/>
    <p:sldId id="296" r:id="rId31"/>
    <p:sldId id="297" r:id="rId32"/>
    <p:sldId id="294" r:id="rId33"/>
    <p:sldId id="280" r:id="rId34"/>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p:restoredLeft sz="15620"/>
    <p:restoredTop sz="94660"/>
  </p:normalViewPr>
  <p:slideViewPr>
    <p:cSldViewPr>
      <p:cViewPr>
        <p:scale>
          <a:sx n="50" d="100"/>
          <a:sy n="50" d="100"/>
        </p:scale>
        <p:origin x="-1196" y="-48"/>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C8D4FC46-A908-4BD3-AA7E-443464B67C7A}" type="datetimeFigureOut">
              <a:rPr lang="en-GB" smtClean="0"/>
              <a:pPr/>
              <a:t>02/10/2012</a:t>
            </a:fld>
            <a:endParaRPr lang="en-GB" dirty="0"/>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4A0A2339-854D-4810-9E26-ADF03CA437F7}" type="slidenum">
              <a:rPr lang="en-GB" smtClean="0"/>
              <a:pPr/>
              <a:t>‹#›</a:t>
            </a:fld>
            <a:endParaRPr lang="en-GB" dirty="0"/>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4A0A2339-854D-4810-9E26-ADF03CA437F7}" type="slidenum">
              <a:rPr lang="en-GB" smtClean="0"/>
              <a:pPr/>
              <a:t>12</a:t>
            </a:fld>
            <a:endParaRPr lang="en-GB"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4A0A2339-854D-4810-9E26-ADF03CA437F7}" type="slidenum">
              <a:rPr lang="en-GB" smtClean="0"/>
              <a:pPr/>
              <a:t>15</a:t>
            </a:fld>
            <a:endParaRPr lang="en-GB"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4A0A2339-854D-4810-9E26-ADF03CA437F7}" type="slidenum">
              <a:rPr lang="en-GB" smtClean="0"/>
              <a:pPr/>
              <a:t>17</a:t>
            </a:fld>
            <a:endParaRPr lang="en-GB"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4A0A2339-854D-4810-9E26-ADF03CA437F7}" type="slidenum">
              <a:rPr lang="en-GB" smtClean="0"/>
              <a:pPr/>
              <a:t>21</a:t>
            </a:fld>
            <a:endParaRPr lang="en-GB"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4A0A2339-854D-4810-9E26-ADF03CA437F7}" type="slidenum">
              <a:rPr lang="en-GB" smtClean="0"/>
              <a:pPr/>
              <a:t>23</a:t>
            </a:fld>
            <a:endParaRPr lang="en-GB"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4A0A2339-854D-4810-9E26-ADF03CA437F7}" type="slidenum">
              <a:rPr lang="en-GB" smtClean="0"/>
              <a:pPr/>
              <a:t>26</a:t>
            </a:fld>
            <a:endParaRPr lang="en-GB"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4A0A2339-854D-4810-9E26-ADF03CA437F7}" type="slidenum">
              <a:rPr lang="en-GB" smtClean="0"/>
              <a:pPr/>
              <a:t>28</a:t>
            </a:fld>
            <a:endParaRPr lang="en-GB"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4A0A2339-854D-4810-9E26-ADF03CA437F7}" type="slidenum">
              <a:rPr lang="en-GB" smtClean="0"/>
              <a:pPr/>
              <a:t>29</a:t>
            </a:fld>
            <a:endParaRPr lang="en-GB" dirty="0"/>
          </a:p>
        </p:txBody>
      </p:sp>
    </p:spTree>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460D6B34-A169-4C14-88DD-8F0439786FE0}" type="datetimeFigureOut">
              <a:rPr lang="en-GB" smtClean="0"/>
              <a:pPr/>
              <a:t>02/10/2012</a:t>
            </a:fld>
            <a:endParaRPr lang="en-GB" dirty="0"/>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GB" dirty="0"/>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EE267287-1E51-425F-941D-3CFF4E22B629}" type="slidenum">
              <a:rPr lang="en-GB" smtClean="0"/>
              <a:pPr/>
              <a:t>‹#›</a:t>
            </a:fld>
            <a:endParaRPr lang="en-GB" dirty="0"/>
          </a:p>
        </p:txBody>
      </p:sp>
      <p:pic>
        <p:nvPicPr>
          <p:cNvPr id="13" name="Picture 2" descr="logoSMU"/>
          <p:cNvPicPr>
            <a:picLocks noChangeAspect="1" noChangeArrowheads="1"/>
          </p:cNvPicPr>
          <p:nvPr userDrawn="1"/>
        </p:nvPicPr>
        <p:blipFill>
          <a:blip r:embed="rId3" cstate="print"/>
          <a:srcRect/>
          <a:stretch>
            <a:fillRect/>
          </a:stretch>
        </p:blipFill>
        <p:spPr bwMode="auto">
          <a:xfrm>
            <a:off x="1487272" y="5329308"/>
            <a:ext cx="6169457" cy="1340052"/>
          </a:xfrm>
          <a:prstGeom prst="rect">
            <a:avLst/>
          </a:prstGeom>
          <a:noFill/>
          <a:ln w="9525">
            <a:noFill/>
            <a:miter lim="800000"/>
            <a:headEnd/>
            <a:tailEnd/>
          </a:ln>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460D6B34-A169-4C14-88DD-8F0439786FE0}" type="datetimeFigureOut">
              <a:rPr lang="en-GB" smtClean="0"/>
              <a:pPr/>
              <a:t>02/10/2012</a:t>
            </a:fld>
            <a:endParaRPr lang="en-GB" dirty="0"/>
          </a:p>
        </p:txBody>
      </p:sp>
      <p:sp>
        <p:nvSpPr>
          <p:cNvPr id="5" name="Footer Placeholder 4"/>
          <p:cNvSpPr>
            <a:spLocks noGrp="1"/>
          </p:cNvSpPr>
          <p:nvPr>
            <p:ph type="ftr" sz="quarter" idx="11"/>
          </p:nvPr>
        </p:nvSpPr>
        <p:spPr/>
        <p:txBody>
          <a:bodyPr/>
          <a:lstStyle>
            <a:extLst/>
          </a:lstStyle>
          <a:p>
            <a:endParaRPr lang="en-GB" dirty="0"/>
          </a:p>
        </p:txBody>
      </p:sp>
      <p:sp>
        <p:nvSpPr>
          <p:cNvPr id="6" name="Slide Number Placeholder 5"/>
          <p:cNvSpPr>
            <a:spLocks noGrp="1"/>
          </p:cNvSpPr>
          <p:nvPr>
            <p:ph type="sldNum" sz="quarter" idx="12"/>
          </p:nvPr>
        </p:nvSpPr>
        <p:spPr/>
        <p:txBody>
          <a:bodyPr/>
          <a:lstStyle>
            <a:extLst/>
          </a:lstStyle>
          <a:p>
            <a:fld id="{EE267287-1E51-425F-941D-3CFF4E22B629}" type="slidenum">
              <a:rPr lang="en-GB" smtClean="0"/>
              <a:pPr/>
              <a:t>‹#›</a:t>
            </a:fld>
            <a:endParaRPr lang="en-GB" dirty="0"/>
          </a:p>
        </p:txBody>
      </p:sp>
      <p:sp>
        <p:nvSpPr>
          <p:cNvPr id="7" name="Title 6"/>
          <p:cNvSpPr>
            <a:spLocks noGrp="1"/>
          </p:cNvSpPr>
          <p:nvPr>
            <p:ph type="title"/>
          </p:nvPr>
        </p:nvSpPr>
        <p:spPr/>
        <p:txBody>
          <a:bodyPr rtlCol="0"/>
          <a:lstStyle>
            <a:extLst/>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460D6B34-A169-4C14-88DD-8F0439786FE0}" type="datetimeFigureOut">
              <a:rPr lang="en-GB" smtClean="0"/>
              <a:pPr/>
              <a:t>02/10/2012</a:t>
            </a:fld>
            <a:endParaRPr lang="en-GB" dirty="0"/>
          </a:p>
        </p:txBody>
      </p:sp>
      <p:sp>
        <p:nvSpPr>
          <p:cNvPr id="5" name="Footer Placeholder 4"/>
          <p:cNvSpPr>
            <a:spLocks noGrp="1"/>
          </p:cNvSpPr>
          <p:nvPr>
            <p:ph type="ftr" sz="quarter" idx="11"/>
          </p:nvPr>
        </p:nvSpPr>
        <p:spPr/>
        <p:txBody>
          <a:bodyPr/>
          <a:lstStyle>
            <a:extLst/>
          </a:lstStyle>
          <a:p>
            <a:endParaRPr lang="en-GB" dirty="0"/>
          </a:p>
        </p:txBody>
      </p:sp>
      <p:sp>
        <p:nvSpPr>
          <p:cNvPr id="6" name="Slide Number Placeholder 5"/>
          <p:cNvSpPr>
            <a:spLocks noGrp="1"/>
          </p:cNvSpPr>
          <p:nvPr>
            <p:ph type="sldNum" sz="quarter" idx="12"/>
          </p:nvPr>
        </p:nvSpPr>
        <p:spPr/>
        <p:txBody>
          <a:bodyPr/>
          <a:lstStyle>
            <a:extLst/>
          </a:lstStyle>
          <a:p>
            <a:fld id="{EE267287-1E51-425F-941D-3CFF4E22B629}" type="slidenum">
              <a:rPr lang="en-GB" smtClean="0"/>
              <a:pPr/>
              <a:t>‹#›</a:t>
            </a:fld>
            <a:endParaRPr lang="en-GB" dirty="0"/>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460D6B34-A169-4C14-88DD-8F0439786FE0}" type="datetimeFigureOut">
              <a:rPr lang="en-GB" smtClean="0"/>
              <a:pPr/>
              <a:t>02/10/2012</a:t>
            </a:fld>
            <a:endParaRPr lang="en-GB" dirty="0"/>
          </a:p>
        </p:txBody>
      </p:sp>
      <p:sp>
        <p:nvSpPr>
          <p:cNvPr id="6" name="Footer Placeholder 5"/>
          <p:cNvSpPr>
            <a:spLocks noGrp="1"/>
          </p:cNvSpPr>
          <p:nvPr>
            <p:ph type="ftr" sz="quarter" idx="11"/>
          </p:nvPr>
        </p:nvSpPr>
        <p:spPr/>
        <p:txBody>
          <a:bodyPr/>
          <a:lstStyle>
            <a:extLst/>
          </a:lstStyle>
          <a:p>
            <a:endParaRPr lang="en-GB" dirty="0"/>
          </a:p>
        </p:txBody>
      </p:sp>
      <p:sp>
        <p:nvSpPr>
          <p:cNvPr id="7" name="Slide Number Placeholder 6"/>
          <p:cNvSpPr>
            <a:spLocks noGrp="1"/>
          </p:cNvSpPr>
          <p:nvPr>
            <p:ph type="sldNum" sz="quarter" idx="12"/>
          </p:nvPr>
        </p:nvSpPr>
        <p:spPr/>
        <p:txBody>
          <a:bodyPr/>
          <a:lstStyle>
            <a:extLst/>
          </a:lstStyle>
          <a:p>
            <a:fld id="{EE267287-1E51-425F-941D-3CFF4E22B629}" type="slidenum">
              <a:rPr lang="en-GB" smtClean="0"/>
              <a:pPr/>
              <a:t>‹#›</a:t>
            </a:fld>
            <a:endParaRPr lang="en-GB" dirty="0"/>
          </a:p>
        </p:txBody>
      </p:sp>
      <p:sp>
        <p:nvSpPr>
          <p:cNvPr id="8" name="Title 7"/>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460D6B34-A169-4C14-88DD-8F0439786FE0}" type="datetimeFigureOut">
              <a:rPr lang="en-GB" smtClean="0"/>
              <a:pPr/>
              <a:t>02/10/2012</a:t>
            </a:fld>
            <a:endParaRPr lang="en-GB" dirty="0"/>
          </a:p>
        </p:txBody>
      </p:sp>
      <p:sp>
        <p:nvSpPr>
          <p:cNvPr id="8" name="Footer Placeholder 7"/>
          <p:cNvSpPr>
            <a:spLocks noGrp="1"/>
          </p:cNvSpPr>
          <p:nvPr>
            <p:ph type="ftr" sz="quarter" idx="11"/>
          </p:nvPr>
        </p:nvSpPr>
        <p:spPr/>
        <p:txBody>
          <a:bodyPr/>
          <a:lstStyle>
            <a:extLst/>
          </a:lstStyle>
          <a:p>
            <a:endParaRPr lang="en-GB" dirty="0"/>
          </a:p>
        </p:txBody>
      </p:sp>
      <p:sp>
        <p:nvSpPr>
          <p:cNvPr id="9" name="Slide Number Placeholder 8"/>
          <p:cNvSpPr>
            <a:spLocks noGrp="1"/>
          </p:cNvSpPr>
          <p:nvPr>
            <p:ph type="sldNum" sz="quarter" idx="12"/>
          </p:nvPr>
        </p:nvSpPr>
        <p:spPr/>
        <p:txBody>
          <a:bodyPr/>
          <a:lstStyle>
            <a:extLst/>
          </a:lstStyle>
          <a:p>
            <a:fld id="{EE267287-1E51-425F-941D-3CFF4E22B629}" type="slidenum">
              <a:rPr lang="en-GB" smtClean="0"/>
              <a:pPr/>
              <a:t>‹#›</a:t>
            </a:fld>
            <a:endParaRPr lang="en-GB" dirty="0"/>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extLst/>
          </a:lstStyle>
          <a:p>
            <a:fld id="{460D6B34-A169-4C14-88DD-8F0439786FE0}" type="datetimeFigureOut">
              <a:rPr lang="en-GB" smtClean="0"/>
              <a:pPr/>
              <a:t>02/10/2012</a:t>
            </a:fld>
            <a:endParaRPr lang="en-GB" dirty="0"/>
          </a:p>
        </p:txBody>
      </p:sp>
      <p:sp>
        <p:nvSpPr>
          <p:cNvPr id="4" name="Footer Placeholder 3"/>
          <p:cNvSpPr>
            <a:spLocks noGrp="1"/>
          </p:cNvSpPr>
          <p:nvPr>
            <p:ph type="ftr" sz="quarter" idx="11"/>
          </p:nvPr>
        </p:nvSpPr>
        <p:spPr/>
        <p:txBody>
          <a:bodyPr/>
          <a:lstStyle>
            <a:extLst/>
          </a:lstStyle>
          <a:p>
            <a:endParaRPr lang="en-GB" dirty="0"/>
          </a:p>
        </p:txBody>
      </p:sp>
      <p:sp>
        <p:nvSpPr>
          <p:cNvPr id="5" name="Slide Number Placeholder 4"/>
          <p:cNvSpPr>
            <a:spLocks noGrp="1"/>
          </p:cNvSpPr>
          <p:nvPr>
            <p:ph type="sldNum" sz="quarter" idx="12"/>
          </p:nvPr>
        </p:nvSpPr>
        <p:spPr/>
        <p:txBody>
          <a:bodyPr/>
          <a:lstStyle>
            <a:extLst/>
          </a:lstStyle>
          <a:p>
            <a:fld id="{EE267287-1E51-425F-941D-3CFF4E22B629}" type="slidenum">
              <a:rPr lang="en-GB" smtClean="0"/>
              <a:pPr/>
              <a:t>‹#›</a:t>
            </a:fld>
            <a:endParaRPr lang="en-GB" dirty="0"/>
          </a:p>
        </p:txBody>
      </p:sp>
      <p:sp>
        <p:nvSpPr>
          <p:cNvPr id="6" name="Title 5"/>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fld id="{460D6B34-A169-4C14-88DD-8F0439786FE0}" type="datetimeFigureOut">
              <a:rPr lang="en-GB" smtClean="0"/>
              <a:pPr/>
              <a:t>02/10/2012</a:t>
            </a:fld>
            <a:endParaRPr lang="en-GB" dirty="0"/>
          </a:p>
        </p:txBody>
      </p:sp>
      <p:sp>
        <p:nvSpPr>
          <p:cNvPr id="3" name="Footer Placeholder 2"/>
          <p:cNvSpPr>
            <a:spLocks noGrp="1"/>
          </p:cNvSpPr>
          <p:nvPr>
            <p:ph type="ftr" sz="quarter" idx="11"/>
          </p:nvPr>
        </p:nvSpPr>
        <p:spPr/>
        <p:txBody>
          <a:bodyPr/>
          <a:lstStyle>
            <a:extLst/>
          </a:lstStyle>
          <a:p>
            <a:endParaRPr lang="en-GB" dirty="0"/>
          </a:p>
        </p:txBody>
      </p:sp>
      <p:sp>
        <p:nvSpPr>
          <p:cNvPr id="4" name="Slide Number Placeholder 3"/>
          <p:cNvSpPr>
            <a:spLocks noGrp="1"/>
          </p:cNvSpPr>
          <p:nvPr>
            <p:ph type="sldNum" sz="quarter" idx="12"/>
          </p:nvPr>
        </p:nvSpPr>
        <p:spPr/>
        <p:txBody>
          <a:bodyPr/>
          <a:lstStyle>
            <a:extLst/>
          </a:lstStyle>
          <a:p>
            <a:fld id="{EE267287-1E51-425F-941D-3CFF4E22B629}" type="slidenum">
              <a:rPr lang="en-GB" smtClean="0"/>
              <a:pPr/>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extLst/>
          </a:lstStyle>
          <a:p>
            <a:fld id="{460D6B34-A169-4C14-88DD-8F0439786FE0}" type="datetimeFigureOut">
              <a:rPr lang="en-GB" smtClean="0"/>
              <a:pPr/>
              <a:t>02/10/2012</a:t>
            </a:fld>
            <a:endParaRPr lang="en-GB" dirty="0"/>
          </a:p>
        </p:txBody>
      </p:sp>
      <p:sp>
        <p:nvSpPr>
          <p:cNvPr id="6" name="Footer Placeholder 5"/>
          <p:cNvSpPr>
            <a:spLocks noGrp="1"/>
          </p:cNvSpPr>
          <p:nvPr>
            <p:ph type="ftr" sz="quarter" idx="11"/>
          </p:nvPr>
        </p:nvSpPr>
        <p:spPr/>
        <p:txBody>
          <a:bodyPr/>
          <a:lstStyle>
            <a:extLst/>
          </a:lstStyle>
          <a:p>
            <a:endParaRPr lang="en-GB" dirty="0"/>
          </a:p>
        </p:txBody>
      </p:sp>
      <p:sp>
        <p:nvSpPr>
          <p:cNvPr id="7" name="Slide Number Placeholder 6"/>
          <p:cNvSpPr>
            <a:spLocks noGrp="1"/>
          </p:cNvSpPr>
          <p:nvPr>
            <p:ph type="sldNum" sz="quarter" idx="12"/>
          </p:nvPr>
        </p:nvSpPr>
        <p:spPr/>
        <p:txBody>
          <a:bodyPr/>
          <a:lstStyle>
            <a:extLst/>
          </a:lstStyle>
          <a:p>
            <a:fld id="{EE267287-1E51-425F-941D-3CFF4E22B629}" type="slidenum">
              <a:rPr lang="en-GB" smtClean="0"/>
              <a:pPr/>
              <a:t>‹#›</a:t>
            </a:fld>
            <a:endParaRPr lang="en-GB" dirty="0"/>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460D6B34-A169-4C14-88DD-8F0439786FE0}" type="datetimeFigureOut">
              <a:rPr lang="en-GB" smtClean="0"/>
              <a:pPr/>
              <a:t>02/10/2012</a:t>
            </a:fld>
            <a:endParaRPr lang="en-GB" dirty="0"/>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GB" dirty="0"/>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EE267287-1E51-425F-941D-3CFF4E22B629}" type="slidenum">
              <a:rPr lang="en-GB" smtClean="0"/>
              <a:pPr/>
              <a:t>‹#›</a:t>
            </a:fld>
            <a:endParaRPr lang="en-GB" dirty="0"/>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9" name="Freeform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460D6B34-A169-4C14-88DD-8F0439786FE0}" type="datetimeFigureOut">
              <a:rPr lang="en-GB" smtClean="0"/>
              <a:pPr/>
              <a:t>02/10/2012</a:t>
            </a:fld>
            <a:endParaRPr lang="en-GB" dirty="0"/>
          </a:p>
        </p:txBody>
      </p:sp>
      <p:sp>
        <p:nvSpPr>
          <p:cNvPr id="5" name="Footer Placeholder 4"/>
          <p:cNvSpPr>
            <a:spLocks noGrp="1"/>
          </p:cNvSpPr>
          <p:nvPr>
            <p:ph type="ftr" sz="quarter" idx="11"/>
          </p:nvPr>
        </p:nvSpPr>
        <p:spPr/>
        <p:txBody>
          <a:bodyPr/>
          <a:lstStyle>
            <a:extLst/>
          </a:lstStyle>
          <a:p>
            <a:endParaRPr lang="en-GB" dirty="0"/>
          </a:p>
        </p:txBody>
      </p:sp>
      <p:sp>
        <p:nvSpPr>
          <p:cNvPr id="6" name="Slide Number Placeholder 5"/>
          <p:cNvSpPr>
            <a:spLocks noGrp="1"/>
          </p:cNvSpPr>
          <p:nvPr>
            <p:ph type="sldNum" sz="quarter" idx="12"/>
          </p:nvPr>
        </p:nvSpPr>
        <p:spPr/>
        <p:txBody>
          <a:bodyPr/>
          <a:lstStyle>
            <a:extLst/>
          </a:lstStyle>
          <a:p>
            <a:fld id="{EE267287-1E51-425F-941D-3CFF4E22B629}" type="slidenum">
              <a:rPr lang="en-GB" smtClean="0"/>
              <a:pPr/>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460D6B34-A169-4C14-88DD-8F0439786FE0}" type="datetimeFigureOut">
              <a:rPr lang="en-GB" smtClean="0"/>
              <a:pPr/>
              <a:t>02/10/2012</a:t>
            </a:fld>
            <a:endParaRPr lang="en-GB" dirty="0"/>
          </a:p>
        </p:txBody>
      </p:sp>
      <p:sp>
        <p:nvSpPr>
          <p:cNvPr id="5" name="Footer Placeholder 4"/>
          <p:cNvSpPr>
            <a:spLocks noGrp="1"/>
          </p:cNvSpPr>
          <p:nvPr>
            <p:ph type="ftr" sz="quarter" idx="11"/>
          </p:nvPr>
        </p:nvSpPr>
        <p:spPr/>
        <p:txBody>
          <a:bodyPr/>
          <a:lstStyle>
            <a:extLst/>
          </a:lstStyle>
          <a:p>
            <a:endParaRPr lang="en-GB" dirty="0"/>
          </a:p>
        </p:txBody>
      </p:sp>
      <p:sp>
        <p:nvSpPr>
          <p:cNvPr id="6" name="Slide Number Placeholder 5"/>
          <p:cNvSpPr>
            <a:spLocks noGrp="1"/>
          </p:cNvSpPr>
          <p:nvPr>
            <p:ph type="sldNum" sz="quarter" idx="12"/>
          </p:nvPr>
        </p:nvSpPr>
        <p:spPr/>
        <p:txBody>
          <a:bodyPr/>
          <a:lstStyle>
            <a:extLst/>
          </a:lstStyle>
          <a:p>
            <a:fld id="{EE267287-1E51-425F-941D-3CFF4E22B629}" type="slidenum">
              <a:rPr lang="en-GB" smtClean="0"/>
              <a:pPr/>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Freeform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460D6B34-A169-4C14-88DD-8F0439786FE0}" type="datetimeFigureOut">
              <a:rPr lang="en-GB" smtClean="0"/>
              <a:pPr/>
              <a:t>02/10/2012</a:t>
            </a:fld>
            <a:endParaRPr lang="en-GB" dirty="0"/>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GB" dirty="0"/>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EE267287-1E51-425F-941D-3CFF4E22B629}" type="slidenum">
              <a:rPr lang="en-GB" smtClean="0"/>
              <a:pPr/>
              <a:t>‹#›</a:t>
            </a:fld>
            <a:endParaRPr lang="en-GB" dirty="0"/>
          </a:p>
        </p:txBody>
      </p:sp>
    </p:spTree>
  </p:cSld>
  <p:clrMap bg1="lt1" tx1="dk1" bg2="lt2" tx2="dk2" accent1="accent1" accent2="accent2" accent3="accent3" accent4="accent4" accent5="accent5" accent6="accent6" hlink="hlink" folHlink="folHlink"/>
  <p:sldLayoutIdLst>
    <p:sldLayoutId id="2147484057" r:id="rId1"/>
    <p:sldLayoutId id="2147484058" r:id="rId2"/>
    <p:sldLayoutId id="2147484059" r:id="rId3"/>
    <p:sldLayoutId id="2147484060" r:id="rId4"/>
    <p:sldLayoutId id="2147484061" r:id="rId5"/>
    <p:sldLayoutId id="2147484062" r:id="rId6"/>
    <p:sldLayoutId id="2147484063" r:id="rId7"/>
    <p:sldLayoutId id="2147484064" r:id="rId8"/>
    <p:sldLayoutId id="2147484065" r:id="rId9"/>
    <p:sldLayoutId id="2147484066" r:id="rId10"/>
    <p:sldLayoutId id="2147484067"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wm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7.png"/></Relationships>
</file>

<file path=ppt/slides/_rels/slide13.xml.rels><?xml version="1.0" encoding="UTF-8" standalone="yes"?>
<Relationships xmlns="http://schemas.openxmlformats.org/package/2006/relationships"><Relationship Id="rId2" Type="http://schemas.openxmlformats.org/officeDocument/2006/relationships/image" Target="../media/image8.wmf"/><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9.wmf"/><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0.wmf"/><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7.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7.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7.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7.pn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7.png"/></Relationships>
</file>

<file path=ppt/slides/_rels/slide2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7.pn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hyperlink" Target="http://www.palgrave.com/skills4study/" TargetMode="External"/><Relationship Id="rId7" Type="http://schemas.openxmlformats.org/officeDocument/2006/relationships/hyperlink" Target="http://www.brunel.ac.uk/~mastmmg/ssguide/sshome.htm" TargetMode="External"/><Relationship Id="rId2" Type="http://schemas.openxmlformats.org/officeDocument/2006/relationships/hyperlink" Target="http://www.skills4study.com/" TargetMode="External"/><Relationship Id="rId1" Type="http://schemas.openxmlformats.org/officeDocument/2006/relationships/slideLayout" Target="../slideLayouts/slideLayout7.xml"/><Relationship Id="rId6" Type="http://schemas.openxmlformats.org/officeDocument/2006/relationships/hyperlink" Target="http://www.how-to-study.com/" TargetMode="External"/><Relationship Id="rId5" Type="http://schemas.openxmlformats.org/officeDocument/2006/relationships/hyperlink" Target="http://www.bized.co.uk/reference/studyskills/index.htm" TargetMode="External"/><Relationship Id="rId4" Type="http://schemas.openxmlformats.org/officeDocument/2006/relationships/hyperlink" Target="http://www.ltscotland.org.uk/studyskills/" TargetMode="External"/></Relationships>
</file>

<file path=ppt/slides/_rels/slide32.xml.rels><?xml version="1.0" encoding="UTF-8" standalone="yes"?>
<Relationships xmlns="http://schemas.openxmlformats.org/package/2006/relationships"><Relationship Id="rId2" Type="http://schemas.openxmlformats.org/officeDocument/2006/relationships/image" Target="../media/image11.wmf"/><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5" name="Picture 3" descr="C:\Users\James Williams\AppData\Local\Microsoft\Windows\Temporary Internet Files\Content.IE5\Q5ZP6VQN\MP910220890[1].jpg"/>
          <p:cNvPicPr>
            <a:picLocks noChangeAspect="1" noChangeArrowheads="1"/>
          </p:cNvPicPr>
          <p:nvPr/>
        </p:nvPicPr>
        <p:blipFill>
          <a:blip r:embed="rId2" cstate="print"/>
          <a:srcRect/>
          <a:stretch>
            <a:fillRect/>
          </a:stretch>
        </p:blipFill>
        <p:spPr bwMode="auto">
          <a:xfrm>
            <a:off x="5724128" y="2132856"/>
            <a:ext cx="2788281" cy="2774229"/>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sp>
        <p:nvSpPr>
          <p:cNvPr id="39940" name="Rectangle 4"/>
          <p:cNvSpPr>
            <a:spLocks noGrp="1" noChangeArrowheads="1"/>
          </p:cNvSpPr>
          <p:nvPr>
            <p:ph type="ctrTitle"/>
          </p:nvPr>
        </p:nvSpPr>
        <p:spPr>
          <a:xfrm>
            <a:off x="251520" y="1095183"/>
            <a:ext cx="7772400" cy="1829761"/>
          </a:xfrm>
        </p:spPr>
        <p:txBody>
          <a:bodyPr>
            <a:normAutofit fontScale="90000"/>
          </a:bodyPr>
          <a:lstStyle/>
          <a:p>
            <a:pPr algn="l"/>
            <a:r>
              <a:rPr lang="en-GB" dirty="0" smtClean="0"/>
              <a:t>Study Skills: Academic Personal &amp; Professional Development</a:t>
            </a:r>
            <a:endParaRPr lang="en-GB" dirty="0"/>
          </a:p>
        </p:txBody>
      </p:sp>
      <p:sp>
        <p:nvSpPr>
          <p:cNvPr id="39941" name="Rectangle 5"/>
          <p:cNvSpPr>
            <a:spLocks noGrp="1" noChangeArrowheads="1"/>
          </p:cNvSpPr>
          <p:nvPr>
            <p:ph type="subTitle" idx="1"/>
          </p:nvPr>
        </p:nvSpPr>
        <p:spPr>
          <a:xfrm>
            <a:off x="395536" y="3429000"/>
            <a:ext cx="7772400" cy="1199704"/>
          </a:xfrm>
        </p:spPr>
        <p:txBody>
          <a:bodyPr/>
          <a:lstStyle/>
          <a:p>
            <a:pPr algn="l"/>
            <a:r>
              <a:rPr lang="en-GB" b="1" dirty="0" smtClean="0">
                <a:solidFill>
                  <a:srgbClr val="0070C0"/>
                </a:solidFill>
              </a:rPr>
              <a:t>James Williams</a:t>
            </a:r>
            <a:endParaRPr lang="en-GB" b="1" dirty="0">
              <a:solidFill>
                <a:srgbClr val="0070C0"/>
              </a:solidFill>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Module Value:  10 credits</a:t>
            </a:r>
          </a:p>
          <a:p>
            <a:endParaRPr lang="en-GB" dirty="0" smtClean="0"/>
          </a:p>
          <a:p>
            <a:r>
              <a:rPr lang="en-GB" dirty="0" smtClean="0"/>
              <a:t>Duration:  October to January.</a:t>
            </a:r>
          </a:p>
          <a:p>
            <a:endParaRPr lang="en-GB" dirty="0"/>
          </a:p>
        </p:txBody>
      </p:sp>
      <p:sp>
        <p:nvSpPr>
          <p:cNvPr id="2" name="Title 1"/>
          <p:cNvSpPr>
            <a:spLocks noGrp="1"/>
          </p:cNvSpPr>
          <p:nvPr>
            <p:ph type="title"/>
          </p:nvPr>
        </p:nvSpPr>
        <p:spPr/>
        <p:txBody>
          <a:bodyPr/>
          <a:lstStyle/>
          <a:p>
            <a:r>
              <a:rPr lang="en-GB" dirty="0" smtClean="0"/>
              <a:t>Module Value &amp; Duration</a:t>
            </a:r>
            <a:endParaRPr lang="en-GB"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8"/>
            <a:ext cx="8686800" cy="4525963"/>
          </a:xfrm>
        </p:spPr>
        <p:txBody>
          <a:bodyPr/>
          <a:lstStyle/>
          <a:p>
            <a:pPr>
              <a:buNone/>
            </a:pPr>
            <a:r>
              <a:rPr lang="en-GB" dirty="0" smtClean="0"/>
              <a:t>This Module assists you to gain the</a:t>
            </a:r>
          </a:p>
          <a:p>
            <a:r>
              <a:rPr lang="en-GB" b="1" dirty="0" smtClean="0"/>
              <a:t>Knowledge</a:t>
            </a:r>
            <a:r>
              <a:rPr lang="en-GB" dirty="0" smtClean="0"/>
              <a:t> </a:t>
            </a:r>
          </a:p>
          <a:p>
            <a:r>
              <a:rPr lang="en-GB" b="1" dirty="0" smtClean="0"/>
              <a:t>Skills</a:t>
            </a:r>
            <a:r>
              <a:rPr lang="en-GB" dirty="0" smtClean="0"/>
              <a:t> and</a:t>
            </a:r>
          </a:p>
          <a:p>
            <a:r>
              <a:rPr lang="en-GB" b="1" dirty="0" smtClean="0"/>
              <a:t>Confidence</a:t>
            </a:r>
            <a:r>
              <a:rPr lang="en-GB" dirty="0" smtClean="0"/>
              <a:t> </a:t>
            </a:r>
          </a:p>
          <a:p>
            <a:r>
              <a:rPr lang="en-GB" dirty="0" smtClean="0"/>
              <a:t>that underpin </a:t>
            </a:r>
            <a:r>
              <a:rPr lang="en-GB" b="1" dirty="0" smtClean="0"/>
              <a:t>Personal</a:t>
            </a:r>
            <a:r>
              <a:rPr lang="en-GB" dirty="0" smtClean="0"/>
              <a:t> </a:t>
            </a:r>
            <a:r>
              <a:rPr lang="en-GB" b="1" dirty="0" smtClean="0"/>
              <a:t>Academic</a:t>
            </a:r>
            <a:r>
              <a:rPr lang="en-GB" dirty="0" smtClean="0"/>
              <a:t> &amp; </a:t>
            </a:r>
            <a:r>
              <a:rPr lang="en-GB" b="1" dirty="0" smtClean="0"/>
              <a:t>Professional</a:t>
            </a:r>
            <a:r>
              <a:rPr lang="en-GB" dirty="0" smtClean="0"/>
              <a:t> success.</a:t>
            </a:r>
            <a:endParaRPr lang="en-GB" dirty="0"/>
          </a:p>
        </p:txBody>
      </p:sp>
      <p:sp>
        <p:nvSpPr>
          <p:cNvPr id="3" name="Title 2"/>
          <p:cNvSpPr>
            <a:spLocks noGrp="1"/>
          </p:cNvSpPr>
          <p:nvPr>
            <p:ph type="title"/>
          </p:nvPr>
        </p:nvSpPr>
        <p:spPr/>
        <p:txBody>
          <a:bodyPr/>
          <a:lstStyle/>
          <a:p>
            <a:r>
              <a:rPr lang="en-GB" dirty="0" smtClean="0"/>
              <a:t>Overview</a:t>
            </a: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1520" y="1124744"/>
            <a:ext cx="8686800" cy="5082809"/>
          </a:xfrm>
        </p:spPr>
        <p:txBody>
          <a:bodyPr>
            <a:normAutofit fontScale="85000" lnSpcReduction="20000"/>
          </a:bodyPr>
          <a:lstStyle/>
          <a:p>
            <a:r>
              <a:rPr lang="en-GB" dirty="0" smtClean="0"/>
              <a:t>The study skills needed for higher education are ultimately gained through studying at Higher Education. </a:t>
            </a:r>
          </a:p>
          <a:p>
            <a:pPr>
              <a:buNone/>
            </a:pPr>
            <a:endParaRPr lang="en-GB" dirty="0" smtClean="0"/>
          </a:p>
          <a:p>
            <a:r>
              <a:rPr lang="en-GB" dirty="0" smtClean="0"/>
              <a:t>They evolve through engagement with the learning activities and assessments, through practice, trial and error, feedback and your reflection. </a:t>
            </a:r>
          </a:p>
          <a:p>
            <a:pPr>
              <a:buNone/>
            </a:pPr>
            <a:endParaRPr lang="en-GB" dirty="0" smtClean="0"/>
          </a:p>
          <a:p>
            <a:r>
              <a:rPr lang="en-GB" dirty="0" smtClean="0"/>
              <a:t>You are encouraged and will need to develop a Positive and reflective approach to learning.</a:t>
            </a:r>
          </a:p>
          <a:p>
            <a:pPr>
              <a:buNone/>
            </a:pPr>
            <a:endParaRPr lang="en-GB" dirty="0" smtClean="0"/>
          </a:p>
          <a:p>
            <a:r>
              <a:rPr lang="en-GB" dirty="0" smtClean="0"/>
              <a:t>Higher Education assists you in developing yourself and  becoming more mature and independent.</a:t>
            </a:r>
          </a:p>
          <a:p>
            <a:endParaRPr lang="en-GB" dirty="0" smtClean="0"/>
          </a:p>
          <a:p>
            <a:r>
              <a:rPr lang="en-GB" dirty="0" smtClean="0"/>
              <a:t>You will need to take responsibility for your own learning and manage your time effectively to complete all learning-activities and assessments.</a:t>
            </a:r>
          </a:p>
          <a:p>
            <a:endParaRPr lang="en-GB" dirty="0" smtClean="0"/>
          </a:p>
          <a:p>
            <a:endParaRPr lang="en-GB" dirty="0" smtClean="0"/>
          </a:p>
        </p:txBody>
      </p:sp>
      <p:sp>
        <p:nvSpPr>
          <p:cNvPr id="2" name="Title 1"/>
          <p:cNvSpPr>
            <a:spLocks noGrp="1"/>
          </p:cNvSpPr>
          <p:nvPr>
            <p:ph type="title"/>
          </p:nvPr>
        </p:nvSpPr>
        <p:spPr>
          <a:xfrm>
            <a:off x="457200" y="332656"/>
            <a:ext cx="8229600" cy="926976"/>
          </a:xfrm>
        </p:spPr>
        <p:txBody>
          <a:bodyPr>
            <a:normAutofit/>
          </a:bodyPr>
          <a:lstStyle/>
          <a:p>
            <a:r>
              <a:rPr lang="en-GB" dirty="0" smtClean="0"/>
              <a:t>Higher Education skills</a:t>
            </a:r>
            <a:endParaRPr lang="en-GB"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321296"/>
            <a:ext cx="8964488" cy="4916016"/>
          </a:xfrm>
        </p:spPr>
        <p:txBody>
          <a:bodyPr>
            <a:normAutofit fontScale="92500" lnSpcReduction="10000"/>
          </a:bodyPr>
          <a:lstStyle/>
          <a:p>
            <a:r>
              <a:rPr lang="en-GB" dirty="0" smtClean="0"/>
              <a:t>The Lecturing team in the School will </a:t>
            </a:r>
            <a:r>
              <a:rPr lang="en-GB" b="1" dirty="0" smtClean="0"/>
              <a:t>structure and support </a:t>
            </a:r>
            <a:r>
              <a:rPr lang="en-GB" dirty="0" smtClean="0"/>
              <a:t>the learning process however the only person that can actually engage and learn is You.</a:t>
            </a:r>
          </a:p>
          <a:p>
            <a:pPr>
              <a:buNone/>
            </a:pPr>
            <a:endParaRPr lang="en-GB" dirty="0" smtClean="0"/>
          </a:p>
          <a:p>
            <a:r>
              <a:rPr lang="en-GB" dirty="0" smtClean="0"/>
              <a:t>This module promotes and assists you in becoming a </a:t>
            </a:r>
            <a:r>
              <a:rPr lang="en-GB" b="1" dirty="0" smtClean="0"/>
              <a:t>Positive &amp; Confident learner</a:t>
            </a:r>
            <a:r>
              <a:rPr lang="en-GB" dirty="0" smtClean="0"/>
              <a:t> an </a:t>
            </a:r>
            <a:r>
              <a:rPr lang="en-GB" b="1" dirty="0" smtClean="0"/>
              <a:t>Independent learner</a:t>
            </a:r>
            <a:r>
              <a:rPr lang="en-GB" dirty="0" smtClean="0"/>
              <a:t>, in taking responsibility and managing your time effectively. </a:t>
            </a:r>
          </a:p>
          <a:p>
            <a:endParaRPr lang="en-GB" dirty="0" smtClean="0"/>
          </a:p>
          <a:p>
            <a:r>
              <a:rPr lang="en-GB" dirty="0" smtClean="0"/>
              <a:t>The module will help you to discover more about yourself to </a:t>
            </a:r>
            <a:r>
              <a:rPr lang="en-GB" b="1" dirty="0" smtClean="0"/>
              <a:t>identify your natural strengths</a:t>
            </a:r>
            <a:r>
              <a:rPr lang="en-GB" dirty="0" smtClean="0"/>
              <a:t> and know the traits that you are able to contribute to any Team and Organisation.</a:t>
            </a:r>
          </a:p>
          <a:p>
            <a:endParaRPr lang="en-GB" dirty="0"/>
          </a:p>
        </p:txBody>
      </p:sp>
      <p:sp>
        <p:nvSpPr>
          <p:cNvPr id="2" name="Title 1"/>
          <p:cNvSpPr>
            <a:spLocks noGrp="1"/>
          </p:cNvSpPr>
          <p:nvPr>
            <p:ph type="title"/>
          </p:nvPr>
        </p:nvSpPr>
        <p:spPr/>
        <p:txBody>
          <a:bodyPr/>
          <a:lstStyle/>
          <a:p>
            <a:r>
              <a:rPr lang="en-GB" dirty="0" smtClean="0"/>
              <a:t>Module Overview</a:t>
            </a:r>
            <a:endParaRPr lang="en-GB"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340768"/>
            <a:ext cx="8938320" cy="4896544"/>
          </a:xfrm>
        </p:spPr>
        <p:txBody>
          <a:bodyPr>
            <a:normAutofit/>
          </a:bodyPr>
          <a:lstStyle/>
          <a:p>
            <a:pPr lvl="0"/>
            <a:r>
              <a:rPr lang="en-GB" dirty="0" smtClean="0"/>
              <a:t>Discover a </a:t>
            </a:r>
            <a:r>
              <a:rPr lang="en-GB" b="1" dirty="0" smtClean="0"/>
              <a:t>deeper understanding </a:t>
            </a:r>
            <a:r>
              <a:rPr lang="en-GB" dirty="0" smtClean="0"/>
              <a:t>of yourself;</a:t>
            </a:r>
          </a:p>
          <a:p>
            <a:pPr lvl="0">
              <a:buNone/>
            </a:pPr>
            <a:endParaRPr lang="en-GB" dirty="0" smtClean="0"/>
          </a:p>
          <a:p>
            <a:pPr lvl="0"/>
            <a:r>
              <a:rPr lang="en-GB" dirty="0" smtClean="0"/>
              <a:t>Help you to </a:t>
            </a:r>
            <a:r>
              <a:rPr lang="en-GB" b="1" dirty="0" smtClean="0"/>
              <a:t>succeed</a:t>
            </a:r>
            <a:r>
              <a:rPr lang="en-GB" dirty="0" smtClean="0"/>
              <a:t> in your HE programme;</a:t>
            </a:r>
          </a:p>
          <a:p>
            <a:pPr lvl="0">
              <a:buNone/>
            </a:pPr>
            <a:endParaRPr lang="en-GB" dirty="0" smtClean="0"/>
          </a:p>
          <a:p>
            <a:pPr lvl="0"/>
            <a:r>
              <a:rPr lang="en-GB" dirty="0" smtClean="0"/>
              <a:t>Support your </a:t>
            </a:r>
            <a:r>
              <a:rPr lang="en-GB" b="1" dirty="0" smtClean="0"/>
              <a:t>Lifelong Learning</a:t>
            </a:r>
            <a:r>
              <a:rPr lang="en-GB" dirty="0" smtClean="0"/>
              <a:t>;</a:t>
            </a:r>
          </a:p>
          <a:p>
            <a:pPr lvl="0">
              <a:buNone/>
            </a:pPr>
            <a:endParaRPr lang="en-GB" dirty="0" smtClean="0"/>
          </a:p>
          <a:p>
            <a:pPr lvl="0"/>
            <a:r>
              <a:rPr lang="en-GB" dirty="0" smtClean="0"/>
              <a:t>Support your </a:t>
            </a:r>
            <a:r>
              <a:rPr lang="en-GB" b="1" dirty="0" smtClean="0"/>
              <a:t>Personal and Professional </a:t>
            </a:r>
            <a:r>
              <a:rPr lang="en-GB" dirty="0" smtClean="0"/>
              <a:t>development;</a:t>
            </a:r>
          </a:p>
          <a:p>
            <a:pPr lvl="0">
              <a:buNone/>
            </a:pPr>
            <a:endParaRPr lang="en-GB" dirty="0" smtClean="0"/>
          </a:p>
          <a:p>
            <a:pPr lvl="0"/>
            <a:r>
              <a:rPr lang="en-GB" dirty="0" smtClean="0"/>
              <a:t>Learn</a:t>
            </a:r>
            <a:r>
              <a:rPr lang="en-GB" b="1" dirty="0" smtClean="0"/>
              <a:t> transferable skills </a:t>
            </a:r>
            <a:r>
              <a:rPr lang="en-GB" dirty="0" smtClean="0"/>
              <a:t>desired in Employment.</a:t>
            </a:r>
          </a:p>
          <a:p>
            <a:endParaRPr lang="en-GB" dirty="0"/>
          </a:p>
        </p:txBody>
      </p:sp>
      <p:sp>
        <p:nvSpPr>
          <p:cNvPr id="2" name="Title 1"/>
          <p:cNvSpPr>
            <a:spLocks noGrp="1"/>
          </p:cNvSpPr>
          <p:nvPr>
            <p:ph type="title"/>
          </p:nvPr>
        </p:nvSpPr>
        <p:spPr/>
        <p:txBody>
          <a:bodyPr/>
          <a:lstStyle/>
          <a:p>
            <a:r>
              <a:rPr lang="en-GB" dirty="0" smtClean="0"/>
              <a:t>This module will help you to</a:t>
            </a:r>
            <a:endParaRPr lang="en-GB" dirty="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3" name="Rectangle 3"/>
          <p:cNvSpPr>
            <a:spLocks noGrp="1" noChangeArrowheads="1"/>
          </p:cNvSpPr>
          <p:nvPr>
            <p:ph idx="1"/>
          </p:nvPr>
        </p:nvSpPr>
        <p:spPr>
          <a:xfrm>
            <a:off x="323528" y="1357298"/>
            <a:ext cx="8606190" cy="5143536"/>
          </a:xfrm>
        </p:spPr>
        <p:txBody>
          <a:bodyPr>
            <a:normAutofit/>
          </a:bodyPr>
          <a:lstStyle/>
          <a:p>
            <a:pPr lvl="0">
              <a:buNone/>
            </a:pPr>
            <a:r>
              <a:rPr lang="en-GB" dirty="0" smtClean="0"/>
              <a:t>The module will helps you to identify:</a:t>
            </a:r>
          </a:p>
          <a:p>
            <a:pPr lvl="0"/>
            <a:endParaRPr lang="en-GB" dirty="0" smtClean="0"/>
          </a:p>
          <a:p>
            <a:pPr lvl="0"/>
            <a:r>
              <a:rPr lang="en-GB" dirty="0" smtClean="0"/>
              <a:t>Your inherent </a:t>
            </a:r>
            <a:r>
              <a:rPr lang="en-GB" b="1" dirty="0" smtClean="0"/>
              <a:t>Strengths Skills &amp; Abilities</a:t>
            </a:r>
          </a:p>
          <a:p>
            <a:pPr lvl="0"/>
            <a:endParaRPr lang="en-GB" b="1" dirty="0" smtClean="0"/>
          </a:p>
          <a:p>
            <a:pPr lvl="0"/>
            <a:r>
              <a:rPr lang="en-GB" dirty="0" smtClean="0"/>
              <a:t>Your </a:t>
            </a:r>
            <a:r>
              <a:rPr lang="en-GB" b="1" dirty="0" smtClean="0"/>
              <a:t>Learning style</a:t>
            </a:r>
          </a:p>
          <a:p>
            <a:pPr lvl="0"/>
            <a:endParaRPr lang="en-GB" b="1" dirty="0" smtClean="0"/>
          </a:p>
          <a:p>
            <a:pPr lvl="0"/>
            <a:r>
              <a:rPr lang="en-GB" dirty="0" smtClean="0"/>
              <a:t>A suitable </a:t>
            </a:r>
            <a:r>
              <a:rPr lang="en-GB" b="1" dirty="0" smtClean="0"/>
              <a:t>Time Management </a:t>
            </a:r>
            <a:r>
              <a:rPr lang="en-GB" dirty="0" smtClean="0"/>
              <a:t>method</a:t>
            </a:r>
          </a:p>
          <a:p>
            <a:pPr lvl="0">
              <a:buNone/>
            </a:pPr>
            <a:endParaRPr lang="en-GB" dirty="0" smtClean="0"/>
          </a:p>
          <a:p>
            <a:pPr lvl="0"/>
            <a:r>
              <a:rPr lang="en-GB" dirty="0" smtClean="0"/>
              <a:t>Consider </a:t>
            </a:r>
            <a:r>
              <a:rPr lang="en-GB" b="1" dirty="0" smtClean="0"/>
              <a:t>Professional Legal &amp; Ethical considerations</a:t>
            </a:r>
            <a:r>
              <a:rPr lang="en-GB" dirty="0" smtClean="0"/>
              <a:t>.</a:t>
            </a:r>
          </a:p>
          <a:p>
            <a:endParaRPr lang="en-GB" dirty="0"/>
          </a:p>
        </p:txBody>
      </p:sp>
      <p:sp>
        <p:nvSpPr>
          <p:cNvPr id="46082" name="Rectangle 2"/>
          <p:cNvSpPr>
            <a:spLocks noGrp="1" noChangeArrowheads="1"/>
          </p:cNvSpPr>
          <p:nvPr>
            <p:ph type="title"/>
          </p:nvPr>
        </p:nvSpPr>
        <p:spPr/>
        <p:txBody>
          <a:bodyPr/>
          <a:lstStyle/>
          <a:p>
            <a:r>
              <a:rPr lang="en-GB" dirty="0" smtClean="0"/>
              <a:t>Module Contents:</a:t>
            </a:r>
            <a:endParaRPr lang="en-GB" dirty="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3068960"/>
            <a:ext cx="4614866" cy="2431742"/>
          </a:xfrm>
        </p:spPr>
        <p:txBody>
          <a:bodyPr>
            <a:normAutofit fontScale="92500" lnSpcReduction="10000"/>
          </a:bodyPr>
          <a:lstStyle/>
          <a:p>
            <a:pPr lvl="0"/>
            <a:r>
              <a:rPr lang="en-GB" sz="3300" dirty="0" smtClean="0"/>
              <a:t>Report Writing</a:t>
            </a:r>
          </a:p>
          <a:p>
            <a:pPr lvl="0"/>
            <a:r>
              <a:rPr lang="en-GB" sz="3300" dirty="0" smtClean="0"/>
              <a:t>Research Skills</a:t>
            </a:r>
          </a:p>
          <a:p>
            <a:pPr lvl="0"/>
            <a:r>
              <a:rPr lang="en-GB" sz="3300" dirty="0" smtClean="0"/>
              <a:t>Referencing</a:t>
            </a:r>
          </a:p>
          <a:p>
            <a:pPr lvl="0"/>
            <a:r>
              <a:rPr lang="en-GB" sz="3300" dirty="0" smtClean="0"/>
              <a:t>Analytical Thinking</a:t>
            </a:r>
          </a:p>
          <a:p>
            <a:pPr lvl="0"/>
            <a:r>
              <a:rPr lang="en-GB" sz="3300" dirty="0" smtClean="0"/>
              <a:t>Presentations</a:t>
            </a:r>
          </a:p>
          <a:p>
            <a:endParaRPr lang="en-GB" dirty="0"/>
          </a:p>
        </p:txBody>
      </p:sp>
      <p:sp>
        <p:nvSpPr>
          <p:cNvPr id="2" name="Title 1"/>
          <p:cNvSpPr>
            <a:spLocks noGrp="1"/>
          </p:cNvSpPr>
          <p:nvPr>
            <p:ph type="title"/>
          </p:nvPr>
        </p:nvSpPr>
        <p:spPr/>
        <p:txBody>
          <a:bodyPr/>
          <a:lstStyle/>
          <a:p>
            <a:r>
              <a:rPr lang="en-GB" dirty="0" smtClean="0"/>
              <a:t>Module Contents:</a:t>
            </a:r>
            <a:endParaRPr lang="en-GB" dirty="0"/>
          </a:p>
        </p:txBody>
      </p:sp>
      <p:sp>
        <p:nvSpPr>
          <p:cNvPr id="4" name="Rectangle 3"/>
          <p:cNvSpPr txBox="1">
            <a:spLocks noChangeArrowheads="1"/>
          </p:cNvSpPr>
          <p:nvPr/>
        </p:nvSpPr>
        <p:spPr>
          <a:xfrm>
            <a:off x="0" y="1681336"/>
            <a:ext cx="9144000" cy="1243608"/>
          </a:xfrm>
          <a:prstGeom prst="rect">
            <a:avLst/>
          </a:prstGeom>
        </p:spPr>
        <p:txBody>
          <a:bodyPr vert="horz" lIns="54864" tIns="91440" rtlCol="0">
            <a:normAutofit fontScale="92500" lnSpcReduction="20000"/>
          </a:bodyPr>
          <a:lstStyle/>
          <a:p>
            <a:pPr marL="438912" indent="-320040">
              <a:buClr>
                <a:schemeClr val="accent1"/>
              </a:buClr>
              <a:buSzPct val="80000"/>
              <a:buFont typeface="Arial" pitchFamily="34" charset="0"/>
              <a:buChar char="•"/>
            </a:pPr>
            <a:r>
              <a:rPr lang="en-GB" sz="3200" dirty="0" smtClean="0"/>
              <a:t>This module helps you to develop the skills that are required and underpin all other modules:</a:t>
            </a:r>
          </a:p>
          <a:p>
            <a:pPr marL="438912" marR="0" lvl="0" indent="-320040" algn="l" defTabSz="914400" rtl="0" eaLnBrk="1" fontAlgn="auto" latinLnBrk="0" hangingPunct="1">
              <a:lnSpc>
                <a:spcPct val="100000"/>
              </a:lnSpc>
              <a:spcBef>
                <a:spcPts val="0"/>
              </a:spcBef>
              <a:spcAft>
                <a:spcPts val="0"/>
              </a:spcAft>
              <a:buClr>
                <a:schemeClr val="accent1"/>
              </a:buClr>
              <a:buSzPct val="80000"/>
              <a:tabLst/>
              <a:defRPr/>
            </a:pPr>
            <a:endParaRPr kumimoji="0" lang="en-GB" sz="3200" b="0" i="0" u="none" strike="noStrike" kern="1200" cap="none" spc="0" normalizeH="0" baseline="0" noProof="0" dirty="0">
              <a:ln>
                <a:noFill/>
              </a:ln>
              <a:solidFill>
                <a:schemeClr val="tx1"/>
              </a:solidFill>
              <a:effectLst/>
              <a:uLnTx/>
              <a:uFillTx/>
              <a:latin typeface="+mn-lt"/>
              <a:ea typeface="+mn-ea"/>
              <a:cs typeface="+mn-cs"/>
            </a:endParaRPr>
          </a:p>
        </p:txBody>
      </p:sp>
      <p:pic>
        <p:nvPicPr>
          <p:cNvPr id="1033" name="Picture 9" descr="C:\Users\James Williams\AppData\Local\Microsoft\Windows\Temporary Internet Files\Content.IE5\WCY1MDYJ\MP900422788[1].jpg"/>
          <p:cNvPicPr>
            <a:picLocks noChangeAspect="1" noChangeArrowheads="1"/>
          </p:cNvPicPr>
          <p:nvPr/>
        </p:nvPicPr>
        <p:blipFill>
          <a:blip r:embed="rId2" cstate="print"/>
          <a:srcRect/>
          <a:stretch>
            <a:fillRect/>
          </a:stretch>
        </p:blipFill>
        <p:spPr bwMode="auto">
          <a:xfrm>
            <a:off x="5508104" y="2636912"/>
            <a:ext cx="2933763" cy="4032448"/>
          </a:xfrm>
          <a:prstGeom prst="rect">
            <a:avLst/>
          </a:prstGeom>
          <a:noFill/>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p:cNvGraphicFramePr>
            <a:graphicFrameLocks noGrp="1"/>
          </p:cNvGraphicFramePr>
          <p:nvPr/>
        </p:nvGraphicFramePr>
        <p:xfrm>
          <a:off x="107504" y="1268760"/>
          <a:ext cx="8964488" cy="5515356"/>
        </p:xfrm>
        <a:graphic>
          <a:graphicData uri="http://schemas.openxmlformats.org/drawingml/2006/table">
            <a:tbl>
              <a:tblPr/>
              <a:tblGrid>
                <a:gridCol w="3789294"/>
                <a:gridCol w="5175194"/>
              </a:tblGrid>
              <a:tr h="2337345">
                <a:tc>
                  <a:txBody>
                    <a:bodyPr/>
                    <a:lstStyle/>
                    <a:p>
                      <a:pPr marL="342900" lvl="0" indent="-342900" algn="l">
                        <a:lnSpc>
                          <a:spcPct val="115000"/>
                        </a:lnSpc>
                        <a:spcBef>
                          <a:spcPts val="500"/>
                        </a:spcBef>
                        <a:spcAft>
                          <a:spcPts val="0"/>
                        </a:spcAft>
                        <a:buFont typeface="+mj-lt"/>
                        <a:buAutoNum type="arabicPeriod"/>
                        <a:tabLst>
                          <a:tab pos="457200" algn="l"/>
                        </a:tabLst>
                      </a:pPr>
                      <a:r>
                        <a:rPr lang="en-GB" sz="1800" dirty="0" smtClean="0">
                          <a:latin typeface="+mn-lt"/>
                          <a:ea typeface="Times New Roman"/>
                          <a:cs typeface="Times New Roman"/>
                        </a:rPr>
                        <a:t>Create </a:t>
                      </a:r>
                      <a:r>
                        <a:rPr lang="en-GB" sz="1800" dirty="0">
                          <a:latin typeface="+mn-lt"/>
                          <a:ea typeface="Times New Roman"/>
                          <a:cs typeface="Times New Roman"/>
                        </a:rPr>
                        <a:t>a personal development plan based on a </a:t>
                      </a:r>
                      <a:r>
                        <a:rPr lang="en-GB" sz="1800" b="1" dirty="0">
                          <a:latin typeface="+mn-lt"/>
                          <a:ea typeface="Times New Roman"/>
                          <a:cs typeface="Times New Roman"/>
                        </a:rPr>
                        <a:t>self-evaluation</a:t>
                      </a:r>
                      <a:r>
                        <a:rPr lang="en-GB" sz="1800" dirty="0">
                          <a:latin typeface="+mn-lt"/>
                          <a:ea typeface="Times New Roman"/>
                          <a:cs typeface="Times New Roman"/>
                        </a:rPr>
                        <a:t> of skills</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2900" lvl="0" indent="-342900">
                        <a:lnSpc>
                          <a:spcPct val="115000"/>
                        </a:lnSpc>
                        <a:spcBef>
                          <a:spcPts val="300"/>
                        </a:spcBef>
                        <a:spcAft>
                          <a:spcPts val="300"/>
                        </a:spcAft>
                        <a:buFont typeface="Symbol"/>
                        <a:buChar char=""/>
                        <a:tabLst>
                          <a:tab pos="228600" algn="l"/>
                          <a:tab pos="274320" algn="l"/>
                          <a:tab pos="502920" algn="l"/>
                          <a:tab pos="1463040" algn="l"/>
                          <a:tab pos="1920240" algn="l"/>
                          <a:tab pos="2377440" algn="l"/>
                          <a:tab pos="2834640" algn="l"/>
                          <a:tab pos="3291840" algn="l"/>
                          <a:tab pos="3749040" algn="l"/>
                          <a:tab pos="4206240" algn="l"/>
                          <a:tab pos="4663440" algn="l"/>
                          <a:tab pos="5120640" algn="l"/>
                          <a:tab pos="5577840" algn="l"/>
                          <a:tab pos="6035040" algn="l"/>
                          <a:tab pos="6492240" algn="l"/>
                          <a:tab pos="6949440" algn="l"/>
                          <a:tab pos="7406640" algn="l"/>
                          <a:tab pos="7863840" algn="l"/>
                          <a:tab pos="8321040" algn="l"/>
                          <a:tab pos="8778240" algn="l"/>
                          <a:tab pos="9235440" algn="l"/>
                          <a:tab pos="9692640" algn="l"/>
                          <a:tab pos="10149840" algn="l"/>
                        </a:tabLst>
                      </a:pPr>
                      <a:r>
                        <a:rPr lang="en-GB" sz="1800" dirty="0">
                          <a:latin typeface="+mn-lt"/>
                          <a:ea typeface="Times New Roman"/>
                          <a:cs typeface="Times New Roman"/>
                        </a:rPr>
                        <a:t>Document the results of a personal skills </a:t>
                      </a:r>
                      <a:r>
                        <a:rPr lang="en-GB" sz="1800" dirty="0" smtClean="0">
                          <a:latin typeface="+mn-lt"/>
                          <a:ea typeface="Times New Roman"/>
                          <a:cs typeface="Times New Roman"/>
                        </a:rPr>
                        <a:t>analysis</a:t>
                      </a:r>
                      <a:r>
                        <a:rPr lang="en-GB" sz="1800" baseline="0" dirty="0" smtClean="0">
                          <a:latin typeface="+mn-lt"/>
                          <a:ea typeface="Times New Roman"/>
                          <a:cs typeface="Times New Roman"/>
                        </a:rPr>
                        <a:t> </a:t>
                      </a:r>
                      <a:r>
                        <a:rPr lang="en-GB" sz="1800" dirty="0" smtClean="0">
                          <a:latin typeface="+mn-lt"/>
                          <a:ea typeface="Times New Roman"/>
                          <a:cs typeface="Times New Roman"/>
                        </a:rPr>
                        <a:t>that identifies your strengths and </a:t>
                      </a:r>
                      <a:r>
                        <a:rPr lang="en-GB" sz="1800" dirty="0">
                          <a:latin typeface="+mn-lt"/>
                          <a:ea typeface="Times New Roman"/>
                          <a:cs typeface="Times New Roman"/>
                        </a:rPr>
                        <a:t>areas for improvement.</a:t>
                      </a:r>
                    </a:p>
                    <a:p>
                      <a:pPr marL="342900" lvl="0" indent="-342900">
                        <a:lnSpc>
                          <a:spcPct val="115000"/>
                        </a:lnSpc>
                        <a:spcBef>
                          <a:spcPts val="300"/>
                        </a:spcBef>
                        <a:spcAft>
                          <a:spcPts val="300"/>
                        </a:spcAft>
                        <a:buFont typeface="Symbol"/>
                        <a:buChar char=""/>
                        <a:tabLst>
                          <a:tab pos="228600" algn="l"/>
                          <a:tab pos="274320" algn="l"/>
                          <a:tab pos="502920" algn="l"/>
                          <a:tab pos="1463040" algn="l"/>
                          <a:tab pos="1920240" algn="l"/>
                          <a:tab pos="2377440" algn="l"/>
                          <a:tab pos="2834640" algn="l"/>
                          <a:tab pos="3291840" algn="l"/>
                          <a:tab pos="3749040" algn="l"/>
                          <a:tab pos="4206240" algn="l"/>
                          <a:tab pos="4663440" algn="l"/>
                          <a:tab pos="5120640" algn="l"/>
                          <a:tab pos="5577840" algn="l"/>
                          <a:tab pos="6035040" algn="l"/>
                          <a:tab pos="6492240" algn="l"/>
                          <a:tab pos="6949440" algn="l"/>
                          <a:tab pos="7406640" algn="l"/>
                          <a:tab pos="7863840" algn="l"/>
                          <a:tab pos="8321040" algn="l"/>
                          <a:tab pos="8778240" algn="l"/>
                          <a:tab pos="9235440" algn="l"/>
                          <a:tab pos="9692640" algn="l"/>
                          <a:tab pos="10149840" algn="l"/>
                        </a:tabLst>
                      </a:pPr>
                      <a:r>
                        <a:rPr lang="en-GB" sz="1800" dirty="0">
                          <a:latin typeface="+mn-lt"/>
                          <a:ea typeface="Times New Roman"/>
                          <a:cs typeface="Times New Roman"/>
                        </a:rPr>
                        <a:t>Produce written work that identifies the skills required for successful higher education learning</a:t>
                      </a:r>
                    </a:p>
                    <a:p>
                      <a:pPr marL="342900" lvl="0" indent="-342900">
                        <a:lnSpc>
                          <a:spcPct val="115000"/>
                        </a:lnSpc>
                        <a:spcBef>
                          <a:spcPts val="300"/>
                        </a:spcBef>
                        <a:spcAft>
                          <a:spcPts val="300"/>
                        </a:spcAft>
                        <a:buFont typeface="Symbol"/>
                        <a:buChar char=""/>
                        <a:tabLst>
                          <a:tab pos="228600" algn="l"/>
                          <a:tab pos="274320" algn="l"/>
                          <a:tab pos="502920" algn="l"/>
                          <a:tab pos="1463040" algn="l"/>
                          <a:tab pos="1920240" algn="l"/>
                          <a:tab pos="2377440" algn="l"/>
                          <a:tab pos="2834640" algn="l"/>
                          <a:tab pos="3291840" algn="l"/>
                          <a:tab pos="3749040" algn="l"/>
                          <a:tab pos="4206240" algn="l"/>
                          <a:tab pos="4663440" algn="l"/>
                          <a:tab pos="5120640" algn="l"/>
                          <a:tab pos="5577840" algn="l"/>
                          <a:tab pos="6035040" algn="l"/>
                          <a:tab pos="6492240" algn="l"/>
                          <a:tab pos="6949440" algn="l"/>
                          <a:tab pos="7406640" algn="l"/>
                          <a:tab pos="7863840" algn="l"/>
                          <a:tab pos="8321040" algn="l"/>
                          <a:tab pos="8778240" algn="l"/>
                          <a:tab pos="9235440" algn="l"/>
                          <a:tab pos="9692640" algn="l"/>
                          <a:tab pos="10149840" algn="l"/>
                        </a:tabLst>
                      </a:pPr>
                      <a:r>
                        <a:rPr lang="en-GB" sz="1800" dirty="0">
                          <a:latin typeface="+mn-lt"/>
                          <a:ea typeface="Times New Roman"/>
                          <a:cs typeface="Times New Roman"/>
                        </a:rPr>
                        <a:t>Identify </a:t>
                      </a:r>
                      <a:r>
                        <a:rPr lang="en-GB" sz="1800" dirty="0" smtClean="0">
                          <a:latin typeface="+mn-lt"/>
                          <a:ea typeface="Times New Roman"/>
                          <a:cs typeface="Times New Roman"/>
                        </a:rPr>
                        <a:t>your </a:t>
                      </a:r>
                      <a:r>
                        <a:rPr lang="en-GB" sz="1800" dirty="0">
                          <a:latin typeface="+mn-lt"/>
                          <a:ea typeface="Times New Roman"/>
                          <a:cs typeface="Times New Roman"/>
                        </a:rPr>
                        <a:t>‘skills gap’ and generate a written action plan to address the HE skills required.</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595363">
                <a:tc>
                  <a:txBody>
                    <a:bodyPr/>
                    <a:lstStyle/>
                    <a:p>
                      <a:pPr marL="342900" lvl="0" indent="-342900" algn="l">
                        <a:lnSpc>
                          <a:spcPct val="115000"/>
                        </a:lnSpc>
                        <a:spcBef>
                          <a:spcPts val="500"/>
                        </a:spcBef>
                        <a:spcAft>
                          <a:spcPts val="0"/>
                        </a:spcAft>
                        <a:buFont typeface="+mj-lt"/>
                        <a:buAutoNum type="arabicPeriod" startAt="2"/>
                        <a:tabLst>
                          <a:tab pos="228600" algn="l"/>
                          <a:tab pos="457200" algn="l"/>
                        </a:tabLst>
                      </a:pPr>
                      <a:r>
                        <a:rPr lang="en-GB" sz="1800" b="1" dirty="0" smtClean="0">
                          <a:latin typeface="+mn-lt"/>
                          <a:ea typeface="Times New Roman"/>
                          <a:cs typeface="Times New Roman"/>
                        </a:rPr>
                        <a:t>Reflect</a:t>
                      </a:r>
                      <a:r>
                        <a:rPr lang="en-GB" sz="1800" dirty="0" smtClean="0">
                          <a:latin typeface="+mn-lt"/>
                          <a:ea typeface="Times New Roman"/>
                          <a:cs typeface="Times New Roman"/>
                        </a:rPr>
                        <a:t> </a:t>
                      </a:r>
                      <a:r>
                        <a:rPr lang="en-GB" sz="1800" b="1" dirty="0">
                          <a:latin typeface="+mn-lt"/>
                          <a:ea typeface="Times New Roman"/>
                          <a:cs typeface="Times New Roman"/>
                        </a:rPr>
                        <a:t>on the application </a:t>
                      </a:r>
                      <a:r>
                        <a:rPr lang="en-GB" sz="1800" dirty="0">
                          <a:latin typeface="+mn-lt"/>
                          <a:ea typeface="Times New Roman"/>
                          <a:cs typeface="Times New Roman"/>
                        </a:rPr>
                        <a:t>and achievement of the study skills learned</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2900" lvl="0" indent="-342900">
                        <a:lnSpc>
                          <a:spcPct val="115000"/>
                        </a:lnSpc>
                        <a:spcBef>
                          <a:spcPts val="300"/>
                        </a:spcBef>
                        <a:spcAft>
                          <a:spcPts val="300"/>
                        </a:spcAft>
                        <a:buFont typeface="Symbol"/>
                        <a:buChar char=""/>
                        <a:tabLst>
                          <a:tab pos="228600" algn="l"/>
                          <a:tab pos="274320" algn="l"/>
                          <a:tab pos="1005840" algn="l"/>
                          <a:tab pos="1463040" algn="l"/>
                          <a:tab pos="1920240" algn="l"/>
                          <a:tab pos="2377440" algn="l"/>
                          <a:tab pos="2834640" algn="l"/>
                          <a:tab pos="3291840" algn="l"/>
                          <a:tab pos="3749040" algn="l"/>
                          <a:tab pos="4206240" algn="l"/>
                          <a:tab pos="4663440" algn="l"/>
                          <a:tab pos="5120640" algn="l"/>
                          <a:tab pos="5577840" algn="l"/>
                          <a:tab pos="6035040" algn="l"/>
                          <a:tab pos="6492240" algn="l"/>
                          <a:tab pos="6949440" algn="l"/>
                          <a:tab pos="7406640" algn="l"/>
                          <a:tab pos="7863840" algn="l"/>
                          <a:tab pos="8321040" algn="l"/>
                          <a:tab pos="8778240" algn="l"/>
                          <a:tab pos="9235440" algn="l"/>
                          <a:tab pos="9692640" algn="l"/>
                          <a:tab pos="10149840" algn="l"/>
                        </a:tabLst>
                      </a:pPr>
                      <a:r>
                        <a:rPr lang="en-GB" sz="1800" dirty="0">
                          <a:latin typeface="+mn-lt"/>
                          <a:ea typeface="Times New Roman"/>
                          <a:cs typeface="Times New Roman"/>
                        </a:rPr>
                        <a:t>In report format produce a written reflection upon the application of the study skills learned (e.g. report writing, presentation techniques, analytical techniques, referencing convention, exam technique, etc.) </a:t>
                      </a:r>
                      <a:r>
                        <a:rPr lang="en-GB" sz="1800" dirty="0" smtClean="0">
                          <a:latin typeface="+mn-lt"/>
                          <a:ea typeface="Times New Roman"/>
                          <a:cs typeface="Times New Roman"/>
                        </a:rPr>
                        <a:t>in</a:t>
                      </a:r>
                      <a:r>
                        <a:rPr lang="en-GB" sz="1800" baseline="0" dirty="0" smtClean="0">
                          <a:latin typeface="+mn-lt"/>
                          <a:ea typeface="Times New Roman"/>
                          <a:cs typeface="Times New Roman"/>
                        </a:rPr>
                        <a:t> your assignments and exams, </a:t>
                      </a:r>
                      <a:r>
                        <a:rPr lang="en-GB" sz="1800" dirty="0" smtClean="0">
                          <a:latin typeface="+mn-lt"/>
                          <a:ea typeface="Times New Roman"/>
                          <a:cs typeface="Times New Roman"/>
                        </a:rPr>
                        <a:t>using </a:t>
                      </a:r>
                      <a:r>
                        <a:rPr lang="en-GB" sz="1800" dirty="0">
                          <a:latin typeface="+mn-lt"/>
                          <a:ea typeface="Times New Roman"/>
                          <a:cs typeface="Times New Roman"/>
                        </a:rPr>
                        <a:t>examples to illustrate their use.</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
        <p:nvSpPr>
          <p:cNvPr id="6" name="Title 1"/>
          <p:cNvSpPr txBox="1">
            <a:spLocks/>
          </p:cNvSpPr>
          <p:nvPr/>
        </p:nvSpPr>
        <p:spPr>
          <a:xfrm>
            <a:off x="609600" y="427038"/>
            <a:ext cx="8229600" cy="1143000"/>
          </a:xfrm>
          <a:prstGeom prst="rect">
            <a:avLst/>
          </a:prstGeom>
        </p:spPr>
        <p:txBody>
          <a:bodyPr vert="horz" rtlCol="0" anchor="ctr">
            <a:normAutofit/>
            <a:scene3d>
              <a:camera prst="orthographicFront"/>
              <a:lightRig rig="soft" dir="t"/>
            </a:scene3d>
            <a:sp3d prstMaterial="softEdge">
              <a:bevelT w="25400" h="25400"/>
            </a:sp3d>
          </a:body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GB" sz="4100" b="1" i="0" u="none" strike="noStrike" kern="1200" cap="none" spc="0" normalizeH="0" baseline="0" noProof="0" dirty="0">
              <a:ln>
                <a:noFill/>
              </a:ln>
              <a:solidFill>
                <a:schemeClr val="tx2"/>
              </a:solidFill>
              <a:effectLst>
                <a:outerShdw blurRad="31750" dist="25400" dir="5400000" algn="tl" rotWithShape="0">
                  <a:srgbClr val="000000">
                    <a:alpha val="25000"/>
                  </a:srgbClr>
                </a:outerShdw>
              </a:effectLst>
              <a:uLnTx/>
              <a:uFillTx/>
              <a:latin typeface="+mj-lt"/>
              <a:ea typeface="+mj-ea"/>
              <a:cs typeface="+mj-cs"/>
            </a:endParaRPr>
          </a:p>
        </p:txBody>
      </p:sp>
      <p:sp>
        <p:nvSpPr>
          <p:cNvPr id="7" name="Title 1"/>
          <p:cNvSpPr>
            <a:spLocks noGrp="1"/>
          </p:cNvSpPr>
          <p:nvPr>
            <p:ph type="title"/>
          </p:nvPr>
        </p:nvSpPr>
        <p:spPr>
          <a:xfrm>
            <a:off x="467544" y="44624"/>
            <a:ext cx="8229600" cy="1143000"/>
          </a:xfrm>
        </p:spPr>
        <p:txBody>
          <a:bodyPr/>
          <a:lstStyle/>
          <a:p>
            <a:r>
              <a:rPr lang="en-GB" dirty="0" smtClean="0"/>
              <a:t>Learning Outcomes:</a:t>
            </a:r>
            <a:endParaRPr lang="en-GB" dirty="0"/>
          </a:p>
        </p:txBody>
      </p:sp>
      <p:sp>
        <p:nvSpPr>
          <p:cNvPr id="8" name="TextBox 7"/>
          <p:cNvSpPr txBox="1"/>
          <p:nvPr/>
        </p:nvSpPr>
        <p:spPr>
          <a:xfrm>
            <a:off x="539552" y="908721"/>
            <a:ext cx="8604448" cy="646331"/>
          </a:xfrm>
          <a:prstGeom prst="rect">
            <a:avLst/>
          </a:prstGeom>
          <a:noFill/>
        </p:spPr>
        <p:txBody>
          <a:bodyPr wrap="square" rtlCol="0">
            <a:spAutoFit/>
          </a:bodyPr>
          <a:lstStyle/>
          <a:p>
            <a:r>
              <a:rPr lang="en-GB" b="1" dirty="0" smtClean="0"/>
              <a:t>To successfully complete this module you will need to be able to:</a:t>
            </a:r>
          </a:p>
          <a:p>
            <a:endParaRPr lang="en-GB" b="1"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3" name="Rectangle 3"/>
          <p:cNvSpPr>
            <a:spLocks noGrp="1" noChangeArrowheads="1"/>
          </p:cNvSpPr>
          <p:nvPr>
            <p:ph idx="1"/>
          </p:nvPr>
        </p:nvSpPr>
        <p:spPr>
          <a:xfrm>
            <a:off x="395536" y="571480"/>
            <a:ext cx="8229600" cy="4525963"/>
          </a:xfrm>
        </p:spPr>
        <p:txBody>
          <a:bodyPr/>
          <a:lstStyle/>
          <a:p>
            <a:pPr>
              <a:buNone/>
            </a:pPr>
            <a:r>
              <a:rPr lang="en-GB" altLang="zh-CN" sz="4500" b="1" dirty="0" smtClean="0">
                <a:solidFill>
                  <a:schemeClr val="accent1">
                    <a:satMod val="150000"/>
                  </a:schemeClr>
                </a:solidFill>
                <a:latin typeface="+mj-lt"/>
                <a:ea typeface="+mj-ea"/>
                <a:cs typeface="+mj-cs"/>
              </a:rPr>
              <a:t>Assessment</a:t>
            </a:r>
          </a:p>
          <a:p>
            <a:r>
              <a:rPr lang="en-GB" b="1" dirty="0" smtClean="0"/>
              <a:t>One Assignment:</a:t>
            </a:r>
            <a:r>
              <a:rPr lang="en-GB" dirty="0" smtClean="0"/>
              <a:t> Both Outcomes will be assessed via one assignment, which will be completed in two parts.</a:t>
            </a:r>
          </a:p>
          <a:p>
            <a:pPr lvl="1"/>
            <a:r>
              <a:rPr lang="en-GB" dirty="0" smtClean="0"/>
              <a:t>Self-Evaluation of skills</a:t>
            </a:r>
          </a:p>
          <a:p>
            <a:pPr lvl="1"/>
            <a:r>
              <a:rPr lang="en-GB" dirty="0" smtClean="0"/>
              <a:t>Action Plan to complete several Assignments</a:t>
            </a:r>
          </a:p>
          <a:p>
            <a:pPr lvl="1"/>
            <a:r>
              <a:rPr lang="en-GB" dirty="0" smtClean="0"/>
              <a:t>Reflection and Evaluation of how you completed several Assignments and what you could do to improve next time.</a:t>
            </a:r>
          </a:p>
          <a:p>
            <a:endParaRPr lang="en-GB" dirty="0" smtClean="0"/>
          </a:p>
        </p:txBody>
      </p:sp>
      <p:pic>
        <p:nvPicPr>
          <p:cNvPr id="5124" name="Picture 4" descr="MCj00889420000[1]"/>
          <p:cNvPicPr>
            <a:picLocks noChangeAspect="1" noChangeArrowheads="1"/>
          </p:cNvPicPr>
          <p:nvPr/>
        </p:nvPicPr>
        <p:blipFill>
          <a:blip r:embed="rId2" cstate="print"/>
          <a:srcRect/>
          <a:stretch>
            <a:fillRect/>
          </a:stretch>
        </p:blipFill>
        <p:spPr bwMode="auto">
          <a:xfrm>
            <a:off x="6286512" y="4857760"/>
            <a:ext cx="1890710" cy="178122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07504" y="1196752"/>
            <a:ext cx="9036496" cy="5161206"/>
          </a:xfrm>
        </p:spPr>
        <p:txBody>
          <a:bodyPr>
            <a:normAutofit/>
          </a:bodyPr>
          <a:lstStyle/>
          <a:p>
            <a:r>
              <a:rPr lang="en-GB" b="1" dirty="0" smtClean="0"/>
              <a:t>It is up to you </a:t>
            </a:r>
            <a:r>
              <a:rPr lang="en-GB" dirty="0" smtClean="0"/>
              <a:t>to produce the assignments and get the grade you are hoping for;</a:t>
            </a:r>
          </a:p>
          <a:p>
            <a:r>
              <a:rPr lang="en-GB" dirty="0" smtClean="0"/>
              <a:t>We are here to </a:t>
            </a:r>
            <a:r>
              <a:rPr lang="en-GB" b="1" dirty="0" smtClean="0"/>
              <a:t>assist</a:t>
            </a:r>
            <a:r>
              <a:rPr lang="en-GB" dirty="0" smtClean="0"/>
              <a:t>  and support you;</a:t>
            </a:r>
            <a:endParaRPr lang="en-GB" b="1" dirty="0" smtClean="0"/>
          </a:p>
          <a:p>
            <a:r>
              <a:rPr lang="en-GB" dirty="0" smtClean="0"/>
              <a:t>But </a:t>
            </a:r>
            <a:r>
              <a:rPr lang="en-GB" b="1" dirty="0" smtClean="0"/>
              <a:t>you are in control </a:t>
            </a:r>
            <a:r>
              <a:rPr lang="en-GB" dirty="0" smtClean="0"/>
              <a:t>about what you get out of University;</a:t>
            </a:r>
          </a:p>
          <a:p>
            <a:r>
              <a:rPr lang="en-GB" dirty="0" smtClean="0"/>
              <a:t>Please ask if you don’t understand something;</a:t>
            </a:r>
          </a:p>
          <a:p>
            <a:r>
              <a:rPr lang="en-GB" dirty="0" smtClean="0"/>
              <a:t>You are here because you have demonstrated that </a:t>
            </a:r>
            <a:r>
              <a:rPr lang="en-GB" b="1" dirty="0" smtClean="0"/>
              <a:t>you have the Potential </a:t>
            </a:r>
            <a:r>
              <a:rPr lang="en-GB" dirty="0" smtClean="0"/>
              <a:t>to succeed in HE.</a:t>
            </a:r>
          </a:p>
          <a:p>
            <a:r>
              <a:rPr lang="en-GB" dirty="0" smtClean="0"/>
              <a:t>Stay Positive and You Will Succeed.</a:t>
            </a:r>
          </a:p>
          <a:p>
            <a:pPr>
              <a:buNone/>
            </a:pPr>
            <a:endParaRPr lang="en-GB" dirty="0" smtClean="0"/>
          </a:p>
          <a:p>
            <a:endParaRPr lang="en-GB" dirty="0" smtClean="0"/>
          </a:p>
          <a:p>
            <a:endParaRPr lang="en-GB" dirty="0" smtClean="0"/>
          </a:p>
        </p:txBody>
      </p:sp>
      <p:sp>
        <p:nvSpPr>
          <p:cNvPr id="3" name="Title 2"/>
          <p:cNvSpPr>
            <a:spLocks noGrp="1"/>
          </p:cNvSpPr>
          <p:nvPr>
            <p:ph type="title"/>
          </p:nvPr>
        </p:nvSpPr>
        <p:spPr>
          <a:xfrm>
            <a:off x="0" y="142852"/>
            <a:ext cx="9144000" cy="1143000"/>
          </a:xfrm>
        </p:spPr>
        <p:txBody>
          <a:bodyPr>
            <a:normAutofit fontScale="90000"/>
          </a:bodyPr>
          <a:lstStyle/>
          <a:p>
            <a:r>
              <a:rPr lang="en-GB" dirty="0" smtClean="0"/>
              <a:t>Being Positive &amp; Taking Responsibility</a:t>
            </a:r>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8" name="Text Box 4"/>
          <p:cNvSpPr txBox="1">
            <a:spLocks noChangeArrowheads="1"/>
          </p:cNvSpPr>
          <p:nvPr/>
        </p:nvSpPr>
        <p:spPr bwMode="auto">
          <a:xfrm>
            <a:off x="899592" y="1124744"/>
            <a:ext cx="7561263" cy="4832092"/>
          </a:xfrm>
          <a:prstGeom prst="rect">
            <a:avLst/>
          </a:prstGeom>
          <a:noFill/>
          <a:ln w="9525">
            <a:noFill/>
            <a:miter lim="800000"/>
            <a:headEnd/>
            <a:tailEnd/>
          </a:ln>
          <a:effectLst/>
        </p:spPr>
        <p:txBody>
          <a:bodyPr>
            <a:spAutoFit/>
          </a:bodyPr>
          <a:lstStyle/>
          <a:p>
            <a:pPr algn="ctr">
              <a:spcBef>
                <a:spcPct val="50000"/>
              </a:spcBef>
            </a:pPr>
            <a:r>
              <a:rPr lang="en-GB" sz="4400" b="1" u="sng" dirty="0" smtClean="0">
                <a:solidFill>
                  <a:schemeClr val="tx2"/>
                </a:solidFill>
              </a:rPr>
              <a:t>Activity</a:t>
            </a:r>
          </a:p>
          <a:p>
            <a:pPr algn="ctr">
              <a:spcBef>
                <a:spcPct val="50000"/>
              </a:spcBef>
            </a:pPr>
            <a:r>
              <a:rPr lang="en-GB" sz="4400" dirty="0" smtClean="0">
                <a:solidFill>
                  <a:schemeClr val="tx2"/>
                </a:solidFill>
              </a:rPr>
              <a:t>Write down what general things your lecturers will look for when marking your work?</a:t>
            </a:r>
          </a:p>
          <a:p>
            <a:pPr algn="ctr">
              <a:spcBef>
                <a:spcPct val="50000"/>
              </a:spcBef>
            </a:pPr>
            <a:endParaRPr lang="en-GB" sz="4400" b="1" dirty="0" smtClean="0">
              <a:solidFill>
                <a:schemeClr val="tx2"/>
              </a:solidFill>
            </a:endParaRPr>
          </a:p>
        </p:txBody>
      </p:sp>
      <p:pic>
        <p:nvPicPr>
          <p:cNvPr id="40963" name="Picture 3" descr="C:\Users\James Williams\AppData\Local\Microsoft\Windows\Temporary Internet Files\Content.IE5\1ZJPD56C\MC900442141[1].png"/>
          <p:cNvPicPr>
            <a:picLocks noChangeAspect="1" noChangeArrowheads="1"/>
          </p:cNvPicPr>
          <p:nvPr/>
        </p:nvPicPr>
        <p:blipFill>
          <a:blip r:embed="rId3" cstate="print"/>
          <a:srcRect/>
          <a:stretch>
            <a:fillRect/>
          </a:stretch>
        </p:blipFill>
        <p:spPr bwMode="auto">
          <a:xfrm>
            <a:off x="7740352" y="0"/>
            <a:ext cx="1403648" cy="1394164"/>
          </a:xfrm>
          <a:prstGeom prst="rect">
            <a:avLst/>
          </a:prstGeom>
          <a:noFill/>
        </p:spPr>
      </p:pic>
      <p:pic>
        <p:nvPicPr>
          <p:cNvPr id="16" name="Picture 2" descr="C:\Users\James Williams\AppData\Local\Microsoft\Windows\Temporary Internet Files\Content.IE5\0ZPUOKCM\MC900439798[1].png"/>
          <p:cNvPicPr>
            <a:picLocks noChangeAspect="1" noChangeArrowheads="1"/>
          </p:cNvPicPr>
          <p:nvPr/>
        </p:nvPicPr>
        <p:blipFill>
          <a:blip r:embed="rId4" cstate="print"/>
          <a:srcRect/>
          <a:stretch>
            <a:fillRect/>
          </a:stretch>
        </p:blipFill>
        <p:spPr bwMode="auto">
          <a:xfrm>
            <a:off x="0" y="5085184"/>
            <a:ext cx="1772816" cy="1772816"/>
          </a:xfrm>
          <a:prstGeom prst="rect">
            <a:avLst/>
          </a:prstGeom>
          <a:noFill/>
        </p:spPr>
      </p:pic>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MCj04244700000[1]"/>
          <p:cNvPicPr>
            <a:picLocks noChangeAspect="1" noChangeArrowheads="1"/>
          </p:cNvPicPr>
          <p:nvPr/>
        </p:nvPicPr>
        <p:blipFill>
          <a:blip r:embed="rId2" cstate="print"/>
          <a:srcRect/>
          <a:stretch>
            <a:fillRect/>
          </a:stretch>
        </p:blipFill>
        <p:spPr bwMode="auto">
          <a:xfrm>
            <a:off x="6876256" y="332657"/>
            <a:ext cx="2232248" cy="2092454"/>
          </a:xfrm>
          <a:prstGeom prst="rect">
            <a:avLst/>
          </a:prstGeom>
          <a:noFill/>
          <a:ln w="9525">
            <a:noFill/>
            <a:miter lim="800000"/>
            <a:headEnd/>
            <a:tailEnd/>
          </a:ln>
        </p:spPr>
      </p:pic>
      <p:sp>
        <p:nvSpPr>
          <p:cNvPr id="63491" name="Rectangle 3"/>
          <p:cNvSpPr>
            <a:spLocks noGrp="1" noChangeArrowheads="1"/>
          </p:cNvSpPr>
          <p:nvPr>
            <p:ph idx="1"/>
          </p:nvPr>
        </p:nvSpPr>
        <p:spPr>
          <a:xfrm>
            <a:off x="-108520" y="1629370"/>
            <a:ext cx="8323858" cy="4585712"/>
          </a:xfrm>
        </p:spPr>
        <p:txBody>
          <a:bodyPr>
            <a:normAutofit fontScale="92500" lnSpcReduction="10000"/>
          </a:bodyPr>
          <a:lstStyle/>
          <a:p>
            <a:r>
              <a:rPr lang="en-GB" altLang="zh-CN" dirty="0" smtClean="0"/>
              <a:t>Answer the questions in </a:t>
            </a:r>
            <a:r>
              <a:rPr lang="en-GB" altLang="zh-CN" sz="2400" dirty="0" smtClean="0"/>
              <a:t>your</a:t>
            </a:r>
            <a:r>
              <a:rPr lang="en-GB" altLang="zh-CN" dirty="0" smtClean="0"/>
              <a:t> Assignment;</a:t>
            </a:r>
          </a:p>
          <a:p>
            <a:r>
              <a:rPr lang="en-GB" altLang="zh-CN" dirty="0" smtClean="0"/>
              <a:t>Structure and Organise the Assignment content;</a:t>
            </a:r>
          </a:p>
          <a:p>
            <a:r>
              <a:rPr lang="en-GB" altLang="zh-CN" dirty="0" smtClean="0"/>
              <a:t>Good Presentation: use a report folder, clear title page.</a:t>
            </a:r>
          </a:p>
          <a:p>
            <a:r>
              <a:rPr lang="en-GB" altLang="zh-CN" dirty="0" smtClean="0"/>
              <a:t>Clear Grammar and no/minor spelling mistakes;</a:t>
            </a:r>
          </a:p>
          <a:p>
            <a:r>
              <a:rPr lang="en-GB" altLang="zh-CN" dirty="0" smtClean="0"/>
              <a:t>Demonstrate background research by ‘referencing’ a variety of sources by Academic/Industry Experts e.g. Online Articles, Books and Journal article;</a:t>
            </a:r>
          </a:p>
          <a:p>
            <a:r>
              <a:rPr lang="en-GB" altLang="zh-CN" dirty="0" smtClean="0"/>
              <a:t>Reflect on what you have learned and express your own thoughts and ideas;</a:t>
            </a:r>
          </a:p>
          <a:p>
            <a:r>
              <a:rPr lang="en-GB" altLang="zh-CN" dirty="0" smtClean="0"/>
              <a:t>Summarise key points and draw conclusions.</a:t>
            </a:r>
          </a:p>
        </p:txBody>
      </p:sp>
      <p:sp>
        <p:nvSpPr>
          <p:cNvPr id="63490" name="Rectangle 2"/>
          <p:cNvSpPr>
            <a:spLocks noGrp="1" noChangeArrowheads="1"/>
          </p:cNvSpPr>
          <p:nvPr>
            <p:ph type="title"/>
          </p:nvPr>
        </p:nvSpPr>
        <p:spPr/>
        <p:txBody>
          <a:bodyPr/>
          <a:lstStyle/>
          <a:p>
            <a:r>
              <a:rPr lang="en-GB" dirty="0" smtClean="0"/>
              <a:t>Better Marks</a:t>
            </a:r>
            <a:endParaRPr lang="en-GB" dirty="0"/>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5" name="Rectangle 3"/>
          <p:cNvSpPr>
            <a:spLocks noGrp="1" noChangeArrowheads="1"/>
          </p:cNvSpPr>
          <p:nvPr>
            <p:ph idx="1"/>
          </p:nvPr>
        </p:nvSpPr>
        <p:spPr/>
        <p:txBody>
          <a:bodyPr/>
          <a:lstStyle/>
          <a:p>
            <a:r>
              <a:rPr lang="en-GB" altLang="zh-CN" dirty="0" smtClean="0"/>
              <a:t>Reveals a good understanding of why the topic is useful and relates it to practical application in the world. </a:t>
            </a:r>
          </a:p>
          <a:p>
            <a:r>
              <a:rPr lang="en-GB" altLang="zh-CN" dirty="0" smtClean="0"/>
              <a:t>Supported by References.</a:t>
            </a:r>
          </a:p>
          <a:p>
            <a:r>
              <a:rPr lang="en-GB" altLang="zh-CN" dirty="0" smtClean="0"/>
              <a:t>Reveals understanding of how the topic relates to broader issues such as Professional Legal and Ethical issues.</a:t>
            </a:r>
            <a:endParaRPr lang="en-GB" dirty="0"/>
          </a:p>
        </p:txBody>
      </p:sp>
      <p:sp>
        <p:nvSpPr>
          <p:cNvPr id="64514" name="Rectangle 2"/>
          <p:cNvSpPr>
            <a:spLocks noGrp="1" noChangeArrowheads="1"/>
          </p:cNvSpPr>
          <p:nvPr>
            <p:ph type="title"/>
          </p:nvPr>
        </p:nvSpPr>
        <p:spPr/>
        <p:txBody>
          <a:bodyPr/>
          <a:lstStyle/>
          <a:p>
            <a:r>
              <a:rPr lang="en-GB" dirty="0" smtClean="0"/>
              <a:t>High Marks</a:t>
            </a:r>
            <a:endParaRPr lang="en-GB" dirty="0"/>
          </a:p>
        </p:txBody>
      </p:sp>
      <p:pic>
        <p:nvPicPr>
          <p:cNvPr id="64516" name="Picture 4" descr="MCj04244660000[1]"/>
          <p:cNvPicPr>
            <a:picLocks noChangeAspect="1" noChangeArrowheads="1"/>
          </p:cNvPicPr>
          <p:nvPr/>
        </p:nvPicPr>
        <p:blipFill>
          <a:blip r:embed="rId2" cstate="print"/>
          <a:srcRect/>
          <a:stretch>
            <a:fillRect/>
          </a:stretch>
        </p:blipFill>
        <p:spPr bwMode="auto">
          <a:xfrm>
            <a:off x="2048446" y="4437335"/>
            <a:ext cx="2595562" cy="223202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7" name="Rectangle 3"/>
          <p:cNvSpPr>
            <a:spLocks noGrp="1" noChangeArrowheads="1"/>
          </p:cNvSpPr>
          <p:nvPr>
            <p:ph idx="1"/>
          </p:nvPr>
        </p:nvSpPr>
        <p:spPr>
          <a:xfrm>
            <a:off x="457200" y="1567333"/>
            <a:ext cx="8229600" cy="4525963"/>
          </a:xfrm>
        </p:spPr>
        <p:txBody>
          <a:bodyPr/>
          <a:lstStyle/>
          <a:p>
            <a:r>
              <a:rPr lang="en-GB" dirty="0" smtClean="0"/>
              <a:t>Poor Presentation.</a:t>
            </a:r>
          </a:p>
          <a:p>
            <a:r>
              <a:rPr lang="en-GB" dirty="0" smtClean="0"/>
              <a:t>Poor structure.</a:t>
            </a:r>
          </a:p>
          <a:p>
            <a:r>
              <a:rPr lang="en-GB" dirty="0" smtClean="0"/>
              <a:t>Little research, thought or reflection.</a:t>
            </a:r>
          </a:p>
          <a:p>
            <a:r>
              <a:rPr lang="en-GB" dirty="0" smtClean="0"/>
              <a:t>No evaluation i.e. descriptive with no analysis / interpretation, tip: Ask what does this mean? Why is it meaningful? Why is it useful to do it this way as a apposed to another way? ‘Explain this these in your assignments’.</a:t>
            </a:r>
          </a:p>
          <a:p>
            <a:r>
              <a:rPr lang="en-GB" dirty="0" smtClean="0"/>
              <a:t>No conclusion, tip: Always provide a Summary of key findings.</a:t>
            </a:r>
          </a:p>
        </p:txBody>
      </p:sp>
      <p:sp>
        <p:nvSpPr>
          <p:cNvPr id="62466" name="Rectangle 2"/>
          <p:cNvSpPr>
            <a:spLocks noGrp="1" noChangeArrowheads="1"/>
          </p:cNvSpPr>
          <p:nvPr>
            <p:ph type="title"/>
          </p:nvPr>
        </p:nvSpPr>
        <p:spPr/>
        <p:txBody>
          <a:bodyPr/>
          <a:lstStyle/>
          <a:p>
            <a:r>
              <a:rPr lang="en-GB" dirty="0" smtClean="0"/>
              <a:t>Low Marks</a:t>
            </a:r>
            <a:endParaRPr lang="en-GB" dirty="0"/>
          </a:p>
        </p:txBody>
      </p:sp>
      <p:pic>
        <p:nvPicPr>
          <p:cNvPr id="62468" name="Picture 4" descr="MCj04244800000[1]"/>
          <p:cNvPicPr>
            <a:picLocks noChangeArrowheads="1"/>
          </p:cNvPicPr>
          <p:nvPr/>
        </p:nvPicPr>
        <p:blipFill>
          <a:blip r:embed="rId3" cstate="print"/>
          <a:srcRect/>
          <a:stretch>
            <a:fillRect/>
          </a:stretch>
        </p:blipFill>
        <p:spPr bwMode="auto">
          <a:xfrm>
            <a:off x="6660232" y="548680"/>
            <a:ext cx="2160239" cy="1944216"/>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074" name="Rectangle 2"/>
          <p:cNvSpPr>
            <a:spLocks noGrp="1" noChangeArrowheads="1"/>
          </p:cNvSpPr>
          <p:nvPr>
            <p:ph type="ctrTitle"/>
          </p:nvPr>
        </p:nvSpPr>
        <p:spPr/>
        <p:txBody>
          <a:bodyPr/>
          <a:lstStyle/>
          <a:p>
            <a:r>
              <a:rPr lang="en-GB" altLang="zh-CN" dirty="0" smtClean="0"/>
              <a:t>Your Skills</a:t>
            </a:r>
            <a:endParaRPr lang="en-GB" dirty="0" smtClean="0"/>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8" name="Text Box 4"/>
          <p:cNvSpPr txBox="1">
            <a:spLocks noChangeArrowheads="1"/>
          </p:cNvSpPr>
          <p:nvPr/>
        </p:nvSpPr>
        <p:spPr bwMode="auto">
          <a:xfrm>
            <a:off x="899592" y="1348313"/>
            <a:ext cx="7561263" cy="2800767"/>
          </a:xfrm>
          <a:prstGeom prst="rect">
            <a:avLst/>
          </a:prstGeom>
          <a:noFill/>
          <a:ln w="9525">
            <a:noFill/>
            <a:miter lim="800000"/>
            <a:headEnd/>
            <a:tailEnd/>
          </a:ln>
          <a:effectLst/>
        </p:spPr>
        <p:txBody>
          <a:bodyPr>
            <a:spAutoFit/>
          </a:bodyPr>
          <a:lstStyle/>
          <a:p>
            <a:pPr algn="ctr">
              <a:spcBef>
                <a:spcPct val="50000"/>
              </a:spcBef>
            </a:pPr>
            <a:r>
              <a:rPr lang="en-GB" sz="4400" b="1" u="sng" dirty="0" smtClean="0">
                <a:solidFill>
                  <a:schemeClr val="tx2"/>
                </a:solidFill>
              </a:rPr>
              <a:t>Activity</a:t>
            </a:r>
          </a:p>
          <a:p>
            <a:pPr algn="ctr">
              <a:spcBef>
                <a:spcPct val="50000"/>
              </a:spcBef>
            </a:pPr>
            <a:r>
              <a:rPr lang="en-GB" sz="4400" dirty="0" smtClean="0">
                <a:solidFill>
                  <a:schemeClr val="tx2"/>
                </a:solidFill>
              </a:rPr>
              <a:t>What is a Skill?</a:t>
            </a:r>
          </a:p>
          <a:p>
            <a:pPr algn="ctr">
              <a:spcBef>
                <a:spcPct val="50000"/>
              </a:spcBef>
            </a:pPr>
            <a:endParaRPr lang="en-GB" sz="4400" b="1" dirty="0" smtClean="0">
              <a:solidFill>
                <a:schemeClr val="tx2"/>
              </a:solidFill>
            </a:endParaRPr>
          </a:p>
        </p:txBody>
      </p:sp>
      <p:pic>
        <p:nvPicPr>
          <p:cNvPr id="40963" name="Picture 3" descr="C:\Users\James Williams\AppData\Local\Microsoft\Windows\Temporary Internet Files\Content.IE5\1ZJPD56C\MC900442141[1].png"/>
          <p:cNvPicPr>
            <a:picLocks noChangeAspect="1" noChangeArrowheads="1"/>
          </p:cNvPicPr>
          <p:nvPr/>
        </p:nvPicPr>
        <p:blipFill>
          <a:blip r:embed="rId3" cstate="print"/>
          <a:srcRect/>
          <a:stretch>
            <a:fillRect/>
          </a:stretch>
        </p:blipFill>
        <p:spPr bwMode="auto">
          <a:xfrm>
            <a:off x="7812360" y="0"/>
            <a:ext cx="1331640" cy="1322642"/>
          </a:xfrm>
          <a:prstGeom prst="rect">
            <a:avLst/>
          </a:prstGeom>
          <a:noFill/>
        </p:spPr>
      </p:pic>
      <p:pic>
        <p:nvPicPr>
          <p:cNvPr id="6" name="Picture 2" descr="C:\Users\James Williams\AppData\Local\Microsoft\Windows\Temporary Internet Files\Content.IE5\0ZPUOKCM\MC900439798[1].png"/>
          <p:cNvPicPr>
            <a:picLocks noChangeAspect="1" noChangeArrowheads="1"/>
          </p:cNvPicPr>
          <p:nvPr/>
        </p:nvPicPr>
        <p:blipFill>
          <a:blip r:embed="rId4" cstate="print"/>
          <a:srcRect/>
          <a:stretch>
            <a:fillRect/>
          </a:stretch>
        </p:blipFill>
        <p:spPr bwMode="auto">
          <a:xfrm>
            <a:off x="0" y="5085184"/>
            <a:ext cx="1772816" cy="1772816"/>
          </a:xfrm>
          <a:prstGeom prst="rect">
            <a:avLst/>
          </a:prstGeom>
          <a:noFill/>
        </p:spPr>
      </p:pic>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7587" name="Rectangle 3"/>
          <p:cNvSpPr>
            <a:spLocks noGrp="1" noChangeArrowheads="1"/>
          </p:cNvSpPr>
          <p:nvPr>
            <p:ph idx="1"/>
          </p:nvPr>
        </p:nvSpPr>
        <p:spPr/>
        <p:txBody>
          <a:bodyPr/>
          <a:lstStyle/>
          <a:p>
            <a:r>
              <a:rPr lang="en-GB" altLang="zh-CN" dirty="0" smtClean="0"/>
              <a:t>“a skill is a learned activity – something you can develop through practice and reflection”</a:t>
            </a:r>
          </a:p>
          <a:p>
            <a:endParaRPr lang="en-GB" altLang="zh-CN" dirty="0" smtClean="0"/>
          </a:p>
          <a:p>
            <a:r>
              <a:rPr lang="en-GB" altLang="zh-CN" dirty="0" smtClean="0"/>
              <a:t>“to be skilled is to be able to perform a learned activity well and at will”</a:t>
            </a:r>
            <a:endParaRPr lang="en-US" altLang="zh-CN" dirty="0" smtClean="0"/>
          </a:p>
          <a:p>
            <a:endParaRPr lang="en-GB" dirty="0" smtClean="0"/>
          </a:p>
        </p:txBody>
      </p:sp>
      <p:sp>
        <p:nvSpPr>
          <p:cNvPr id="4098" name="Rectangle 2"/>
          <p:cNvSpPr>
            <a:spLocks noGrp="1" noChangeArrowheads="1"/>
          </p:cNvSpPr>
          <p:nvPr>
            <p:ph type="title"/>
          </p:nvPr>
        </p:nvSpPr>
        <p:spPr/>
        <p:txBody>
          <a:bodyPr/>
          <a:lstStyle/>
          <a:p>
            <a:r>
              <a:rPr lang="en-GB" altLang="zh-CN" dirty="0" smtClean="0"/>
              <a:t>What is a skill?</a:t>
            </a:r>
            <a:endParaRPr lang="en-GB" dirty="0" smtClean="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758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758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7587" grpId="0" build="p"/>
    </p:bldLst>
  </p:timing>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123" name="Rectangle 3"/>
          <p:cNvSpPr>
            <a:spLocks noGrp="1" noChangeArrowheads="1"/>
          </p:cNvSpPr>
          <p:nvPr>
            <p:ph idx="1"/>
          </p:nvPr>
        </p:nvSpPr>
        <p:spPr/>
        <p:txBody>
          <a:bodyPr/>
          <a:lstStyle/>
          <a:p>
            <a:r>
              <a:rPr lang="en-GB" dirty="0" smtClean="0"/>
              <a:t>There are </a:t>
            </a:r>
            <a:r>
              <a:rPr lang="en-GB" b="1" dirty="0" smtClean="0"/>
              <a:t>3</a:t>
            </a:r>
            <a:r>
              <a:rPr lang="en-GB" dirty="0" smtClean="0"/>
              <a:t> basic categories of skills:</a:t>
            </a:r>
          </a:p>
          <a:p>
            <a:endParaRPr lang="en-GB" dirty="0" smtClean="0"/>
          </a:p>
          <a:p>
            <a:r>
              <a:rPr lang="en-GB" dirty="0" smtClean="0"/>
              <a:t>Job-specific skills</a:t>
            </a:r>
          </a:p>
          <a:p>
            <a:r>
              <a:rPr lang="en-GB" dirty="0" smtClean="0"/>
              <a:t>Transferable skills</a:t>
            </a:r>
          </a:p>
          <a:p>
            <a:r>
              <a:rPr lang="en-GB" dirty="0" smtClean="0"/>
              <a:t>Self-management skills</a:t>
            </a:r>
          </a:p>
        </p:txBody>
      </p:sp>
      <p:sp>
        <p:nvSpPr>
          <p:cNvPr id="5122" name="Rectangle 2"/>
          <p:cNvSpPr>
            <a:spLocks noGrp="1" noChangeArrowheads="1"/>
          </p:cNvSpPr>
          <p:nvPr>
            <p:ph type="title"/>
          </p:nvPr>
        </p:nvSpPr>
        <p:spPr/>
        <p:txBody>
          <a:bodyPr/>
          <a:lstStyle/>
          <a:p>
            <a:r>
              <a:rPr lang="en-GB" dirty="0" smtClean="0"/>
              <a:t>Types of Skills</a:t>
            </a:r>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2707" name="Rectangle 3"/>
          <p:cNvSpPr>
            <a:spLocks noGrp="1" noChangeArrowheads="1"/>
          </p:cNvSpPr>
          <p:nvPr>
            <p:ph idx="1"/>
          </p:nvPr>
        </p:nvSpPr>
        <p:spPr/>
        <p:txBody>
          <a:bodyPr>
            <a:normAutofit/>
          </a:bodyPr>
          <a:lstStyle/>
          <a:p>
            <a:r>
              <a:rPr lang="en-GB" dirty="0" smtClean="0"/>
              <a:t>Job-specific skills relate to the skills that you use with a specific job and would not use with any other job. </a:t>
            </a:r>
          </a:p>
          <a:p>
            <a:endParaRPr lang="en-GB" dirty="0" smtClean="0"/>
          </a:p>
          <a:p>
            <a:r>
              <a:rPr lang="en-GB" b="1" dirty="0" smtClean="0"/>
              <a:t>Activity: </a:t>
            </a:r>
            <a:r>
              <a:rPr lang="en-GB" dirty="0" smtClean="0"/>
              <a:t>Write down the Job-specific skills that you will learn on your particular HE course?</a:t>
            </a:r>
          </a:p>
        </p:txBody>
      </p:sp>
      <p:sp>
        <p:nvSpPr>
          <p:cNvPr id="6146" name="Rectangle 2"/>
          <p:cNvSpPr>
            <a:spLocks noGrp="1" noChangeArrowheads="1"/>
          </p:cNvSpPr>
          <p:nvPr>
            <p:ph type="title"/>
          </p:nvPr>
        </p:nvSpPr>
        <p:spPr/>
        <p:txBody>
          <a:bodyPr/>
          <a:lstStyle/>
          <a:p>
            <a:r>
              <a:rPr lang="en-GB" dirty="0" smtClean="0"/>
              <a:t>Job-Specific Skills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270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270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2707"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8" name="Text Box 4"/>
          <p:cNvSpPr txBox="1">
            <a:spLocks noChangeArrowheads="1"/>
          </p:cNvSpPr>
          <p:nvPr/>
        </p:nvSpPr>
        <p:spPr bwMode="auto">
          <a:xfrm>
            <a:off x="857224" y="1571612"/>
            <a:ext cx="6696743" cy="3139321"/>
          </a:xfrm>
          <a:prstGeom prst="rect">
            <a:avLst/>
          </a:prstGeom>
          <a:noFill/>
          <a:ln w="9525">
            <a:noFill/>
            <a:miter lim="800000"/>
            <a:headEnd/>
            <a:tailEnd/>
          </a:ln>
          <a:effectLst/>
        </p:spPr>
        <p:txBody>
          <a:bodyPr wrap="square">
            <a:spAutoFit/>
          </a:bodyPr>
          <a:lstStyle/>
          <a:p>
            <a:pPr algn="ctr">
              <a:spcBef>
                <a:spcPct val="50000"/>
              </a:spcBef>
            </a:pPr>
            <a:r>
              <a:rPr lang="en-GB" sz="4400" dirty="0" smtClean="0">
                <a:solidFill>
                  <a:schemeClr val="tx2"/>
                </a:solidFill>
              </a:rPr>
              <a:t>Give me some examples of practical or Job-specific skills?</a:t>
            </a:r>
          </a:p>
          <a:p>
            <a:pPr algn="ctr">
              <a:spcBef>
                <a:spcPct val="50000"/>
              </a:spcBef>
            </a:pPr>
            <a:endParaRPr lang="en-GB" sz="4400" b="1" dirty="0" smtClean="0">
              <a:solidFill>
                <a:schemeClr val="tx2"/>
              </a:solidFill>
            </a:endParaRPr>
          </a:p>
        </p:txBody>
      </p:sp>
      <p:pic>
        <p:nvPicPr>
          <p:cNvPr id="40963" name="Picture 3" descr="C:\Users\James Williams\AppData\Local\Microsoft\Windows\Temporary Internet Files\Content.IE5\1ZJPD56C\MC900442141[1].png"/>
          <p:cNvPicPr>
            <a:picLocks noChangeAspect="1" noChangeArrowheads="1"/>
          </p:cNvPicPr>
          <p:nvPr/>
        </p:nvPicPr>
        <p:blipFill>
          <a:blip r:embed="rId3" cstate="print"/>
          <a:srcRect/>
          <a:stretch>
            <a:fillRect/>
          </a:stretch>
        </p:blipFill>
        <p:spPr bwMode="auto">
          <a:xfrm>
            <a:off x="7668344" y="0"/>
            <a:ext cx="1475656" cy="1465685"/>
          </a:xfrm>
          <a:prstGeom prst="rect">
            <a:avLst/>
          </a:prstGeom>
          <a:noFill/>
        </p:spPr>
      </p:pic>
      <p:pic>
        <p:nvPicPr>
          <p:cNvPr id="44034" name="Picture 2" descr="C:\Users\James Williams\AppData\Local\Microsoft\Windows\Temporary Internet Files\Content.IE5\0ZPUOKCM\MC900439798[1].png"/>
          <p:cNvPicPr>
            <a:picLocks noChangeAspect="1" noChangeArrowheads="1"/>
          </p:cNvPicPr>
          <p:nvPr/>
        </p:nvPicPr>
        <p:blipFill>
          <a:blip r:embed="rId4" cstate="print"/>
          <a:srcRect/>
          <a:stretch>
            <a:fillRect/>
          </a:stretch>
        </p:blipFill>
        <p:spPr bwMode="auto">
          <a:xfrm>
            <a:off x="0" y="5094312"/>
            <a:ext cx="1763688" cy="1763688"/>
          </a:xfrm>
          <a:prstGeom prst="rect">
            <a:avLst/>
          </a:prstGeom>
          <a:noFill/>
        </p:spPr>
      </p:pic>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3731" name="Rectangle 3"/>
          <p:cNvSpPr>
            <a:spLocks noGrp="1" noChangeArrowheads="1"/>
          </p:cNvSpPr>
          <p:nvPr>
            <p:ph idx="1"/>
          </p:nvPr>
        </p:nvSpPr>
        <p:spPr>
          <a:xfrm>
            <a:off x="0" y="1268760"/>
            <a:ext cx="9144000" cy="5328592"/>
          </a:xfrm>
        </p:spPr>
        <p:txBody>
          <a:bodyPr>
            <a:normAutofit/>
          </a:bodyPr>
          <a:lstStyle/>
          <a:p>
            <a:r>
              <a:rPr lang="en-GB" dirty="0" smtClean="0"/>
              <a:t>Transferable skills are skills that you can transfer from one type of work to another and may be used in many different occupations, regardless of the work. </a:t>
            </a:r>
          </a:p>
          <a:p>
            <a:r>
              <a:rPr lang="en-GB" dirty="0" smtClean="0"/>
              <a:t>They can be gained from education, work experience, hobbies, team-working activities and sports.</a:t>
            </a:r>
          </a:p>
          <a:p>
            <a:pPr>
              <a:buNone/>
            </a:pPr>
            <a:endParaRPr lang="en-GB" sz="2100" dirty="0" smtClean="0"/>
          </a:p>
          <a:p>
            <a:pPr lvl="0">
              <a:buNone/>
            </a:pPr>
            <a:endParaRPr lang="en-GB" dirty="0" smtClean="0"/>
          </a:p>
          <a:p>
            <a:endParaRPr lang="en-GB" dirty="0" smtClean="0"/>
          </a:p>
        </p:txBody>
      </p:sp>
      <p:sp>
        <p:nvSpPr>
          <p:cNvPr id="8194" name="Rectangle 2"/>
          <p:cNvSpPr>
            <a:spLocks noGrp="1" noChangeArrowheads="1"/>
          </p:cNvSpPr>
          <p:nvPr>
            <p:ph type="title"/>
          </p:nvPr>
        </p:nvSpPr>
        <p:spPr/>
        <p:txBody>
          <a:bodyPr/>
          <a:lstStyle/>
          <a:p>
            <a:r>
              <a:rPr lang="en-GB" dirty="0" smtClean="0"/>
              <a:t>Transferable Skills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373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3731">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3731"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8" name="Text Box 4"/>
          <p:cNvSpPr txBox="1">
            <a:spLocks noChangeArrowheads="1"/>
          </p:cNvSpPr>
          <p:nvPr/>
        </p:nvSpPr>
        <p:spPr bwMode="auto">
          <a:xfrm>
            <a:off x="857224" y="1571612"/>
            <a:ext cx="6696743" cy="3139321"/>
          </a:xfrm>
          <a:prstGeom prst="rect">
            <a:avLst/>
          </a:prstGeom>
          <a:noFill/>
          <a:ln w="9525">
            <a:noFill/>
            <a:miter lim="800000"/>
            <a:headEnd/>
            <a:tailEnd/>
          </a:ln>
          <a:effectLst/>
        </p:spPr>
        <p:txBody>
          <a:bodyPr wrap="square">
            <a:spAutoFit/>
          </a:bodyPr>
          <a:lstStyle/>
          <a:p>
            <a:pPr algn="ctr">
              <a:spcBef>
                <a:spcPct val="50000"/>
              </a:spcBef>
            </a:pPr>
            <a:r>
              <a:rPr lang="en-GB" sz="4400" dirty="0" smtClean="0">
                <a:solidFill>
                  <a:schemeClr val="tx2"/>
                </a:solidFill>
              </a:rPr>
              <a:t>Give me some examples </a:t>
            </a:r>
            <a:r>
              <a:rPr lang="en-GB" sz="4400" smtClean="0">
                <a:solidFill>
                  <a:schemeClr val="tx2"/>
                </a:solidFill>
              </a:rPr>
              <a:t>of transferable </a:t>
            </a:r>
            <a:r>
              <a:rPr lang="en-GB" sz="4400" dirty="0" smtClean="0">
                <a:solidFill>
                  <a:schemeClr val="tx2"/>
                </a:solidFill>
              </a:rPr>
              <a:t>skills?</a:t>
            </a:r>
          </a:p>
          <a:p>
            <a:pPr algn="ctr">
              <a:spcBef>
                <a:spcPct val="50000"/>
              </a:spcBef>
            </a:pPr>
            <a:endParaRPr lang="en-GB" sz="4400" b="1" dirty="0" smtClean="0">
              <a:solidFill>
                <a:schemeClr val="tx2"/>
              </a:solidFill>
            </a:endParaRPr>
          </a:p>
        </p:txBody>
      </p:sp>
      <p:pic>
        <p:nvPicPr>
          <p:cNvPr id="40963" name="Picture 3" descr="C:\Users\James Williams\AppData\Local\Microsoft\Windows\Temporary Internet Files\Content.IE5\1ZJPD56C\MC900442141[1].png"/>
          <p:cNvPicPr>
            <a:picLocks noChangeAspect="1" noChangeArrowheads="1"/>
          </p:cNvPicPr>
          <p:nvPr/>
        </p:nvPicPr>
        <p:blipFill>
          <a:blip r:embed="rId3" cstate="print"/>
          <a:srcRect/>
          <a:stretch>
            <a:fillRect/>
          </a:stretch>
        </p:blipFill>
        <p:spPr bwMode="auto">
          <a:xfrm>
            <a:off x="7668344" y="0"/>
            <a:ext cx="1475656" cy="1465685"/>
          </a:xfrm>
          <a:prstGeom prst="rect">
            <a:avLst/>
          </a:prstGeom>
          <a:noFill/>
        </p:spPr>
      </p:pic>
      <p:pic>
        <p:nvPicPr>
          <p:cNvPr id="44034" name="Picture 2" descr="C:\Users\James Williams\AppData\Local\Microsoft\Windows\Temporary Internet Files\Content.IE5\0ZPUOKCM\MC900439798[1].png"/>
          <p:cNvPicPr>
            <a:picLocks noChangeAspect="1" noChangeArrowheads="1"/>
          </p:cNvPicPr>
          <p:nvPr/>
        </p:nvPicPr>
        <p:blipFill>
          <a:blip r:embed="rId4" cstate="print"/>
          <a:srcRect/>
          <a:stretch>
            <a:fillRect/>
          </a:stretch>
        </p:blipFill>
        <p:spPr bwMode="auto">
          <a:xfrm>
            <a:off x="0" y="5094312"/>
            <a:ext cx="1763688" cy="1763688"/>
          </a:xfrm>
          <a:prstGeom prst="rect">
            <a:avLst/>
          </a:prstGeom>
          <a:noFill/>
        </p:spPr>
      </p:pic>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57158" y="1285860"/>
            <a:ext cx="8429684" cy="5072098"/>
          </a:xfrm>
        </p:spPr>
        <p:txBody>
          <a:bodyPr>
            <a:normAutofit fontScale="77500" lnSpcReduction="20000"/>
          </a:bodyPr>
          <a:lstStyle/>
          <a:p>
            <a:pPr>
              <a:buNone/>
            </a:pPr>
            <a:r>
              <a:rPr lang="en-GB" dirty="0" smtClean="0"/>
              <a:t>Some Example Transferable Skills include:</a:t>
            </a:r>
          </a:p>
          <a:p>
            <a:r>
              <a:rPr lang="en-GB" dirty="0" smtClean="0"/>
              <a:t>Understand yourself and others, your strengths and weaknesses;</a:t>
            </a:r>
          </a:p>
          <a:p>
            <a:r>
              <a:rPr lang="en-GB" dirty="0" smtClean="0"/>
              <a:t>To perceive and understand your and others needs.</a:t>
            </a:r>
          </a:p>
          <a:p>
            <a:pPr lvl="0"/>
            <a:r>
              <a:rPr lang="en-GB" dirty="0" smtClean="0"/>
              <a:t>To Respect yourself and others;</a:t>
            </a:r>
          </a:p>
          <a:p>
            <a:r>
              <a:rPr lang="en-GB" dirty="0" smtClean="0"/>
              <a:t>The ability to be Positive;</a:t>
            </a:r>
          </a:p>
          <a:p>
            <a:pPr lvl="0"/>
            <a:r>
              <a:rPr lang="en-GB" dirty="0" smtClean="0"/>
              <a:t>To work independently and as part of a team;</a:t>
            </a:r>
          </a:p>
          <a:p>
            <a:pPr lvl="0"/>
            <a:r>
              <a:rPr lang="en-GB" dirty="0" smtClean="0"/>
              <a:t>To Encourage yourself and others;</a:t>
            </a:r>
          </a:p>
          <a:p>
            <a:pPr lvl="0"/>
            <a:r>
              <a:rPr lang="en-GB" dirty="0" smtClean="0"/>
              <a:t>To clearly express yourself and communicate in a respectful manner with others Face-2-face, on the Telephone, E-mail, in Meetings, Presentation skills etc...</a:t>
            </a:r>
          </a:p>
          <a:p>
            <a:pPr lvl="0"/>
            <a:r>
              <a:rPr lang="en-GB" dirty="0" smtClean="0"/>
              <a:t>To Troubleshoot, to look for a solution when a problem occurs.</a:t>
            </a:r>
          </a:p>
          <a:p>
            <a:pPr lvl="0"/>
            <a:r>
              <a:rPr lang="en-GB" dirty="0" smtClean="0"/>
              <a:t>To guide/lead yourself.</a:t>
            </a:r>
          </a:p>
          <a:p>
            <a:pPr lvl="0"/>
            <a:r>
              <a:rPr lang="en-GB" dirty="0" smtClean="0"/>
              <a:t>To listen to others.</a:t>
            </a:r>
          </a:p>
          <a:p>
            <a:pPr lvl="0"/>
            <a:r>
              <a:rPr lang="en-GB" dirty="0" smtClean="0"/>
              <a:t>To manage your time.</a:t>
            </a:r>
          </a:p>
          <a:p>
            <a:pPr lvl="0"/>
            <a:r>
              <a:rPr lang="en-GB" dirty="0" smtClean="0"/>
              <a:t>Etc...</a:t>
            </a:r>
          </a:p>
          <a:p>
            <a:endParaRPr lang="en-GB" dirty="0"/>
          </a:p>
        </p:txBody>
      </p:sp>
      <p:sp>
        <p:nvSpPr>
          <p:cNvPr id="3" name="Title 2"/>
          <p:cNvSpPr>
            <a:spLocks noGrp="1"/>
          </p:cNvSpPr>
          <p:nvPr>
            <p:ph type="title"/>
          </p:nvPr>
        </p:nvSpPr>
        <p:spPr/>
        <p:txBody>
          <a:bodyPr>
            <a:normAutofit/>
          </a:bodyPr>
          <a:lstStyle/>
          <a:p>
            <a:r>
              <a:rPr lang="en-GB" dirty="0" smtClean="0"/>
              <a:t>Example Transferable Skills</a:t>
            </a:r>
            <a:endParaRPr lang="en-GB"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8851" name="Rectangle 3"/>
          <p:cNvSpPr>
            <a:spLocks noGrp="1" noChangeArrowheads="1"/>
          </p:cNvSpPr>
          <p:nvPr>
            <p:ph idx="1"/>
          </p:nvPr>
        </p:nvSpPr>
        <p:spPr>
          <a:xfrm>
            <a:off x="251520" y="1481328"/>
            <a:ext cx="8892480" cy="4525963"/>
          </a:xfrm>
        </p:spPr>
        <p:txBody>
          <a:bodyPr>
            <a:normAutofit/>
          </a:bodyPr>
          <a:lstStyle/>
          <a:p>
            <a:r>
              <a:rPr lang="en-GB" dirty="0" smtClean="0"/>
              <a:t>Perhaps the biggest Transferable skill is Self-Management.</a:t>
            </a:r>
          </a:p>
          <a:p>
            <a:r>
              <a:rPr lang="en-GB" dirty="0" smtClean="0"/>
              <a:t>The ability to manage </a:t>
            </a:r>
            <a:r>
              <a:rPr lang="en-GB" dirty="0" smtClean="0"/>
              <a:t>yourself</a:t>
            </a:r>
            <a:r>
              <a:rPr lang="en-GB" dirty="0" smtClean="0"/>
              <a:t>.</a:t>
            </a:r>
          </a:p>
          <a:p>
            <a:r>
              <a:rPr lang="en-GB" dirty="0" smtClean="0"/>
              <a:t>Self-Management is a mature ability that is a great skill to develop and is greatly valued by employers.</a:t>
            </a:r>
          </a:p>
          <a:p>
            <a:r>
              <a:rPr lang="en-GB" dirty="0" smtClean="0"/>
              <a:t>Many employers would rather hire an inexperienced worker with good self-management skills than an experienced worker who might cause problems</a:t>
            </a:r>
            <a:r>
              <a:rPr lang="en-GB" dirty="0" smtClean="0"/>
              <a:t>.</a:t>
            </a:r>
            <a:endParaRPr lang="en-GB" dirty="0" smtClean="0"/>
          </a:p>
        </p:txBody>
      </p:sp>
      <p:sp>
        <p:nvSpPr>
          <p:cNvPr id="10242" name="Rectangle 2"/>
          <p:cNvSpPr>
            <a:spLocks noGrp="1" noChangeArrowheads="1"/>
          </p:cNvSpPr>
          <p:nvPr>
            <p:ph type="title"/>
          </p:nvPr>
        </p:nvSpPr>
        <p:spPr/>
        <p:txBody>
          <a:bodyPr/>
          <a:lstStyle/>
          <a:p>
            <a:r>
              <a:rPr lang="en-GB" dirty="0" smtClean="0"/>
              <a:t>Self-Management Skills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885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885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885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8851">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8851"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8" name="Text Box 4"/>
          <p:cNvSpPr txBox="1">
            <a:spLocks noChangeArrowheads="1"/>
          </p:cNvSpPr>
          <p:nvPr/>
        </p:nvSpPr>
        <p:spPr bwMode="auto">
          <a:xfrm>
            <a:off x="899593" y="1348313"/>
            <a:ext cx="6696743" cy="4154984"/>
          </a:xfrm>
          <a:prstGeom prst="rect">
            <a:avLst/>
          </a:prstGeom>
          <a:noFill/>
          <a:ln w="9525">
            <a:noFill/>
            <a:miter lim="800000"/>
            <a:headEnd/>
            <a:tailEnd/>
          </a:ln>
          <a:effectLst/>
        </p:spPr>
        <p:txBody>
          <a:bodyPr wrap="square">
            <a:spAutoFit/>
          </a:bodyPr>
          <a:lstStyle/>
          <a:p>
            <a:pPr algn="ctr">
              <a:spcBef>
                <a:spcPct val="50000"/>
              </a:spcBef>
            </a:pPr>
            <a:r>
              <a:rPr lang="en-GB" sz="4400" b="1" u="sng" dirty="0" smtClean="0">
                <a:solidFill>
                  <a:schemeClr val="tx2"/>
                </a:solidFill>
              </a:rPr>
              <a:t>Activity</a:t>
            </a:r>
          </a:p>
          <a:p>
            <a:pPr algn="ctr">
              <a:spcBef>
                <a:spcPct val="50000"/>
              </a:spcBef>
            </a:pPr>
            <a:r>
              <a:rPr lang="en-GB" sz="4400" dirty="0" smtClean="0">
                <a:solidFill>
                  <a:schemeClr val="tx2"/>
                </a:solidFill>
              </a:rPr>
              <a:t>Make a list of some Self-Management skills?</a:t>
            </a:r>
          </a:p>
          <a:p>
            <a:pPr algn="ctr">
              <a:spcBef>
                <a:spcPct val="50000"/>
              </a:spcBef>
            </a:pPr>
            <a:endParaRPr lang="en-GB" sz="4400" b="1" dirty="0" smtClean="0">
              <a:solidFill>
                <a:schemeClr val="tx2"/>
              </a:solidFill>
            </a:endParaRPr>
          </a:p>
        </p:txBody>
      </p:sp>
      <p:pic>
        <p:nvPicPr>
          <p:cNvPr id="40963" name="Picture 3" descr="C:\Users\James Williams\AppData\Local\Microsoft\Windows\Temporary Internet Files\Content.IE5\1ZJPD56C\MC900442141[1].png"/>
          <p:cNvPicPr>
            <a:picLocks noChangeAspect="1" noChangeArrowheads="1"/>
          </p:cNvPicPr>
          <p:nvPr/>
        </p:nvPicPr>
        <p:blipFill>
          <a:blip r:embed="rId3" cstate="print"/>
          <a:srcRect/>
          <a:stretch>
            <a:fillRect/>
          </a:stretch>
        </p:blipFill>
        <p:spPr bwMode="auto">
          <a:xfrm>
            <a:off x="7668344" y="0"/>
            <a:ext cx="1475656" cy="1465685"/>
          </a:xfrm>
          <a:prstGeom prst="rect">
            <a:avLst/>
          </a:prstGeom>
          <a:noFill/>
        </p:spPr>
      </p:pic>
      <p:pic>
        <p:nvPicPr>
          <p:cNvPr id="44034" name="Picture 2" descr="C:\Users\James Williams\AppData\Local\Microsoft\Windows\Temporary Internet Files\Content.IE5\0ZPUOKCM\MC900439798[1].png"/>
          <p:cNvPicPr>
            <a:picLocks noChangeAspect="1" noChangeArrowheads="1"/>
          </p:cNvPicPr>
          <p:nvPr/>
        </p:nvPicPr>
        <p:blipFill>
          <a:blip r:embed="rId4" cstate="print"/>
          <a:srcRect/>
          <a:stretch>
            <a:fillRect/>
          </a:stretch>
        </p:blipFill>
        <p:spPr bwMode="auto">
          <a:xfrm>
            <a:off x="0" y="5094312"/>
            <a:ext cx="1763688" cy="1763688"/>
          </a:xfrm>
          <a:prstGeom prst="rect">
            <a:avLst/>
          </a:prstGeom>
          <a:noFill/>
        </p:spPr>
      </p:pic>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showMasterPhAnim="0">
  <p:cSld>
    <p:bg>
      <p:bgPr>
        <a:solidFill>
          <a:schemeClr val="tx1"/>
        </a:solidFill>
        <a:effectLst/>
      </p:bgPr>
    </p:bg>
    <p:spTree>
      <p:nvGrpSpPr>
        <p:cNvPr id="1" name=""/>
        <p:cNvGrpSpPr/>
        <p:nvPr/>
      </p:nvGrpSpPr>
      <p:grpSpPr>
        <a:xfrm>
          <a:off x="0" y="0"/>
          <a:ext cx="0" cy="0"/>
          <a:chOff x="0" y="0"/>
          <a:chExt cx="0" cy="0"/>
        </a:xfrm>
      </p:grpSpPr>
      <p:sp>
        <p:nvSpPr>
          <p:cNvPr id="74756" name="Rectangle 4"/>
          <p:cNvSpPr>
            <a:spLocks noGrp="1" noChangeArrowheads="1"/>
          </p:cNvSpPr>
          <p:nvPr>
            <p:ph sz="half" idx="1"/>
          </p:nvPr>
        </p:nvSpPr>
        <p:spPr>
          <a:xfrm>
            <a:off x="1681336" y="1265304"/>
            <a:ext cx="3682752" cy="4611968"/>
          </a:xfrm>
        </p:spPr>
        <p:txBody>
          <a:bodyPr>
            <a:noAutofit/>
          </a:bodyPr>
          <a:lstStyle/>
          <a:p>
            <a:r>
              <a:rPr lang="en-GB" sz="1600" dirty="0" smtClean="0">
                <a:solidFill>
                  <a:schemeClr val="bg1"/>
                </a:solidFill>
              </a:rPr>
              <a:t>Polite</a:t>
            </a:r>
          </a:p>
          <a:p>
            <a:r>
              <a:rPr lang="en-GB" sz="1600" dirty="0" smtClean="0">
                <a:solidFill>
                  <a:schemeClr val="bg1"/>
                </a:solidFill>
              </a:rPr>
              <a:t>Positive</a:t>
            </a:r>
          </a:p>
          <a:p>
            <a:r>
              <a:rPr lang="en-GB" sz="1600" dirty="0" smtClean="0">
                <a:solidFill>
                  <a:schemeClr val="bg1"/>
                </a:solidFill>
              </a:rPr>
              <a:t>Understanding </a:t>
            </a:r>
          </a:p>
          <a:p>
            <a:r>
              <a:rPr lang="en-GB" sz="1600" dirty="0" smtClean="0">
                <a:solidFill>
                  <a:schemeClr val="bg1"/>
                </a:solidFill>
              </a:rPr>
              <a:t>Considerate </a:t>
            </a:r>
          </a:p>
          <a:p>
            <a:r>
              <a:rPr lang="en-GB" sz="1600" dirty="0" smtClean="0">
                <a:solidFill>
                  <a:schemeClr val="bg1"/>
                </a:solidFill>
              </a:rPr>
              <a:t>Organised</a:t>
            </a:r>
          </a:p>
          <a:p>
            <a:r>
              <a:rPr lang="en-GB" sz="1600" dirty="0" smtClean="0">
                <a:solidFill>
                  <a:schemeClr val="bg1"/>
                </a:solidFill>
              </a:rPr>
              <a:t>Creative / imaginative / artistic</a:t>
            </a:r>
          </a:p>
          <a:p>
            <a:r>
              <a:rPr lang="en-GB" sz="1600" dirty="0" smtClean="0">
                <a:solidFill>
                  <a:schemeClr val="bg1"/>
                </a:solidFill>
              </a:rPr>
              <a:t>Intellectual / academic </a:t>
            </a:r>
          </a:p>
          <a:p>
            <a:r>
              <a:rPr lang="en-GB" sz="1600" dirty="0" smtClean="0">
                <a:solidFill>
                  <a:schemeClr val="bg1"/>
                </a:solidFill>
              </a:rPr>
              <a:t>enthusiastic</a:t>
            </a:r>
          </a:p>
          <a:p>
            <a:r>
              <a:rPr lang="en-GB" sz="1600" dirty="0" smtClean="0">
                <a:solidFill>
                  <a:schemeClr val="bg1"/>
                </a:solidFill>
              </a:rPr>
              <a:t>dependable </a:t>
            </a:r>
          </a:p>
          <a:p>
            <a:r>
              <a:rPr lang="en-GB" sz="1600" dirty="0" smtClean="0">
                <a:solidFill>
                  <a:schemeClr val="bg1"/>
                </a:solidFill>
              </a:rPr>
              <a:t>flexible </a:t>
            </a:r>
          </a:p>
          <a:p>
            <a:r>
              <a:rPr lang="en-GB" sz="1600" dirty="0" smtClean="0">
                <a:solidFill>
                  <a:schemeClr val="bg1"/>
                </a:solidFill>
              </a:rPr>
              <a:t>idealistic </a:t>
            </a:r>
          </a:p>
          <a:p>
            <a:r>
              <a:rPr lang="en-GB" sz="1600" dirty="0" smtClean="0">
                <a:solidFill>
                  <a:schemeClr val="bg1"/>
                </a:solidFill>
              </a:rPr>
              <a:t>persevering </a:t>
            </a:r>
          </a:p>
          <a:p>
            <a:r>
              <a:rPr lang="en-GB" sz="1600" dirty="0" smtClean="0">
                <a:solidFill>
                  <a:schemeClr val="bg1"/>
                </a:solidFill>
              </a:rPr>
              <a:t>reliable </a:t>
            </a:r>
          </a:p>
          <a:p>
            <a:r>
              <a:rPr lang="en-GB" sz="1600" dirty="0" smtClean="0">
                <a:solidFill>
                  <a:schemeClr val="bg1"/>
                </a:solidFill>
              </a:rPr>
              <a:t>self-confident </a:t>
            </a:r>
          </a:p>
          <a:p>
            <a:r>
              <a:rPr lang="en-GB" sz="1600" dirty="0" smtClean="0">
                <a:solidFill>
                  <a:schemeClr val="bg1"/>
                </a:solidFill>
              </a:rPr>
              <a:t>unassuming </a:t>
            </a:r>
          </a:p>
          <a:p>
            <a:r>
              <a:rPr lang="en-GB" sz="1600" dirty="0" smtClean="0">
                <a:solidFill>
                  <a:schemeClr val="bg1"/>
                </a:solidFill>
              </a:rPr>
              <a:t>warm </a:t>
            </a:r>
          </a:p>
          <a:p>
            <a:r>
              <a:rPr lang="en-GB" sz="1600" dirty="0" smtClean="0">
                <a:solidFill>
                  <a:schemeClr val="bg1"/>
                </a:solidFill>
              </a:rPr>
              <a:t>witty</a:t>
            </a:r>
          </a:p>
        </p:txBody>
      </p:sp>
      <p:sp>
        <p:nvSpPr>
          <p:cNvPr id="74757" name="Rectangle 5"/>
          <p:cNvSpPr>
            <a:spLocks noGrp="1" noChangeArrowheads="1"/>
          </p:cNvSpPr>
          <p:nvPr>
            <p:ph sz="half" idx="2"/>
          </p:nvPr>
        </p:nvSpPr>
        <p:spPr>
          <a:xfrm>
            <a:off x="5141912" y="1279301"/>
            <a:ext cx="4038600" cy="4525963"/>
          </a:xfrm>
        </p:spPr>
        <p:txBody>
          <a:bodyPr>
            <a:noAutofit/>
          </a:bodyPr>
          <a:lstStyle/>
          <a:p>
            <a:r>
              <a:rPr lang="en-GB" sz="1600" dirty="0" smtClean="0">
                <a:solidFill>
                  <a:schemeClr val="bg1"/>
                </a:solidFill>
              </a:rPr>
              <a:t>honest 	</a:t>
            </a:r>
          </a:p>
          <a:p>
            <a:r>
              <a:rPr lang="en-GB" sz="1600" dirty="0" smtClean="0">
                <a:solidFill>
                  <a:schemeClr val="bg1"/>
                </a:solidFill>
              </a:rPr>
              <a:t>mature </a:t>
            </a:r>
          </a:p>
          <a:p>
            <a:r>
              <a:rPr lang="en-GB" sz="1600" dirty="0" smtClean="0">
                <a:solidFill>
                  <a:schemeClr val="bg1"/>
                </a:solidFill>
              </a:rPr>
              <a:t>patient 	</a:t>
            </a:r>
          </a:p>
          <a:p>
            <a:r>
              <a:rPr lang="en-GB" sz="1600" dirty="0" smtClean="0">
                <a:solidFill>
                  <a:schemeClr val="bg1"/>
                </a:solidFill>
              </a:rPr>
              <a:t>spontaneous </a:t>
            </a:r>
          </a:p>
          <a:p>
            <a:r>
              <a:rPr lang="en-GB" sz="1600" dirty="0" smtClean="0">
                <a:solidFill>
                  <a:schemeClr val="bg1"/>
                </a:solidFill>
              </a:rPr>
              <a:t>trustworthy </a:t>
            </a:r>
          </a:p>
          <a:p>
            <a:r>
              <a:rPr lang="en-GB" sz="1600" dirty="0" smtClean="0">
                <a:solidFill>
                  <a:schemeClr val="bg1"/>
                </a:solidFill>
              </a:rPr>
              <a:t>ambitious</a:t>
            </a:r>
          </a:p>
          <a:p>
            <a:r>
              <a:rPr lang="en-GB" sz="1600" dirty="0" smtClean="0">
                <a:solidFill>
                  <a:schemeClr val="bg1"/>
                </a:solidFill>
              </a:rPr>
              <a:t>competitive</a:t>
            </a:r>
          </a:p>
          <a:p>
            <a:r>
              <a:rPr lang="en-GB" sz="1600" dirty="0" smtClean="0">
                <a:solidFill>
                  <a:schemeClr val="bg1"/>
                </a:solidFill>
              </a:rPr>
              <a:t>enthusiastic</a:t>
            </a:r>
          </a:p>
          <a:p>
            <a:r>
              <a:rPr lang="en-GB" sz="1600" dirty="0" smtClean="0">
                <a:solidFill>
                  <a:schemeClr val="bg1"/>
                </a:solidFill>
              </a:rPr>
              <a:t>Independent</a:t>
            </a:r>
          </a:p>
          <a:p>
            <a:r>
              <a:rPr lang="en-GB" sz="1600" dirty="0" smtClean="0">
                <a:solidFill>
                  <a:schemeClr val="bg1"/>
                </a:solidFill>
              </a:rPr>
              <a:t>broad-minded </a:t>
            </a:r>
          </a:p>
          <a:p>
            <a:r>
              <a:rPr lang="en-GB" sz="1600" dirty="0" smtClean="0">
                <a:solidFill>
                  <a:schemeClr val="bg1"/>
                </a:solidFill>
              </a:rPr>
              <a:t>Competent</a:t>
            </a:r>
          </a:p>
          <a:p>
            <a:r>
              <a:rPr lang="en-GB" sz="1600" dirty="0" smtClean="0">
                <a:solidFill>
                  <a:schemeClr val="bg1"/>
                </a:solidFill>
              </a:rPr>
              <a:t>logical</a:t>
            </a:r>
          </a:p>
          <a:p>
            <a:r>
              <a:rPr lang="en-GB" sz="1600" dirty="0" smtClean="0">
                <a:solidFill>
                  <a:schemeClr val="bg1"/>
                </a:solidFill>
              </a:rPr>
              <a:t>optimistic</a:t>
            </a:r>
          </a:p>
          <a:p>
            <a:r>
              <a:rPr lang="en-GB" sz="1600" dirty="0" smtClean="0">
                <a:solidFill>
                  <a:schemeClr val="bg1"/>
                </a:solidFill>
              </a:rPr>
              <a:t>punctual</a:t>
            </a:r>
          </a:p>
          <a:p>
            <a:r>
              <a:rPr lang="en-GB" sz="1600" dirty="0" smtClean="0">
                <a:solidFill>
                  <a:schemeClr val="bg1"/>
                </a:solidFill>
              </a:rPr>
              <a:t>thorough</a:t>
            </a:r>
          </a:p>
          <a:p>
            <a:r>
              <a:rPr lang="en-GB" sz="1600" dirty="0" smtClean="0">
                <a:solidFill>
                  <a:schemeClr val="bg1"/>
                </a:solidFill>
              </a:rPr>
              <a:t>versatile</a:t>
            </a:r>
          </a:p>
          <a:p>
            <a:r>
              <a:rPr lang="en-GB" sz="1600" dirty="0" smtClean="0">
                <a:solidFill>
                  <a:schemeClr val="bg1"/>
                </a:solidFill>
              </a:rPr>
              <a:t>wise</a:t>
            </a:r>
          </a:p>
        </p:txBody>
      </p:sp>
      <p:sp>
        <p:nvSpPr>
          <p:cNvPr id="11266" name="Rectangle 2"/>
          <p:cNvSpPr>
            <a:spLocks noGrp="1" noChangeArrowheads="1"/>
          </p:cNvSpPr>
          <p:nvPr>
            <p:ph type="title"/>
          </p:nvPr>
        </p:nvSpPr>
        <p:spPr>
          <a:xfrm>
            <a:off x="395536" y="44624"/>
            <a:ext cx="8229600" cy="1143000"/>
          </a:xfrm>
        </p:spPr>
        <p:txBody>
          <a:bodyPr>
            <a:normAutofit/>
          </a:bodyPr>
          <a:lstStyle/>
          <a:p>
            <a:r>
              <a:rPr lang="en-GB" dirty="0" smtClean="0">
                <a:solidFill>
                  <a:schemeClr val="bg1"/>
                </a:solidFill>
              </a:rPr>
              <a:t>Some Self-Management Skills</a:t>
            </a:r>
          </a:p>
        </p:txBody>
      </p:sp>
      <p:sp>
        <p:nvSpPr>
          <p:cNvPr id="9" name="TextBox 8"/>
          <p:cNvSpPr txBox="1"/>
          <p:nvPr/>
        </p:nvSpPr>
        <p:spPr>
          <a:xfrm>
            <a:off x="0" y="836712"/>
            <a:ext cx="8820472" cy="646331"/>
          </a:xfrm>
          <a:prstGeom prst="rect">
            <a:avLst/>
          </a:prstGeom>
          <a:noFill/>
        </p:spPr>
        <p:txBody>
          <a:bodyPr wrap="square" rtlCol="0">
            <a:spAutoFit/>
          </a:bodyPr>
          <a:lstStyle/>
          <a:p>
            <a:r>
              <a:rPr lang="en-GB" dirty="0" smtClean="0">
                <a:solidFill>
                  <a:schemeClr val="bg1"/>
                </a:solidFill>
              </a:rPr>
              <a:t>We can all find skills here that we already possess and skills we would like to develop:</a:t>
            </a:r>
            <a:endParaRPr lang="en-GB" dirty="0">
              <a:solidFill>
                <a:schemeClr val="bg1"/>
              </a:solidFil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475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475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475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4756">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4756">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74756">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74756">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74756">
                                            <p:txEl>
                                              <p:pRg st="7" end="7"/>
                                            </p:txEl>
                                          </p:spTgt>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74756">
                                            <p:txEl>
                                              <p:pRg st="8" end="8"/>
                                            </p:txEl>
                                          </p:spTgt>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74756">
                                            <p:txEl>
                                              <p:pRg st="9" end="9"/>
                                            </p:txEl>
                                          </p:spTgt>
                                        </p:tgtEl>
                                        <p:attrNameLst>
                                          <p:attrName>style.visibility</p:attrName>
                                        </p:attrNameLst>
                                      </p:cBhvr>
                                      <p:to>
                                        <p:strVal val="visible"/>
                                      </p:to>
                                    </p:set>
                                  </p:childTnLst>
                                </p:cTn>
                              </p:par>
                              <p:par>
                                <p:cTn id="39" presetID="1" presetClass="entr" presetSubtype="0" fill="hold" grpId="0" nodeType="withEffect">
                                  <p:stCondLst>
                                    <p:cond delay="0"/>
                                  </p:stCondLst>
                                  <p:childTnLst>
                                    <p:set>
                                      <p:cBhvr>
                                        <p:cTn id="40" dur="1" fill="hold">
                                          <p:stCondLst>
                                            <p:cond delay="0"/>
                                          </p:stCondLst>
                                        </p:cTn>
                                        <p:tgtEl>
                                          <p:spTgt spid="74756">
                                            <p:txEl>
                                              <p:pRg st="10" end="10"/>
                                            </p:txEl>
                                          </p:spTgt>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74756">
                                            <p:txEl>
                                              <p:pRg st="11" end="11"/>
                                            </p:txEl>
                                          </p:spTgt>
                                        </p:tgtEl>
                                        <p:attrNameLst>
                                          <p:attrName>style.visibility</p:attrName>
                                        </p:attrNameLst>
                                      </p:cBhvr>
                                      <p:to>
                                        <p:strVal val="visible"/>
                                      </p:to>
                                    </p:set>
                                  </p:childTnLst>
                                </p:cTn>
                              </p:par>
                              <p:par>
                                <p:cTn id="43" presetID="1" presetClass="entr" presetSubtype="0" fill="hold" grpId="0" nodeType="withEffect">
                                  <p:stCondLst>
                                    <p:cond delay="0"/>
                                  </p:stCondLst>
                                  <p:childTnLst>
                                    <p:set>
                                      <p:cBhvr>
                                        <p:cTn id="44" dur="1" fill="hold">
                                          <p:stCondLst>
                                            <p:cond delay="0"/>
                                          </p:stCondLst>
                                        </p:cTn>
                                        <p:tgtEl>
                                          <p:spTgt spid="74756">
                                            <p:txEl>
                                              <p:pRg st="12" end="12"/>
                                            </p:txEl>
                                          </p:spTgt>
                                        </p:tgtEl>
                                        <p:attrNameLst>
                                          <p:attrName>style.visibility</p:attrName>
                                        </p:attrNameLst>
                                      </p:cBhvr>
                                      <p:to>
                                        <p:strVal val="visible"/>
                                      </p:to>
                                    </p:set>
                                  </p:childTnLst>
                                </p:cTn>
                              </p:par>
                              <p:par>
                                <p:cTn id="45" presetID="1" presetClass="entr" presetSubtype="0" fill="hold" grpId="0" nodeType="withEffect">
                                  <p:stCondLst>
                                    <p:cond delay="0"/>
                                  </p:stCondLst>
                                  <p:childTnLst>
                                    <p:set>
                                      <p:cBhvr>
                                        <p:cTn id="46" dur="1" fill="hold">
                                          <p:stCondLst>
                                            <p:cond delay="0"/>
                                          </p:stCondLst>
                                        </p:cTn>
                                        <p:tgtEl>
                                          <p:spTgt spid="74756">
                                            <p:txEl>
                                              <p:pRg st="13" end="13"/>
                                            </p:txEl>
                                          </p:spTgt>
                                        </p:tgtEl>
                                        <p:attrNameLst>
                                          <p:attrName>style.visibility</p:attrName>
                                        </p:attrNameLst>
                                      </p:cBhvr>
                                      <p:to>
                                        <p:strVal val="visible"/>
                                      </p:to>
                                    </p:set>
                                  </p:childTnLst>
                                </p:cTn>
                              </p:par>
                              <p:par>
                                <p:cTn id="47" presetID="1" presetClass="entr" presetSubtype="0" fill="hold" grpId="0" nodeType="withEffect">
                                  <p:stCondLst>
                                    <p:cond delay="0"/>
                                  </p:stCondLst>
                                  <p:childTnLst>
                                    <p:set>
                                      <p:cBhvr>
                                        <p:cTn id="48" dur="1" fill="hold">
                                          <p:stCondLst>
                                            <p:cond delay="0"/>
                                          </p:stCondLst>
                                        </p:cTn>
                                        <p:tgtEl>
                                          <p:spTgt spid="74756">
                                            <p:txEl>
                                              <p:pRg st="14" end="14"/>
                                            </p:txEl>
                                          </p:spTgt>
                                        </p:tgtEl>
                                        <p:attrNameLst>
                                          <p:attrName>style.visibility</p:attrName>
                                        </p:attrNameLst>
                                      </p:cBhvr>
                                      <p:to>
                                        <p:strVal val="visible"/>
                                      </p:to>
                                    </p:set>
                                  </p:childTnLst>
                                </p:cTn>
                              </p:par>
                              <p:par>
                                <p:cTn id="49" presetID="1" presetClass="entr" presetSubtype="0" fill="hold" grpId="0" nodeType="withEffect">
                                  <p:stCondLst>
                                    <p:cond delay="0"/>
                                  </p:stCondLst>
                                  <p:childTnLst>
                                    <p:set>
                                      <p:cBhvr>
                                        <p:cTn id="50" dur="1" fill="hold">
                                          <p:stCondLst>
                                            <p:cond delay="0"/>
                                          </p:stCondLst>
                                        </p:cTn>
                                        <p:tgtEl>
                                          <p:spTgt spid="74756">
                                            <p:txEl>
                                              <p:pRg st="15" end="15"/>
                                            </p:txEl>
                                          </p:spTgt>
                                        </p:tgtEl>
                                        <p:attrNameLst>
                                          <p:attrName>style.visibility</p:attrName>
                                        </p:attrNameLst>
                                      </p:cBhvr>
                                      <p:to>
                                        <p:strVal val="visible"/>
                                      </p:to>
                                    </p:set>
                                  </p:childTnLst>
                                </p:cTn>
                              </p:par>
                              <p:par>
                                <p:cTn id="51" presetID="1" presetClass="entr" presetSubtype="0" fill="hold" grpId="0" nodeType="withEffect">
                                  <p:stCondLst>
                                    <p:cond delay="0"/>
                                  </p:stCondLst>
                                  <p:childTnLst>
                                    <p:set>
                                      <p:cBhvr>
                                        <p:cTn id="52" dur="1" fill="hold">
                                          <p:stCondLst>
                                            <p:cond delay="0"/>
                                          </p:stCondLst>
                                        </p:cTn>
                                        <p:tgtEl>
                                          <p:spTgt spid="74756">
                                            <p:txEl>
                                              <p:pRg st="16" end="16"/>
                                            </p:txEl>
                                          </p:spTgt>
                                        </p:tgtEl>
                                        <p:attrNameLst>
                                          <p:attrName>style.visibility</p:attrName>
                                        </p:attrNameLst>
                                      </p:cBhvr>
                                      <p:to>
                                        <p:strVal val="visible"/>
                                      </p:to>
                                    </p:set>
                                  </p:childTnLst>
                                </p:cTn>
                              </p:par>
                              <p:par>
                                <p:cTn id="53" presetID="1" presetClass="entr" presetSubtype="0" fill="hold" grpId="0" nodeType="withEffect">
                                  <p:stCondLst>
                                    <p:cond delay="0"/>
                                  </p:stCondLst>
                                  <p:childTnLst>
                                    <p:set>
                                      <p:cBhvr>
                                        <p:cTn id="54" dur="1" fill="hold">
                                          <p:stCondLst>
                                            <p:cond delay="0"/>
                                          </p:stCondLst>
                                        </p:cTn>
                                        <p:tgtEl>
                                          <p:spTgt spid="74757">
                                            <p:txEl>
                                              <p:pRg st="0" end="0"/>
                                            </p:txEl>
                                          </p:spTgt>
                                        </p:tgtEl>
                                        <p:attrNameLst>
                                          <p:attrName>style.visibility</p:attrName>
                                        </p:attrNameLst>
                                      </p:cBhvr>
                                      <p:to>
                                        <p:strVal val="visible"/>
                                      </p:to>
                                    </p:set>
                                  </p:childTnLst>
                                </p:cTn>
                              </p:par>
                              <p:par>
                                <p:cTn id="55" presetID="1" presetClass="entr" presetSubtype="0" fill="hold" grpId="0" nodeType="withEffect">
                                  <p:stCondLst>
                                    <p:cond delay="0"/>
                                  </p:stCondLst>
                                  <p:childTnLst>
                                    <p:set>
                                      <p:cBhvr>
                                        <p:cTn id="56" dur="1" fill="hold">
                                          <p:stCondLst>
                                            <p:cond delay="0"/>
                                          </p:stCondLst>
                                        </p:cTn>
                                        <p:tgtEl>
                                          <p:spTgt spid="74757">
                                            <p:txEl>
                                              <p:pRg st="1" end="1"/>
                                            </p:txEl>
                                          </p:spTgt>
                                        </p:tgtEl>
                                        <p:attrNameLst>
                                          <p:attrName>style.visibility</p:attrName>
                                        </p:attrNameLst>
                                      </p:cBhvr>
                                      <p:to>
                                        <p:strVal val="visible"/>
                                      </p:to>
                                    </p:set>
                                  </p:childTnLst>
                                </p:cTn>
                              </p:par>
                              <p:par>
                                <p:cTn id="57" presetID="1" presetClass="entr" presetSubtype="0" fill="hold" grpId="0" nodeType="withEffect">
                                  <p:stCondLst>
                                    <p:cond delay="0"/>
                                  </p:stCondLst>
                                  <p:childTnLst>
                                    <p:set>
                                      <p:cBhvr>
                                        <p:cTn id="58" dur="1" fill="hold">
                                          <p:stCondLst>
                                            <p:cond delay="0"/>
                                          </p:stCondLst>
                                        </p:cTn>
                                        <p:tgtEl>
                                          <p:spTgt spid="74757">
                                            <p:txEl>
                                              <p:pRg st="2" end="2"/>
                                            </p:txEl>
                                          </p:spTgt>
                                        </p:tgtEl>
                                        <p:attrNameLst>
                                          <p:attrName>style.visibility</p:attrName>
                                        </p:attrNameLst>
                                      </p:cBhvr>
                                      <p:to>
                                        <p:strVal val="visible"/>
                                      </p:to>
                                    </p:set>
                                  </p:childTnLst>
                                </p:cTn>
                              </p:par>
                              <p:par>
                                <p:cTn id="59" presetID="1" presetClass="entr" presetSubtype="0" fill="hold" grpId="0" nodeType="withEffect">
                                  <p:stCondLst>
                                    <p:cond delay="0"/>
                                  </p:stCondLst>
                                  <p:childTnLst>
                                    <p:set>
                                      <p:cBhvr>
                                        <p:cTn id="60" dur="1" fill="hold">
                                          <p:stCondLst>
                                            <p:cond delay="0"/>
                                          </p:stCondLst>
                                        </p:cTn>
                                        <p:tgtEl>
                                          <p:spTgt spid="74757">
                                            <p:txEl>
                                              <p:pRg st="3" end="3"/>
                                            </p:txEl>
                                          </p:spTgt>
                                        </p:tgtEl>
                                        <p:attrNameLst>
                                          <p:attrName>style.visibility</p:attrName>
                                        </p:attrNameLst>
                                      </p:cBhvr>
                                      <p:to>
                                        <p:strVal val="visible"/>
                                      </p:to>
                                    </p:set>
                                  </p:childTnLst>
                                </p:cTn>
                              </p:par>
                              <p:par>
                                <p:cTn id="61" presetID="1" presetClass="entr" presetSubtype="0" fill="hold" grpId="0" nodeType="withEffect">
                                  <p:stCondLst>
                                    <p:cond delay="0"/>
                                  </p:stCondLst>
                                  <p:childTnLst>
                                    <p:set>
                                      <p:cBhvr>
                                        <p:cTn id="62" dur="1" fill="hold">
                                          <p:stCondLst>
                                            <p:cond delay="0"/>
                                          </p:stCondLst>
                                        </p:cTn>
                                        <p:tgtEl>
                                          <p:spTgt spid="74757">
                                            <p:txEl>
                                              <p:pRg st="4" end="4"/>
                                            </p:txEl>
                                          </p:spTgt>
                                        </p:tgtEl>
                                        <p:attrNameLst>
                                          <p:attrName>style.visibility</p:attrName>
                                        </p:attrNameLst>
                                      </p:cBhvr>
                                      <p:to>
                                        <p:strVal val="visible"/>
                                      </p:to>
                                    </p:set>
                                  </p:childTnLst>
                                </p:cTn>
                              </p:par>
                              <p:par>
                                <p:cTn id="63" presetID="1" presetClass="entr" presetSubtype="0" fill="hold" grpId="0" nodeType="withEffect">
                                  <p:stCondLst>
                                    <p:cond delay="0"/>
                                  </p:stCondLst>
                                  <p:childTnLst>
                                    <p:set>
                                      <p:cBhvr>
                                        <p:cTn id="64" dur="1" fill="hold">
                                          <p:stCondLst>
                                            <p:cond delay="0"/>
                                          </p:stCondLst>
                                        </p:cTn>
                                        <p:tgtEl>
                                          <p:spTgt spid="74757">
                                            <p:txEl>
                                              <p:pRg st="5" end="5"/>
                                            </p:txEl>
                                          </p:spTgt>
                                        </p:tgtEl>
                                        <p:attrNameLst>
                                          <p:attrName>style.visibility</p:attrName>
                                        </p:attrNameLst>
                                      </p:cBhvr>
                                      <p:to>
                                        <p:strVal val="visible"/>
                                      </p:to>
                                    </p:set>
                                  </p:childTnLst>
                                </p:cTn>
                              </p:par>
                              <p:par>
                                <p:cTn id="65" presetID="1" presetClass="entr" presetSubtype="0" fill="hold" grpId="0" nodeType="withEffect">
                                  <p:stCondLst>
                                    <p:cond delay="0"/>
                                  </p:stCondLst>
                                  <p:childTnLst>
                                    <p:set>
                                      <p:cBhvr>
                                        <p:cTn id="66" dur="1" fill="hold">
                                          <p:stCondLst>
                                            <p:cond delay="0"/>
                                          </p:stCondLst>
                                        </p:cTn>
                                        <p:tgtEl>
                                          <p:spTgt spid="74757">
                                            <p:txEl>
                                              <p:pRg st="6" end="6"/>
                                            </p:txEl>
                                          </p:spTgt>
                                        </p:tgtEl>
                                        <p:attrNameLst>
                                          <p:attrName>style.visibility</p:attrName>
                                        </p:attrNameLst>
                                      </p:cBhvr>
                                      <p:to>
                                        <p:strVal val="visible"/>
                                      </p:to>
                                    </p:set>
                                  </p:childTnLst>
                                </p:cTn>
                              </p:par>
                              <p:par>
                                <p:cTn id="67" presetID="1" presetClass="entr" presetSubtype="0" fill="hold" grpId="0" nodeType="withEffect">
                                  <p:stCondLst>
                                    <p:cond delay="0"/>
                                  </p:stCondLst>
                                  <p:childTnLst>
                                    <p:set>
                                      <p:cBhvr>
                                        <p:cTn id="68" dur="1" fill="hold">
                                          <p:stCondLst>
                                            <p:cond delay="0"/>
                                          </p:stCondLst>
                                        </p:cTn>
                                        <p:tgtEl>
                                          <p:spTgt spid="74757">
                                            <p:txEl>
                                              <p:pRg st="7" end="7"/>
                                            </p:txEl>
                                          </p:spTgt>
                                        </p:tgtEl>
                                        <p:attrNameLst>
                                          <p:attrName>style.visibility</p:attrName>
                                        </p:attrNameLst>
                                      </p:cBhvr>
                                      <p:to>
                                        <p:strVal val="visible"/>
                                      </p:to>
                                    </p:set>
                                  </p:childTnLst>
                                </p:cTn>
                              </p:par>
                              <p:par>
                                <p:cTn id="69" presetID="1" presetClass="entr" presetSubtype="0" fill="hold" grpId="0" nodeType="withEffect">
                                  <p:stCondLst>
                                    <p:cond delay="0"/>
                                  </p:stCondLst>
                                  <p:childTnLst>
                                    <p:set>
                                      <p:cBhvr>
                                        <p:cTn id="70" dur="1" fill="hold">
                                          <p:stCondLst>
                                            <p:cond delay="0"/>
                                          </p:stCondLst>
                                        </p:cTn>
                                        <p:tgtEl>
                                          <p:spTgt spid="74757">
                                            <p:txEl>
                                              <p:pRg st="8" end="8"/>
                                            </p:txEl>
                                          </p:spTgt>
                                        </p:tgtEl>
                                        <p:attrNameLst>
                                          <p:attrName>style.visibility</p:attrName>
                                        </p:attrNameLst>
                                      </p:cBhvr>
                                      <p:to>
                                        <p:strVal val="visible"/>
                                      </p:to>
                                    </p:set>
                                  </p:childTnLst>
                                </p:cTn>
                              </p:par>
                            </p:childTnLst>
                          </p:cTn>
                        </p:par>
                      </p:childTnLst>
                    </p:cTn>
                  </p:par>
                  <p:par>
                    <p:cTn id="71" fill="hold">
                      <p:stCondLst>
                        <p:cond delay="indefinite"/>
                      </p:stCondLst>
                      <p:childTnLst>
                        <p:par>
                          <p:cTn id="72" fill="hold">
                            <p:stCondLst>
                              <p:cond delay="0"/>
                            </p:stCondLst>
                            <p:childTnLst>
                              <p:par>
                                <p:cTn id="73" presetID="1" presetClass="entr" presetSubtype="0" fill="hold" grpId="0" nodeType="clickEffect">
                                  <p:stCondLst>
                                    <p:cond delay="0"/>
                                  </p:stCondLst>
                                  <p:childTnLst>
                                    <p:set>
                                      <p:cBhvr>
                                        <p:cTn id="74" dur="1" fill="hold">
                                          <p:stCondLst>
                                            <p:cond delay="0"/>
                                          </p:stCondLst>
                                        </p:cTn>
                                        <p:tgtEl>
                                          <p:spTgt spid="74757">
                                            <p:txEl>
                                              <p:pRg st="9" end="9"/>
                                            </p:txEl>
                                          </p:spTgt>
                                        </p:tgtEl>
                                        <p:attrNameLst>
                                          <p:attrName>style.visibility</p:attrName>
                                        </p:attrNameLst>
                                      </p:cBhvr>
                                      <p:to>
                                        <p:strVal val="visible"/>
                                      </p:to>
                                    </p:set>
                                  </p:childTnLst>
                                </p:cTn>
                              </p:par>
                            </p:childTnLst>
                          </p:cTn>
                        </p:par>
                      </p:childTnLst>
                    </p:cTn>
                  </p:par>
                  <p:par>
                    <p:cTn id="75" fill="hold">
                      <p:stCondLst>
                        <p:cond delay="indefinite"/>
                      </p:stCondLst>
                      <p:childTnLst>
                        <p:par>
                          <p:cTn id="76" fill="hold">
                            <p:stCondLst>
                              <p:cond delay="0"/>
                            </p:stCondLst>
                            <p:childTnLst>
                              <p:par>
                                <p:cTn id="77" presetID="1" presetClass="entr" presetSubtype="0" fill="hold" grpId="0" nodeType="clickEffect">
                                  <p:stCondLst>
                                    <p:cond delay="0"/>
                                  </p:stCondLst>
                                  <p:childTnLst>
                                    <p:set>
                                      <p:cBhvr>
                                        <p:cTn id="78" dur="1" fill="hold">
                                          <p:stCondLst>
                                            <p:cond delay="0"/>
                                          </p:stCondLst>
                                        </p:cTn>
                                        <p:tgtEl>
                                          <p:spTgt spid="74757">
                                            <p:txEl>
                                              <p:pRg st="10" end="10"/>
                                            </p:txEl>
                                          </p:spTgt>
                                        </p:tgtEl>
                                        <p:attrNameLst>
                                          <p:attrName>style.visibility</p:attrName>
                                        </p:attrNameLst>
                                      </p:cBhvr>
                                      <p:to>
                                        <p:strVal val="visible"/>
                                      </p:to>
                                    </p:set>
                                  </p:childTnLst>
                                </p:cTn>
                              </p:par>
                              <p:par>
                                <p:cTn id="79" presetID="1" presetClass="entr" presetSubtype="0" fill="hold" grpId="0" nodeType="withEffect">
                                  <p:stCondLst>
                                    <p:cond delay="0"/>
                                  </p:stCondLst>
                                  <p:childTnLst>
                                    <p:set>
                                      <p:cBhvr>
                                        <p:cTn id="80" dur="1" fill="hold">
                                          <p:stCondLst>
                                            <p:cond delay="0"/>
                                          </p:stCondLst>
                                        </p:cTn>
                                        <p:tgtEl>
                                          <p:spTgt spid="74757">
                                            <p:txEl>
                                              <p:pRg st="11" end="11"/>
                                            </p:txEl>
                                          </p:spTgt>
                                        </p:tgtEl>
                                        <p:attrNameLst>
                                          <p:attrName>style.visibility</p:attrName>
                                        </p:attrNameLst>
                                      </p:cBhvr>
                                      <p:to>
                                        <p:strVal val="visible"/>
                                      </p:to>
                                    </p:set>
                                  </p:childTnLst>
                                </p:cTn>
                              </p:par>
                              <p:par>
                                <p:cTn id="81" presetID="1" presetClass="entr" presetSubtype="0" fill="hold" grpId="0" nodeType="withEffect">
                                  <p:stCondLst>
                                    <p:cond delay="0"/>
                                  </p:stCondLst>
                                  <p:childTnLst>
                                    <p:set>
                                      <p:cBhvr>
                                        <p:cTn id="82" dur="1" fill="hold">
                                          <p:stCondLst>
                                            <p:cond delay="0"/>
                                          </p:stCondLst>
                                        </p:cTn>
                                        <p:tgtEl>
                                          <p:spTgt spid="74757">
                                            <p:txEl>
                                              <p:pRg st="12" end="12"/>
                                            </p:txEl>
                                          </p:spTgt>
                                        </p:tgtEl>
                                        <p:attrNameLst>
                                          <p:attrName>style.visibility</p:attrName>
                                        </p:attrNameLst>
                                      </p:cBhvr>
                                      <p:to>
                                        <p:strVal val="visible"/>
                                      </p:to>
                                    </p:set>
                                  </p:childTnLst>
                                </p:cTn>
                              </p:par>
                              <p:par>
                                <p:cTn id="83" presetID="1" presetClass="entr" presetSubtype="0" fill="hold" grpId="0" nodeType="withEffect">
                                  <p:stCondLst>
                                    <p:cond delay="0"/>
                                  </p:stCondLst>
                                  <p:childTnLst>
                                    <p:set>
                                      <p:cBhvr>
                                        <p:cTn id="84" dur="1" fill="hold">
                                          <p:stCondLst>
                                            <p:cond delay="0"/>
                                          </p:stCondLst>
                                        </p:cTn>
                                        <p:tgtEl>
                                          <p:spTgt spid="74757">
                                            <p:txEl>
                                              <p:pRg st="13" end="13"/>
                                            </p:txEl>
                                          </p:spTgt>
                                        </p:tgtEl>
                                        <p:attrNameLst>
                                          <p:attrName>style.visibility</p:attrName>
                                        </p:attrNameLst>
                                      </p:cBhvr>
                                      <p:to>
                                        <p:strVal val="visible"/>
                                      </p:to>
                                    </p:set>
                                  </p:childTnLst>
                                </p:cTn>
                              </p:par>
                              <p:par>
                                <p:cTn id="85" presetID="1" presetClass="entr" presetSubtype="0" fill="hold" grpId="0" nodeType="withEffect">
                                  <p:stCondLst>
                                    <p:cond delay="0"/>
                                  </p:stCondLst>
                                  <p:childTnLst>
                                    <p:set>
                                      <p:cBhvr>
                                        <p:cTn id="86" dur="1" fill="hold">
                                          <p:stCondLst>
                                            <p:cond delay="0"/>
                                          </p:stCondLst>
                                        </p:cTn>
                                        <p:tgtEl>
                                          <p:spTgt spid="74757">
                                            <p:txEl>
                                              <p:pRg st="14" end="14"/>
                                            </p:txEl>
                                          </p:spTgt>
                                        </p:tgtEl>
                                        <p:attrNameLst>
                                          <p:attrName>style.visibility</p:attrName>
                                        </p:attrNameLst>
                                      </p:cBhvr>
                                      <p:to>
                                        <p:strVal val="visible"/>
                                      </p:to>
                                    </p:set>
                                  </p:childTnLst>
                                </p:cTn>
                              </p:par>
                              <p:par>
                                <p:cTn id="87" presetID="1" presetClass="entr" presetSubtype="0" fill="hold" grpId="0" nodeType="withEffect">
                                  <p:stCondLst>
                                    <p:cond delay="0"/>
                                  </p:stCondLst>
                                  <p:childTnLst>
                                    <p:set>
                                      <p:cBhvr>
                                        <p:cTn id="88" dur="1" fill="hold">
                                          <p:stCondLst>
                                            <p:cond delay="0"/>
                                          </p:stCondLst>
                                        </p:cTn>
                                        <p:tgtEl>
                                          <p:spTgt spid="74757">
                                            <p:txEl>
                                              <p:pRg st="15" end="15"/>
                                            </p:txEl>
                                          </p:spTgt>
                                        </p:tgtEl>
                                        <p:attrNameLst>
                                          <p:attrName>style.visibility</p:attrName>
                                        </p:attrNameLst>
                                      </p:cBhvr>
                                      <p:to>
                                        <p:strVal val="visible"/>
                                      </p:to>
                                    </p:set>
                                  </p:childTnLst>
                                </p:cTn>
                              </p:par>
                              <p:par>
                                <p:cTn id="89" presetID="1" presetClass="entr" presetSubtype="0" fill="hold" grpId="0" nodeType="withEffect">
                                  <p:stCondLst>
                                    <p:cond delay="0"/>
                                  </p:stCondLst>
                                  <p:childTnLst>
                                    <p:set>
                                      <p:cBhvr>
                                        <p:cTn id="90" dur="1" fill="hold">
                                          <p:stCondLst>
                                            <p:cond delay="0"/>
                                          </p:stCondLst>
                                        </p:cTn>
                                        <p:tgtEl>
                                          <p:spTgt spid="74757">
                                            <p:txEl>
                                              <p:pRg st="16" end="1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4756" grpId="0" build="p"/>
      <p:bldP spid="74757"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8" name="Text Box 4"/>
          <p:cNvSpPr txBox="1">
            <a:spLocks noChangeArrowheads="1"/>
          </p:cNvSpPr>
          <p:nvPr/>
        </p:nvSpPr>
        <p:spPr bwMode="auto">
          <a:xfrm>
            <a:off x="251520" y="620688"/>
            <a:ext cx="8352927" cy="4985980"/>
          </a:xfrm>
          <a:prstGeom prst="rect">
            <a:avLst/>
          </a:prstGeom>
          <a:noFill/>
          <a:ln w="9525">
            <a:noFill/>
            <a:miter lim="800000"/>
            <a:headEnd/>
            <a:tailEnd/>
          </a:ln>
          <a:effectLst/>
        </p:spPr>
        <p:txBody>
          <a:bodyPr wrap="square">
            <a:spAutoFit/>
          </a:bodyPr>
          <a:lstStyle/>
          <a:p>
            <a:pPr algn="ctr">
              <a:spcBef>
                <a:spcPct val="50000"/>
              </a:spcBef>
            </a:pPr>
            <a:r>
              <a:rPr lang="en-GB" sz="3600" b="1" u="sng" dirty="0" smtClean="0">
                <a:solidFill>
                  <a:schemeClr val="tx2"/>
                </a:solidFill>
              </a:rPr>
              <a:t>Activity</a:t>
            </a:r>
          </a:p>
          <a:p>
            <a:pPr algn="ctr">
              <a:spcBef>
                <a:spcPct val="50000"/>
              </a:spcBef>
            </a:pPr>
            <a:r>
              <a:rPr lang="en-GB" sz="2400" dirty="0" smtClean="0">
                <a:solidFill>
                  <a:schemeClr val="tx2"/>
                </a:solidFill>
              </a:rPr>
              <a:t>Reflect and write </a:t>
            </a:r>
            <a:r>
              <a:rPr lang="en-GB" sz="2400" dirty="0" smtClean="0">
                <a:solidFill>
                  <a:schemeClr val="tx2"/>
                </a:solidFill>
              </a:rPr>
              <a:t>down </a:t>
            </a:r>
            <a:r>
              <a:rPr lang="en-GB" sz="2400" dirty="0" smtClean="0">
                <a:solidFill>
                  <a:schemeClr val="tx2"/>
                </a:solidFill>
              </a:rPr>
              <a:t>some </a:t>
            </a:r>
            <a:r>
              <a:rPr lang="en-GB" sz="2400" b="1" dirty="0" smtClean="0"/>
              <a:t>skills </a:t>
            </a:r>
            <a:r>
              <a:rPr lang="en-GB" sz="2400" dirty="0" smtClean="0"/>
              <a:t>that </a:t>
            </a:r>
            <a:r>
              <a:rPr lang="en-GB" sz="2400" dirty="0" smtClean="0"/>
              <a:t>you already have now</a:t>
            </a:r>
            <a:r>
              <a:rPr lang="en-GB" sz="2400" dirty="0" smtClean="0">
                <a:solidFill>
                  <a:schemeClr val="tx2"/>
                </a:solidFill>
              </a:rPr>
              <a:t>? e.g.</a:t>
            </a:r>
          </a:p>
          <a:p>
            <a:pPr algn="ctr">
              <a:spcBef>
                <a:spcPct val="50000"/>
              </a:spcBef>
            </a:pPr>
            <a:r>
              <a:rPr lang="en-GB" sz="2400" dirty="0" smtClean="0">
                <a:solidFill>
                  <a:schemeClr val="tx2"/>
                </a:solidFill>
              </a:rPr>
              <a:t>Personal skills?</a:t>
            </a:r>
            <a:endParaRPr lang="en-GB" sz="2400" dirty="0" smtClean="0">
              <a:solidFill>
                <a:schemeClr val="tx2"/>
              </a:solidFill>
            </a:endParaRPr>
          </a:p>
          <a:p>
            <a:pPr algn="ctr">
              <a:spcBef>
                <a:spcPct val="50000"/>
              </a:spcBef>
            </a:pPr>
            <a:r>
              <a:rPr lang="en-GB" sz="2400" dirty="0" smtClean="0">
                <a:solidFill>
                  <a:schemeClr val="tx2"/>
                </a:solidFill>
              </a:rPr>
              <a:t>Academic Skills?</a:t>
            </a:r>
          </a:p>
          <a:p>
            <a:pPr algn="ctr">
              <a:spcBef>
                <a:spcPct val="50000"/>
              </a:spcBef>
            </a:pPr>
            <a:r>
              <a:rPr lang="en-GB" sz="2400" dirty="0" smtClean="0">
                <a:solidFill>
                  <a:schemeClr val="tx2"/>
                </a:solidFill>
              </a:rPr>
              <a:t>Technical Skills?</a:t>
            </a:r>
          </a:p>
          <a:p>
            <a:pPr algn="ctr">
              <a:spcBef>
                <a:spcPct val="50000"/>
              </a:spcBef>
            </a:pPr>
            <a:r>
              <a:rPr lang="en-GB" dirty="0" smtClean="0">
                <a:solidFill>
                  <a:schemeClr val="tx2"/>
                </a:solidFill>
              </a:rPr>
              <a:t>Or you could use these </a:t>
            </a:r>
            <a:r>
              <a:rPr lang="en-GB" dirty="0" smtClean="0">
                <a:solidFill>
                  <a:schemeClr val="tx2"/>
                </a:solidFill>
              </a:rPr>
              <a:t>headings </a:t>
            </a:r>
            <a:r>
              <a:rPr lang="en-GB" dirty="0" smtClean="0">
                <a:solidFill>
                  <a:schemeClr val="tx2"/>
                </a:solidFill>
              </a:rPr>
              <a:t>instead:</a:t>
            </a:r>
            <a:endParaRPr lang="en-GB" dirty="0" smtClean="0">
              <a:solidFill>
                <a:schemeClr val="tx2"/>
              </a:solidFill>
            </a:endParaRPr>
          </a:p>
          <a:p>
            <a:pPr algn="ctr">
              <a:spcBef>
                <a:spcPct val="50000"/>
              </a:spcBef>
            </a:pPr>
            <a:r>
              <a:rPr lang="en-GB" dirty="0" smtClean="0">
                <a:solidFill>
                  <a:schemeClr val="tx2"/>
                </a:solidFill>
              </a:rPr>
              <a:t>Job-specific, Transferable skills, Self-Management skills.</a:t>
            </a:r>
          </a:p>
          <a:p>
            <a:pPr algn="ctr">
              <a:spcBef>
                <a:spcPct val="50000"/>
              </a:spcBef>
            </a:pPr>
            <a:endParaRPr lang="en-GB" sz="3600" b="1" dirty="0" smtClean="0">
              <a:solidFill>
                <a:schemeClr val="tx2"/>
              </a:solidFill>
            </a:endParaRPr>
          </a:p>
        </p:txBody>
      </p:sp>
      <p:pic>
        <p:nvPicPr>
          <p:cNvPr id="40963" name="Picture 3" descr="C:\Users\James Williams\AppData\Local\Microsoft\Windows\Temporary Internet Files\Content.IE5\1ZJPD56C\MC900442141[1].png"/>
          <p:cNvPicPr>
            <a:picLocks noChangeAspect="1" noChangeArrowheads="1"/>
          </p:cNvPicPr>
          <p:nvPr/>
        </p:nvPicPr>
        <p:blipFill>
          <a:blip r:embed="rId3" cstate="print"/>
          <a:srcRect/>
          <a:stretch>
            <a:fillRect/>
          </a:stretch>
        </p:blipFill>
        <p:spPr bwMode="auto">
          <a:xfrm>
            <a:off x="7740352" y="0"/>
            <a:ext cx="1403648" cy="1394164"/>
          </a:xfrm>
          <a:prstGeom prst="rect">
            <a:avLst/>
          </a:prstGeom>
          <a:noFill/>
        </p:spPr>
      </p:pic>
      <p:pic>
        <p:nvPicPr>
          <p:cNvPr id="44034" name="Picture 2" descr="C:\Users\James Williams\AppData\Local\Microsoft\Windows\Temporary Internet Files\Content.IE5\0ZPUOKCM\MC900439798[1].png"/>
          <p:cNvPicPr>
            <a:picLocks noChangeAspect="1" noChangeArrowheads="1"/>
          </p:cNvPicPr>
          <p:nvPr/>
        </p:nvPicPr>
        <p:blipFill>
          <a:blip r:embed="rId4" cstate="print"/>
          <a:srcRect/>
          <a:stretch>
            <a:fillRect/>
          </a:stretch>
        </p:blipFill>
        <p:spPr bwMode="auto">
          <a:xfrm>
            <a:off x="0" y="4869160"/>
            <a:ext cx="1988840" cy="1988840"/>
          </a:xfrm>
          <a:prstGeom prst="rect">
            <a:avLst/>
          </a:prstGeom>
          <a:noFill/>
        </p:spPr>
      </p:pic>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8" name="Text Box 4"/>
          <p:cNvSpPr txBox="1">
            <a:spLocks noChangeArrowheads="1"/>
          </p:cNvSpPr>
          <p:nvPr/>
        </p:nvSpPr>
        <p:spPr bwMode="auto">
          <a:xfrm>
            <a:off x="142844" y="1124744"/>
            <a:ext cx="8352927" cy="2585323"/>
          </a:xfrm>
          <a:prstGeom prst="rect">
            <a:avLst/>
          </a:prstGeom>
          <a:noFill/>
          <a:ln w="9525">
            <a:noFill/>
            <a:miter lim="800000"/>
            <a:headEnd/>
            <a:tailEnd/>
          </a:ln>
          <a:effectLst/>
        </p:spPr>
        <p:txBody>
          <a:bodyPr wrap="square">
            <a:spAutoFit/>
          </a:bodyPr>
          <a:lstStyle/>
          <a:p>
            <a:pPr algn="ctr">
              <a:spcBef>
                <a:spcPct val="50000"/>
              </a:spcBef>
            </a:pPr>
            <a:r>
              <a:rPr lang="en-GB" sz="3600" b="1" u="sng" dirty="0" smtClean="0">
                <a:solidFill>
                  <a:schemeClr val="tx2"/>
                </a:solidFill>
              </a:rPr>
              <a:t>Activity</a:t>
            </a:r>
          </a:p>
          <a:p>
            <a:pPr marL="742950" indent="-742950" algn="ctr">
              <a:spcBef>
                <a:spcPct val="50000"/>
              </a:spcBef>
            </a:pPr>
            <a:r>
              <a:rPr lang="en-GB" sz="2800" dirty="0" smtClean="0"/>
              <a:t>	</a:t>
            </a:r>
            <a:r>
              <a:rPr lang="en-GB" sz="3600" dirty="0" smtClean="0"/>
              <a:t>Reflect and write down some skills/qualities </a:t>
            </a:r>
            <a:r>
              <a:rPr lang="en-GB" sz="3600" dirty="0" smtClean="0"/>
              <a:t>you would like to </a:t>
            </a:r>
            <a:r>
              <a:rPr lang="en-GB" sz="3600" dirty="0" smtClean="0"/>
              <a:t>gain develop or improve</a:t>
            </a:r>
            <a:r>
              <a:rPr lang="en-GB" sz="3600" dirty="0" smtClean="0">
                <a:solidFill>
                  <a:schemeClr val="tx2"/>
                </a:solidFill>
              </a:rPr>
              <a:t>?</a:t>
            </a:r>
            <a:endParaRPr lang="en-GB" sz="3600" dirty="0" smtClean="0">
              <a:solidFill>
                <a:schemeClr val="tx2"/>
              </a:solidFill>
            </a:endParaRPr>
          </a:p>
        </p:txBody>
      </p:sp>
      <p:pic>
        <p:nvPicPr>
          <p:cNvPr id="40963" name="Picture 3" descr="C:\Users\James Williams\AppData\Local\Microsoft\Windows\Temporary Internet Files\Content.IE5\1ZJPD56C\MC900442141[1].png"/>
          <p:cNvPicPr>
            <a:picLocks noChangeAspect="1" noChangeArrowheads="1"/>
          </p:cNvPicPr>
          <p:nvPr/>
        </p:nvPicPr>
        <p:blipFill>
          <a:blip r:embed="rId3" cstate="print"/>
          <a:srcRect/>
          <a:stretch>
            <a:fillRect/>
          </a:stretch>
        </p:blipFill>
        <p:spPr bwMode="auto">
          <a:xfrm>
            <a:off x="7740352" y="0"/>
            <a:ext cx="1403648" cy="1394164"/>
          </a:xfrm>
          <a:prstGeom prst="rect">
            <a:avLst/>
          </a:prstGeom>
          <a:noFill/>
        </p:spPr>
      </p:pic>
      <p:pic>
        <p:nvPicPr>
          <p:cNvPr id="44034" name="Picture 2" descr="C:\Users\James Williams\AppData\Local\Microsoft\Windows\Temporary Internet Files\Content.IE5\0ZPUOKCM\MC900439798[1].png"/>
          <p:cNvPicPr>
            <a:picLocks noChangeAspect="1" noChangeArrowheads="1"/>
          </p:cNvPicPr>
          <p:nvPr/>
        </p:nvPicPr>
        <p:blipFill>
          <a:blip r:embed="rId4" cstate="print"/>
          <a:srcRect/>
          <a:stretch>
            <a:fillRect/>
          </a:stretch>
        </p:blipFill>
        <p:spPr bwMode="auto">
          <a:xfrm>
            <a:off x="0" y="4869160"/>
            <a:ext cx="1988840" cy="1988840"/>
          </a:xfrm>
          <a:prstGeom prst="rect">
            <a:avLst/>
          </a:prstGeom>
          <a:noFill/>
        </p:spPr>
      </p:pic>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749017"/>
            <a:ext cx="9144000" cy="5355312"/>
          </a:xfrm>
          <a:prstGeom prst="rect">
            <a:avLst/>
          </a:prstGeom>
          <a:noFill/>
        </p:spPr>
        <p:txBody>
          <a:bodyPr wrap="square" rtlCol="0">
            <a:spAutoFit/>
          </a:bodyPr>
          <a:lstStyle/>
          <a:p>
            <a:r>
              <a:rPr lang="en-GB" b="1" u="sng" dirty="0" smtClean="0"/>
              <a:t>Recommended reading:</a:t>
            </a:r>
            <a:endParaRPr lang="en-GB" dirty="0" smtClean="0"/>
          </a:p>
          <a:p>
            <a:r>
              <a:rPr lang="en-GB" dirty="0" smtClean="0"/>
              <a:t> </a:t>
            </a:r>
          </a:p>
          <a:p>
            <a:r>
              <a:rPr lang="en-GB" dirty="0" smtClean="0"/>
              <a:t>Cottrell, S. (2008) </a:t>
            </a:r>
            <a:r>
              <a:rPr lang="en-GB" u="sng" dirty="0" smtClean="0"/>
              <a:t>Study Skills Handbook</a:t>
            </a:r>
            <a:r>
              <a:rPr lang="en-GB" dirty="0" smtClean="0"/>
              <a:t>, 3</a:t>
            </a:r>
            <a:r>
              <a:rPr lang="en-GB" baseline="30000" dirty="0" smtClean="0"/>
              <a:t>rd</a:t>
            </a:r>
            <a:r>
              <a:rPr lang="en-GB" dirty="0" smtClean="0"/>
              <a:t> Ed., Palgrave Macmillan: Basingstoke</a:t>
            </a:r>
          </a:p>
          <a:p>
            <a:endParaRPr lang="en-GB" dirty="0" smtClean="0"/>
          </a:p>
          <a:p>
            <a:r>
              <a:rPr lang="en-GB" b="1" u="sng" dirty="0" smtClean="0"/>
              <a:t>Background Reading / Reference material:</a:t>
            </a:r>
            <a:endParaRPr lang="en-GB" u="sng" dirty="0" smtClean="0"/>
          </a:p>
          <a:p>
            <a:endParaRPr lang="en-GB" dirty="0" smtClean="0"/>
          </a:p>
          <a:p>
            <a:r>
              <a:rPr lang="en-GB" dirty="0" smtClean="0"/>
              <a:t>Peck, J. &amp; Coyle, M. (2005)</a:t>
            </a:r>
          </a:p>
          <a:p>
            <a:r>
              <a:rPr lang="en-GB" u="sng" dirty="0" smtClean="0"/>
              <a:t>The Student's Guide to Writing: Grammar, Punctuation and Spelling</a:t>
            </a:r>
            <a:r>
              <a:rPr lang="en-GB" dirty="0" smtClean="0"/>
              <a:t> 2</a:t>
            </a:r>
            <a:r>
              <a:rPr lang="en-GB" baseline="30000" dirty="0" smtClean="0"/>
              <a:t>nd</a:t>
            </a:r>
            <a:r>
              <a:rPr lang="en-GB" dirty="0" smtClean="0"/>
              <a:t> Ed., Palgrave Macmillan: Basingstoke   </a:t>
            </a:r>
          </a:p>
          <a:p>
            <a:r>
              <a:rPr lang="en-GB" dirty="0" smtClean="0"/>
              <a:t>  </a:t>
            </a:r>
          </a:p>
          <a:p>
            <a:r>
              <a:rPr lang="en-GB" dirty="0" smtClean="0"/>
              <a:t>Price, G. &amp; Meier, P. (2007)</a:t>
            </a:r>
          </a:p>
          <a:p>
            <a:r>
              <a:rPr lang="en-GB" u="sng" dirty="0" smtClean="0"/>
              <a:t>Effective Study Skills: Essential skills for academic and career success</a:t>
            </a:r>
            <a:r>
              <a:rPr lang="en-GB" dirty="0" smtClean="0"/>
              <a:t>, Prentice Hall: Harlow</a:t>
            </a:r>
          </a:p>
          <a:p>
            <a:r>
              <a:rPr lang="en-GB" dirty="0" smtClean="0"/>
              <a:t> </a:t>
            </a:r>
          </a:p>
          <a:p>
            <a:r>
              <a:rPr lang="en-GB" dirty="0" err="1" smtClean="0"/>
              <a:t>Piscitelli</a:t>
            </a:r>
            <a:r>
              <a:rPr lang="en-GB" dirty="0" smtClean="0"/>
              <a:t>, S.V. (2009)</a:t>
            </a:r>
          </a:p>
          <a:p>
            <a:r>
              <a:rPr lang="en-GB" u="sng" dirty="0" smtClean="0"/>
              <a:t>Study Skills: Do I Really Need This Stuff? 2nd Ed., Prentice Hall: Harlow</a:t>
            </a:r>
            <a:endParaRPr lang="en-GB" dirty="0" smtClean="0"/>
          </a:p>
          <a:p>
            <a:r>
              <a:rPr lang="en-GB" dirty="0" smtClean="0"/>
              <a:t> </a:t>
            </a:r>
          </a:p>
          <a:p>
            <a:endParaRPr lang="en-GB"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683568" y="1052736"/>
            <a:ext cx="6552728" cy="4062651"/>
          </a:xfrm>
          <a:prstGeom prst="rect">
            <a:avLst/>
          </a:prstGeom>
          <a:noFill/>
        </p:spPr>
        <p:txBody>
          <a:bodyPr wrap="square" rtlCol="0">
            <a:spAutoFit/>
          </a:bodyPr>
          <a:lstStyle/>
          <a:p>
            <a:r>
              <a:rPr lang="en-GB" sz="2400" u="sng" dirty="0" smtClean="0"/>
              <a:t>Useful websites:</a:t>
            </a:r>
          </a:p>
          <a:p>
            <a:endParaRPr lang="en-GB" u="sng" dirty="0" smtClean="0"/>
          </a:p>
          <a:p>
            <a:r>
              <a:rPr lang="en-GB" u="sng" dirty="0" smtClean="0">
                <a:hlinkClick r:id="rId2"/>
              </a:rPr>
              <a:t>www.skills4study.com</a:t>
            </a:r>
            <a:r>
              <a:rPr lang="en-GB" i="1" dirty="0" smtClean="0">
                <a:hlinkClick r:id="rId2"/>
              </a:rPr>
              <a:t> </a:t>
            </a:r>
            <a:endParaRPr lang="en-GB" i="1" dirty="0" smtClean="0"/>
          </a:p>
          <a:p>
            <a:endParaRPr lang="en-GB" dirty="0" smtClean="0"/>
          </a:p>
          <a:p>
            <a:r>
              <a:rPr lang="en-GB" u="sng" dirty="0" smtClean="0">
                <a:hlinkClick r:id="rId3"/>
              </a:rPr>
              <a:t>www.palgrave.com/skills4study/</a:t>
            </a:r>
            <a:r>
              <a:rPr lang="en-GB" i="1" dirty="0" smtClean="0"/>
              <a:t> </a:t>
            </a:r>
          </a:p>
          <a:p>
            <a:endParaRPr lang="en-GB" dirty="0" smtClean="0"/>
          </a:p>
          <a:p>
            <a:r>
              <a:rPr lang="en-GB" u="sng" dirty="0" smtClean="0">
                <a:hlinkClick r:id="rId4"/>
              </a:rPr>
              <a:t>www.ltscotland.org.uk/studyskills/</a:t>
            </a:r>
            <a:r>
              <a:rPr lang="en-GB" i="1" dirty="0" smtClean="0"/>
              <a:t> </a:t>
            </a:r>
          </a:p>
          <a:p>
            <a:endParaRPr lang="en-GB" dirty="0" smtClean="0"/>
          </a:p>
          <a:p>
            <a:r>
              <a:rPr lang="en-GB" u="sng" dirty="0" smtClean="0">
                <a:hlinkClick r:id="rId5"/>
              </a:rPr>
              <a:t>www.bized.co.uk/reference/studyskills/index.htm</a:t>
            </a:r>
            <a:r>
              <a:rPr lang="en-GB" i="1" dirty="0" smtClean="0"/>
              <a:t> </a:t>
            </a:r>
          </a:p>
          <a:p>
            <a:endParaRPr lang="en-GB" dirty="0" smtClean="0"/>
          </a:p>
          <a:p>
            <a:r>
              <a:rPr lang="en-GB" u="sng" dirty="0" smtClean="0">
                <a:hlinkClick r:id="rId6"/>
              </a:rPr>
              <a:t>www.how-to-study.com/</a:t>
            </a:r>
            <a:r>
              <a:rPr lang="en-GB" dirty="0" smtClean="0"/>
              <a:t> </a:t>
            </a:r>
          </a:p>
          <a:p>
            <a:endParaRPr lang="en-GB" dirty="0" smtClean="0"/>
          </a:p>
          <a:p>
            <a:r>
              <a:rPr lang="en-GB" u="sng" dirty="0" smtClean="0">
                <a:hlinkClick r:id="rId7"/>
              </a:rPr>
              <a:t>www.brunel.ac.uk/~mastmmg/ssguide/sshome.htm</a:t>
            </a:r>
            <a:r>
              <a:rPr lang="en-GB" i="1" dirty="0" smtClean="0"/>
              <a:t> </a:t>
            </a:r>
            <a:endParaRPr lang="en-GB" dirty="0" smtClean="0"/>
          </a:p>
          <a:p>
            <a:endParaRPr lang="en-GB"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5058" name="Picture 2" descr="C:\Users\James Williams\AppData\Local\Microsoft\Windows\Temporary Internet Files\Content.IE5\73Z2SIFX\MC900116362[1].wmf"/>
          <p:cNvPicPr>
            <a:picLocks noChangeAspect="1" noChangeArrowheads="1"/>
          </p:cNvPicPr>
          <p:nvPr/>
        </p:nvPicPr>
        <p:blipFill>
          <a:blip r:embed="rId2" cstate="print"/>
          <a:srcRect/>
          <a:stretch>
            <a:fillRect/>
          </a:stretch>
        </p:blipFill>
        <p:spPr bwMode="auto">
          <a:xfrm>
            <a:off x="3707904" y="2918761"/>
            <a:ext cx="1774850" cy="798271"/>
          </a:xfrm>
          <a:prstGeom prst="rect">
            <a:avLst/>
          </a:prstGeom>
          <a:noFill/>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9635" name="Rectangle 3"/>
          <p:cNvSpPr>
            <a:spLocks noGrp="1" noChangeArrowheads="1"/>
          </p:cNvSpPr>
          <p:nvPr>
            <p:ph idx="1"/>
          </p:nvPr>
        </p:nvSpPr>
        <p:spPr>
          <a:xfrm>
            <a:off x="0" y="1052736"/>
            <a:ext cx="9144000" cy="5256584"/>
          </a:xfrm>
        </p:spPr>
        <p:txBody>
          <a:bodyPr>
            <a:normAutofit fontScale="77500" lnSpcReduction="20000"/>
          </a:bodyPr>
          <a:lstStyle/>
          <a:p>
            <a:pPr marL="624078" indent="-514350">
              <a:buFont typeface="+mj-lt"/>
              <a:buAutoNum type="arabicPeriod"/>
            </a:pPr>
            <a:r>
              <a:rPr lang="en-GB" altLang="zh-CN" b="1" dirty="0" smtClean="0"/>
              <a:t>Self awareness and self evaluation</a:t>
            </a:r>
          </a:p>
          <a:p>
            <a:pPr lvl="1"/>
            <a:r>
              <a:rPr lang="en-GB" dirty="0" smtClean="0"/>
              <a:t>To be able to develop yourself, you have to self evaluate and be aware of your own skills, capabilities and also your limitations.</a:t>
            </a:r>
            <a:br>
              <a:rPr lang="en-GB" dirty="0" smtClean="0"/>
            </a:br>
            <a:endParaRPr lang="en-GB" altLang="zh-CN" dirty="0" smtClean="0"/>
          </a:p>
          <a:p>
            <a:pPr marL="624078" indent="-514350">
              <a:buFont typeface="+mj-lt"/>
              <a:buAutoNum type="arabicPeriod"/>
            </a:pPr>
            <a:r>
              <a:rPr lang="en-GB" altLang="zh-CN" b="1" dirty="0" smtClean="0"/>
              <a:t>Awareness of what is required</a:t>
            </a:r>
          </a:p>
          <a:p>
            <a:pPr lvl="1"/>
            <a:r>
              <a:rPr lang="en-GB" dirty="0" smtClean="0"/>
              <a:t>For assignments we give you assignment briefs, read these through and make sure you know what you are doing before you start.</a:t>
            </a:r>
          </a:p>
          <a:p>
            <a:pPr lvl="1"/>
            <a:endParaRPr lang="en-GB" altLang="zh-CN" dirty="0" smtClean="0"/>
          </a:p>
          <a:p>
            <a:pPr marL="624078" indent="-514350">
              <a:buFont typeface="+mj-lt"/>
              <a:buAutoNum type="arabicPeriod"/>
            </a:pPr>
            <a:r>
              <a:rPr lang="en-GB" altLang="zh-CN" b="1" dirty="0" smtClean="0"/>
              <a:t>Methods, organisation, strategies</a:t>
            </a:r>
          </a:p>
          <a:p>
            <a:pPr lvl="1"/>
            <a:r>
              <a:rPr lang="en-GB" dirty="0" smtClean="0"/>
              <a:t>When you know what you have to do, </a:t>
            </a:r>
            <a:r>
              <a:rPr lang="en-GB" b="1" dirty="0" smtClean="0"/>
              <a:t>plan</a:t>
            </a:r>
            <a:r>
              <a:rPr lang="en-GB" dirty="0" smtClean="0"/>
              <a:t> how you are going to do it.</a:t>
            </a:r>
          </a:p>
          <a:p>
            <a:pPr lvl="1"/>
            <a:endParaRPr lang="en-GB" altLang="zh-CN" dirty="0" smtClean="0"/>
          </a:p>
          <a:p>
            <a:pPr marL="624078" indent="-514350">
              <a:buFont typeface="+mj-lt"/>
              <a:buAutoNum type="arabicPeriod"/>
            </a:pPr>
            <a:r>
              <a:rPr lang="en-GB" altLang="zh-CN" b="1" dirty="0" smtClean="0"/>
              <a:t>Confidence and permission</a:t>
            </a:r>
          </a:p>
          <a:p>
            <a:pPr lvl="1"/>
            <a:r>
              <a:rPr lang="en-GB" dirty="0" smtClean="0"/>
              <a:t>Confidence grows as you go through University, you will get more used to your peers and Lecturing team and will feel more comfortable in speaking out and presenting in front of them.</a:t>
            </a:r>
          </a:p>
          <a:p>
            <a:pPr lvl="1"/>
            <a:endParaRPr lang="en-GB" dirty="0" smtClean="0"/>
          </a:p>
          <a:p>
            <a:pPr marL="624078" indent="-514350">
              <a:buFont typeface="+mj-lt"/>
              <a:buAutoNum type="arabicPeriod"/>
            </a:pPr>
            <a:r>
              <a:rPr lang="en-GB" altLang="zh-CN" b="1" dirty="0" smtClean="0"/>
              <a:t>Familiarity: practice and habit</a:t>
            </a:r>
          </a:p>
          <a:p>
            <a:pPr lvl="1"/>
            <a:r>
              <a:rPr lang="en-GB" dirty="0" smtClean="0"/>
              <a:t>The more you do something the easier it gets e.g. Writing reports, referencing, presentations, programming, etc....</a:t>
            </a:r>
          </a:p>
        </p:txBody>
      </p:sp>
      <p:sp>
        <p:nvSpPr>
          <p:cNvPr id="12290" name="Rectangle 2"/>
          <p:cNvSpPr>
            <a:spLocks noGrp="1" noChangeArrowheads="1"/>
          </p:cNvSpPr>
          <p:nvPr>
            <p:ph type="title"/>
          </p:nvPr>
        </p:nvSpPr>
        <p:spPr>
          <a:xfrm>
            <a:off x="457200" y="188640"/>
            <a:ext cx="8229600" cy="1143000"/>
          </a:xfrm>
        </p:spPr>
        <p:txBody>
          <a:bodyPr/>
          <a:lstStyle/>
          <a:p>
            <a:r>
              <a:rPr lang="en-GB" altLang="zh-CN" dirty="0" smtClean="0"/>
              <a:t>Five Study Skills Components</a:t>
            </a:r>
            <a:endParaRPr lang="en-GB" dirty="0" smtClean="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9635">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69635">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69635">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69635">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9635">
                                            <p:txEl>
                                              <p:pRg st="5" end="5"/>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69635">
                                            <p:txEl>
                                              <p:pRg st="6" end="6"/>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69635">
                                            <p:txEl>
                                              <p:pRg st="8" end="8"/>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69635">
                                            <p:txEl>
                                              <p:pRg st="9" end="9"/>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69635">
                                            <p:txEl>
                                              <p:pRg st="11" end="11"/>
                                            </p:tx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69635">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9635" grpId="0" build="p"/>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513</TotalTime>
  <Words>1297</Words>
  <Application>Microsoft Office PowerPoint</Application>
  <PresentationFormat>On-screen Show (4:3)</PresentationFormat>
  <Paragraphs>235</Paragraphs>
  <Slides>33</Slides>
  <Notes>8</Notes>
  <HiddenSlides>0</HiddenSlides>
  <MMClips>0</MMClips>
  <ScaleCrop>false</ScaleCrop>
  <HeadingPairs>
    <vt:vector size="4" baseType="variant">
      <vt:variant>
        <vt:lpstr>Theme</vt:lpstr>
      </vt:variant>
      <vt:variant>
        <vt:i4>1</vt:i4>
      </vt:variant>
      <vt:variant>
        <vt:lpstr>Slide Titles</vt:lpstr>
      </vt:variant>
      <vt:variant>
        <vt:i4>33</vt:i4>
      </vt:variant>
    </vt:vector>
  </HeadingPairs>
  <TitlesOfParts>
    <vt:vector size="34" baseType="lpstr">
      <vt:lpstr>Concourse</vt:lpstr>
      <vt:lpstr>Study Skills: Academic Personal &amp; Professional Development</vt:lpstr>
      <vt:lpstr>Module Value &amp; Duration</vt:lpstr>
      <vt:lpstr>Overview</vt:lpstr>
      <vt:lpstr>Higher Education skills</vt:lpstr>
      <vt:lpstr>Module Overview</vt:lpstr>
      <vt:lpstr>This module will help you to</vt:lpstr>
      <vt:lpstr>Module Contents:</vt:lpstr>
      <vt:lpstr>Module Contents:</vt:lpstr>
      <vt:lpstr>Learning Outcomes:</vt:lpstr>
      <vt:lpstr>Slide 10</vt:lpstr>
      <vt:lpstr>Being Positive &amp; Taking Responsibility</vt:lpstr>
      <vt:lpstr>Slide 12</vt:lpstr>
      <vt:lpstr>Better Marks</vt:lpstr>
      <vt:lpstr>High Marks</vt:lpstr>
      <vt:lpstr>Low Marks</vt:lpstr>
      <vt:lpstr>Your Skills</vt:lpstr>
      <vt:lpstr>Slide 17</vt:lpstr>
      <vt:lpstr>What is a skill?</vt:lpstr>
      <vt:lpstr>Types of Skills</vt:lpstr>
      <vt:lpstr>Job-Specific Skills</vt:lpstr>
      <vt:lpstr>Slide 21</vt:lpstr>
      <vt:lpstr>Transferable Skills</vt:lpstr>
      <vt:lpstr>Slide 23</vt:lpstr>
      <vt:lpstr>Example Transferable Skills</vt:lpstr>
      <vt:lpstr>Self-Management Skills</vt:lpstr>
      <vt:lpstr>Slide 26</vt:lpstr>
      <vt:lpstr>Some Self-Management Skills</vt:lpstr>
      <vt:lpstr>Slide 28</vt:lpstr>
      <vt:lpstr>Slide 29</vt:lpstr>
      <vt:lpstr>Slide 30</vt:lpstr>
      <vt:lpstr>Slide 31</vt:lpstr>
      <vt:lpstr>Slide 32</vt:lpstr>
      <vt:lpstr>Five Study Skills Components</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Graham Rees-Evans &amp; James Williams</dc:creator>
  <cp:lastModifiedBy>sc-jw</cp:lastModifiedBy>
  <cp:revision>51</cp:revision>
  <dcterms:created xsi:type="dcterms:W3CDTF">2011-10-04T23:02:56Z</dcterms:created>
  <dcterms:modified xsi:type="dcterms:W3CDTF">2012-10-02T15:36:39Z</dcterms:modified>
</cp:coreProperties>
</file>