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3" r:id="rId1"/>
  </p:sldMasterIdLst>
  <p:notesMasterIdLst>
    <p:notesMasterId r:id="rId12"/>
  </p:notesMasterIdLst>
  <p:sldIdLst>
    <p:sldId id="256" r:id="rId2"/>
    <p:sldId id="318" r:id="rId3"/>
    <p:sldId id="322" r:id="rId4"/>
    <p:sldId id="315" r:id="rId5"/>
    <p:sldId id="310" r:id="rId6"/>
    <p:sldId id="321" r:id="rId7"/>
    <p:sldId id="323" r:id="rId8"/>
    <p:sldId id="311" r:id="rId9"/>
    <p:sldId id="312" r:id="rId10"/>
    <p:sldId id="324" r:id="rId1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93"/>
    <p:restoredTop sz="84742" autoAdjust="0"/>
  </p:normalViewPr>
  <p:slideViewPr>
    <p:cSldViewPr>
      <p:cViewPr varScale="1">
        <p:scale>
          <a:sx n="62" d="100"/>
          <a:sy n="62" d="100"/>
        </p:scale>
        <p:origin x="195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AAB76A7-0BF8-9548-B848-78A4195FB7E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C4815-9C67-0C43-807D-E4678EB37C5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721A433-C691-0D45-9503-A48D8299E027}" type="datetimeFigureOut">
              <a:rPr lang="en-US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4BA7364-E236-6A44-833F-D611732D6C3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AAFF658-8778-EB4C-99D3-DDCDECB26F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658A78-B114-8740-9019-FBFE666AE95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4DB80B-CB5F-4945-8680-4C1DBCC5CE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4B72C0DA-2A90-8241-9310-78A2F14435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90CCC511-7110-A04F-86F5-6FDB14A4B1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6123F24A-FDF7-B946-A071-B4F73BBF0D5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F2BFF90A-D7F8-8542-8CB8-1E5EE32C52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D164E8-82E5-8E47-9C8E-9E9A0F116D69}" type="slidenum">
              <a:rPr lang="en-GB" altLang="en-US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1 -3 is about visioning and setting and example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4-8 is about empowering and energising people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9-12 is about leading your team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5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43FC55E4-FC01-8A43-A7F0-831AAB05BDBA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Emerging issues in leadership                                            TSD60011014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322815-AF6A-1042-96D6-85B5CD5EA36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737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27C570-53FE-D34D-8836-1E5DC9B8404C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Emerging issues in leadership                                            TSD60011014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4026C-22B8-5B41-8A5F-75A5354CC9C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3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FD46B5-4C6E-DE49-BE3F-7771910AB135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93A0F4-5F61-BE40-9381-AD06BB34D61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2882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7A2459-3C01-824C-BFB2-FC5E80512E52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C83FA-1CBD-B347-9EFF-C0E7EC001C5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9311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9CBC42-AF54-D641-8818-3BA434F83CF9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381293-6E92-6F40-A91F-8A79FAC7F5E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194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DA6E4E-4DDA-2E4A-B512-4AFA587C0A43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EE7811-71B9-854B-A55F-FDC5FD27770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2619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C400C9-51AA-A242-8BD3-12D8DCAC44FE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F44AD6-C318-114C-A51A-F7368A8E1B9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4707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D55AA6-CD84-2640-9591-41697F756728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62D6E6-5B33-7041-8FD7-DADDD94B76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5596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434A3B-4EE9-3B4C-AB56-E91C79DD0689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DBF698-A3B9-5A44-AB72-E395634E80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391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4E2D62-45D0-A548-8ACD-9CCAE8D05AB8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373844-BED9-4E4D-B2BD-008D94CDF8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6283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29EAF6-794B-8B48-B268-31FF476C4A57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E15A82-FBCB-AD4D-9029-7A85AB390D6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5909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B531399-592F-4B44-83EE-72F5E9516830}" type="datetime1">
              <a:rPr lang="en-US" smtClean="0"/>
              <a:pPr>
                <a:defRPr/>
              </a:pPr>
              <a:t>2/12/2020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F1A07FE-018A-CD4B-865D-28AE2688113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800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ickyjesus.com/2010/12/seven-ways-to-condition-your-mind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toes.wordpress.com/2012/01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eadershipfreak.blog/2015/08/22/solution-saturday-how-to-convince-the-older-generation-to-change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87744DB2-CFDF-B646-82AD-CEEC1DC7E7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>
                    <a:lumMod val="95000"/>
                  </a:schemeClr>
                </a:solidFill>
              </a:rPr>
              <a:t>BMSW6101</a:t>
            </a:r>
            <a:br>
              <a:rPr lang="en-GB" altLang="en-US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altLang="en-US" dirty="0">
                <a:solidFill>
                  <a:schemeClr val="bg1">
                    <a:lumMod val="95000"/>
                  </a:schemeClr>
                </a:solidFill>
              </a:rPr>
              <a:t>EMERGENT LEADERSHIP SKILLS  FOR THE WORKPLACE</a:t>
            </a:r>
          </a:p>
        </p:txBody>
      </p:sp>
      <p:sp>
        <p:nvSpPr>
          <p:cNvPr id="4099" name="Subtitle 2">
            <a:extLst>
              <a:ext uri="{FF2B5EF4-FFF2-40B4-BE49-F238E27FC236}">
                <a16:creationId xmlns:a16="http://schemas.microsoft.com/office/drawing/2014/main" id="{DA6156D2-8135-0B41-8A9A-3BB63F8CB45E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>
                <a:solidFill>
                  <a:schemeClr val="bg1">
                    <a:lumMod val="95000"/>
                  </a:schemeClr>
                </a:solidFill>
              </a:rPr>
              <a:t>Introduction</a:t>
            </a:r>
          </a:p>
        </p:txBody>
      </p:sp>
      <p:pic>
        <p:nvPicPr>
          <p:cNvPr id="4101" name="Picture 2">
            <a:extLst>
              <a:ext uri="{FF2B5EF4-FFF2-40B4-BE49-F238E27FC236}">
                <a16:creationId xmlns:a16="http://schemas.microsoft.com/office/drawing/2014/main" id="{78357C8F-21F9-2842-9AC5-B5F2CED01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69D45-0A25-4712-A023-BC0EBD31E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thought provoker…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D73BF-6846-47CE-B8D5-CE622D0D9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‘</a:t>
            </a:r>
            <a:r>
              <a:rPr lang="en-GB" i="1" dirty="0"/>
              <a:t>Leadership is the most influential factor in shaping organisational culture, so ensuring the necessary leadership behaviours, strategies and qualities are developed is </a:t>
            </a:r>
            <a:r>
              <a:rPr lang="en-GB" i="1" dirty="0" smtClean="0"/>
              <a:t>fundamental</a:t>
            </a:r>
            <a:r>
              <a:rPr lang="en-GB" i="1" dirty="0" smtClean="0"/>
              <a:t>’.</a:t>
            </a: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000" i="1" dirty="0" smtClean="0"/>
              <a:t>In  your groups, analyse this statement.  Is this what leadership is all about?</a:t>
            </a:r>
            <a:endParaRPr lang="en-GB" sz="20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2F62962-6266-41AB-ACF7-EFA1DA101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DC79CE-8AFB-4D90-A03A-8CF0DA549547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251520" y="2138"/>
            <a:ext cx="792088" cy="118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70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thought provoker…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2700" i="1" dirty="0">
                <a:solidFill>
                  <a:prstClr val="black"/>
                </a:solidFill>
              </a:rPr>
              <a:t>There is clear evidence of the link between leadership and a range of important outcomes within health services, including patient satisfaction, patient mortality, organisational financial performance, staff well-being, engagement, turnover and absenteeism, and overall quality of care.’  </a:t>
            </a:r>
          </a:p>
          <a:p>
            <a:pPr marL="0" lvl="0" indent="0">
              <a:buNone/>
            </a:pPr>
            <a:r>
              <a:rPr lang="en-US" sz="1700" dirty="0">
                <a:solidFill>
                  <a:prstClr val="black"/>
                </a:solidFill>
              </a:rPr>
              <a:t>West, M., </a:t>
            </a:r>
            <a:r>
              <a:rPr lang="en-US" sz="1700" dirty="0" err="1">
                <a:solidFill>
                  <a:prstClr val="black"/>
                </a:solidFill>
              </a:rPr>
              <a:t>Armit</a:t>
            </a:r>
            <a:r>
              <a:rPr lang="en-US" sz="1700" dirty="0">
                <a:solidFill>
                  <a:prstClr val="black"/>
                </a:solidFill>
              </a:rPr>
              <a:t>, K., </a:t>
            </a:r>
            <a:r>
              <a:rPr lang="en-US" sz="1700" dirty="0" err="1">
                <a:solidFill>
                  <a:prstClr val="black"/>
                </a:solidFill>
              </a:rPr>
              <a:t>Loewenthal</a:t>
            </a:r>
            <a:r>
              <a:rPr lang="en-US" sz="1700" dirty="0">
                <a:solidFill>
                  <a:prstClr val="black"/>
                </a:solidFill>
              </a:rPr>
              <a:t>, L., Eckert, R., West, T. and Lee, A. (2015)  Leadership and Leadership Development in Healthcare: The Evidence Base. London, Faculty of Medical Leadership and Management P.25</a:t>
            </a:r>
            <a:endParaRPr lang="en-GB" sz="17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Emerging issues in leadership                                            TSD60011014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677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3E893FC-8118-40D2-9248-52854FEFF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2915816" y="3717032"/>
            <a:ext cx="2535560" cy="19632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F26FE9-C47D-C248-820F-AF3BC32E0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047806" cy="1325563"/>
          </a:xfrm>
        </p:spPr>
        <p:txBody>
          <a:bodyPr/>
          <a:lstStyle/>
          <a:p>
            <a:r>
              <a:rPr lang="en-GB" dirty="0"/>
              <a:t>The Role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0A9DF-4090-0C47-9680-EEC2B75AC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00201"/>
            <a:ext cx="8219256" cy="3917032"/>
          </a:xfrm>
        </p:spPr>
        <p:txBody>
          <a:bodyPr/>
          <a:lstStyle/>
          <a:p>
            <a:r>
              <a:rPr lang="en-GB" b="1" i="1" dirty="0">
                <a:solidFill>
                  <a:srgbClr val="00B050"/>
                </a:solidFill>
              </a:rPr>
              <a:t>Exercise:</a:t>
            </a:r>
            <a:r>
              <a:rPr lang="en-GB" dirty="0">
                <a:solidFill>
                  <a:srgbClr val="00B050"/>
                </a:solidFill>
              </a:rPr>
              <a:t> in your groups identify and explain the key elements/dimensions of the leader’s role.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Record your findings ready for discussion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53F77143-FDFC-4740-BC54-2311605E2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960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Roles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212" y="1417638"/>
            <a:ext cx="6172200" cy="3394075"/>
          </a:xfrm>
        </p:spPr>
        <p:txBody>
          <a:bodyPr>
            <a:noAutofit/>
          </a:bodyPr>
          <a:lstStyle/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Create an inspiring vision &amp; shared value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Lead change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Lead by example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Demonstrate confidence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Aspire to energize people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Empower people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Communicate openly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Listen, support &amp; help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Involve everyone – use a team approach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Coach, bring out the best in people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Encourage Group discussion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Monitor progress, - don’t micromanage</a:t>
            </a:r>
            <a:endParaRPr lang="en-GB" altLang="en-US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DFF243-0E70-4A5E-98E5-C2362F7AA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074" y="1844824"/>
            <a:ext cx="5599697" cy="2232248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E1F80749-5E87-4D3D-8647-AF5FF79FA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407D5-F6A1-44C0-9A75-A7AC24713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cs typeface="MV Boli" panose="02000500030200090000" pitchFamily="2" charset="0"/>
              </a:rPr>
              <a:t>Differences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395C74-109B-48F6-A1CD-0F22F6720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97" y="1196752"/>
            <a:ext cx="8229600" cy="3917032"/>
          </a:xfrm>
        </p:spPr>
        <p:txBody>
          <a:bodyPr>
            <a:noAutofit/>
          </a:bodyPr>
          <a:lstStyle/>
          <a:p>
            <a:pPr lvl="0"/>
            <a:r>
              <a:rPr lang="en-GB" sz="2000" b="1" dirty="0">
                <a:solidFill>
                  <a:schemeClr val="accent6"/>
                </a:solidFill>
              </a:rPr>
              <a:t>The main difference between management, leadership and headship is around the organizational purpose they serve and the type of authority and power each relies on </a:t>
            </a:r>
            <a:endParaRPr lang="en-NZ" sz="2000" b="1" dirty="0">
              <a:solidFill>
                <a:schemeClr val="accent6"/>
              </a:solidFill>
            </a:endParaRPr>
          </a:p>
          <a:p>
            <a:pPr lvl="0"/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Management is about processes that maintain a steady state. Management usually involves a position within an organisation, and draws on Legitimate power.</a:t>
            </a:r>
            <a:endParaRPr lang="en-NZ" sz="2000" b="1" dirty="0">
              <a:solidFill>
                <a:schemeClr val="accent4">
                  <a:lumMod val="75000"/>
                </a:schemeClr>
              </a:solidFill>
            </a:endParaRPr>
          </a:p>
          <a:p>
            <a:pPr lvl="0"/>
            <a:r>
              <a:rPr lang="en-GB" sz="2000" b="1" dirty="0">
                <a:solidFill>
                  <a:schemeClr val="bg2">
                    <a:lumMod val="50000"/>
                  </a:schemeClr>
                </a:solidFill>
              </a:rPr>
              <a:t>Leadership is more mysterious, but is about working with complex problems and change. Leadership requires influence that is given by followers, which involves a psychological contract. It doesn’t necessarily mean position! Instead, it draws on Referent power.</a:t>
            </a:r>
            <a:endParaRPr lang="en-NZ" sz="2000" b="1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en-GB" sz="2000" b="1" dirty="0">
                <a:solidFill>
                  <a:srgbClr val="FF0000"/>
                </a:solidFill>
              </a:rPr>
              <a:t>Headship is not leadership! It is about the commanding authority that comes from an organisational place of power. It draws on coercion or rewards as its power base.</a:t>
            </a:r>
            <a:endParaRPr lang="en-NZ" sz="2000" b="1" dirty="0">
              <a:solidFill>
                <a:srgbClr val="FF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08F11D-6785-4F86-A080-9245C0038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4" y="0"/>
            <a:ext cx="1894351" cy="9169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450908-2118-4120-A4F9-BB01F64CB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463" y="550"/>
            <a:ext cx="1894351" cy="916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7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Are Managers Leaders?  Are Leaders Managers?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 consider whether all leaders are managers.</a:t>
            </a:r>
          </a:p>
          <a:p>
            <a:r>
              <a:rPr lang="en-GB" dirty="0" smtClean="0"/>
              <a:t>Use examples to support your reasoning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Emerging issues in leadership                                            TSD60011014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152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6AD0758D-9225-8441-BAE1-BB424E5EA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" y="230142"/>
            <a:ext cx="82296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smtClean="0"/>
              <a:t>Leaders create </a:t>
            </a:r>
            <a:r>
              <a:rPr lang="en-GB" altLang="en-US" dirty="0"/>
              <a:t>an inspiring vision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A9C4E5E3-4932-9343-B3A7-14263A86A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570240" cy="391703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3300"/>
                </a:solidFill>
              </a:rPr>
              <a:t>Create outstanding value for customers and stakeholders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Developing a great new product or service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Developing a great company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D270E19-8AFB-459A-89C7-6F44F9924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AE62D9-5C52-42AF-A57E-7747E3F1F0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440" y="3558717"/>
            <a:ext cx="3070900" cy="20251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D3E9235-C145-3D4C-8F20-F8BD8D508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" y="298450"/>
            <a:ext cx="8963026" cy="11430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Leading change &amp; objective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63C66-2432-4244-B102-16E81D9E2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08437"/>
            <a:ext cx="8229600" cy="391703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Make the goals clear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Agree objectives for individuals as well as teams ( SMART)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Set and provide guidance of values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Take responsibility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BE326991-49C5-441A-95A2-271A00318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47973D-B278-4FEE-A613-6E73C79008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873133" y="3717032"/>
            <a:ext cx="2270867" cy="19550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Emotional Intelligence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influence does Emotional Intelligence (EQ) have on the effectiveness of leaders </a:t>
            </a:r>
            <a:r>
              <a:rPr lang="en-GB" smtClean="0"/>
              <a:t>and/or managers?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Emerging issues in leadership                                            TSD60011014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757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8082</TotalTime>
  <Words>489</Words>
  <Application>Microsoft Office PowerPoint</Application>
  <PresentationFormat>On-screen Show (4:3)</PresentationFormat>
  <Paragraphs>52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Calibri</vt:lpstr>
      <vt:lpstr>MV Boli</vt:lpstr>
      <vt:lpstr>Myriad Pro</vt:lpstr>
      <vt:lpstr>20140311PresentationUWTSDTemplate</vt:lpstr>
      <vt:lpstr>BMSW6101 EMERGENT LEADERSHIP SKILLS  FOR THE WORKPLACE</vt:lpstr>
      <vt:lpstr>A thought provoker…</vt:lpstr>
      <vt:lpstr>A thought provoker…</vt:lpstr>
      <vt:lpstr>The Role of a Leader</vt:lpstr>
      <vt:lpstr>Roles of a Leader</vt:lpstr>
      <vt:lpstr>Differences</vt:lpstr>
      <vt:lpstr>Are Managers Leaders?  Are Leaders Managers?</vt:lpstr>
      <vt:lpstr>Leaders create an inspiring vision</vt:lpstr>
      <vt:lpstr>Leading change &amp; objective setting</vt:lpstr>
      <vt:lpstr>Emotional Intelligence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Becoming an effective leader</dc:title>
  <dc:creator>Andrews Work Desk</dc:creator>
  <cp:lastModifiedBy>UWTSD</cp:lastModifiedBy>
  <cp:revision>85</cp:revision>
  <dcterms:created xsi:type="dcterms:W3CDTF">2009-12-04T11:48:58Z</dcterms:created>
  <dcterms:modified xsi:type="dcterms:W3CDTF">2020-02-12T10:19:27Z</dcterms:modified>
</cp:coreProperties>
</file>