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4.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7" r:id="rId2"/>
    <p:sldMasterId id="2147483670" r:id="rId3"/>
    <p:sldMasterId id="2147483673" r:id="rId4"/>
    <p:sldMasterId id="2147483676" r:id="rId5"/>
  </p:sldMasterIdLst>
  <p:notesMasterIdLst>
    <p:notesMasterId r:id="rId18"/>
  </p:notesMasterIdLst>
  <p:sldIdLst>
    <p:sldId id="268" r:id="rId6"/>
    <p:sldId id="256" r:id="rId7"/>
    <p:sldId id="257" r:id="rId8"/>
    <p:sldId id="258" r:id="rId9"/>
    <p:sldId id="259" r:id="rId10"/>
    <p:sldId id="260" r:id="rId11"/>
    <p:sldId id="261" r:id="rId12"/>
    <p:sldId id="264" r:id="rId13"/>
    <p:sldId id="265" r:id="rId14"/>
    <p:sldId id="266" r:id="rId15"/>
    <p:sldId id="262" r:id="rId16"/>
    <p:sldId id="267"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635" autoAdjust="0"/>
  </p:normalViewPr>
  <p:slideViewPr>
    <p:cSldViewPr>
      <p:cViewPr varScale="1">
        <p:scale>
          <a:sx n="73" d="100"/>
          <a:sy n="73" d="100"/>
        </p:scale>
        <p:origin x="-1296" y="-10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 /><Relationship Id="rId13" Type="http://schemas.openxmlformats.org/officeDocument/2006/relationships/slide" Target="slides/slide8.xml" /><Relationship Id="rId18" Type="http://schemas.openxmlformats.org/officeDocument/2006/relationships/notesMaster" Target="notesMasters/notesMaster1.xml" /><Relationship Id="rId3" Type="http://schemas.openxmlformats.org/officeDocument/2006/relationships/slideMaster" Target="slideMasters/slideMaster3.xml" /><Relationship Id="rId21" Type="http://schemas.openxmlformats.org/officeDocument/2006/relationships/theme" Target="theme/theme1.xml" /><Relationship Id="rId7" Type="http://schemas.openxmlformats.org/officeDocument/2006/relationships/slide" Target="slides/slide2.xml" /><Relationship Id="rId12" Type="http://schemas.openxmlformats.org/officeDocument/2006/relationships/slide" Target="slides/slide7.xml" /><Relationship Id="rId17" Type="http://schemas.openxmlformats.org/officeDocument/2006/relationships/slide" Target="slides/slide12.xml" /><Relationship Id="rId2" Type="http://schemas.openxmlformats.org/officeDocument/2006/relationships/slideMaster" Target="slideMasters/slideMaster2.xml" /><Relationship Id="rId16" Type="http://schemas.openxmlformats.org/officeDocument/2006/relationships/slide" Target="slides/slide11.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1.xml" /><Relationship Id="rId11" Type="http://schemas.openxmlformats.org/officeDocument/2006/relationships/slide" Target="slides/slide6.xml" /><Relationship Id="rId5" Type="http://schemas.openxmlformats.org/officeDocument/2006/relationships/slideMaster" Target="slideMasters/slideMaster5.xml" /><Relationship Id="rId15" Type="http://schemas.openxmlformats.org/officeDocument/2006/relationships/slide" Target="slides/slide10.xml" /><Relationship Id="rId10" Type="http://schemas.openxmlformats.org/officeDocument/2006/relationships/slide" Target="slides/slide5.xml" /><Relationship Id="rId19" Type="http://schemas.openxmlformats.org/officeDocument/2006/relationships/presProps" Target="presProps.xml" /><Relationship Id="rId4" Type="http://schemas.openxmlformats.org/officeDocument/2006/relationships/slideMaster" Target="slideMasters/slideMaster4.xml" /><Relationship Id="rId9" Type="http://schemas.openxmlformats.org/officeDocument/2006/relationships/slide" Target="slides/slide4.xml" /><Relationship Id="rId14" Type="http://schemas.openxmlformats.org/officeDocument/2006/relationships/slide" Target="slides/slide9.xml" /><Relationship Id="rId22"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1FC441B-A827-4B6F-9B07-41B36040CCBF}" type="datetimeFigureOut">
              <a:rPr lang="en-US" smtClean="0"/>
              <a:t>3/31/2023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DE976E1-D25C-4810-B542-E34D98BC568B}"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kern="1200" dirty="0">
                <a:solidFill>
                  <a:schemeClr val="tx1"/>
                </a:solidFill>
                <a:latin typeface="Times New Roman" pitchFamily="18" charset="0"/>
                <a:ea typeface="+mn-ea"/>
                <a:cs typeface="Times New Roman" pitchFamily="18" charset="0"/>
              </a:rPr>
              <a:t>A Talent Acquisition Manager is responsible for managing the recruitment and hiring processes of an organization. They are in charge of identifying the hiring needs of the organization, sourcing and screening potential candidates, and coordinating the interview and selection process. In the restaurant business, a Talent Acquisition Manager would be responsible for finding and hiring qualified individuals to work in various roles within the restaurant, such as chefs, servers, and bartenders.</a:t>
            </a:r>
          </a:p>
          <a:p>
            <a:r>
              <a:rPr lang="en-US" sz="1200" b="0" i="0" kern="1200" dirty="0">
                <a:solidFill>
                  <a:schemeClr val="tx1"/>
                </a:solidFill>
                <a:latin typeface="Times New Roman" pitchFamily="18" charset="0"/>
                <a:ea typeface="+mn-ea"/>
                <a:cs typeface="Times New Roman" pitchFamily="18" charset="0"/>
              </a:rPr>
              <a:t>For example, let's say that a restaurant group in the UK is looking to expand their operations and open a new fine dining restaurant in London. The Talent Acquisition Manager would be tasked with identifying the necessary positions to be filled and creating job descriptions for each role. They would then use various recruitment strategies, such as social media recruitment, referral programs, and job fairs, to attract potential candidates for the open positions.</a:t>
            </a:r>
          </a:p>
          <a:p>
            <a:r>
              <a:rPr lang="en-US" sz="1200" b="0" i="0" kern="1200" dirty="0">
                <a:solidFill>
                  <a:schemeClr val="tx1"/>
                </a:solidFill>
                <a:latin typeface="Times New Roman" pitchFamily="18" charset="0"/>
                <a:ea typeface="+mn-ea"/>
                <a:cs typeface="Times New Roman" pitchFamily="18" charset="0"/>
              </a:rPr>
              <a:t>Once potential candidates have been identified, the Talent Acquisition Manager would then screen and interview candidates to determine if they are a good fit for the organization. This might include evaluating their skills and experience, as well as assessing their fit with the company culture and values.</a:t>
            </a:r>
          </a:p>
          <a:p>
            <a:r>
              <a:rPr lang="en-US" sz="1200" b="0" i="0" kern="1200" dirty="0">
                <a:solidFill>
                  <a:schemeClr val="tx1"/>
                </a:solidFill>
                <a:latin typeface="Times New Roman" pitchFamily="18" charset="0"/>
                <a:ea typeface="+mn-ea"/>
                <a:cs typeface="Times New Roman" pitchFamily="18" charset="0"/>
              </a:rPr>
              <a:t>Overall, the Talent Acquisition Manager plays a critical role in ensuring that the restaurant has the right talent in place to deliver a high-quality dining experience and drive the success of the business.</a:t>
            </a:r>
          </a:p>
          <a:p>
            <a:endParaRPr lang="en-US" dirty="0"/>
          </a:p>
        </p:txBody>
      </p:sp>
      <p:sp>
        <p:nvSpPr>
          <p:cNvPr id="4" name="Slide Number Placeholder 3"/>
          <p:cNvSpPr>
            <a:spLocks noGrp="1"/>
          </p:cNvSpPr>
          <p:nvPr>
            <p:ph type="sldNum" sz="quarter" idx="10"/>
          </p:nvPr>
        </p:nvSpPr>
        <p:spPr/>
        <p:txBody>
          <a:bodyPr/>
          <a:lstStyle/>
          <a:p>
            <a:fld id="{7DE976E1-D25C-4810-B542-E34D98BC568B}" type="slidenum">
              <a:rPr lang="en-US" smtClean="0"/>
              <a:t>5</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050" kern="1200" dirty="0">
                <a:solidFill>
                  <a:schemeClr val="tx1"/>
                </a:solidFill>
                <a:latin typeface="Times New Roman" pitchFamily="18" charset="0"/>
                <a:ea typeface="+mn-ea"/>
                <a:cs typeface="Times New Roman" pitchFamily="18" charset="0"/>
              </a:rPr>
              <a:t>Short-term talent acquisition strategies:</a:t>
            </a:r>
          </a:p>
          <a:p>
            <a:r>
              <a:rPr lang="en-US" sz="1050" kern="1200" dirty="0">
                <a:solidFill>
                  <a:schemeClr val="tx1"/>
                </a:solidFill>
                <a:latin typeface="Times New Roman" pitchFamily="18" charset="0"/>
                <a:ea typeface="+mn-ea"/>
                <a:cs typeface="Times New Roman" pitchFamily="18" charset="0"/>
              </a:rPr>
              <a:t> </a:t>
            </a:r>
          </a:p>
          <a:p>
            <a:r>
              <a:rPr lang="en-US" sz="1050" kern="1200" dirty="0">
                <a:solidFill>
                  <a:schemeClr val="tx1"/>
                </a:solidFill>
                <a:latin typeface="Times New Roman" pitchFamily="18" charset="0"/>
                <a:ea typeface="+mn-ea"/>
                <a:cs typeface="Times New Roman" pitchFamily="18" charset="0"/>
              </a:rPr>
              <a:t>Social media recruitment: Social media platforms such as LinkedIn, </a:t>
            </a:r>
            <a:r>
              <a:rPr lang="en-US" sz="1050" kern="1200" dirty="0" err="1">
                <a:solidFill>
                  <a:schemeClr val="tx1"/>
                </a:solidFill>
                <a:latin typeface="Times New Roman" pitchFamily="18" charset="0"/>
                <a:ea typeface="+mn-ea"/>
                <a:cs typeface="Times New Roman" pitchFamily="18" charset="0"/>
              </a:rPr>
              <a:t>Facebook</a:t>
            </a:r>
            <a:r>
              <a:rPr lang="en-US" sz="1050" kern="1200" dirty="0">
                <a:solidFill>
                  <a:schemeClr val="tx1"/>
                </a:solidFill>
                <a:latin typeface="Times New Roman" pitchFamily="18" charset="0"/>
                <a:ea typeface="+mn-ea"/>
                <a:cs typeface="Times New Roman" pitchFamily="18" charset="0"/>
              </a:rPr>
              <a:t>, and Twitter are great places to promote job vacancies and engage with potential candidates. Using social media for recruitment can help companies reach a larger audience and target candidates with specific qualifications</a:t>
            </a:r>
            <a:r>
              <a:rPr lang="en-US" sz="1050" kern="1200" baseline="0" dirty="0">
                <a:solidFill>
                  <a:schemeClr val="tx1"/>
                </a:solidFill>
                <a:latin typeface="Times New Roman" pitchFamily="18" charset="0"/>
                <a:ea typeface="+mn-ea"/>
                <a:cs typeface="Times New Roman" pitchFamily="18" charset="0"/>
              </a:rPr>
              <a:t> (Hunt, 2018).</a:t>
            </a:r>
            <a:endParaRPr lang="en-US" sz="1050" kern="1200" dirty="0">
              <a:solidFill>
                <a:schemeClr val="tx1"/>
              </a:solidFill>
              <a:latin typeface="Times New Roman" pitchFamily="18" charset="0"/>
              <a:ea typeface="+mn-ea"/>
              <a:cs typeface="Times New Roman" pitchFamily="18" charset="0"/>
            </a:endParaRPr>
          </a:p>
          <a:p>
            <a:r>
              <a:rPr lang="en-US" sz="1050" kern="1200" dirty="0">
                <a:solidFill>
                  <a:schemeClr val="tx1"/>
                </a:solidFill>
                <a:latin typeface="Times New Roman" pitchFamily="18" charset="0"/>
                <a:ea typeface="+mn-ea"/>
                <a:cs typeface="Times New Roman" pitchFamily="18" charset="0"/>
              </a:rPr>
              <a:t> </a:t>
            </a:r>
          </a:p>
          <a:p>
            <a:r>
              <a:rPr lang="en-US" sz="1050" kern="1200" dirty="0">
                <a:solidFill>
                  <a:schemeClr val="tx1"/>
                </a:solidFill>
                <a:latin typeface="Times New Roman" pitchFamily="18" charset="0"/>
                <a:ea typeface="+mn-ea"/>
                <a:cs typeface="Times New Roman" pitchFamily="18" charset="0"/>
              </a:rPr>
              <a:t>Referral programs: Encourage the existing employees to refer their friends and family for job openings within the restaurant group. Offering incentives such as cash bonuses or free meals to employees who refer successful candidates. This not only saves time and money on recruitment efforts but also helps to build a strong employee community</a:t>
            </a:r>
            <a:r>
              <a:rPr lang="en-US" sz="1050" kern="1200" baseline="0" dirty="0">
                <a:solidFill>
                  <a:schemeClr val="tx1"/>
                </a:solidFill>
                <a:latin typeface="Times New Roman" pitchFamily="18" charset="0"/>
                <a:ea typeface="+mn-ea"/>
                <a:cs typeface="Times New Roman" pitchFamily="18" charset="0"/>
              </a:rPr>
              <a:t> as </a:t>
            </a:r>
            <a:r>
              <a:rPr lang="en-US" sz="1050" kern="1200" dirty="0">
                <a:solidFill>
                  <a:schemeClr val="tx1"/>
                </a:solidFill>
                <a:latin typeface="Times New Roman" pitchFamily="18" charset="0"/>
                <a:ea typeface="+mn-ea"/>
                <a:cs typeface="Times New Roman" pitchFamily="18" charset="0"/>
              </a:rPr>
              <a:t>employee referral programs can be a powerful tool for recruiting quality candidates</a:t>
            </a:r>
            <a:r>
              <a:rPr lang="en-US" sz="1050" kern="1200" baseline="0" dirty="0">
                <a:solidFill>
                  <a:schemeClr val="tx1"/>
                </a:solidFill>
                <a:latin typeface="Times New Roman" pitchFamily="18" charset="0"/>
                <a:ea typeface="+mn-ea"/>
                <a:cs typeface="Times New Roman" pitchFamily="18" charset="0"/>
              </a:rPr>
              <a:t> (</a:t>
            </a:r>
            <a:r>
              <a:rPr lang="en-US" sz="1050" kern="1200" dirty="0">
                <a:solidFill>
                  <a:schemeClr val="tx1"/>
                </a:solidFill>
                <a:latin typeface="Times New Roman" pitchFamily="18" charset="0"/>
                <a:ea typeface="+mn-ea"/>
                <a:cs typeface="Times New Roman" pitchFamily="18" charset="0"/>
              </a:rPr>
              <a:t>Armstrong and Mitchell, 2012).</a:t>
            </a:r>
          </a:p>
          <a:p>
            <a:r>
              <a:rPr lang="en-US" sz="1050" kern="1200" dirty="0">
                <a:solidFill>
                  <a:schemeClr val="tx1"/>
                </a:solidFill>
                <a:latin typeface="Times New Roman" pitchFamily="18" charset="0"/>
                <a:ea typeface="+mn-ea"/>
                <a:cs typeface="Times New Roman" pitchFamily="18" charset="0"/>
              </a:rPr>
              <a:t> </a:t>
            </a:r>
          </a:p>
          <a:p>
            <a:r>
              <a:rPr lang="en-US" sz="1050" kern="1200" dirty="0">
                <a:solidFill>
                  <a:schemeClr val="tx1"/>
                </a:solidFill>
                <a:latin typeface="Times New Roman" pitchFamily="18" charset="0"/>
                <a:ea typeface="+mn-ea"/>
                <a:cs typeface="Times New Roman" pitchFamily="18" charset="0"/>
              </a:rPr>
              <a:t>Job fairs: Participation in job fairs or industry-specific events to meet potential candidates face-to-face. This allows the showcase of</a:t>
            </a:r>
            <a:r>
              <a:rPr lang="en-US" sz="1050" kern="1200" baseline="0" dirty="0">
                <a:solidFill>
                  <a:schemeClr val="tx1"/>
                </a:solidFill>
                <a:latin typeface="Times New Roman" pitchFamily="18" charset="0"/>
                <a:ea typeface="+mn-ea"/>
                <a:cs typeface="Times New Roman" pitchFamily="18" charset="0"/>
              </a:rPr>
              <a:t> the</a:t>
            </a:r>
            <a:r>
              <a:rPr lang="en-US" sz="1050" kern="1200" dirty="0">
                <a:solidFill>
                  <a:schemeClr val="tx1"/>
                </a:solidFill>
                <a:latin typeface="Times New Roman" pitchFamily="18" charset="0"/>
                <a:ea typeface="+mn-ea"/>
                <a:cs typeface="Times New Roman" pitchFamily="18" charset="0"/>
              </a:rPr>
              <a:t> company culture and brand and gives candidates the opportunity to learn more about the organization and available job opportunities</a:t>
            </a:r>
            <a:r>
              <a:rPr lang="en-US" sz="1050" kern="1200" baseline="0" dirty="0">
                <a:solidFill>
                  <a:schemeClr val="tx1"/>
                </a:solidFill>
                <a:latin typeface="Times New Roman" pitchFamily="18" charset="0"/>
                <a:ea typeface="+mn-ea"/>
                <a:cs typeface="Times New Roman" pitchFamily="18" charset="0"/>
              </a:rPr>
              <a:t> as</a:t>
            </a:r>
            <a:r>
              <a:rPr lang="en-US" sz="1050" kern="1200" dirty="0">
                <a:solidFill>
                  <a:schemeClr val="tx1"/>
                </a:solidFill>
                <a:latin typeface="Times New Roman" pitchFamily="18" charset="0"/>
                <a:ea typeface="+mn-ea"/>
                <a:cs typeface="Times New Roman" pitchFamily="18" charset="0"/>
              </a:rPr>
              <a:t> job fairs can be an effective way to attract a large number of candidates in a short amount of time</a:t>
            </a:r>
            <a:r>
              <a:rPr lang="en-US" sz="1050" kern="1200" baseline="0" dirty="0">
                <a:solidFill>
                  <a:schemeClr val="tx1"/>
                </a:solidFill>
                <a:latin typeface="Times New Roman" pitchFamily="18" charset="0"/>
                <a:ea typeface="+mn-ea"/>
                <a:cs typeface="Times New Roman" pitchFamily="18" charset="0"/>
              </a:rPr>
              <a:t> (</a:t>
            </a:r>
            <a:r>
              <a:rPr lang="en-US" sz="1200" kern="1200" dirty="0" err="1">
                <a:solidFill>
                  <a:schemeClr val="tx1"/>
                </a:solidFill>
                <a:latin typeface="+mn-lt"/>
                <a:ea typeface="+mn-ea"/>
                <a:cs typeface="+mn-cs"/>
              </a:rPr>
              <a:t>Lepak</a:t>
            </a:r>
            <a:r>
              <a:rPr lang="en-US" sz="1200" kern="1200" dirty="0">
                <a:solidFill>
                  <a:schemeClr val="tx1"/>
                </a:solidFill>
                <a:latin typeface="+mn-lt"/>
                <a:ea typeface="+mn-ea"/>
                <a:cs typeface="+mn-cs"/>
              </a:rPr>
              <a:t> and </a:t>
            </a:r>
            <a:r>
              <a:rPr lang="en-US" sz="1200" kern="1200" dirty="0" err="1">
                <a:solidFill>
                  <a:schemeClr val="tx1"/>
                </a:solidFill>
                <a:latin typeface="+mn-lt"/>
                <a:ea typeface="+mn-ea"/>
                <a:cs typeface="+mn-cs"/>
              </a:rPr>
              <a:t>Gowan</a:t>
            </a:r>
            <a:r>
              <a:rPr lang="en-US" sz="1200" kern="1200" dirty="0">
                <a:solidFill>
                  <a:schemeClr val="tx1"/>
                </a:solidFill>
                <a:latin typeface="+mn-lt"/>
                <a:ea typeface="+mn-ea"/>
                <a:cs typeface="+mn-cs"/>
              </a:rPr>
              <a:t>,</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2010).</a:t>
            </a:r>
            <a:endParaRPr lang="en-US" sz="1050" kern="1200" dirty="0">
              <a:solidFill>
                <a:schemeClr val="tx1"/>
              </a:solidFill>
              <a:latin typeface="Times New Roman" pitchFamily="18" charset="0"/>
              <a:ea typeface="+mn-ea"/>
              <a:cs typeface="Times New Roman" pitchFamily="18" charset="0"/>
            </a:endParaRPr>
          </a:p>
          <a:p>
            <a:endParaRPr lang="en-US" dirty="0"/>
          </a:p>
        </p:txBody>
      </p:sp>
      <p:sp>
        <p:nvSpPr>
          <p:cNvPr id="4" name="Slide Number Placeholder 3"/>
          <p:cNvSpPr>
            <a:spLocks noGrp="1"/>
          </p:cNvSpPr>
          <p:nvPr>
            <p:ph type="sldNum" sz="quarter" idx="10"/>
          </p:nvPr>
        </p:nvSpPr>
        <p:spPr/>
        <p:txBody>
          <a:bodyPr/>
          <a:lstStyle/>
          <a:p>
            <a:fld id="{7DE976E1-D25C-4810-B542-E34D98BC568B}" type="slidenum">
              <a:rPr lang="en-US" smtClean="0"/>
              <a:t>6</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sz="1100" kern="1200" dirty="0">
                <a:solidFill>
                  <a:schemeClr val="tx1"/>
                </a:solidFill>
                <a:latin typeface="Times New Roman" pitchFamily="18" charset="0"/>
                <a:ea typeface="+mn-ea"/>
                <a:cs typeface="Times New Roman" pitchFamily="18" charset="0"/>
              </a:rPr>
              <a:t>Long-term talent acquisition strategies:</a:t>
            </a:r>
          </a:p>
          <a:p>
            <a:r>
              <a:rPr lang="en-US" sz="1100" kern="1200" dirty="0">
                <a:solidFill>
                  <a:schemeClr val="tx1"/>
                </a:solidFill>
                <a:latin typeface="Times New Roman" pitchFamily="18" charset="0"/>
                <a:ea typeface="+mn-ea"/>
                <a:cs typeface="Times New Roman" pitchFamily="18" charset="0"/>
              </a:rPr>
              <a:t> </a:t>
            </a:r>
          </a:p>
          <a:p>
            <a:r>
              <a:rPr lang="en-US" sz="1100" kern="1200" dirty="0">
                <a:solidFill>
                  <a:schemeClr val="tx1"/>
                </a:solidFill>
                <a:latin typeface="Times New Roman" pitchFamily="18" charset="0"/>
                <a:ea typeface="+mn-ea"/>
                <a:cs typeface="Times New Roman" pitchFamily="18" charset="0"/>
              </a:rPr>
              <a:t>Employer branding: Establish a strong employer brand that communicates the company values, culture, and benefits. This helps to attract potential candidates who are aligned with the company's vision and mission. Building a strong online presence by maintaining a company blog, publishing employee testimonials, and creating engaging social media content. According to Mosley and Schmidt, 2017, employer branding can help companies differentiate themselves in a competitive job market and attract top talent.</a:t>
            </a:r>
          </a:p>
          <a:p>
            <a:r>
              <a:rPr lang="en-US" sz="1100" kern="1200" dirty="0">
                <a:solidFill>
                  <a:schemeClr val="tx1"/>
                </a:solidFill>
                <a:latin typeface="Times New Roman" pitchFamily="18" charset="0"/>
                <a:ea typeface="+mn-ea"/>
                <a:cs typeface="Times New Roman" pitchFamily="18" charset="0"/>
              </a:rPr>
              <a:t> </a:t>
            </a:r>
          </a:p>
          <a:p>
            <a:r>
              <a:rPr lang="en-US" sz="1050" kern="1200" dirty="0">
                <a:solidFill>
                  <a:schemeClr val="tx1"/>
                </a:solidFill>
                <a:latin typeface="Times New Roman" pitchFamily="18" charset="0"/>
                <a:ea typeface="+mn-ea"/>
                <a:cs typeface="Times New Roman" pitchFamily="18" charset="0"/>
              </a:rPr>
              <a:t>Internship programs: Developing an internship program to attract young talent and provide them with the opportunity to gain valuable work experience. This allows to identify and nurture talented individuals who may eventually become long-term employees. Internship programs can help companies develop a pipeline of future talent and build relationships with educational institutions</a:t>
            </a:r>
            <a:r>
              <a:rPr lang="en-US" sz="1050" kern="1200" baseline="0" dirty="0">
                <a:solidFill>
                  <a:schemeClr val="tx1"/>
                </a:solidFill>
                <a:latin typeface="Times New Roman" pitchFamily="18" charset="0"/>
                <a:ea typeface="+mn-ea"/>
                <a:cs typeface="Times New Roman" pitchFamily="18" charset="0"/>
              </a:rPr>
              <a:t> (</a:t>
            </a:r>
            <a:r>
              <a:rPr lang="en-US" sz="1050" kern="1200" dirty="0">
                <a:solidFill>
                  <a:schemeClr val="tx1"/>
                </a:solidFill>
                <a:latin typeface="Times New Roman" pitchFamily="18" charset="0"/>
                <a:ea typeface="+mn-ea"/>
                <a:cs typeface="Times New Roman" pitchFamily="18" charset="0"/>
              </a:rPr>
              <a:t>Mitchell and </a:t>
            </a:r>
            <a:r>
              <a:rPr lang="en-US" sz="1050" kern="1200" dirty="0" err="1">
                <a:solidFill>
                  <a:schemeClr val="tx1"/>
                </a:solidFill>
                <a:latin typeface="Times New Roman" pitchFamily="18" charset="0"/>
                <a:ea typeface="+mn-ea"/>
                <a:cs typeface="Times New Roman" pitchFamily="18" charset="0"/>
              </a:rPr>
              <a:t>Gamlem</a:t>
            </a:r>
            <a:r>
              <a:rPr lang="en-US" sz="1050" kern="1200" dirty="0">
                <a:solidFill>
                  <a:schemeClr val="tx1"/>
                </a:solidFill>
                <a:latin typeface="Times New Roman" pitchFamily="18" charset="0"/>
                <a:ea typeface="+mn-ea"/>
                <a:cs typeface="Times New Roman" pitchFamily="18" charset="0"/>
              </a:rPr>
              <a:t>, 2012).</a:t>
            </a:r>
          </a:p>
          <a:p>
            <a:r>
              <a:rPr lang="en-US" sz="1100" kern="1200" dirty="0">
                <a:solidFill>
                  <a:schemeClr val="tx1"/>
                </a:solidFill>
                <a:latin typeface="Times New Roman" pitchFamily="18" charset="0"/>
                <a:ea typeface="+mn-ea"/>
                <a:cs typeface="Times New Roman" pitchFamily="18" charset="0"/>
              </a:rPr>
              <a:t> </a:t>
            </a:r>
          </a:p>
          <a:p>
            <a:r>
              <a:rPr lang="en-US" sz="1100" kern="1200" dirty="0">
                <a:solidFill>
                  <a:schemeClr val="tx1"/>
                </a:solidFill>
                <a:latin typeface="Times New Roman" pitchFamily="18" charset="0"/>
                <a:ea typeface="+mn-ea"/>
                <a:cs typeface="Times New Roman" pitchFamily="18" charset="0"/>
              </a:rPr>
              <a:t>Talent pipeline development: Create a talent pipeline by building relationships with educational institutions, industry associations, and other organizations that cater to the restaurant industry. This helps to identify potential candidates who are passionate about the industry and are looking for employment opportunities. As per </a:t>
            </a:r>
            <a:r>
              <a:rPr lang="en-US" sz="1100" kern="1200" dirty="0" err="1">
                <a:solidFill>
                  <a:schemeClr val="tx1"/>
                </a:solidFill>
                <a:latin typeface="Times New Roman" pitchFamily="18" charset="0"/>
                <a:ea typeface="+mn-ea"/>
                <a:cs typeface="Times New Roman" pitchFamily="18" charset="0"/>
              </a:rPr>
              <a:t>Sackett</a:t>
            </a:r>
            <a:r>
              <a:rPr lang="en-US" sz="1100" kern="1200" dirty="0">
                <a:solidFill>
                  <a:schemeClr val="tx1"/>
                </a:solidFill>
                <a:latin typeface="Times New Roman" pitchFamily="18" charset="0"/>
                <a:ea typeface="+mn-ea"/>
                <a:cs typeface="Times New Roman" pitchFamily="18" charset="0"/>
              </a:rPr>
              <a:t>, 2018,  developing a talent pipeline can help companies fill positions quickly and efficiently while also reducing recruiting costs.</a:t>
            </a:r>
          </a:p>
          <a:p>
            <a:endParaRPr lang="en-US" dirty="0"/>
          </a:p>
        </p:txBody>
      </p:sp>
      <p:sp>
        <p:nvSpPr>
          <p:cNvPr id="4" name="Slide Number Placeholder 3"/>
          <p:cNvSpPr>
            <a:spLocks noGrp="1"/>
          </p:cNvSpPr>
          <p:nvPr>
            <p:ph type="sldNum" sz="quarter" idx="10"/>
          </p:nvPr>
        </p:nvSpPr>
        <p:spPr/>
        <p:txBody>
          <a:bodyPr/>
          <a:lstStyle/>
          <a:p>
            <a:fld id="{7DE976E1-D25C-4810-B542-E34D98BC568B}" type="slidenum">
              <a:rPr lang="en-US" smtClean="0"/>
              <a:t>7</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kern="1200" dirty="0">
                <a:solidFill>
                  <a:schemeClr val="tx1"/>
                </a:solidFill>
                <a:latin typeface="Times New Roman" pitchFamily="18" charset="0"/>
                <a:ea typeface="+mn-ea"/>
                <a:cs typeface="Times New Roman" pitchFamily="18" charset="0"/>
              </a:rPr>
              <a:t>Incentive methods are important for attracting potential candidates to work in restaurant operations, particularly for those in the casual and fine dining sectors. There are a variety of incentive methods that can be used, both monetary and nonmonetary.</a:t>
            </a:r>
          </a:p>
          <a:p>
            <a:r>
              <a:rPr lang="en-US" sz="1200" b="0" i="0" kern="1200" dirty="0">
                <a:solidFill>
                  <a:schemeClr val="tx1"/>
                </a:solidFill>
                <a:latin typeface="Times New Roman" pitchFamily="18" charset="0"/>
                <a:ea typeface="+mn-ea"/>
                <a:cs typeface="Times New Roman" pitchFamily="18" charset="0"/>
              </a:rPr>
              <a:t>Monetary incentive methods include sign-on bonuses and performance-based pay. Sign-on bonuses offer a one-time payment to new hires who sign on to work for the organization. Sign-on bonuses can be an effective way to attract and retain high-quality employees (</a:t>
            </a:r>
            <a:r>
              <a:rPr lang="en-US" sz="1200" dirty="0" err="1">
                <a:solidFill>
                  <a:prstClr val="black"/>
                </a:solidFill>
                <a:latin typeface="Times New Roman" pitchFamily="18" charset="0"/>
                <a:cs typeface="Times New Roman" pitchFamily="18" charset="0"/>
              </a:rPr>
              <a:t>Ghasemi</a:t>
            </a:r>
            <a:r>
              <a:rPr lang="en-US" sz="1200" dirty="0">
                <a:solidFill>
                  <a:prstClr val="black"/>
                </a:solidFill>
                <a:latin typeface="Times New Roman" pitchFamily="18" charset="0"/>
                <a:cs typeface="Times New Roman" pitchFamily="18" charset="0"/>
              </a:rPr>
              <a:t>,</a:t>
            </a:r>
            <a:r>
              <a:rPr lang="en-US" sz="1200" baseline="0" dirty="0">
                <a:solidFill>
                  <a:prstClr val="black"/>
                </a:solidFill>
                <a:latin typeface="Times New Roman" pitchFamily="18" charset="0"/>
                <a:cs typeface="Times New Roman" pitchFamily="18" charset="0"/>
              </a:rPr>
              <a:t> </a:t>
            </a:r>
            <a:r>
              <a:rPr lang="en-US" sz="1200" kern="1200" dirty="0">
                <a:solidFill>
                  <a:schemeClr val="tx1"/>
                </a:solidFill>
                <a:latin typeface="+mn-lt"/>
                <a:ea typeface="+mn-ea"/>
                <a:cs typeface="+mn-cs"/>
              </a:rPr>
              <a:t>et. al., 2015 </a:t>
            </a:r>
            <a:r>
              <a:rPr lang="en-US" sz="1200" b="0" i="0" kern="1200" dirty="0">
                <a:solidFill>
                  <a:schemeClr val="tx1"/>
                </a:solidFill>
                <a:latin typeface="Times New Roman" pitchFamily="18" charset="0"/>
                <a:ea typeface="+mn-ea"/>
                <a:cs typeface="Times New Roman" pitchFamily="18" charset="0"/>
              </a:rPr>
              <a:t>). Performance-based pay, on the other hand, offers bonuses or commissions based on individual or team performance. This incentivizes employees to work hard and can lead to increased productivity and profitability for the organization (</a:t>
            </a:r>
            <a:r>
              <a:rPr lang="en-US" sz="1200" dirty="0" err="1"/>
              <a:t>Ogbonnaya</a:t>
            </a:r>
            <a:r>
              <a:rPr lang="en-US" sz="1200" dirty="0"/>
              <a:t>, et.</a:t>
            </a:r>
            <a:r>
              <a:rPr lang="en-US" sz="1200" baseline="0" dirty="0"/>
              <a:t> al., 2017 </a:t>
            </a:r>
            <a:r>
              <a:rPr lang="en-US" sz="1200" b="0" i="0" kern="1200" dirty="0">
                <a:solidFill>
                  <a:schemeClr val="tx1"/>
                </a:solidFill>
                <a:latin typeface="Times New Roman" pitchFamily="18" charset="0"/>
                <a:ea typeface="+mn-ea"/>
                <a:cs typeface="Times New Roman" pitchFamily="18" charset="0"/>
              </a:rPr>
              <a:t>).</a:t>
            </a:r>
          </a:p>
          <a:p>
            <a:endParaRPr lang="en-US" dirty="0"/>
          </a:p>
        </p:txBody>
      </p:sp>
      <p:sp>
        <p:nvSpPr>
          <p:cNvPr id="4" name="Slide Number Placeholder 3"/>
          <p:cNvSpPr>
            <a:spLocks noGrp="1"/>
          </p:cNvSpPr>
          <p:nvPr>
            <p:ph type="sldNum" sz="quarter" idx="10"/>
          </p:nvPr>
        </p:nvSpPr>
        <p:spPr/>
        <p:txBody>
          <a:bodyPr/>
          <a:lstStyle/>
          <a:p>
            <a:fld id="{7DE976E1-D25C-4810-B542-E34D98BC568B}" type="slidenum">
              <a:rPr lang="en-US" smtClean="0"/>
              <a:t>8</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kern="1200" dirty="0">
                <a:solidFill>
                  <a:schemeClr val="tx1"/>
                </a:solidFill>
                <a:latin typeface="+mn-lt"/>
                <a:ea typeface="+mn-ea"/>
                <a:cs typeface="+mn-cs"/>
              </a:rPr>
              <a:t>Nonmonetary incentive methods include flexible scheduling and professional development opportunities. Flexible scheduling allows employees to have some control over their work schedule, such as choosing their shift times or working from home. This can be a valuable benefit for employees who value work-life balance (</a:t>
            </a:r>
            <a:r>
              <a:rPr lang="en-US" sz="1200" dirty="0" err="1"/>
              <a:t>Cassar</a:t>
            </a:r>
            <a:r>
              <a:rPr lang="en-US" sz="1200" baseline="0" dirty="0"/>
              <a:t> and</a:t>
            </a:r>
            <a:r>
              <a:rPr lang="en-US" sz="1200" dirty="0"/>
              <a:t> Meier,</a:t>
            </a:r>
            <a:r>
              <a:rPr lang="en-US" sz="1200" baseline="0" dirty="0"/>
              <a:t> </a:t>
            </a:r>
            <a:r>
              <a:rPr lang="en-US" sz="1200" dirty="0"/>
              <a:t>2018). </a:t>
            </a:r>
            <a:r>
              <a:rPr lang="en-US" sz="1200" b="0" i="0" kern="1200" dirty="0">
                <a:solidFill>
                  <a:schemeClr val="tx1"/>
                </a:solidFill>
                <a:latin typeface="+mn-lt"/>
                <a:ea typeface="+mn-ea"/>
                <a:cs typeface="+mn-cs"/>
              </a:rPr>
              <a:t>Professional development opportunities, such as training and education programs, can help employees improve their skills and advance in their careers. This can increase employee engagement and job satisfaction, as well as help retain employees in the long term (</a:t>
            </a:r>
            <a:r>
              <a:rPr lang="en-US" sz="1200" dirty="0" err="1"/>
              <a:t>Djajasinga</a:t>
            </a:r>
            <a:r>
              <a:rPr lang="en-US" sz="1200" dirty="0"/>
              <a:t>,</a:t>
            </a:r>
            <a:r>
              <a:rPr lang="en-US" sz="1200" baseline="0" dirty="0"/>
              <a:t> et. al., 2021 </a:t>
            </a:r>
            <a:r>
              <a:rPr lang="en-US" sz="1200" b="0" i="0" kern="1200" dirty="0">
                <a:solidFill>
                  <a:schemeClr val="tx1"/>
                </a:solidFill>
                <a:latin typeface="+mn-lt"/>
                <a:ea typeface="+mn-ea"/>
                <a:cs typeface="+mn-cs"/>
              </a:rPr>
              <a:t>).</a:t>
            </a:r>
          </a:p>
          <a:p>
            <a:r>
              <a:rPr lang="en-US" sz="1200" b="0" i="0" kern="1200" dirty="0">
                <a:solidFill>
                  <a:schemeClr val="tx1"/>
                </a:solidFill>
                <a:latin typeface="+mn-lt"/>
                <a:ea typeface="+mn-ea"/>
                <a:cs typeface="+mn-cs"/>
              </a:rPr>
              <a:t>In conclusion, the use of incentive methods is critical for attracting and retaining high-quality employees in restaurant operations, particularly in the competitive casual and fine dining sectors. By offering both monetary and nonmonetary incentives, organizations can attract candidates who are motivated by different factors and increase employee satisfaction and retention rates.</a:t>
            </a:r>
          </a:p>
          <a:p>
            <a:endParaRPr lang="en-US" dirty="0"/>
          </a:p>
        </p:txBody>
      </p:sp>
      <p:sp>
        <p:nvSpPr>
          <p:cNvPr id="4" name="Slide Number Placeholder 3"/>
          <p:cNvSpPr>
            <a:spLocks noGrp="1"/>
          </p:cNvSpPr>
          <p:nvPr>
            <p:ph type="sldNum" sz="quarter" idx="10"/>
          </p:nvPr>
        </p:nvSpPr>
        <p:spPr/>
        <p:txBody>
          <a:bodyPr/>
          <a:lstStyle/>
          <a:p>
            <a:fld id="{7DE976E1-D25C-4810-B542-E34D98BC568B}" type="slidenum">
              <a:rPr lang="en-US" smtClean="0"/>
              <a:t>9</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noProof="0" dirty="0">
                <a:latin typeface="Times New Roman" pitchFamily="18" charset="0"/>
                <a:cs typeface="Times New Roman" pitchFamily="18" charset="0"/>
              </a:rPr>
              <a:t>Both monetary and nonmonetary incentives, such as sign-on bonuses, performance-based pay, flexible scheduling, and professional development opportunities, can boost staff retention and job satisfaction, as well as enhance the organization's productivity and profitability. Staff professional people in the restaurant business must be capable of managing a continually shifting company environment affected by multiple internal and external factors in order to develop effective talent acquisition and retention strategies that support the organization's mission and objectives. By keeping abreast of the most recent industry trends and best practises and by leveraging their skills and knowledge, personnel professionals can play a vital role in ensuring the success of their organisation in the challenging restaurant sector.</a:t>
            </a:r>
            <a:endParaRPr lang="en-GB" noProof="0" dirty="0"/>
          </a:p>
        </p:txBody>
      </p:sp>
      <p:sp>
        <p:nvSpPr>
          <p:cNvPr id="4" name="Slide Number Placeholder 3"/>
          <p:cNvSpPr>
            <a:spLocks noGrp="1"/>
          </p:cNvSpPr>
          <p:nvPr>
            <p:ph type="sldNum" sz="quarter" idx="10"/>
          </p:nvPr>
        </p:nvSpPr>
        <p:spPr/>
        <p:txBody>
          <a:bodyPr/>
          <a:lstStyle/>
          <a:p>
            <a:fld id="{7DE976E1-D25C-4810-B542-E34D98BC568B}" type="slidenum">
              <a:rPr lang="en-US" smtClean="0"/>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DF9C7667-EADA-40AC-B931-4642E0A9A4DE}"/>
              </a:ext>
            </a:extLst>
          </p:cNvPr>
          <p:cNvSpPr>
            <a:spLocks noGrp="1"/>
          </p:cNvSpPr>
          <p:nvPr>
            <p:ph type="pic" sz="quarter" idx="13"/>
          </p:nvPr>
        </p:nvSpPr>
        <p:spPr>
          <a:xfrm>
            <a:off x="0" y="0"/>
            <a:ext cx="9144000" cy="6858000"/>
          </a:xfrm>
          <a:prstGeom prst="rect">
            <a:avLst/>
          </a:prstGeom>
          <a:solidFill>
            <a:schemeClr val="tx1">
              <a:lumMod val="65000"/>
              <a:lumOff val="35000"/>
            </a:schemeClr>
          </a:solidFill>
        </p:spPr>
        <p:txBody>
          <a:bodyPr anchor="ctr"/>
          <a:lstStyle>
            <a:lvl1pPr marL="0" indent="0" algn="ctr">
              <a:buNone/>
              <a:defRPr>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342900" y="4517136"/>
            <a:ext cx="4936166" cy="1371600"/>
          </a:xfrm>
        </p:spPr>
        <p:txBody>
          <a:bodyPr>
            <a:normAutofit/>
          </a:bodyPr>
          <a:lstStyle>
            <a:lvl1pPr>
              <a:lnSpc>
                <a:spcPts val="4600"/>
              </a:lnSpc>
              <a:defRPr sz="3600" cap="all" baseline="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3650242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Intro">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DF9C7667-EADA-40AC-B931-4642E0A9A4DE}"/>
              </a:ext>
            </a:extLst>
          </p:cNvPr>
          <p:cNvSpPr>
            <a:spLocks noGrp="1"/>
          </p:cNvSpPr>
          <p:nvPr>
            <p:ph type="pic" sz="quarter" idx="13"/>
          </p:nvPr>
        </p:nvSpPr>
        <p:spPr>
          <a:xfrm>
            <a:off x="0" y="0"/>
            <a:ext cx="9144000" cy="6858000"/>
          </a:xfrm>
          <a:prstGeom prst="rect">
            <a:avLst/>
          </a:prstGeom>
          <a:solidFill>
            <a:schemeClr val="tx1">
              <a:lumMod val="50000"/>
              <a:lumOff val="50000"/>
            </a:schemeClr>
          </a:solidFill>
        </p:spPr>
        <p:txBody>
          <a:bodyPr anchor="ctr"/>
          <a:lstStyle>
            <a:lvl1pPr marL="0" indent="0">
              <a:buNone/>
              <a:defRPr>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p:txBody>
          <a:bodyPr/>
          <a:lstStyle>
            <a:lvl1pPr>
              <a:defRPr cap="all" baseline="0">
                <a:solidFill>
                  <a:schemeClr val="bg1"/>
                </a:solidFill>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2571750" y="2240280"/>
            <a:ext cx="3483864" cy="4197096"/>
          </a:xfrm>
          <a:prstGeom prst="rect">
            <a:avLst/>
          </a:prstGeom>
        </p:spPr>
        <p:txBody>
          <a:bodyPr/>
          <a:lstStyle>
            <a:lvl1pPr marL="0" indent="0">
              <a:lnSpc>
                <a:spcPts val="28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dirty="0"/>
              <a:t>Click to edit text</a:t>
            </a:r>
          </a:p>
        </p:txBody>
      </p:sp>
      <p:sp>
        <p:nvSpPr>
          <p:cNvPr id="7" name="Text Placeholder 6">
            <a:extLst>
              <a:ext uri="{FF2B5EF4-FFF2-40B4-BE49-F238E27FC236}">
                <a16:creationId xmlns:a16="http://schemas.microsoft.com/office/drawing/2014/main" id="{EC1CB8E8-F58A-4B26-B8AA-8977FC608E83}"/>
              </a:ext>
            </a:extLst>
          </p:cNvPr>
          <p:cNvSpPr>
            <a:spLocks noGrp="1"/>
          </p:cNvSpPr>
          <p:nvPr>
            <p:ph type="body" sz="quarter" idx="15" hasCustomPrompt="1"/>
          </p:nvPr>
        </p:nvSpPr>
        <p:spPr>
          <a:xfrm>
            <a:off x="473202" y="4498848"/>
            <a:ext cx="1591056" cy="621792"/>
          </a:xfrm>
          <a:prstGeom prst="rect">
            <a:avLst/>
          </a:prstGeom>
        </p:spPr>
        <p:txBody>
          <a:bodyPr lIns="0"/>
          <a:lstStyle>
            <a:lvl1pPr marL="0" indent="0">
              <a:lnSpc>
                <a:spcPts val="1800"/>
              </a:lnSpc>
              <a:spcBef>
                <a:spcPts val="0"/>
              </a:spcBef>
              <a:buNone/>
              <a:defRPr sz="1200" b="1"/>
            </a:lvl1pPr>
            <a:lvl2pPr marL="457200" indent="0">
              <a:lnSpc>
                <a:spcPts val="1800"/>
              </a:lnSpc>
              <a:spcBef>
                <a:spcPts val="0"/>
              </a:spcBef>
              <a:buNone/>
              <a:defRPr sz="1200" b="1"/>
            </a:lvl2pPr>
            <a:lvl3pPr marL="914400" indent="0">
              <a:lnSpc>
                <a:spcPts val="1800"/>
              </a:lnSpc>
              <a:spcBef>
                <a:spcPts val="0"/>
              </a:spcBef>
              <a:buNone/>
              <a:defRPr sz="1200" b="1"/>
            </a:lvl3pPr>
            <a:lvl4pPr marL="1371600" indent="0">
              <a:lnSpc>
                <a:spcPts val="1800"/>
              </a:lnSpc>
              <a:spcBef>
                <a:spcPts val="0"/>
              </a:spcBef>
              <a:buNone/>
              <a:defRPr sz="1200" b="1"/>
            </a:lvl4pPr>
            <a:lvl5pPr marL="1828800" indent="0">
              <a:lnSpc>
                <a:spcPts val="1800"/>
              </a:lnSpc>
              <a:spcBef>
                <a:spcPts val="0"/>
              </a:spcBef>
              <a:buNone/>
              <a:defRPr sz="1200" b="1"/>
            </a:lvl5pPr>
          </a:lstStyle>
          <a:p>
            <a:pPr lvl="0"/>
            <a:r>
              <a:rPr lang="en-US"/>
              <a:t>Click to text</a:t>
            </a:r>
          </a:p>
        </p:txBody>
      </p:sp>
    </p:spTree>
    <p:extLst>
      <p:ext uri="{BB962C8B-B14F-4D97-AF65-F5344CB8AC3E}">
        <p14:creationId xmlns:p14="http://schemas.microsoft.com/office/powerpoint/2010/main" val="1980593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Palette Balance act">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342900" y="2569464"/>
            <a:ext cx="2714626" cy="1179576"/>
          </a:xfrm>
        </p:spPr>
        <p:txBody>
          <a:bodyPr anchor="b" anchorCtr="0">
            <a:normAutofit/>
          </a:bodyPr>
          <a:lstStyle>
            <a:lvl1pPr>
              <a:lnSpc>
                <a:spcPts val="4000"/>
              </a:lnSpc>
              <a:defRPr sz="3200" cap="all" baseline="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3209544" y="1463040"/>
            <a:ext cx="1124712" cy="2194560"/>
          </a:xfrm>
          <a:prstGeom prst="rect">
            <a:avLst/>
          </a:prstGeom>
        </p:spPr>
        <p:txBody>
          <a:bodyPr/>
          <a:lstStyle>
            <a:lvl1pPr>
              <a:defRPr sz="2000"/>
            </a:lvl1pPr>
          </a:lstStyle>
          <a:p>
            <a:r>
              <a:rPr lang="en-US"/>
              <a:t>Click icon to add picture</a:t>
            </a:r>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4670298" y="1463040"/>
            <a:ext cx="1124712" cy="2194560"/>
          </a:xfrm>
          <a:prstGeom prst="rect">
            <a:avLst/>
          </a:prstGeom>
        </p:spPr>
        <p:txBody>
          <a:bodyPr/>
          <a:lstStyle>
            <a:lvl1pPr>
              <a:defRPr sz="2000"/>
            </a:lvl1pPr>
          </a:lstStyle>
          <a:p>
            <a:r>
              <a:rPr lang="en-US"/>
              <a:t>Click icon to add picture</a:t>
            </a:r>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6131052" y="1463040"/>
            <a:ext cx="1124712" cy="2194560"/>
          </a:xfrm>
          <a:prstGeom prst="rect">
            <a:avLst/>
          </a:prstGeom>
        </p:spPr>
        <p:txBody>
          <a:bodyPr/>
          <a:lstStyle>
            <a:lvl1pPr>
              <a:defRPr sz="2000"/>
            </a:lvl1pPr>
          </a:lstStyle>
          <a:p>
            <a:r>
              <a:rPr lang="en-US"/>
              <a:t>Click icon to add picture</a:t>
            </a:r>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7591806" y="1463040"/>
            <a:ext cx="1124712" cy="2194560"/>
          </a:xfrm>
          <a:prstGeom prst="rect">
            <a:avLst/>
          </a:prstGeom>
        </p:spPr>
        <p:txBody>
          <a:bodyPr/>
          <a:lstStyle>
            <a:lvl1pPr>
              <a:defRPr sz="2000"/>
            </a:lvl1pPr>
          </a:lstStyle>
          <a:p>
            <a:r>
              <a:rPr lang="en-US"/>
              <a:t>Click icon to add picture</a:t>
            </a:r>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3209544" y="4087368"/>
            <a:ext cx="1124712" cy="2194560"/>
          </a:xfrm>
          <a:prstGeom prst="rect">
            <a:avLst/>
          </a:prstGeom>
        </p:spPr>
        <p:txBody>
          <a:bodyPr/>
          <a:lstStyle>
            <a:lvl1pPr>
              <a:defRPr sz="20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4670298" y="4087368"/>
            <a:ext cx="1124712" cy="2194560"/>
          </a:xfrm>
          <a:prstGeom prst="rect">
            <a:avLst/>
          </a:prstGeom>
        </p:spPr>
        <p:txBody>
          <a:bodyPr/>
          <a:lstStyle>
            <a:lvl1pPr>
              <a:defRPr sz="20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6131052" y="4087368"/>
            <a:ext cx="1124712" cy="2194560"/>
          </a:xfrm>
          <a:prstGeom prst="rect">
            <a:avLst/>
          </a:prstGeom>
        </p:spPr>
        <p:txBody>
          <a:bodyPr/>
          <a:lstStyle>
            <a:lvl1pPr>
              <a:defRPr sz="20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7591806" y="4087368"/>
            <a:ext cx="1124712" cy="2194560"/>
          </a:xfrm>
          <a:prstGeom prst="rect">
            <a:avLst/>
          </a:prstGeom>
        </p:spPr>
        <p:txBody>
          <a:bodyPr/>
          <a:lstStyle>
            <a:lvl1pPr>
              <a:defRPr sz="2000"/>
            </a:lvl1pPr>
          </a:lstStyle>
          <a:p>
            <a:r>
              <a:rPr lang="en-US"/>
              <a:t>Click icon to add picture</a:t>
            </a:r>
            <a:endParaRPr lang="en-US" dirty="0"/>
          </a:p>
        </p:txBody>
      </p:sp>
    </p:spTree>
    <p:extLst>
      <p:ext uri="{BB962C8B-B14F-4D97-AF65-F5344CB8AC3E}">
        <p14:creationId xmlns:p14="http://schemas.microsoft.com/office/powerpoint/2010/main" val="2901903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Immersive palette Balancing Act">
    <p:bg>
      <p:bgPr>
        <a:solidFill>
          <a:schemeClr val="accent5"/>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869985-B973-4011-9FA2-83D7EBB2EA53}"/>
              </a:ext>
            </a:extLst>
          </p:cNvPr>
          <p:cNvSpPr/>
          <p:nvPr/>
        </p:nvSpPr>
        <p:spPr>
          <a:xfrm>
            <a:off x="0" y="2400300"/>
            <a:ext cx="3200400" cy="4457700"/>
          </a:xfrm>
          <a:prstGeom prst="rect">
            <a:avLst/>
          </a:prstGeom>
          <a:solidFill>
            <a:srgbClr val="D293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342900" y="1399032"/>
            <a:ext cx="2714626" cy="877824"/>
          </a:xfrm>
        </p:spPr>
        <p:txBody>
          <a:bodyPr/>
          <a:lstStyle>
            <a:lvl1pPr>
              <a:defRPr cap="all" baseline="0">
                <a:solidFill>
                  <a:schemeClr val="bg1"/>
                </a:solidFill>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342900" y="2779776"/>
            <a:ext cx="2599182" cy="3255264"/>
          </a:xfrm>
          <a:prstGeom prst="rect">
            <a:avLst/>
          </a:prstGeom>
        </p:spPr>
        <p:txBody>
          <a:bodyPr/>
          <a:lstStyle>
            <a:lvl1pPr marL="0" indent="0">
              <a:lnSpc>
                <a:spcPts val="30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dirty="0"/>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3190875" y="0"/>
            <a:ext cx="5610225" cy="6858000"/>
          </a:xfrm>
          <a:prstGeom prst="rect">
            <a:avLst/>
          </a:prstGeom>
        </p:spPr>
        <p:txBody>
          <a:bodyPr anchor="ctr"/>
          <a:lstStyle>
            <a:lvl1pPr marL="0" indent="0" algn="ctr">
              <a:buNone/>
              <a:defRPr>
                <a:solidFill>
                  <a:schemeClr val="bg1"/>
                </a:solidFill>
              </a:defRPr>
            </a:lvl1pPr>
          </a:lstStyle>
          <a:p>
            <a:r>
              <a:rPr lang="en-US"/>
              <a:t>Click icon to add picture</a:t>
            </a:r>
            <a:endParaRPr lang="en-US" dirty="0"/>
          </a:p>
        </p:txBody>
      </p:sp>
      <p:sp>
        <p:nvSpPr>
          <p:cNvPr id="8" name="Rectangle 7">
            <a:extLst>
              <a:ext uri="{FF2B5EF4-FFF2-40B4-BE49-F238E27FC236}">
                <a16:creationId xmlns:a16="http://schemas.microsoft.com/office/drawing/2014/main" id="{E75D44F0-DADD-4DCC-82EC-FDB3E9878AA9}"/>
              </a:ext>
            </a:extLst>
          </p:cNvPr>
          <p:cNvSpPr/>
          <p:nvPr/>
        </p:nvSpPr>
        <p:spPr>
          <a:xfrm>
            <a:off x="8801100" y="4445000"/>
            <a:ext cx="342900" cy="2413000"/>
          </a:xfrm>
          <a:prstGeom prst="rect">
            <a:avLst/>
          </a:prstGeom>
          <a:solidFill>
            <a:srgbClr val="884C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28CFE2C9-8B6E-4DDA-A5EA-04581F7629F0}"/>
              </a:ext>
            </a:extLst>
          </p:cNvPr>
          <p:cNvSpPr/>
          <p:nvPr/>
        </p:nvSpPr>
        <p:spPr>
          <a:xfrm>
            <a:off x="8801100" y="0"/>
            <a:ext cx="342900" cy="4462272"/>
          </a:xfrm>
          <a:prstGeom prst="rect">
            <a:avLst/>
          </a:prstGeom>
          <a:solidFill>
            <a:srgbClr val="86A29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71823428"/>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Instructions">
    <p:spTree>
      <p:nvGrpSpPr>
        <p:cNvPr id="1" name=""/>
        <p:cNvGrpSpPr/>
        <p:nvPr/>
      </p:nvGrpSpPr>
      <p:grpSpPr>
        <a:xfrm>
          <a:off x="0" y="0"/>
          <a:ext cx="0" cy="0"/>
          <a:chOff x="0" y="0"/>
          <a:chExt cx="0" cy="0"/>
        </a:xfrm>
      </p:grpSpPr>
      <p:sp>
        <p:nvSpPr>
          <p:cNvPr id="9" name="Rectangle 8" hidden="1"/>
          <p:cNvSpPr/>
          <p:nvPr/>
        </p:nvSpPr>
        <p:spPr>
          <a:xfrm>
            <a:off x="192024" y="265177"/>
            <a:ext cx="8762287"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sp>
        <p:nvSpPr>
          <p:cNvPr id="12" name="Title 1">
            <a:extLst>
              <a:ext uri="{FF2B5EF4-FFF2-40B4-BE49-F238E27FC236}">
                <a16:creationId xmlns:a16="http://schemas.microsoft.com/office/drawing/2014/main" id="{96FEDCD9-19A7-423B-ABE0-DDD032DE8879}"/>
              </a:ext>
            </a:extLst>
          </p:cNvPr>
          <p:cNvSpPr>
            <a:spLocks noGrp="1"/>
          </p:cNvSpPr>
          <p:nvPr>
            <p:ph type="title"/>
          </p:nvPr>
        </p:nvSpPr>
        <p:spPr>
          <a:xfrm>
            <a:off x="342900" y="914400"/>
            <a:ext cx="5600701" cy="1572768"/>
          </a:xfrm>
        </p:spPr>
        <p:txBody>
          <a:bodyPr/>
          <a:lstStyle>
            <a:lvl1pPr>
              <a:lnSpc>
                <a:spcPts val="4600"/>
              </a:lnSpc>
              <a:defRPr/>
            </a:lvl1pPr>
          </a:lstStyle>
          <a:p>
            <a:r>
              <a:rPr lang="en-US"/>
              <a:t>Click to edit Master title style</a:t>
            </a:r>
            <a:endParaRPr lang="en-US" dirty="0"/>
          </a:p>
        </p:txBody>
      </p:sp>
      <p:sp>
        <p:nvSpPr>
          <p:cNvPr id="14" name="Text Placeholder 9">
            <a:extLst>
              <a:ext uri="{FF2B5EF4-FFF2-40B4-BE49-F238E27FC236}">
                <a16:creationId xmlns:a16="http://schemas.microsoft.com/office/drawing/2014/main" id="{EBD7372B-17B4-4062-8BFA-745581B27349}"/>
              </a:ext>
            </a:extLst>
          </p:cNvPr>
          <p:cNvSpPr>
            <a:spLocks noGrp="1"/>
          </p:cNvSpPr>
          <p:nvPr>
            <p:ph type="body" sz="quarter" idx="14" hasCustomPrompt="1"/>
          </p:nvPr>
        </p:nvSpPr>
        <p:spPr>
          <a:xfrm>
            <a:off x="342900" y="2540000"/>
            <a:ext cx="4943475" cy="3403600"/>
          </a:xfrm>
          <a:prstGeom prst="rect">
            <a:avLst/>
          </a:prstGeom>
        </p:spPr>
        <p:txBody>
          <a:bodyPr/>
          <a:lstStyle>
            <a:lvl1pPr marL="342900" indent="-342900">
              <a:lnSpc>
                <a:spcPts val="3000"/>
              </a:lnSpc>
              <a:spcBef>
                <a:spcPts val="0"/>
              </a:spcBef>
              <a:buFont typeface="+mj-lt"/>
              <a:buAutoNum type="arabicPeriod"/>
              <a:defRPr sz="1800"/>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dirty="0"/>
              <a:t>Click to edit text</a:t>
            </a:r>
          </a:p>
        </p:txBody>
      </p:sp>
      <p:sp>
        <p:nvSpPr>
          <p:cNvPr id="3" name="Picture Placeholder 2">
            <a:extLst>
              <a:ext uri="{FF2B5EF4-FFF2-40B4-BE49-F238E27FC236}">
                <a16:creationId xmlns:a16="http://schemas.microsoft.com/office/drawing/2014/main" id="{C09A28F9-9D68-48A2-A1AD-C1C318C0EC8D}"/>
              </a:ext>
            </a:extLst>
          </p:cNvPr>
          <p:cNvSpPr>
            <a:spLocks noGrp="1"/>
          </p:cNvSpPr>
          <p:nvPr>
            <p:ph type="pic" sz="quarter" idx="15"/>
          </p:nvPr>
        </p:nvSpPr>
        <p:spPr>
          <a:xfrm>
            <a:off x="6086475" y="1384300"/>
            <a:ext cx="2558034" cy="4572000"/>
          </a:xfrm>
          <a:prstGeom prst="roundRect">
            <a:avLst>
              <a:gd name="adj" fmla="val 2543"/>
            </a:avLst>
          </a:prstGeom>
        </p:spPr>
        <p:txBody>
          <a:bodyPr anchor="ct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2185836540"/>
      </p:ext>
    </p:extLst>
  </p:cSld>
  <p:clrMapOvr>
    <a:masterClrMapping/>
  </p:clrMapOvr>
  <p:extLst>
    <p:ext uri="{DCECCB84-F9BA-43D5-87BE-67443E8EF086}">
      <p15:sldGuideLst xmlns:p15="http://schemas.microsoft.com/office/powerpoint/2012/main">
        <p15:guide id="1" orient="horz" pos="1032" userDrawn="1">
          <p15:clr>
            <a:srgbClr val="FBAE40"/>
          </p15:clr>
        </p15:guide>
        <p15:guide id="2" pos="336"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E90CA93F-C443-4AF5-A28E-EFBE7AD00924}" type="datetimeFigureOut">
              <a:rPr lang="en-US" smtClean="0"/>
              <a:t>3/31/2023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BAB558-CD90-4605-AC5B-6EB09878BC5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Palette Wellspring">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342900" y="2569464"/>
            <a:ext cx="2714626" cy="1179576"/>
          </a:xfrm>
        </p:spPr>
        <p:txBody>
          <a:bodyPr anchor="b" anchorCtr="0">
            <a:normAutofit/>
          </a:bodyPr>
          <a:lstStyle>
            <a:lvl1pPr>
              <a:lnSpc>
                <a:spcPts val="4000"/>
              </a:lnSpc>
              <a:defRPr sz="320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3209544" y="1463040"/>
            <a:ext cx="1124712" cy="2194560"/>
          </a:xfrm>
          <a:prstGeom prst="rect">
            <a:avLst/>
          </a:prstGeom>
        </p:spPr>
        <p:txBody>
          <a:bodyPr/>
          <a:lstStyle>
            <a:lvl1pPr>
              <a:defRPr sz="2000"/>
            </a:lvl1pPr>
          </a:lstStyle>
          <a:p>
            <a:r>
              <a:rPr lang="en-US"/>
              <a:t>Click icon to add picture</a:t>
            </a:r>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4670298" y="1463040"/>
            <a:ext cx="1124712" cy="2194560"/>
          </a:xfrm>
          <a:prstGeom prst="rect">
            <a:avLst/>
          </a:prstGeom>
        </p:spPr>
        <p:txBody>
          <a:bodyPr/>
          <a:lstStyle>
            <a:lvl1pPr>
              <a:defRPr sz="2000"/>
            </a:lvl1pPr>
          </a:lstStyle>
          <a:p>
            <a:r>
              <a:rPr lang="en-US"/>
              <a:t>Click icon to add picture</a:t>
            </a:r>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6131052" y="1463040"/>
            <a:ext cx="1124712" cy="2194560"/>
          </a:xfrm>
          <a:prstGeom prst="rect">
            <a:avLst/>
          </a:prstGeom>
        </p:spPr>
        <p:txBody>
          <a:bodyPr/>
          <a:lstStyle>
            <a:lvl1pPr>
              <a:defRPr sz="2000"/>
            </a:lvl1pPr>
          </a:lstStyle>
          <a:p>
            <a:r>
              <a:rPr lang="en-US"/>
              <a:t>Click icon to add picture</a:t>
            </a:r>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7591806" y="1463040"/>
            <a:ext cx="1124712" cy="2194560"/>
          </a:xfrm>
          <a:prstGeom prst="rect">
            <a:avLst/>
          </a:prstGeom>
        </p:spPr>
        <p:txBody>
          <a:bodyPr/>
          <a:lstStyle>
            <a:lvl1pPr>
              <a:defRPr sz="2000"/>
            </a:lvl1pPr>
          </a:lstStyle>
          <a:p>
            <a:r>
              <a:rPr lang="en-US"/>
              <a:t>Click icon to add picture</a:t>
            </a:r>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3209544" y="4087368"/>
            <a:ext cx="1124712" cy="2194560"/>
          </a:xfrm>
          <a:prstGeom prst="rect">
            <a:avLst/>
          </a:prstGeom>
        </p:spPr>
        <p:txBody>
          <a:bodyPr/>
          <a:lstStyle>
            <a:lvl1pPr>
              <a:defRPr sz="20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4670298" y="4087368"/>
            <a:ext cx="1124712" cy="2194560"/>
          </a:xfrm>
          <a:prstGeom prst="rect">
            <a:avLst/>
          </a:prstGeom>
        </p:spPr>
        <p:txBody>
          <a:bodyPr/>
          <a:lstStyle>
            <a:lvl1pPr>
              <a:defRPr sz="20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6131052" y="4087368"/>
            <a:ext cx="1124712" cy="2194560"/>
          </a:xfrm>
          <a:prstGeom prst="rect">
            <a:avLst/>
          </a:prstGeom>
        </p:spPr>
        <p:txBody>
          <a:bodyPr/>
          <a:lstStyle>
            <a:lvl1pPr>
              <a:defRPr sz="20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7591806" y="4087368"/>
            <a:ext cx="1124712" cy="2194560"/>
          </a:xfrm>
          <a:prstGeom prst="rect">
            <a:avLst/>
          </a:prstGeom>
        </p:spPr>
        <p:txBody>
          <a:bodyPr/>
          <a:lstStyle>
            <a:lvl1pPr>
              <a:defRPr sz="2000"/>
            </a:lvl1pPr>
          </a:lstStyle>
          <a:p>
            <a:r>
              <a:rPr lang="en-US"/>
              <a:t>Click icon to add picture</a:t>
            </a:r>
            <a:endParaRPr lang="en-US" dirty="0"/>
          </a:p>
        </p:txBody>
      </p:sp>
    </p:spTree>
    <p:extLst>
      <p:ext uri="{BB962C8B-B14F-4D97-AF65-F5344CB8AC3E}">
        <p14:creationId xmlns:p14="http://schemas.microsoft.com/office/powerpoint/2010/main" val="22059421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Immersive palette Wellspring">
    <p:bg>
      <p:bgPr>
        <a:solidFill>
          <a:schemeClr val="tx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186ECD6-DF3C-4CA6-9A77-ED32AC37F81F}"/>
              </a:ext>
            </a:extLst>
          </p:cNvPr>
          <p:cNvSpPr/>
          <p:nvPr userDrawn="1"/>
        </p:nvSpPr>
        <p:spPr>
          <a:xfrm>
            <a:off x="0" y="0"/>
            <a:ext cx="1834116" cy="457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D3F081E-4462-4B33-A41E-0432A3B439D9}"/>
              </a:ext>
            </a:extLst>
          </p:cNvPr>
          <p:cNvSpPr/>
          <p:nvPr userDrawn="1"/>
        </p:nvSpPr>
        <p:spPr>
          <a:xfrm rot="5400000">
            <a:off x="7749806" y="5463806"/>
            <a:ext cx="2445488" cy="342900"/>
          </a:xfrm>
          <a:prstGeom prst="rect">
            <a:avLst/>
          </a:prstGeom>
          <a:solidFill>
            <a:srgbClr val="8A5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05FA2D1-6BF4-4194-B815-8C66D013FD27}"/>
              </a:ext>
            </a:extLst>
          </p:cNvPr>
          <p:cNvSpPr/>
          <p:nvPr userDrawn="1"/>
        </p:nvSpPr>
        <p:spPr>
          <a:xfrm>
            <a:off x="5987036" y="495300"/>
            <a:ext cx="2815209" cy="5943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C88F0DF-BC0B-473C-82DC-7FC46D38FAC1}"/>
              </a:ext>
            </a:extLst>
          </p:cNvPr>
          <p:cNvSpPr/>
          <p:nvPr userDrawn="1"/>
        </p:nvSpPr>
        <p:spPr>
          <a:xfrm>
            <a:off x="3188369" y="495300"/>
            <a:ext cx="2840292" cy="594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342900" y="2779776"/>
            <a:ext cx="2599182" cy="3255264"/>
          </a:xfrm>
          <a:prstGeom prst="rect">
            <a:avLst/>
          </a:prstGeom>
        </p:spPr>
        <p:txBody>
          <a:bodyPr/>
          <a:lstStyle>
            <a:lvl1pPr marL="0" indent="0">
              <a:lnSpc>
                <a:spcPts val="3000"/>
              </a:lnSpc>
              <a:spcBef>
                <a:spcPts val="0"/>
              </a:spcBef>
              <a:buNone/>
              <a:defRPr sz="1800">
                <a:solidFill>
                  <a:schemeClr val="tx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3531870" y="960120"/>
            <a:ext cx="4930902" cy="5074920"/>
          </a:xfrm>
          <a:prstGeom prst="rect">
            <a:avLst/>
          </a:prstGeom>
        </p:spPr>
        <p:txBody>
          <a:bodyPr anchor="ctr"/>
          <a:lstStyle>
            <a:lvl1pPr marL="0" indent="0" algn="ctr">
              <a:buNone/>
              <a:defRPr>
                <a:solidFill>
                  <a:schemeClr val="bg1"/>
                </a:solidFill>
              </a:defRPr>
            </a:lvl1pPr>
          </a:lstStyle>
          <a:p>
            <a:r>
              <a:rPr lang="en-US"/>
              <a:t>Click icon to add picture</a:t>
            </a:r>
            <a:endParaRPr lang="en-US" dirty="0"/>
          </a:p>
        </p:txBody>
      </p:sp>
      <p:sp>
        <p:nvSpPr>
          <p:cNvPr id="13" name="Rectangle 12">
            <a:extLst>
              <a:ext uri="{FF2B5EF4-FFF2-40B4-BE49-F238E27FC236}">
                <a16:creationId xmlns:a16="http://schemas.microsoft.com/office/drawing/2014/main" id="{FDF3E524-6AEB-4529-804C-0B9CD9992050}"/>
              </a:ext>
            </a:extLst>
          </p:cNvPr>
          <p:cNvSpPr/>
          <p:nvPr userDrawn="1"/>
        </p:nvSpPr>
        <p:spPr>
          <a:xfrm>
            <a:off x="171452" y="241300"/>
            <a:ext cx="8829675" cy="6400800"/>
          </a:xfrm>
          <a:prstGeom prst="rect">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4CFF2CAC-AD21-48FA-AD68-A643AAA6A8C4}"/>
              </a:ext>
            </a:extLst>
          </p:cNvPr>
          <p:cNvCxnSpPr>
            <a:cxnSpLocks/>
          </p:cNvCxnSpPr>
          <p:nvPr userDrawn="1"/>
        </p:nvCxnSpPr>
        <p:spPr>
          <a:xfrm>
            <a:off x="171452" y="2415910"/>
            <a:ext cx="3016919" cy="0"/>
          </a:xfrm>
          <a:prstGeom prst="line">
            <a:avLst/>
          </a:prstGeom>
          <a:ln w="25400">
            <a:solidFill>
              <a:schemeClr val="accent5"/>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342900" y="1371600"/>
            <a:ext cx="2714626" cy="877824"/>
          </a:xfrm>
        </p:spPr>
        <p:txBody>
          <a:bodyPr/>
          <a:lstStyle>
            <a:lvl1pPr>
              <a:lnSpc>
                <a:spcPts val="4320"/>
              </a:lnSpc>
              <a:defRPr>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2512255900"/>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alette Star of the show">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342900" y="2569464"/>
            <a:ext cx="2714626" cy="1179576"/>
          </a:xfrm>
        </p:spPr>
        <p:txBody>
          <a:bodyPr anchor="t" anchorCtr="0">
            <a:normAutofit/>
          </a:bodyPr>
          <a:lstStyle>
            <a:lvl1pPr>
              <a:lnSpc>
                <a:spcPts val="4000"/>
              </a:lnSpc>
              <a:defRPr sz="320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3209544" y="1463040"/>
            <a:ext cx="1124712" cy="2194560"/>
          </a:xfrm>
          <a:prstGeom prst="rect">
            <a:avLst/>
          </a:prstGeom>
        </p:spPr>
        <p:txBody>
          <a:bodyPr/>
          <a:lstStyle>
            <a:lvl1pPr>
              <a:defRPr sz="2000"/>
            </a:lvl1pPr>
          </a:lstStyle>
          <a:p>
            <a:r>
              <a:rPr lang="en-US"/>
              <a:t>Click icon to add picture</a:t>
            </a:r>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4670298" y="1463040"/>
            <a:ext cx="1124712" cy="2194560"/>
          </a:xfrm>
          <a:prstGeom prst="rect">
            <a:avLst/>
          </a:prstGeom>
        </p:spPr>
        <p:txBody>
          <a:bodyPr/>
          <a:lstStyle>
            <a:lvl1pPr>
              <a:defRPr sz="2000"/>
            </a:lvl1pPr>
          </a:lstStyle>
          <a:p>
            <a:r>
              <a:rPr lang="en-US"/>
              <a:t>Click icon to add picture</a:t>
            </a:r>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6131052" y="1463040"/>
            <a:ext cx="1124712" cy="2194560"/>
          </a:xfrm>
          <a:prstGeom prst="rect">
            <a:avLst/>
          </a:prstGeom>
        </p:spPr>
        <p:txBody>
          <a:bodyPr/>
          <a:lstStyle>
            <a:lvl1pPr>
              <a:defRPr sz="2000"/>
            </a:lvl1pPr>
          </a:lstStyle>
          <a:p>
            <a:r>
              <a:rPr lang="en-US"/>
              <a:t>Click icon to add picture</a:t>
            </a:r>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7591806" y="1463040"/>
            <a:ext cx="1124712" cy="2194560"/>
          </a:xfrm>
          <a:prstGeom prst="rect">
            <a:avLst/>
          </a:prstGeom>
        </p:spPr>
        <p:txBody>
          <a:bodyPr/>
          <a:lstStyle>
            <a:lvl1pPr>
              <a:defRPr sz="2000"/>
            </a:lvl1pPr>
          </a:lstStyle>
          <a:p>
            <a:r>
              <a:rPr lang="en-US"/>
              <a:t>Click icon to add picture</a:t>
            </a:r>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3209544" y="4087368"/>
            <a:ext cx="1124712" cy="2194560"/>
          </a:xfrm>
          <a:prstGeom prst="rect">
            <a:avLst/>
          </a:prstGeom>
        </p:spPr>
        <p:txBody>
          <a:bodyPr/>
          <a:lstStyle>
            <a:lvl1pPr>
              <a:defRPr sz="20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4670298" y="4087368"/>
            <a:ext cx="1124712" cy="2194560"/>
          </a:xfrm>
          <a:prstGeom prst="rect">
            <a:avLst/>
          </a:prstGeom>
        </p:spPr>
        <p:txBody>
          <a:bodyPr/>
          <a:lstStyle>
            <a:lvl1pPr>
              <a:defRPr sz="20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6131052" y="4087368"/>
            <a:ext cx="1124712" cy="2194560"/>
          </a:xfrm>
          <a:prstGeom prst="rect">
            <a:avLst/>
          </a:prstGeom>
        </p:spPr>
        <p:txBody>
          <a:bodyPr/>
          <a:lstStyle>
            <a:lvl1pPr>
              <a:defRPr sz="20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7591806" y="4087368"/>
            <a:ext cx="1124712" cy="2194560"/>
          </a:xfrm>
          <a:prstGeom prst="rect">
            <a:avLst/>
          </a:prstGeom>
        </p:spPr>
        <p:txBody>
          <a:bodyPr/>
          <a:lstStyle>
            <a:lvl1pPr>
              <a:defRPr sz="2000"/>
            </a:lvl1pPr>
          </a:lstStyle>
          <a:p>
            <a:r>
              <a:rPr lang="en-US"/>
              <a:t>Click icon to add picture</a:t>
            </a:r>
            <a:endParaRPr lang="en-US" dirty="0"/>
          </a:p>
        </p:txBody>
      </p:sp>
    </p:spTree>
    <p:extLst>
      <p:ext uri="{BB962C8B-B14F-4D97-AF65-F5344CB8AC3E}">
        <p14:creationId xmlns:p14="http://schemas.microsoft.com/office/powerpoint/2010/main" val="1553920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Immersive palette Star of the show">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462B86F-90E5-425E-9F83-8477D8111E1D}"/>
              </a:ext>
            </a:extLst>
          </p:cNvPr>
          <p:cNvSpPr/>
          <p:nvPr userDrawn="1"/>
        </p:nvSpPr>
        <p:spPr>
          <a:xfrm>
            <a:off x="2" y="495300"/>
            <a:ext cx="4543425" cy="13335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F5269853-3C2C-4F9C-B1BB-E00F7A1DB9E1}"/>
              </a:ext>
            </a:extLst>
          </p:cNvPr>
          <p:cNvSpPr/>
          <p:nvPr userDrawn="1"/>
        </p:nvSpPr>
        <p:spPr>
          <a:xfrm>
            <a:off x="4898029" y="495300"/>
            <a:ext cx="2198690" cy="2628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3759D58-52AF-4785-8A33-F528F46D88A3}"/>
              </a:ext>
            </a:extLst>
          </p:cNvPr>
          <p:cNvSpPr/>
          <p:nvPr userDrawn="1"/>
        </p:nvSpPr>
        <p:spPr>
          <a:xfrm>
            <a:off x="6639464" y="3863713"/>
            <a:ext cx="2190750" cy="2590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6AD3E0F4-EC0D-43C2-AC84-A53134C8566E}"/>
              </a:ext>
            </a:extLst>
          </p:cNvPr>
          <p:cNvSpPr/>
          <p:nvPr userDrawn="1"/>
        </p:nvSpPr>
        <p:spPr>
          <a:xfrm>
            <a:off x="171452" y="241300"/>
            <a:ext cx="8829675" cy="6400800"/>
          </a:xfrm>
          <a:prstGeom prst="rect">
            <a:avLst/>
          </a:prstGeom>
          <a:noFill/>
          <a:ln w="254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342903" y="914400"/>
            <a:ext cx="4229101" cy="1572126"/>
          </a:xfrm>
        </p:spPr>
        <p:txBody>
          <a:bodyPr anchor="t" anchorCtr="0">
            <a:noAutofit/>
          </a:bodyPr>
          <a:lstStyle>
            <a:lvl1pPr>
              <a:defRPr>
                <a:solidFill>
                  <a:schemeClr val="tx1"/>
                </a:solidFill>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342900" y="2489200"/>
            <a:ext cx="3902202" cy="3547872"/>
          </a:xfrm>
          <a:prstGeom prst="rect">
            <a:avLst/>
          </a:prstGeom>
        </p:spPr>
        <p:txBody>
          <a:bodyPr/>
          <a:lstStyle>
            <a:lvl1pPr marL="0" indent="0">
              <a:lnSpc>
                <a:spcPts val="3000"/>
              </a:lnSpc>
              <a:spcBef>
                <a:spcPts val="0"/>
              </a:spcBef>
              <a:buNone/>
              <a:defRPr sz="1800">
                <a:solidFill>
                  <a:schemeClr val="tx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5248275" y="914400"/>
            <a:ext cx="3250692" cy="5093208"/>
          </a:xfrm>
          <a:prstGeom prst="rect">
            <a:avLst/>
          </a:prstGeom>
          <a:solidFill>
            <a:schemeClr val="accent3"/>
          </a:solidFill>
        </p:spPr>
        <p:txBody>
          <a:bodyPr anchor="ct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3180366801"/>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Palette Amusements">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342900" y="2569464"/>
            <a:ext cx="2714626" cy="1179576"/>
          </a:xfrm>
        </p:spPr>
        <p:txBody>
          <a:bodyPr anchor="b" anchorCtr="0">
            <a:normAutofit/>
          </a:bodyPr>
          <a:lstStyle>
            <a:lvl1pPr>
              <a:lnSpc>
                <a:spcPts val="4000"/>
              </a:lnSpc>
              <a:defRPr sz="320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3209544" y="1463040"/>
            <a:ext cx="1124712" cy="2194560"/>
          </a:xfrm>
          <a:prstGeom prst="rect">
            <a:avLst/>
          </a:prstGeom>
        </p:spPr>
        <p:txBody>
          <a:bodyPr/>
          <a:lstStyle>
            <a:lvl1pPr>
              <a:defRPr sz="2000"/>
            </a:lvl1pPr>
          </a:lstStyle>
          <a:p>
            <a:r>
              <a:rPr lang="en-US"/>
              <a:t>Click icon to add picture</a:t>
            </a:r>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4670298" y="1463040"/>
            <a:ext cx="1124712" cy="2194560"/>
          </a:xfrm>
          <a:prstGeom prst="rect">
            <a:avLst/>
          </a:prstGeom>
        </p:spPr>
        <p:txBody>
          <a:bodyPr/>
          <a:lstStyle>
            <a:lvl1pPr>
              <a:defRPr sz="2000"/>
            </a:lvl1pPr>
          </a:lstStyle>
          <a:p>
            <a:r>
              <a:rPr lang="en-US"/>
              <a:t>Click icon to add picture</a:t>
            </a:r>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6131052" y="1463040"/>
            <a:ext cx="1124712" cy="2194560"/>
          </a:xfrm>
          <a:prstGeom prst="rect">
            <a:avLst/>
          </a:prstGeom>
        </p:spPr>
        <p:txBody>
          <a:bodyPr/>
          <a:lstStyle>
            <a:lvl1pPr>
              <a:defRPr sz="2000"/>
            </a:lvl1pPr>
          </a:lstStyle>
          <a:p>
            <a:r>
              <a:rPr lang="en-US"/>
              <a:t>Click icon to add picture</a:t>
            </a:r>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7591806" y="1463040"/>
            <a:ext cx="1124712" cy="2194560"/>
          </a:xfrm>
          <a:prstGeom prst="rect">
            <a:avLst/>
          </a:prstGeom>
        </p:spPr>
        <p:txBody>
          <a:bodyPr/>
          <a:lstStyle>
            <a:lvl1pPr>
              <a:defRPr sz="2000"/>
            </a:lvl1pPr>
          </a:lstStyle>
          <a:p>
            <a:r>
              <a:rPr lang="en-US"/>
              <a:t>Click icon to add picture</a:t>
            </a:r>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3209544" y="4087368"/>
            <a:ext cx="1124712" cy="2194560"/>
          </a:xfrm>
          <a:prstGeom prst="rect">
            <a:avLst/>
          </a:prstGeom>
        </p:spPr>
        <p:txBody>
          <a:bodyPr/>
          <a:lstStyle>
            <a:lvl1pPr>
              <a:defRPr sz="20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4670298" y="4087368"/>
            <a:ext cx="1124712" cy="2194560"/>
          </a:xfrm>
          <a:prstGeom prst="rect">
            <a:avLst/>
          </a:prstGeom>
        </p:spPr>
        <p:txBody>
          <a:bodyPr/>
          <a:lstStyle>
            <a:lvl1pPr>
              <a:defRPr sz="20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6131052" y="4087368"/>
            <a:ext cx="1124712" cy="2194560"/>
          </a:xfrm>
          <a:prstGeom prst="rect">
            <a:avLst/>
          </a:prstGeom>
        </p:spPr>
        <p:txBody>
          <a:bodyPr/>
          <a:lstStyle>
            <a:lvl1pPr>
              <a:defRPr sz="20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7591806" y="4087368"/>
            <a:ext cx="1124712" cy="2194560"/>
          </a:xfrm>
          <a:prstGeom prst="rect">
            <a:avLst/>
          </a:prstGeom>
        </p:spPr>
        <p:txBody>
          <a:bodyPr/>
          <a:lstStyle>
            <a:lvl1pPr>
              <a:defRPr sz="2000"/>
            </a:lvl1pPr>
          </a:lstStyle>
          <a:p>
            <a:r>
              <a:rPr lang="en-US"/>
              <a:t>Click icon to add picture</a:t>
            </a:r>
            <a:endParaRPr lang="en-US" dirty="0"/>
          </a:p>
        </p:txBody>
      </p:sp>
    </p:spTree>
    <p:extLst>
      <p:ext uri="{BB962C8B-B14F-4D97-AF65-F5344CB8AC3E}">
        <p14:creationId xmlns:p14="http://schemas.microsoft.com/office/powerpoint/2010/main" val="15428899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Immersive palette Amusements">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3A3BC27-A809-4F76-931E-2DE01059A5AB}"/>
              </a:ext>
            </a:extLst>
          </p:cNvPr>
          <p:cNvSpPr/>
          <p:nvPr userDrawn="1"/>
        </p:nvSpPr>
        <p:spPr>
          <a:xfrm>
            <a:off x="5034731" y="1651000"/>
            <a:ext cx="345344" cy="5207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D96A5108-5EBA-43CE-BA4A-DA9EEF5D808A}"/>
              </a:ext>
            </a:extLst>
          </p:cNvPr>
          <p:cNvSpPr/>
          <p:nvPr userDrawn="1"/>
        </p:nvSpPr>
        <p:spPr>
          <a:xfrm>
            <a:off x="6953250" y="0"/>
            <a:ext cx="2190750" cy="53975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2712910-50D0-4906-AB08-F37D02F96D4A}"/>
              </a:ext>
            </a:extLst>
          </p:cNvPr>
          <p:cNvSpPr/>
          <p:nvPr userDrawn="1"/>
        </p:nvSpPr>
        <p:spPr>
          <a:xfrm>
            <a:off x="0" y="2387600"/>
            <a:ext cx="4095750" cy="215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DAC760C-BE23-4DA2-A294-3B5668F8AECA}"/>
              </a:ext>
            </a:extLst>
          </p:cNvPr>
          <p:cNvSpPr/>
          <p:nvPr userDrawn="1"/>
        </p:nvSpPr>
        <p:spPr>
          <a:xfrm>
            <a:off x="171452" y="241300"/>
            <a:ext cx="8829675" cy="6400800"/>
          </a:xfrm>
          <a:prstGeom prst="rect">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342899" y="914400"/>
            <a:ext cx="4203954" cy="1572126"/>
          </a:xfrm>
        </p:spPr>
        <p:txBody>
          <a:bodyPr anchor="ctr" anchorCtr="0"/>
          <a:lstStyle>
            <a:lvl1pPr>
              <a:defRPr>
                <a:solidFill>
                  <a:schemeClr val="bg1"/>
                </a:solidFill>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342900" y="3072384"/>
            <a:ext cx="3710178" cy="2871216"/>
          </a:xfrm>
          <a:prstGeom prst="rect">
            <a:avLst/>
          </a:prstGeom>
        </p:spPr>
        <p:txBody>
          <a:bodyPr/>
          <a:lstStyle>
            <a:lvl1pPr marL="0" indent="0">
              <a:lnSpc>
                <a:spcPts val="30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5383530" y="457200"/>
            <a:ext cx="3422142" cy="6400800"/>
          </a:xfrm>
          <a:prstGeom prst="rect">
            <a:avLst/>
          </a:prstGeom>
          <a:solidFill>
            <a:schemeClr val="accent5">
              <a:lumMod val="20000"/>
              <a:lumOff val="80000"/>
            </a:schemeClr>
          </a:solidFill>
        </p:spPr>
        <p:txBody>
          <a:bodyPr anchor="ct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4037176041"/>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E90CA93F-C443-4AF5-A28E-EFBE7AD00924}" type="datetimeFigureOut">
              <a:rPr lang="en-US" smtClean="0"/>
              <a:t>3/31/2023</a:t>
            </a:fld>
            <a:endParaRPr lang="en-US"/>
          </a:p>
        </p:txBody>
      </p:sp>
      <p:sp>
        <p:nvSpPr>
          <p:cNvPr id="17" name="Footer Placeholder 16"/>
          <p:cNvSpPr>
            <a:spLocks noGrp="1"/>
          </p:cNvSpPr>
          <p:nvPr>
            <p:ph type="ftr" sz="quarter" idx="11"/>
          </p:nvPr>
        </p:nvSpPr>
        <p:spPr/>
        <p:txBody>
          <a:bodyPr/>
          <a:lstStyle/>
          <a:p>
            <a:endParaRPr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A0BAB558-CD90-4605-AC5B-6EB09878BC56}" type="slidenum">
              <a:rPr lang="en-US" smtClean="0"/>
              <a:t>‹#›</a:t>
            </a:fld>
            <a:endParaRPr lang="en-US"/>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E90CA93F-C443-4AF5-A28E-EFBE7AD00924}" type="datetimeFigureOut">
              <a:rPr lang="en-US" smtClean="0"/>
              <a:t>3/31/2023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361688" y="1026372"/>
            <a:ext cx="457200" cy="441325"/>
          </a:xfrm>
        </p:spPr>
        <p:txBody>
          <a:bodyPr/>
          <a:lstStyle/>
          <a:p>
            <a:fld id="{A0BAB558-CD90-4605-AC5B-6EB09878BC56}" type="slidenum">
              <a:rPr lang="en-US" smtClean="0"/>
              <a:t>‹#›</a:t>
            </a:fld>
            <a:endParaRPr 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E90CA93F-C443-4AF5-A28E-EFBE7AD00924}" type="datetimeFigureOut">
              <a:rPr lang="en-US" smtClean="0"/>
              <a:t>3/31/2023</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A0BAB558-CD90-4605-AC5B-6EB09878BC56}" type="slidenum">
              <a:rPr lang="en-US" smtClean="0"/>
              <a:t>‹#›</a:t>
            </a:fld>
            <a:endParaRPr 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E90CA93F-C443-4AF5-A28E-EFBE7AD00924}" type="datetimeFigureOut">
              <a:rPr lang="en-US" smtClean="0"/>
              <a:t>3/31/2023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0BAB558-CD90-4605-AC5B-6EB09878BC56}" type="slidenum">
              <a:rPr lang="en-US" smtClean="0"/>
              <a:t>‹#›</a:t>
            </a:fld>
            <a:endParaRPr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E90CA93F-C443-4AF5-A28E-EFBE7AD00924}" type="datetimeFigureOut">
              <a:rPr lang="en-US" smtClean="0"/>
              <a:t>3/31/2023</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A0BAB558-CD90-4605-AC5B-6EB09878BC56}" type="slidenum">
              <a:rPr lang="en-US" smtClean="0"/>
              <a:t>‹#›</a:t>
            </a:fld>
            <a:endParaRPr lang="en-US"/>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90CA93F-C443-4AF5-A28E-EFBE7AD00924}" type="datetimeFigureOut">
              <a:rPr lang="en-US" smtClean="0"/>
              <a:t>3/31/2023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4343400" y="1036020"/>
            <a:ext cx="457200" cy="441325"/>
          </a:xfrm>
        </p:spPr>
        <p:txBody>
          <a:bodyPr/>
          <a:lstStyle/>
          <a:p>
            <a:fld id="{A0BAB558-CD90-4605-AC5B-6EB09878BC56}"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E90CA93F-C443-4AF5-A28E-EFBE7AD00924}" type="datetimeFigureOut">
              <a:rPr lang="en-US" smtClean="0"/>
              <a:t>3/31/2023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A0BAB558-CD90-4605-AC5B-6EB09878BC56}" type="slidenum">
              <a:rPr lang="en-US" smtClean="0"/>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A0BAB558-CD90-4605-AC5B-6EB09878BC56}" type="slidenum">
              <a:rPr lang="en-US" smtClean="0"/>
              <a:t>‹#›</a:t>
            </a:fld>
            <a:endParaRPr 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E90CA93F-C443-4AF5-A28E-EFBE7AD00924}" type="datetimeFigureOut">
              <a:rPr lang="en-US" smtClean="0"/>
              <a:t>3/31/2023</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A0BAB558-CD90-4605-AC5B-6EB09878BC56}" type="slidenum">
              <a:rPr lang="en-US" smtClean="0"/>
              <a:t>‹#›</a:t>
            </a:fld>
            <a:endParaRPr 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E90CA93F-C443-4AF5-A28E-EFBE7AD00924}" type="datetimeFigureOut">
              <a:rPr lang="en-US" smtClean="0"/>
              <a:t>3/31/2023</a:t>
            </a:fld>
            <a:endParaRPr lang="en-US"/>
          </a:p>
        </p:txBody>
      </p:sp>
      <p:sp>
        <p:nvSpPr>
          <p:cNvPr id="6" name="Footer Placeholder 5"/>
          <p:cNvSpPr>
            <a:spLocks noGrp="1"/>
          </p:cNvSpPr>
          <p:nvPr>
            <p:ph type="ftr" sz="quarter" idx="11"/>
          </p:nvPr>
        </p:nvSpPr>
        <p:spPr>
          <a:xfrm>
            <a:off x="301752" y="6410848"/>
            <a:ext cx="3584448" cy="365760"/>
          </a:xfrm>
        </p:spPr>
        <p:txBody>
          <a:bodyPr/>
          <a:lstStyle/>
          <a:p>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90CA93F-C443-4AF5-A28E-EFBE7AD00924}" type="datetimeFigureOut">
              <a:rPr lang="en-US" smtClean="0"/>
              <a:t>3/31/2023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BAB558-CD90-4605-AC5B-6EB09878BC56}"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A0BAB558-CD90-4605-AC5B-6EB09878BC56}" type="slidenum">
              <a:rPr lang="en-US" smtClean="0"/>
              <a:t>‹#›</a:t>
            </a:fld>
            <a:endParaRPr 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90CA93F-C443-4AF5-A28E-EFBE7AD00924}" type="datetimeFigureOut">
              <a:rPr lang="en-US" smtClean="0"/>
              <a:t>3/31/2023</a:t>
            </a:fld>
            <a:endParaRPr lang="en-US"/>
          </a:p>
        </p:txBody>
      </p:sp>
      <p:sp>
        <p:nvSpPr>
          <p:cNvPr id="5" name="Footer Placeholder 4"/>
          <p:cNvSpPr>
            <a:spLocks noGrp="1"/>
          </p:cNvSpPr>
          <p:nvPr>
            <p:ph type="ftr" sz="quarter" idx="11"/>
          </p:nvPr>
        </p:nvSpPr>
        <p:spPr/>
        <p:txBody>
          <a:bodyPr/>
          <a:lstStyle/>
          <a:p>
            <a:endParaRPr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 /><Relationship Id="rId7"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5" Type="http://schemas.openxmlformats.org/officeDocument/2006/relationships/slideLayout" Target="../slideLayouts/slideLayout5.xml" /><Relationship Id="rId4" Type="http://schemas.openxmlformats.org/officeDocument/2006/relationships/slideLayout" Target="../slideLayouts/slideLayout4.xml" /></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 /><Relationship Id="rId2" Type="http://schemas.openxmlformats.org/officeDocument/2006/relationships/slideLayout" Target="../slideLayouts/slideLayout8.xml" /><Relationship Id="rId1" Type="http://schemas.openxmlformats.org/officeDocument/2006/relationships/slideLayout" Target="../slideLayouts/slideLayout7.xml" /></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 /><Relationship Id="rId2" Type="http://schemas.openxmlformats.org/officeDocument/2006/relationships/slideLayout" Target="../slideLayouts/slideLayout10.xml" /><Relationship Id="rId1" Type="http://schemas.openxmlformats.org/officeDocument/2006/relationships/slideLayout" Target="../slideLayouts/slideLayout9.xml" /></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 /><Relationship Id="rId2" Type="http://schemas.openxmlformats.org/officeDocument/2006/relationships/slideLayout" Target="../slideLayouts/slideLayout12.xml" /><Relationship Id="rId1" Type="http://schemas.openxmlformats.org/officeDocument/2006/relationships/slideLayout" Target="../slideLayouts/slideLayout11.xml" /></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0.xml" /><Relationship Id="rId3" Type="http://schemas.openxmlformats.org/officeDocument/2006/relationships/slideLayout" Target="../slideLayouts/slideLayout15.xml" /><Relationship Id="rId7" Type="http://schemas.openxmlformats.org/officeDocument/2006/relationships/slideLayout" Target="../slideLayouts/slideLayout19.xml" /><Relationship Id="rId12" Type="http://schemas.openxmlformats.org/officeDocument/2006/relationships/theme" Target="../theme/theme5.xml" /><Relationship Id="rId2" Type="http://schemas.openxmlformats.org/officeDocument/2006/relationships/slideLayout" Target="../slideLayouts/slideLayout14.xml" /><Relationship Id="rId1" Type="http://schemas.openxmlformats.org/officeDocument/2006/relationships/slideLayout" Target="../slideLayouts/slideLayout13.xml" /><Relationship Id="rId6" Type="http://schemas.openxmlformats.org/officeDocument/2006/relationships/slideLayout" Target="../slideLayouts/slideLayout18.xml" /><Relationship Id="rId11" Type="http://schemas.openxmlformats.org/officeDocument/2006/relationships/slideLayout" Target="../slideLayouts/slideLayout23.xml" /><Relationship Id="rId5" Type="http://schemas.openxmlformats.org/officeDocument/2006/relationships/slideLayout" Target="../slideLayouts/slideLayout17.xml" /><Relationship Id="rId10" Type="http://schemas.openxmlformats.org/officeDocument/2006/relationships/slideLayout" Target="../slideLayouts/slideLayout22.xml" /><Relationship Id="rId4" Type="http://schemas.openxmlformats.org/officeDocument/2006/relationships/slideLayout" Target="../slideLayouts/slideLayout16.xml" /><Relationship Id="rId9" Type="http://schemas.openxmlformats.org/officeDocument/2006/relationships/slideLayout" Target="../slideLayouts/slideLayout21.xml" /></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342900" y="914401"/>
            <a:ext cx="8381114"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0CA93F-C443-4AF5-A28E-EFBE7AD00924}" type="datetimeFigureOut">
              <a:rPr lang="en-US" smtClean="0"/>
              <a:t>3/31/2023</a:t>
            </a:fld>
            <a:endParaRPr lang="en-US"/>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BAB558-CD90-4605-AC5B-6EB09878BC56}" type="slidenum">
              <a:rPr lang="en-US" smtClean="0"/>
              <a:t>‹#›</a:t>
            </a:fld>
            <a:endParaRPr lang="en-US"/>
          </a:p>
        </p:txBody>
      </p:sp>
    </p:spTree>
    <p:extLst>
      <p:ext uri="{BB962C8B-B14F-4D97-AF65-F5344CB8AC3E}">
        <p14:creationId xmlns:p14="http://schemas.microsoft.com/office/powerpoint/2010/main" val="22634887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342901" y="914403"/>
            <a:ext cx="8381114"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310904-DE8F-4B8E-99C6-5AFA03672FFA}" type="datetimeFigureOut">
              <a:rPr lang="en-US" smtClean="0"/>
              <a:pPr/>
              <a:t>3/31/2023</a:t>
            </a:fld>
            <a:endParaRPr lang="en-US" dirty="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5FADE3-B84E-4AF7-91CC-AB47E1A43619}" type="slidenum">
              <a:rPr lang="en-US" smtClean="0"/>
              <a:pPr/>
              <a:t>‹#›</a:t>
            </a:fld>
            <a:endParaRPr lang="en-US" dirty="0"/>
          </a:p>
        </p:txBody>
      </p:sp>
    </p:spTree>
    <p:extLst>
      <p:ext uri="{BB962C8B-B14F-4D97-AF65-F5344CB8AC3E}">
        <p14:creationId xmlns:p14="http://schemas.microsoft.com/office/powerpoint/2010/main" val="2911603562"/>
      </p:ext>
    </p:extLst>
  </p:cSld>
  <p:clrMap bg1="lt1" tx1="dk1" bg2="lt2" tx2="dk2" accent1="accent1" accent2="accent2" accent3="accent3" accent4="accent4" accent5="accent5" accent6="accent6" hlink="hlink" folHlink="folHlink"/>
  <p:sldLayoutIdLst>
    <p:sldLayoutId id="2147483668" r:id="rId1"/>
    <p:sldLayoutId id="2147483669" r:id="rId2"/>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342901" y="914405"/>
            <a:ext cx="8381114"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628650" y="6356355"/>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310904-DE8F-4B8E-99C6-5AFA03672FFA}" type="datetimeFigureOut">
              <a:rPr lang="en-US" smtClean="0"/>
              <a:pPr/>
              <a:t>3/31/2023</a:t>
            </a:fld>
            <a:endParaRPr lang="en-US" dirty="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3028950" y="6356355"/>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6457950" y="6356355"/>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5FADE3-B84E-4AF7-91CC-AB47E1A43619}" type="slidenum">
              <a:rPr lang="en-US" smtClean="0"/>
              <a:pPr/>
              <a:t>‹#›</a:t>
            </a:fld>
            <a:endParaRPr lang="en-US" dirty="0"/>
          </a:p>
        </p:txBody>
      </p:sp>
    </p:spTree>
    <p:extLst>
      <p:ext uri="{BB962C8B-B14F-4D97-AF65-F5344CB8AC3E}">
        <p14:creationId xmlns:p14="http://schemas.microsoft.com/office/powerpoint/2010/main" val="1044508539"/>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342901" y="914407"/>
            <a:ext cx="8381114"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628650" y="6356357"/>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310904-DE8F-4B8E-99C6-5AFA03672FFA}" type="datetimeFigureOut">
              <a:rPr lang="en-US" smtClean="0"/>
              <a:pPr/>
              <a:t>3/31/2023</a:t>
            </a:fld>
            <a:endParaRPr lang="en-US" dirty="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3028950" y="6356357"/>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6457950" y="6356357"/>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5FADE3-B84E-4AF7-91CC-AB47E1A43619}" type="slidenum">
              <a:rPr lang="en-US" smtClean="0"/>
              <a:pPr/>
              <a:t>‹#›</a:t>
            </a:fld>
            <a:endParaRPr lang="en-US" dirty="0"/>
          </a:p>
        </p:txBody>
      </p:sp>
    </p:spTree>
    <p:extLst>
      <p:ext uri="{BB962C8B-B14F-4D97-AF65-F5344CB8AC3E}">
        <p14:creationId xmlns:p14="http://schemas.microsoft.com/office/powerpoint/2010/main" val="2032013640"/>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E90CA93F-C443-4AF5-A28E-EFBE7AD00924}" type="datetimeFigureOut">
              <a:rPr lang="en-US" smtClean="0"/>
              <a:t>3/31/2023</a:t>
            </a:fld>
            <a:endParaRPr lang="en-US"/>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US"/>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A0BAB558-CD90-4605-AC5B-6EB09878BC56}" type="slidenum">
              <a:rPr lang="en-US" smtClean="0"/>
              <a:t>‹#›</a:t>
            </a:fld>
            <a:endParaRPr 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 /></Relationships>
</file>

<file path=ppt/slides/_rels/slide2.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13.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 /></Relationships>
</file>

<file path=ppt/slides/_rels/slide4.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19.xml" /></Relationships>
</file>

<file path=ppt/slides/_rels/slide5.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1.xml" /><Relationship Id="rId1" Type="http://schemas.openxmlformats.org/officeDocument/2006/relationships/slideLayout" Target="../slideLayouts/slideLayout19.xml" /></Relationships>
</file>

<file path=ppt/slides/_rels/slide6.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2.xml" /><Relationship Id="rId1" Type="http://schemas.openxmlformats.org/officeDocument/2006/relationships/slideLayout" Target="../slideLayouts/slideLayout19.xml" /></Relationships>
</file>

<file path=ppt/slides/_rels/slide7.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3.xml" /><Relationship Id="rId1" Type="http://schemas.openxmlformats.org/officeDocument/2006/relationships/slideLayout" Target="../slideLayouts/slideLayout19.xml" /></Relationships>
</file>

<file path=ppt/slides/_rels/slide8.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4.xml" /><Relationship Id="rId1" Type="http://schemas.openxmlformats.org/officeDocument/2006/relationships/slideLayout" Target="../slideLayouts/slideLayout19.xml" /></Relationships>
</file>

<file path=ppt/slides/_rels/slide9.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5.xml" /><Relationship Id="rId1" Type="http://schemas.openxmlformats.org/officeDocument/2006/relationships/slideLayout" Target="../slideLayouts/slideLayout19.xml" /></Relationships>
</file>

<file path=ppt/slides/_rels/slide10.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6.xml" /><Relationship Id="rId1" Type="http://schemas.openxmlformats.org/officeDocument/2006/relationships/slideLayout" Target="../slideLayouts/slideLayout19.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 /></Relationships>
</file>

<file path=ppt/slides/_rels/slide12.xml.rels><?xml version="1.0" encoding="UTF-8" standalone="yes"?>
<Relationships xmlns="http://schemas.openxmlformats.org/package/2006/relationships"><Relationship Id="rId2" Type="http://schemas.openxmlformats.org/officeDocument/2006/relationships/image" Target="../media/image11.jpeg" /><Relationship Id="rId1" Type="http://schemas.openxmlformats.org/officeDocument/2006/relationships/slideLayout" Target="../slideLayouts/slideLayout19.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7833DA-20F7-FEDD-281D-1049B3F3A356}"/>
              </a:ext>
            </a:extLst>
          </p:cNvPr>
          <p:cNvSpPr>
            <a:spLocks noGrp="1"/>
          </p:cNvSpPr>
          <p:nvPr>
            <p:ph sz="quarter" idx="1"/>
          </p:nvPr>
        </p:nvSpPr>
        <p:spPr>
          <a:xfrm>
            <a:off x="2376714" y="2104570"/>
            <a:ext cx="4091215" cy="3123619"/>
          </a:xfrm>
        </p:spPr>
        <p:txBody>
          <a:bodyPr>
            <a:normAutofit/>
          </a:bodyPr>
          <a:lstStyle/>
          <a:p>
            <a:pPr marL="0" indent="0">
              <a:buNone/>
            </a:pPr>
            <a:r>
              <a:rPr lang="en-GB" sz="2000" dirty="0"/>
              <a:t>University of Wales </a:t>
            </a:r>
          </a:p>
          <a:p>
            <a:pPr marL="0" indent="0">
              <a:buNone/>
            </a:pPr>
            <a:r>
              <a:rPr lang="en-GB" sz="2000" dirty="0"/>
              <a:t>Trinity Saint David</a:t>
            </a:r>
          </a:p>
          <a:p>
            <a:endParaRPr lang="en-GB" sz="2000" dirty="0"/>
          </a:p>
          <a:p>
            <a:pPr marL="0" indent="0">
              <a:buNone/>
            </a:pPr>
            <a:r>
              <a:rPr lang="en-GB" sz="2000" dirty="0" err="1"/>
              <a:t>Module:Business</a:t>
            </a:r>
            <a:r>
              <a:rPr lang="en-GB" sz="2000" dirty="0"/>
              <a:t> Management </a:t>
            </a:r>
          </a:p>
          <a:p>
            <a:pPr marL="0" indent="0">
              <a:buNone/>
            </a:pPr>
            <a:r>
              <a:rPr lang="en-GB" sz="2000" dirty="0"/>
              <a:t>Module code:LCBB5004</a:t>
            </a:r>
          </a:p>
          <a:p>
            <a:pPr marL="0" indent="0">
              <a:buNone/>
            </a:pPr>
            <a:r>
              <a:rPr lang="en-GB" sz="2000" dirty="0"/>
              <a:t>Student Name :Cristian </a:t>
            </a:r>
            <a:r>
              <a:rPr lang="en-GB" sz="2000" dirty="0" err="1"/>
              <a:t>Lupu</a:t>
            </a:r>
            <a:endParaRPr lang="en-GB" sz="2000" dirty="0"/>
          </a:p>
          <a:p>
            <a:pPr marL="0" indent="0">
              <a:buNone/>
            </a:pPr>
            <a:r>
              <a:rPr lang="en-GB" sz="2000" dirty="0"/>
              <a:t>Student ID:2112677</a:t>
            </a:r>
          </a:p>
        </p:txBody>
      </p:sp>
    </p:spTree>
    <p:extLst>
      <p:ext uri="{BB962C8B-B14F-4D97-AF65-F5344CB8AC3E}">
        <p14:creationId xmlns:p14="http://schemas.microsoft.com/office/powerpoint/2010/main" val="18720850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lang="it-IT" sz="1800" dirty="0">
                <a:solidFill>
                  <a:srgbClr val="C00000"/>
                </a:solidFill>
                <a:latin typeface="Times New Roman" pitchFamily="18" charset="0"/>
                <a:cs typeface="Times New Roman" pitchFamily="18" charset="0"/>
              </a:rPr>
              <a:t>MANAGING PEOPLE</a:t>
            </a:r>
            <a:endParaRPr lang="en-US" sz="1800" dirty="0">
              <a:solidFill>
                <a:srgbClr val="C00000"/>
              </a:solidFill>
              <a:latin typeface="Times New Roman" pitchFamily="18" charset="0"/>
              <a:cs typeface="Times New Roman" pitchFamily="18" charset="0"/>
            </a:endParaRPr>
          </a:p>
        </p:txBody>
      </p:sp>
      <p:sp>
        <p:nvSpPr>
          <p:cNvPr id="2" name="Title 1"/>
          <p:cNvSpPr>
            <a:spLocks noGrp="1"/>
          </p:cNvSpPr>
          <p:nvPr>
            <p:ph type="ctrTitle"/>
          </p:nvPr>
        </p:nvSpPr>
        <p:spPr>
          <a:xfrm>
            <a:off x="685800" y="0"/>
            <a:ext cx="7772400" cy="1143000"/>
          </a:xfrm>
        </p:spPr>
        <p:txBody>
          <a:bodyPr/>
          <a:lstStyle/>
          <a:p>
            <a:r>
              <a:rPr lang="en-US" dirty="0">
                <a:latin typeface="Times New Roman" pitchFamily="18" charset="0"/>
                <a:cs typeface="Times New Roman" pitchFamily="18" charset="0"/>
              </a:rPr>
              <a:t>BA Business Management</a:t>
            </a:r>
          </a:p>
        </p:txBody>
      </p:sp>
      <p:pic>
        <p:nvPicPr>
          <p:cNvPr id="4" name="Picture 3" descr="rawpixel-653764-unsplash--1-.jpg"/>
          <p:cNvPicPr>
            <a:picLocks noChangeAspect="1"/>
          </p:cNvPicPr>
          <p:nvPr/>
        </p:nvPicPr>
        <p:blipFill>
          <a:blip r:embed="rId2" cstate="print"/>
          <a:stretch>
            <a:fillRect/>
          </a:stretch>
        </p:blipFill>
        <p:spPr>
          <a:xfrm>
            <a:off x="685800" y="3352800"/>
            <a:ext cx="7848600" cy="3048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457200"/>
            <a:ext cx="2360029" cy="400110"/>
          </a:xfrm>
          <a:prstGeom prst="rect">
            <a:avLst/>
          </a:prstGeom>
          <a:noFill/>
        </p:spPr>
        <p:txBody>
          <a:bodyPr wrap="square" rtlCol="0">
            <a:spAutoFit/>
          </a:bodyPr>
          <a:lstStyle/>
          <a:p>
            <a:r>
              <a:rPr lang="it-IT" sz="2000" dirty="0">
                <a:latin typeface="Times New Roman" pitchFamily="18" charset="0"/>
                <a:cs typeface="Times New Roman" pitchFamily="18" charset="0"/>
              </a:rPr>
              <a:t>Table of Content</a:t>
            </a:r>
            <a:endParaRPr lang="en-US" sz="2000" dirty="0">
              <a:latin typeface="Times New Roman" pitchFamily="18" charset="0"/>
              <a:cs typeface="Times New Roman" pitchFamily="18" charset="0"/>
            </a:endParaRPr>
          </a:p>
        </p:txBody>
      </p:sp>
      <p:sp>
        <p:nvSpPr>
          <p:cNvPr id="3" name="TextBox 2"/>
          <p:cNvSpPr txBox="1"/>
          <p:nvPr/>
        </p:nvSpPr>
        <p:spPr>
          <a:xfrm>
            <a:off x="457200" y="1295400"/>
            <a:ext cx="7696200" cy="4247317"/>
          </a:xfrm>
          <a:prstGeom prst="rect">
            <a:avLst/>
          </a:prstGeom>
          <a:noFill/>
        </p:spPr>
        <p:txBody>
          <a:bodyPr wrap="square" rtlCol="0">
            <a:spAutoFit/>
          </a:bodyPr>
          <a:lstStyle/>
          <a:p>
            <a:pPr>
              <a:lnSpc>
                <a:spcPct val="200000"/>
              </a:lnSpc>
            </a:pPr>
            <a:r>
              <a:rPr lang="it-IT" dirty="0"/>
              <a:t>1</a:t>
            </a:r>
            <a:r>
              <a:rPr lang="it-IT" sz="1600" dirty="0"/>
              <a:t>. </a:t>
            </a:r>
            <a:r>
              <a:rPr lang="en-GB" dirty="0">
                <a:latin typeface="Times New Roman" pitchFamily="18" charset="0"/>
                <a:cs typeface="Times New Roman" pitchFamily="18" charset="0"/>
              </a:rPr>
              <a:t>Introduction</a:t>
            </a:r>
          </a:p>
          <a:p>
            <a:pPr>
              <a:lnSpc>
                <a:spcPct val="200000"/>
              </a:lnSpc>
            </a:pPr>
            <a:r>
              <a:rPr lang="en-GB" dirty="0">
                <a:latin typeface="Times New Roman" pitchFamily="18" charset="0"/>
                <a:cs typeface="Times New Roman" pitchFamily="18" charset="0"/>
              </a:rPr>
              <a:t>2. Definition of the Talent Acquisitions Manager</a:t>
            </a:r>
          </a:p>
          <a:p>
            <a:pPr>
              <a:lnSpc>
                <a:spcPct val="200000"/>
              </a:lnSpc>
            </a:pPr>
            <a:r>
              <a:rPr lang="en-GB" dirty="0">
                <a:latin typeface="Times New Roman" pitchFamily="18" charset="0"/>
                <a:cs typeface="Times New Roman" pitchFamily="18" charset="0"/>
              </a:rPr>
              <a:t>3. </a:t>
            </a:r>
            <a:r>
              <a:rPr lang="en-US" dirty="0">
                <a:latin typeface="Times New Roman" pitchFamily="18" charset="0"/>
                <a:cs typeface="Times New Roman" pitchFamily="18" charset="0"/>
              </a:rPr>
              <a:t>Strategies for short term talent acquisition</a:t>
            </a:r>
          </a:p>
          <a:p>
            <a:pPr>
              <a:lnSpc>
                <a:spcPct val="200000"/>
              </a:lnSpc>
            </a:pPr>
            <a:r>
              <a:rPr lang="it-IT" dirty="0">
                <a:latin typeface="Times New Roman" pitchFamily="18" charset="0"/>
                <a:cs typeface="Times New Roman" pitchFamily="18" charset="0"/>
              </a:rPr>
              <a:t>4. </a:t>
            </a:r>
            <a:r>
              <a:rPr lang="en-US" dirty="0">
                <a:latin typeface="Times New Roman" pitchFamily="18" charset="0"/>
                <a:cs typeface="Times New Roman" pitchFamily="18" charset="0"/>
              </a:rPr>
              <a:t>Strategies for long term talent acquisition</a:t>
            </a:r>
          </a:p>
          <a:p>
            <a:pPr>
              <a:lnSpc>
                <a:spcPct val="200000"/>
              </a:lnSpc>
            </a:pPr>
            <a:r>
              <a:rPr lang="it-IT" dirty="0">
                <a:latin typeface="Times New Roman" pitchFamily="18" charset="0"/>
                <a:cs typeface="Times New Roman" pitchFamily="18" charset="0"/>
              </a:rPr>
              <a:t>5. </a:t>
            </a:r>
            <a:r>
              <a:rPr lang="en-US" dirty="0">
                <a:latin typeface="Times New Roman" pitchFamily="18" charset="0"/>
                <a:cs typeface="Times New Roman" pitchFamily="18" charset="0"/>
              </a:rPr>
              <a:t>Incentive examples that have been proven to engage and motivate employees</a:t>
            </a:r>
          </a:p>
          <a:p>
            <a:pPr>
              <a:lnSpc>
                <a:spcPct val="200000"/>
              </a:lnSpc>
            </a:pPr>
            <a:r>
              <a:rPr lang="it-IT" dirty="0">
                <a:latin typeface="Times New Roman" pitchFamily="18" charset="0"/>
                <a:cs typeface="Times New Roman" pitchFamily="18" charset="0"/>
              </a:rPr>
              <a:t>6. Conclusion</a:t>
            </a:r>
          </a:p>
          <a:p>
            <a:pPr>
              <a:lnSpc>
                <a:spcPct val="200000"/>
              </a:lnSpc>
            </a:pPr>
            <a:r>
              <a:rPr lang="it-IT" dirty="0">
                <a:latin typeface="Times New Roman" pitchFamily="18" charset="0"/>
                <a:cs typeface="Times New Roman" pitchFamily="18" charset="0"/>
              </a:rPr>
              <a:t>7. References</a:t>
            </a:r>
            <a:endParaRPr lang="en-GB" dirty="0">
              <a:latin typeface="Times New Roman" pitchFamily="18" charset="0"/>
              <a:cs typeface="Times New Roman" pitchFamily="18" charset="0"/>
            </a:endParaRPr>
          </a:p>
          <a:p>
            <a:r>
              <a:rPr lang="it-IT" dirty="0"/>
              <a:t> </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8600" y="228600"/>
            <a:ext cx="8763000" cy="3877985"/>
          </a:xfrm>
          <a:prstGeom prst="rect">
            <a:avLst/>
          </a:prstGeom>
          <a:noFill/>
        </p:spPr>
        <p:txBody>
          <a:bodyPr wrap="square" rtlCol="0">
            <a:spAutoFit/>
          </a:bodyPr>
          <a:lstStyle/>
          <a:p>
            <a:pPr>
              <a:lnSpc>
                <a:spcPct val="150000"/>
              </a:lnSpc>
            </a:pPr>
            <a:r>
              <a:rPr lang="en-US" i="1" dirty="0">
                <a:latin typeface="Times New Roman" pitchFamily="18" charset="0"/>
                <a:cs typeface="Times New Roman" pitchFamily="18" charset="0"/>
              </a:rPr>
              <a:t>Introduction</a:t>
            </a:r>
          </a:p>
          <a:p>
            <a:pPr>
              <a:lnSpc>
                <a:spcPct val="150000"/>
              </a:lnSpc>
            </a:pPr>
            <a:endParaRPr lang="it-IT" dirty="0">
              <a:latin typeface="Times New Roman" pitchFamily="18" charset="0"/>
              <a:cs typeface="Times New Roman" pitchFamily="18" charset="0"/>
            </a:endParaRPr>
          </a:p>
          <a:p>
            <a:pPr>
              <a:lnSpc>
                <a:spcPct val="150000"/>
              </a:lnSpc>
            </a:pPr>
            <a:r>
              <a:rPr lang="en-US" sz="1600" dirty="0">
                <a:latin typeface="Times New Roman" pitchFamily="18" charset="0"/>
                <a:cs typeface="Times New Roman" pitchFamily="18" charset="0"/>
              </a:rPr>
              <a:t>The business environment in which personnel professionals work is constantly changing and is influenced by various internal and external factors (</a:t>
            </a:r>
            <a:r>
              <a:rPr lang="en-US" sz="1600" dirty="0" err="1">
                <a:latin typeface="Times New Roman" pitchFamily="18" charset="0"/>
                <a:cs typeface="Times New Roman" pitchFamily="18" charset="0"/>
              </a:rPr>
              <a:t>Kaur</a:t>
            </a:r>
            <a:r>
              <a:rPr lang="en-US" sz="1600" dirty="0">
                <a:latin typeface="Times New Roman" pitchFamily="18" charset="0"/>
                <a:cs typeface="Times New Roman" pitchFamily="18" charset="0"/>
              </a:rPr>
              <a:t>, et. al., 2022). The management of resourcing an organization is also impacted by these factors, as they affect the availability of talent, recruitment and retention strategies, and overall workforce planning. Internal factors that impact resourcing management include the organization's culture, structure, and HR policies, while external factors include the labor market, competition, and economic conditions (</a:t>
            </a:r>
            <a:r>
              <a:rPr lang="en-US" sz="1600" dirty="0" err="1">
                <a:latin typeface="Times New Roman" pitchFamily="18" charset="0"/>
                <a:cs typeface="Times New Roman" pitchFamily="18" charset="0"/>
              </a:rPr>
              <a:t>Lepak</a:t>
            </a:r>
            <a:r>
              <a:rPr lang="en-US" sz="1600" dirty="0">
                <a:latin typeface="Times New Roman" pitchFamily="18" charset="0"/>
                <a:cs typeface="Times New Roman" pitchFamily="18" charset="0"/>
              </a:rPr>
              <a:t> &amp; </a:t>
            </a:r>
            <a:r>
              <a:rPr lang="en-US" sz="1600" dirty="0" err="1">
                <a:latin typeface="Times New Roman" pitchFamily="18" charset="0"/>
                <a:cs typeface="Times New Roman" pitchFamily="18" charset="0"/>
              </a:rPr>
              <a:t>Gowan</a:t>
            </a:r>
            <a:r>
              <a:rPr lang="en-US" sz="1600" dirty="0">
                <a:latin typeface="Times New Roman" pitchFamily="18" charset="0"/>
                <a:cs typeface="Times New Roman" pitchFamily="18" charset="0"/>
              </a:rPr>
              <a:t>, 2010). It is crucial for personnel professionals to understand these factors and adapt their resourcing strategies accordingly to attract and retain the best talent for the organization.</a:t>
            </a:r>
          </a:p>
        </p:txBody>
      </p:sp>
      <p:pic>
        <p:nvPicPr>
          <p:cNvPr id="3" name="Picture 2" descr="images.jpg"/>
          <p:cNvPicPr>
            <a:picLocks noChangeAspect="1"/>
          </p:cNvPicPr>
          <p:nvPr/>
        </p:nvPicPr>
        <p:blipFill>
          <a:blip r:embed="rId2" cstate="print"/>
          <a:stretch>
            <a:fillRect/>
          </a:stretch>
        </p:blipFill>
        <p:spPr>
          <a:xfrm>
            <a:off x="1524000" y="4267200"/>
            <a:ext cx="6096000" cy="196215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612844"/>
            <a:ext cx="8382000" cy="5355312"/>
          </a:xfrm>
          <a:prstGeom prst="rect">
            <a:avLst/>
          </a:prstGeom>
        </p:spPr>
        <p:txBody>
          <a:bodyPr wrap="square">
            <a:spAutoFit/>
          </a:bodyPr>
          <a:lstStyle/>
          <a:p>
            <a:pPr algn="just">
              <a:lnSpc>
                <a:spcPct val="150000"/>
              </a:lnSpc>
            </a:pPr>
            <a:r>
              <a:rPr lang="en-US" i="1" dirty="0">
                <a:latin typeface="Times New Roman" pitchFamily="18" charset="0"/>
                <a:cs typeface="Times New Roman" pitchFamily="18" charset="0"/>
              </a:rPr>
              <a:t>Definition of a Talent Acquisition Manager</a:t>
            </a:r>
          </a:p>
          <a:p>
            <a:pPr algn="just">
              <a:lnSpc>
                <a:spcPct val="150000"/>
              </a:lnSpc>
            </a:pPr>
            <a:endParaRPr lang="en-US" dirty="0">
              <a:latin typeface="Times New Roman" pitchFamily="18" charset="0"/>
              <a:cs typeface="Times New Roman" pitchFamily="18" charset="0"/>
            </a:endParaRPr>
          </a:p>
          <a:p>
            <a:pPr algn="just">
              <a:lnSpc>
                <a:spcPct val="150000"/>
              </a:lnSpc>
            </a:pPr>
            <a:r>
              <a:rPr lang="en-US" sz="1600" dirty="0">
                <a:latin typeface="Times New Roman" pitchFamily="18" charset="0"/>
                <a:cs typeface="Times New Roman" pitchFamily="18" charset="0"/>
              </a:rPr>
              <a:t>A Talent Acquisition Manager in the restaurant</a:t>
            </a:r>
          </a:p>
          <a:p>
            <a:pPr algn="just">
              <a:lnSpc>
                <a:spcPct val="150000"/>
              </a:lnSpc>
            </a:pPr>
            <a:r>
              <a:rPr lang="en-US" sz="1600" dirty="0">
                <a:latin typeface="Times New Roman" pitchFamily="18" charset="0"/>
                <a:cs typeface="Times New Roman" pitchFamily="18" charset="0"/>
              </a:rPr>
              <a:t> business:</a:t>
            </a:r>
          </a:p>
          <a:p>
            <a:pPr algn="just">
              <a:lnSpc>
                <a:spcPct val="150000"/>
              </a:lnSpc>
              <a:buFont typeface="Arial" pitchFamily="34" charset="0"/>
              <a:buChar char="•"/>
            </a:pPr>
            <a:r>
              <a:rPr lang="en-US" sz="1600" dirty="0">
                <a:latin typeface="Times New Roman" pitchFamily="18" charset="0"/>
                <a:cs typeface="Times New Roman" pitchFamily="18" charset="0"/>
              </a:rPr>
              <a:t> Is responsible for managing the recruitment and</a:t>
            </a:r>
          </a:p>
          <a:p>
            <a:pPr algn="just">
              <a:lnSpc>
                <a:spcPct val="150000"/>
              </a:lnSpc>
            </a:pPr>
            <a:r>
              <a:rPr lang="en-US" sz="1600" dirty="0">
                <a:latin typeface="Times New Roman" pitchFamily="18" charset="0"/>
                <a:cs typeface="Times New Roman" pitchFamily="18" charset="0"/>
              </a:rPr>
              <a:t> hiring processes of an organization.</a:t>
            </a:r>
          </a:p>
          <a:p>
            <a:pPr algn="just">
              <a:lnSpc>
                <a:spcPct val="150000"/>
              </a:lnSpc>
              <a:buFont typeface="Arial" pitchFamily="34" charset="0"/>
              <a:buChar char="•"/>
            </a:pPr>
            <a:r>
              <a:rPr lang="en-US" sz="1600" dirty="0">
                <a:latin typeface="Times New Roman" pitchFamily="18" charset="0"/>
                <a:cs typeface="Times New Roman" pitchFamily="18" charset="0"/>
              </a:rPr>
              <a:t>Identifies the hiring needs of the organization,</a:t>
            </a:r>
          </a:p>
          <a:p>
            <a:pPr algn="just">
              <a:lnSpc>
                <a:spcPct val="150000"/>
              </a:lnSpc>
              <a:buFont typeface="Arial" pitchFamily="34" charset="0"/>
              <a:buChar char="•"/>
            </a:pPr>
            <a:r>
              <a:rPr lang="en-US" sz="1600" dirty="0">
                <a:latin typeface="Times New Roman" pitchFamily="18" charset="0"/>
                <a:cs typeface="Times New Roman" pitchFamily="18" charset="0"/>
              </a:rPr>
              <a:t> creates job descriptions, and sources potential candidates.</a:t>
            </a:r>
          </a:p>
          <a:p>
            <a:pPr algn="just">
              <a:lnSpc>
                <a:spcPct val="150000"/>
              </a:lnSpc>
              <a:buFont typeface="Arial" pitchFamily="34" charset="0"/>
              <a:buChar char="•"/>
            </a:pPr>
            <a:r>
              <a:rPr lang="en-US" sz="1600" dirty="0">
                <a:latin typeface="Times New Roman" pitchFamily="18" charset="0"/>
                <a:cs typeface="Times New Roman" pitchFamily="18" charset="0"/>
              </a:rPr>
              <a:t>Uses various recruitment strategies, such as social media recruitment, referral programs, and job fairs, to attract potential candidates for open positions.</a:t>
            </a:r>
          </a:p>
          <a:p>
            <a:pPr algn="just">
              <a:lnSpc>
                <a:spcPct val="150000"/>
              </a:lnSpc>
              <a:buFont typeface="Arial" pitchFamily="34" charset="0"/>
              <a:buChar char="•"/>
            </a:pPr>
            <a:r>
              <a:rPr lang="en-US" sz="1600" dirty="0">
                <a:latin typeface="Times New Roman" pitchFamily="18" charset="0"/>
                <a:cs typeface="Times New Roman" pitchFamily="18" charset="0"/>
              </a:rPr>
              <a:t>Screens and interviews candidates to determine if they are a good fit for the organization based on skills, experience, and cultural fit.</a:t>
            </a:r>
          </a:p>
          <a:p>
            <a:pPr algn="just">
              <a:lnSpc>
                <a:spcPct val="150000"/>
              </a:lnSpc>
              <a:buFont typeface="Arial" pitchFamily="34" charset="0"/>
              <a:buChar char="•"/>
            </a:pPr>
            <a:r>
              <a:rPr lang="en-US" sz="1600" dirty="0">
                <a:latin typeface="Times New Roman" pitchFamily="18" charset="0"/>
                <a:cs typeface="Times New Roman" pitchFamily="18" charset="0"/>
              </a:rPr>
              <a:t>Plays a critical role in ensuring that the restaurant has the right talent in place to deliver a high-quality dining experience and drive the success of the business.</a:t>
            </a:r>
          </a:p>
        </p:txBody>
      </p:sp>
      <p:pic>
        <p:nvPicPr>
          <p:cNvPr id="4" name="Picture 3" descr="Talent_Acquisition_vs_Talent_Management_vs_Human_Resource.jpg"/>
          <p:cNvPicPr>
            <a:picLocks noChangeAspect="1"/>
          </p:cNvPicPr>
          <p:nvPr/>
        </p:nvPicPr>
        <p:blipFill>
          <a:blip r:embed="rId3" cstate="print"/>
          <a:stretch>
            <a:fillRect/>
          </a:stretch>
        </p:blipFill>
        <p:spPr>
          <a:xfrm>
            <a:off x="4572000" y="914400"/>
            <a:ext cx="4334934" cy="2438400"/>
          </a:xfrm>
          <a:prstGeom prst="rect">
            <a:avLst/>
          </a:prstGeom>
          <a:effectLst>
            <a:outerShdw blurRad="76200" dir="13500000" sy="23000" kx="1200000" algn="br" rotWithShape="0">
              <a:prstClr val="black">
                <a:alpha val="20000"/>
              </a:prst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304800"/>
            <a:ext cx="8229600" cy="7325082"/>
          </a:xfrm>
          <a:prstGeom prst="rect">
            <a:avLst/>
          </a:prstGeom>
          <a:noFill/>
        </p:spPr>
        <p:txBody>
          <a:bodyPr wrap="square" rtlCol="0">
            <a:spAutoFit/>
          </a:bodyPr>
          <a:lstStyle/>
          <a:p>
            <a:r>
              <a:rPr lang="en-US" i="1" dirty="0">
                <a:latin typeface="Times New Roman" pitchFamily="18" charset="0"/>
                <a:cs typeface="Times New Roman" pitchFamily="18" charset="0"/>
              </a:rPr>
              <a:t>Strategies for short term talent acquisition</a:t>
            </a:r>
          </a:p>
          <a:p>
            <a:endParaRPr lang="it-IT" dirty="0">
              <a:latin typeface="Times New Roman" pitchFamily="18" charset="0"/>
              <a:cs typeface="Times New Roman" pitchFamily="18" charset="0"/>
            </a:endParaRPr>
          </a:p>
          <a:p>
            <a:pPr algn="just">
              <a:lnSpc>
                <a:spcPct val="150000"/>
              </a:lnSpc>
              <a:buFont typeface="Arial" pitchFamily="34" charset="0"/>
              <a:buChar char="•"/>
            </a:pPr>
            <a:r>
              <a:rPr lang="en-US" sz="1600" b="1" dirty="0">
                <a:latin typeface="Times New Roman" pitchFamily="18" charset="0"/>
                <a:cs typeface="Times New Roman" pitchFamily="18" charset="0"/>
              </a:rPr>
              <a:t>Social media recruitment</a:t>
            </a:r>
            <a:r>
              <a:rPr lang="en-US" sz="1600" dirty="0">
                <a:latin typeface="Times New Roman" pitchFamily="18" charset="0"/>
                <a:cs typeface="Times New Roman" pitchFamily="18" charset="0"/>
              </a:rPr>
              <a:t>: </a:t>
            </a:r>
          </a:p>
          <a:p>
            <a:pPr algn="just">
              <a:lnSpc>
                <a:spcPct val="150000"/>
              </a:lnSpc>
              <a:buFontTx/>
              <a:buChar char="-"/>
            </a:pPr>
            <a:r>
              <a:rPr lang="en-US" sz="1600" dirty="0">
                <a:latin typeface="Times New Roman" pitchFamily="18" charset="0"/>
                <a:cs typeface="Times New Roman" pitchFamily="18" charset="0"/>
              </a:rPr>
              <a:t> Promote job vacancies and engage with potential candidates on social media platforms such as LinkedIn, </a:t>
            </a:r>
            <a:r>
              <a:rPr lang="en-US" sz="1600" dirty="0" err="1">
                <a:latin typeface="Times New Roman" pitchFamily="18" charset="0"/>
                <a:cs typeface="Times New Roman" pitchFamily="18" charset="0"/>
              </a:rPr>
              <a:t>Facebook</a:t>
            </a:r>
            <a:r>
              <a:rPr lang="en-US" sz="1600" dirty="0">
                <a:latin typeface="Times New Roman" pitchFamily="18" charset="0"/>
                <a:cs typeface="Times New Roman" pitchFamily="18" charset="0"/>
              </a:rPr>
              <a:t>, and Twitter.</a:t>
            </a:r>
          </a:p>
          <a:p>
            <a:pPr algn="just">
              <a:lnSpc>
                <a:spcPct val="150000"/>
              </a:lnSpc>
              <a:buFontTx/>
              <a:buChar char="-"/>
            </a:pPr>
            <a:r>
              <a:rPr lang="en-US" sz="1600" dirty="0">
                <a:latin typeface="Times New Roman" pitchFamily="18" charset="0"/>
                <a:cs typeface="Times New Roman" pitchFamily="18" charset="0"/>
              </a:rPr>
              <a:t> Helps companies reach a larger audience and target candidates with specific qualifications.</a:t>
            </a:r>
          </a:p>
          <a:p>
            <a:pPr algn="just">
              <a:lnSpc>
                <a:spcPct val="150000"/>
              </a:lnSpc>
              <a:buFont typeface="Arial" pitchFamily="34" charset="0"/>
              <a:buChar char="•"/>
            </a:pPr>
            <a:r>
              <a:rPr lang="en-US" sz="1600" b="1" dirty="0">
                <a:latin typeface="Times New Roman" pitchFamily="18" charset="0"/>
                <a:cs typeface="Times New Roman" pitchFamily="18" charset="0"/>
              </a:rPr>
              <a:t>Referral programs: </a:t>
            </a:r>
          </a:p>
          <a:p>
            <a:pPr algn="just">
              <a:lnSpc>
                <a:spcPct val="150000"/>
              </a:lnSpc>
              <a:buFontTx/>
              <a:buChar char="-"/>
            </a:pPr>
            <a:r>
              <a:rPr lang="en-US" sz="1600" dirty="0">
                <a:latin typeface="Times New Roman" pitchFamily="18" charset="0"/>
                <a:cs typeface="Times New Roman" pitchFamily="18" charset="0"/>
              </a:rPr>
              <a:t> Encourage existing employees to refer friends and family for job openings.</a:t>
            </a:r>
          </a:p>
          <a:p>
            <a:pPr algn="just">
              <a:lnSpc>
                <a:spcPct val="150000"/>
              </a:lnSpc>
              <a:buFontTx/>
              <a:buChar char="-"/>
            </a:pPr>
            <a:r>
              <a:rPr lang="en-US" sz="1600" dirty="0">
                <a:latin typeface="Times New Roman" pitchFamily="18" charset="0"/>
                <a:cs typeface="Times New Roman" pitchFamily="18" charset="0"/>
              </a:rPr>
              <a:t>Offer incentives such as cash bonuses or free meals for successful referrals.</a:t>
            </a:r>
          </a:p>
          <a:p>
            <a:pPr algn="just">
              <a:lnSpc>
                <a:spcPct val="150000"/>
              </a:lnSpc>
            </a:pPr>
            <a:r>
              <a:rPr lang="en-US" sz="1600" dirty="0">
                <a:latin typeface="Times New Roman" pitchFamily="18" charset="0"/>
                <a:cs typeface="Times New Roman" pitchFamily="18" charset="0"/>
              </a:rPr>
              <a:t>- Saves time and money on recruitment efforts and builds a strong employee community.</a:t>
            </a:r>
          </a:p>
          <a:p>
            <a:pPr algn="just">
              <a:lnSpc>
                <a:spcPct val="150000"/>
              </a:lnSpc>
              <a:buFont typeface="Arial" pitchFamily="34" charset="0"/>
              <a:buChar char="•"/>
            </a:pPr>
            <a:r>
              <a:rPr lang="en-US" sz="1600" b="1" dirty="0">
                <a:latin typeface="Times New Roman" pitchFamily="18" charset="0"/>
                <a:cs typeface="Times New Roman" pitchFamily="18" charset="0"/>
              </a:rPr>
              <a:t>Job fairs: </a:t>
            </a:r>
          </a:p>
          <a:p>
            <a:pPr algn="just">
              <a:lnSpc>
                <a:spcPct val="150000"/>
              </a:lnSpc>
            </a:pPr>
            <a:r>
              <a:rPr lang="en-US" sz="1600" b="1" dirty="0">
                <a:latin typeface="Times New Roman" pitchFamily="18" charset="0"/>
                <a:cs typeface="Times New Roman" pitchFamily="18" charset="0"/>
              </a:rPr>
              <a:t>- </a:t>
            </a:r>
            <a:r>
              <a:rPr lang="en-US" sz="1600" dirty="0">
                <a:latin typeface="Times New Roman" pitchFamily="18" charset="0"/>
                <a:cs typeface="Times New Roman" pitchFamily="18" charset="0"/>
              </a:rPr>
              <a:t>Participate in industry-specific events to meet potential candidates face-to-face.</a:t>
            </a:r>
          </a:p>
          <a:p>
            <a:pPr algn="just">
              <a:lnSpc>
                <a:spcPct val="150000"/>
              </a:lnSpc>
            </a:pPr>
            <a:r>
              <a:rPr lang="en-US" sz="1600" dirty="0">
                <a:latin typeface="Times New Roman" pitchFamily="18" charset="0"/>
                <a:cs typeface="Times New Roman" pitchFamily="18" charset="0"/>
              </a:rPr>
              <a:t>- Showcases company culture and brand and gives candidates the opportunity to learn more about the organization.</a:t>
            </a:r>
          </a:p>
          <a:p>
            <a:pPr algn="just">
              <a:lnSpc>
                <a:spcPct val="150000"/>
              </a:lnSpc>
              <a:buFontTx/>
              <a:buChar char="-"/>
            </a:pPr>
            <a:r>
              <a:rPr lang="en-US" sz="1600" dirty="0">
                <a:latin typeface="Times New Roman" pitchFamily="18" charset="0"/>
                <a:cs typeface="Times New Roman" pitchFamily="18" charset="0"/>
              </a:rPr>
              <a:t>An effective way to attract a large number of </a:t>
            </a:r>
          </a:p>
          <a:p>
            <a:pPr algn="just">
              <a:lnSpc>
                <a:spcPct val="150000"/>
              </a:lnSpc>
            </a:pPr>
            <a:r>
              <a:rPr lang="en-US" sz="1600" dirty="0">
                <a:latin typeface="Times New Roman" pitchFamily="18" charset="0"/>
                <a:cs typeface="Times New Roman" pitchFamily="18" charset="0"/>
              </a:rPr>
              <a:t>candidates in a short amount of time.</a:t>
            </a:r>
          </a:p>
          <a:p>
            <a:endParaRPr lang="en-US" sz="1400" dirty="0">
              <a:latin typeface="Times New Roman" pitchFamily="18" charset="0"/>
              <a:cs typeface="Times New Roman" pitchFamily="18" charset="0"/>
            </a:endParaRPr>
          </a:p>
          <a:p>
            <a:endParaRPr lang="it-IT" sz="1400" dirty="0">
              <a:latin typeface="Times New Roman" pitchFamily="18" charset="0"/>
              <a:cs typeface="Times New Roman" pitchFamily="18" charset="0"/>
            </a:endParaRPr>
          </a:p>
          <a:p>
            <a:endParaRPr lang="en-US" sz="1400" dirty="0">
              <a:latin typeface="Times New Roman" pitchFamily="18" charset="0"/>
              <a:cs typeface="Times New Roman" pitchFamily="18" charset="0"/>
            </a:endParaRPr>
          </a:p>
          <a:p>
            <a:endParaRPr lang="it-IT" sz="1400" dirty="0">
              <a:latin typeface="Times New Roman" pitchFamily="18" charset="0"/>
              <a:cs typeface="Times New Roman" pitchFamily="18" charset="0"/>
            </a:endParaRPr>
          </a:p>
          <a:p>
            <a:endParaRPr lang="it-IT" sz="1400" dirty="0">
              <a:latin typeface="Times New Roman" pitchFamily="18" charset="0"/>
              <a:cs typeface="Times New Roman" pitchFamily="18" charset="0"/>
            </a:endParaRPr>
          </a:p>
          <a:p>
            <a:endParaRPr lang="it-IT" sz="1400" dirty="0">
              <a:latin typeface="Times New Roman" pitchFamily="18" charset="0"/>
              <a:cs typeface="Times New Roman" pitchFamily="18" charset="0"/>
            </a:endParaRPr>
          </a:p>
          <a:p>
            <a:endParaRPr lang="en-US" sz="1400" dirty="0"/>
          </a:p>
        </p:txBody>
      </p:sp>
      <p:pic>
        <p:nvPicPr>
          <p:cNvPr id="3" name="Picture 2" descr="talent_acquisition_strategy_2020_1_5df89ed28e021.jpg"/>
          <p:cNvPicPr>
            <a:picLocks noChangeAspect="1"/>
          </p:cNvPicPr>
          <p:nvPr/>
        </p:nvPicPr>
        <p:blipFill>
          <a:blip r:embed="rId3" cstate="print"/>
          <a:stretch>
            <a:fillRect/>
          </a:stretch>
        </p:blipFill>
        <p:spPr>
          <a:xfrm>
            <a:off x="5257800" y="4953000"/>
            <a:ext cx="3581400" cy="1440316"/>
          </a:xfrm>
          <a:prstGeom prst="rect">
            <a:avLst/>
          </a:prstGeom>
          <a:effectLst>
            <a:outerShdw blurRad="76200" dir="13500000" sy="23000" kx="1200000" algn="br" rotWithShape="0">
              <a:prstClr val="black">
                <a:alpha val="20000"/>
              </a:prst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 y="152400"/>
            <a:ext cx="8686800" cy="6047809"/>
          </a:xfrm>
          <a:prstGeom prst="rect">
            <a:avLst/>
          </a:prstGeom>
        </p:spPr>
        <p:txBody>
          <a:bodyPr wrap="square">
            <a:spAutoFit/>
          </a:bodyPr>
          <a:lstStyle/>
          <a:p>
            <a:pPr algn="just">
              <a:lnSpc>
                <a:spcPct val="150000"/>
              </a:lnSpc>
            </a:pPr>
            <a:r>
              <a:rPr lang="en-US" i="1" dirty="0">
                <a:latin typeface="Times New Roman" pitchFamily="18" charset="0"/>
                <a:cs typeface="Times New Roman" pitchFamily="18" charset="0"/>
              </a:rPr>
              <a:t>Long-term talent acquisition strategies</a:t>
            </a:r>
          </a:p>
          <a:p>
            <a:pPr algn="just">
              <a:lnSpc>
                <a:spcPct val="150000"/>
              </a:lnSpc>
              <a:buFont typeface="Arial" pitchFamily="34" charset="0"/>
              <a:buChar char="•"/>
            </a:pPr>
            <a:r>
              <a:rPr lang="en-US" sz="1600" b="1" dirty="0">
                <a:latin typeface="Times New Roman" pitchFamily="18" charset="0"/>
                <a:cs typeface="Times New Roman" pitchFamily="18" charset="0"/>
              </a:rPr>
              <a:t>Employer branding: </a:t>
            </a:r>
          </a:p>
          <a:p>
            <a:pPr algn="just">
              <a:lnSpc>
                <a:spcPct val="150000"/>
              </a:lnSpc>
              <a:buFontTx/>
              <a:buChar char="-"/>
            </a:pPr>
            <a:r>
              <a:rPr lang="en-US" sz="1600" dirty="0">
                <a:latin typeface="Times New Roman" pitchFamily="18" charset="0"/>
                <a:cs typeface="Times New Roman" pitchFamily="18" charset="0"/>
              </a:rPr>
              <a:t>Establish a strong employer brand that communicates company values, culture, and benefits.</a:t>
            </a:r>
          </a:p>
          <a:p>
            <a:pPr algn="just">
              <a:lnSpc>
                <a:spcPct val="150000"/>
              </a:lnSpc>
            </a:pPr>
            <a:r>
              <a:rPr lang="en-US" sz="1600" dirty="0">
                <a:latin typeface="Times New Roman" pitchFamily="18" charset="0"/>
                <a:cs typeface="Times New Roman" pitchFamily="18" charset="0"/>
              </a:rPr>
              <a:t>-Helps attract potential candidates who align with the company's vision and mission.</a:t>
            </a:r>
          </a:p>
          <a:p>
            <a:pPr algn="just">
              <a:lnSpc>
                <a:spcPct val="150000"/>
              </a:lnSpc>
            </a:pPr>
            <a:r>
              <a:rPr lang="en-US" sz="1600" dirty="0">
                <a:latin typeface="Times New Roman" pitchFamily="18" charset="0"/>
                <a:cs typeface="Times New Roman" pitchFamily="18" charset="0"/>
              </a:rPr>
              <a:t>-Builds an online presence through maintaining a company blog, publishing employee testimonials, and creating engaging social media content.</a:t>
            </a:r>
          </a:p>
          <a:p>
            <a:pPr algn="just">
              <a:lnSpc>
                <a:spcPct val="150000"/>
              </a:lnSpc>
              <a:buFont typeface="Arial" pitchFamily="34" charset="0"/>
              <a:buChar char="•"/>
            </a:pPr>
            <a:r>
              <a:rPr lang="en-US" sz="1600" b="1" dirty="0">
                <a:latin typeface="Times New Roman" pitchFamily="18" charset="0"/>
                <a:cs typeface="Times New Roman" pitchFamily="18" charset="0"/>
              </a:rPr>
              <a:t>Internship programs: </a:t>
            </a:r>
          </a:p>
          <a:p>
            <a:pPr algn="just">
              <a:lnSpc>
                <a:spcPct val="150000"/>
              </a:lnSpc>
            </a:pPr>
            <a:r>
              <a:rPr lang="en-US" sz="1600" dirty="0">
                <a:latin typeface="Times New Roman" pitchFamily="18" charset="0"/>
                <a:cs typeface="Times New Roman" pitchFamily="18" charset="0"/>
              </a:rPr>
              <a:t>-Develop programs to attract young talent and identify and nurture potential long-term employees.</a:t>
            </a:r>
          </a:p>
          <a:p>
            <a:pPr algn="just">
              <a:lnSpc>
                <a:spcPct val="150000"/>
              </a:lnSpc>
            </a:pPr>
            <a:r>
              <a:rPr lang="en-US" sz="1600" dirty="0">
                <a:latin typeface="Times New Roman" pitchFamily="18" charset="0"/>
                <a:cs typeface="Times New Roman" pitchFamily="18" charset="0"/>
              </a:rPr>
              <a:t>-Allows young talent to gain valuable work experience.</a:t>
            </a:r>
          </a:p>
          <a:p>
            <a:pPr algn="just">
              <a:lnSpc>
                <a:spcPct val="150000"/>
              </a:lnSpc>
            </a:pPr>
            <a:r>
              <a:rPr lang="en-US" sz="1600" dirty="0">
                <a:latin typeface="Times New Roman" pitchFamily="18" charset="0"/>
                <a:cs typeface="Times New Roman" pitchFamily="18" charset="0"/>
              </a:rPr>
              <a:t>-Builds relationships with educational institutions.</a:t>
            </a:r>
          </a:p>
          <a:p>
            <a:pPr algn="just">
              <a:lnSpc>
                <a:spcPct val="150000"/>
              </a:lnSpc>
              <a:buFont typeface="Arial" pitchFamily="34" charset="0"/>
              <a:buChar char="•"/>
            </a:pPr>
            <a:r>
              <a:rPr lang="en-US" sz="1600" b="1" dirty="0">
                <a:latin typeface="Times New Roman" pitchFamily="18" charset="0"/>
                <a:cs typeface="Times New Roman" pitchFamily="18" charset="0"/>
              </a:rPr>
              <a:t>Talent pipeline development: </a:t>
            </a:r>
          </a:p>
          <a:p>
            <a:pPr algn="just">
              <a:lnSpc>
                <a:spcPct val="150000"/>
              </a:lnSpc>
            </a:pPr>
            <a:r>
              <a:rPr lang="en-US" sz="1600" b="1" dirty="0">
                <a:latin typeface="Times New Roman" pitchFamily="18" charset="0"/>
                <a:cs typeface="Times New Roman" pitchFamily="18" charset="0"/>
              </a:rPr>
              <a:t>-</a:t>
            </a:r>
            <a:r>
              <a:rPr lang="en-US" sz="1600" dirty="0">
                <a:latin typeface="Times New Roman" pitchFamily="18" charset="0"/>
                <a:cs typeface="Times New Roman" pitchFamily="18" charset="0"/>
              </a:rPr>
              <a:t>Build relationships with educational institutions, </a:t>
            </a:r>
          </a:p>
          <a:p>
            <a:pPr algn="just">
              <a:lnSpc>
                <a:spcPct val="150000"/>
              </a:lnSpc>
            </a:pPr>
            <a:r>
              <a:rPr lang="en-US" sz="1600" dirty="0">
                <a:latin typeface="Times New Roman" pitchFamily="18" charset="0"/>
                <a:cs typeface="Times New Roman" pitchFamily="18" charset="0"/>
              </a:rPr>
              <a:t>industry associations, and other organizations </a:t>
            </a:r>
          </a:p>
          <a:p>
            <a:pPr algn="just">
              <a:lnSpc>
                <a:spcPct val="150000"/>
              </a:lnSpc>
            </a:pPr>
            <a:r>
              <a:rPr lang="en-US" sz="1600" dirty="0">
                <a:latin typeface="Times New Roman" pitchFamily="18" charset="0"/>
                <a:cs typeface="Times New Roman" pitchFamily="18" charset="0"/>
              </a:rPr>
              <a:t>in the restaurant industry.</a:t>
            </a:r>
          </a:p>
          <a:p>
            <a:pPr algn="just">
              <a:lnSpc>
                <a:spcPct val="150000"/>
              </a:lnSpc>
            </a:pPr>
            <a:r>
              <a:rPr lang="en-US" sz="1600" dirty="0">
                <a:latin typeface="Times New Roman" pitchFamily="18" charset="0"/>
                <a:cs typeface="Times New Roman" pitchFamily="18" charset="0"/>
              </a:rPr>
              <a:t>- Identifies potential candidates who are passionate about the industry and looking for employment opportunities.</a:t>
            </a:r>
          </a:p>
        </p:txBody>
      </p:sp>
      <p:pic>
        <p:nvPicPr>
          <p:cNvPr id="4" name="Picture 3" descr="download.jpg"/>
          <p:cNvPicPr>
            <a:picLocks noChangeAspect="1"/>
          </p:cNvPicPr>
          <p:nvPr/>
        </p:nvPicPr>
        <p:blipFill>
          <a:blip r:embed="rId3" cstate="print"/>
          <a:stretch>
            <a:fillRect/>
          </a:stretch>
        </p:blipFill>
        <p:spPr>
          <a:xfrm>
            <a:off x="4724400" y="3581400"/>
            <a:ext cx="3948112" cy="1666448"/>
          </a:xfrm>
          <a:prstGeom prst="rect">
            <a:avLst/>
          </a:prstGeom>
          <a:effectLst>
            <a:outerShdw blurRad="76200" dir="13500000" sy="23000" kx="1200000" algn="br" rotWithShape="0">
              <a:prstClr val="black">
                <a:alpha val="20000"/>
              </a:prst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5800" y="381000"/>
            <a:ext cx="7391400" cy="5416868"/>
          </a:xfrm>
          <a:prstGeom prst="rect">
            <a:avLst/>
          </a:prstGeom>
          <a:noFill/>
        </p:spPr>
        <p:txBody>
          <a:bodyPr wrap="square" rtlCol="0">
            <a:spAutoFit/>
          </a:bodyPr>
          <a:lstStyle/>
          <a:p>
            <a:r>
              <a:rPr lang="en-US" dirty="0">
                <a:latin typeface="Times New Roman" pitchFamily="18" charset="0"/>
                <a:cs typeface="Times New Roman" pitchFamily="18" charset="0"/>
              </a:rPr>
              <a:t>Incentive methods to attract potential candidates to work in restaurant operations:</a:t>
            </a:r>
          </a:p>
          <a:p>
            <a:endParaRPr lang="en-US" dirty="0">
              <a:latin typeface="Times New Roman" pitchFamily="18" charset="0"/>
              <a:cs typeface="Times New Roman" pitchFamily="18" charset="0"/>
            </a:endParaRPr>
          </a:p>
          <a:p>
            <a:r>
              <a:rPr lang="en-US" i="1" dirty="0">
                <a:latin typeface="Times New Roman" pitchFamily="18" charset="0"/>
                <a:cs typeface="Times New Roman" pitchFamily="18" charset="0"/>
              </a:rPr>
              <a:t>1. Monetary methods:</a:t>
            </a:r>
          </a:p>
          <a:p>
            <a:endParaRPr lang="en-US" dirty="0">
              <a:latin typeface="Times New Roman" pitchFamily="18" charset="0"/>
              <a:cs typeface="Times New Roman" pitchFamily="18" charset="0"/>
            </a:endParaRPr>
          </a:p>
          <a:p>
            <a:pPr>
              <a:buFont typeface="Arial" pitchFamily="34" charset="0"/>
              <a:buChar char="•"/>
            </a:pPr>
            <a:r>
              <a:rPr lang="en-US" sz="1600" b="1" dirty="0">
                <a:latin typeface="Times New Roman" pitchFamily="18" charset="0"/>
                <a:cs typeface="Times New Roman" pitchFamily="18" charset="0"/>
              </a:rPr>
              <a:t> Sign-on bonuses: </a:t>
            </a:r>
          </a:p>
          <a:p>
            <a:r>
              <a:rPr lang="en-US" sz="1600" b="1" dirty="0">
                <a:latin typeface="Times New Roman" pitchFamily="18" charset="0"/>
                <a:cs typeface="Times New Roman" pitchFamily="18" charset="0"/>
              </a:rPr>
              <a:t>- </a:t>
            </a:r>
            <a:r>
              <a:rPr lang="en-US" sz="1600" dirty="0">
                <a:latin typeface="Times New Roman" pitchFamily="18" charset="0"/>
                <a:cs typeface="Times New Roman" pitchFamily="18" charset="0"/>
              </a:rPr>
              <a:t>Offering a one-time payment to new hires who sign on to work for the organization.</a:t>
            </a:r>
          </a:p>
          <a:p>
            <a:pPr>
              <a:buFontTx/>
              <a:buChar char="-"/>
            </a:pPr>
            <a:r>
              <a:rPr lang="en-US" sz="1600" dirty="0">
                <a:latin typeface="Times New Roman" pitchFamily="18" charset="0"/>
                <a:cs typeface="Times New Roman" pitchFamily="18" charset="0"/>
              </a:rPr>
              <a:t>Sign-on bonuses can be an effective way to attract and retain high-quality employees.</a:t>
            </a:r>
          </a:p>
          <a:p>
            <a:endParaRPr lang="it-IT" sz="1600" dirty="0">
              <a:latin typeface="Times New Roman" pitchFamily="18" charset="0"/>
              <a:cs typeface="Times New Roman" pitchFamily="18" charset="0"/>
            </a:endParaRPr>
          </a:p>
          <a:p>
            <a:endParaRPr lang="it-IT" sz="1600" dirty="0">
              <a:latin typeface="Times New Roman" pitchFamily="18" charset="0"/>
              <a:cs typeface="Times New Roman" pitchFamily="18" charset="0"/>
            </a:endParaRPr>
          </a:p>
          <a:p>
            <a:endParaRPr lang="it-IT" sz="1600" dirty="0">
              <a:latin typeface="Times New Roman" pitchFamily="18" charset="0"/>
              <a:cs typeface="Times New Roman" pitchFamily="18" charset="0"/>
            </a:endParaRPr>
          </a:p>
          <a:p>
            <a:endParaRPr lang="it-IT" sz="1600" dirty="0">
              <a:latin typeface="Times New Roman" pitchFamily="18" charset="0"/>
              <a:cs typeface="Times New Roman" pitchFamily="18" charset="0"/>
            </a:endParaRPr>
          </a:p>
          <a:p>
            <a:endParaRPr lang="it-IT" sz="1600" dirty="0">
              <a:latin typeface="Times New Roman" pitchFamily="18" charset="0"/>
              <a:cs typeface="Times New Roman" pitchFamily="18" charset="0"/>
            </a:endParaRPr>
          </a:p>
          <a:p>
            <a:endParaRPr lang="it-IT" sz="1600" dirty="0">
              <a:latin typeface="Times New Roman" pitchFamily="18" charset="0"/>
              <a:cs typeface="Times New Roman" pitchFamily="18" charset="0"/>
            </a:endParaRPr>
          </a:p>
          <a:p>
            <a:endParaRPr lang="it-IT" sz="1600" dirty="0">
              <a:latin typeface="Times New Roman" pitchFamily="18" charset="0"/>
              <a:cs typeface="Times New Roman" pitchFamily="18" charset="0"/>
            </a:endParaRPr>
          </a:p>
          <a:p>
            <a:endParaRPr lang="it-IT" sz="1600" dirty="0">
              <a:latin typeface="Times New Roman" pitchFamily="18" charset="0"/>
              <a:cs typeface="Times New Roman" pitchFamily="18" charset="0"/>
            </a:endParaRPr>
          </a:p>
          <a:p>
            <a:endParaRPr lang="en-US" sz="1600" dirty="0">
              <a:latin typeface="Times New Roman" pitchFamily="18" charset="0"/>
              <a:cs typeface="Times New Roman" pitchFamily="18" charset="0"/>
            </a:endParaRPr>
          </a:p>
          <a:p>
            <a:pPr>
              <a:buFont typeface="Arial" pitchFamily="34" charset="0"/>
              <a:buChar char="•"/>
            </a:pPr>
            <a:r>
              <a:rPr lang="en-US" sz="1600" b="1" dirty="0">
                <a:latin typeface="Times New Roman" pitchFamily="18" charset="0"/>
                <a:cs typeface="Times New Roman" pitchFamily="18" charset="0"/>
              </a:rPr>
              <a:t>Performance-based pay: </a:t>
            </a:r>
          </a:p>
          <a:p>
            <a:r>
              <a:rPr lang="en-US" sz="1600" b="1" dirty="0">
                <a:latin typeface="Times New Roman" pitchFamily="18" charset="0"/>
                <a:cs typeface="Times New Roman" pitchFamily="18" charset="0"/>
              </a:rPr>
              <a:t>- </a:t>
            </a:r>
            <a:r>
              <a:rPr lang="en-US" sz="1600" dirty="0">
                <a:latin typeface="Times New Roman" pitchFamily="18" charset="0"/>
                <a:cs typeface="Times New Roman" pitchFamily="18" charset="0"/>
              </a:rPr>
              <a:t>Offering bonuses or commissions based on individual or team performance. This incentivizes employees to work hard and can lead to increased productivity and profitability for the organization.</a:t>
            </a:r>
          </a:p>
        </p:txBody>
      </p:sp>
      <p:pic>
        <p:nvPicPr>
          <p:cNvPr id="3" name="Picture 2" descr="images (1).jpg"/>
          <p:cNvPicPr>
            <a:picLocks noChangeAspect="1"/>
          </p:cNvPicPr>
          <p:nvPr/>
        </p:nvPicPr>
        <p:blipFill>
          <a:blip r:embed="rId3" cstate="print"/>
          <a:stretch>
            <a:fillRect/>
          </a:stretch>
        </p:blipFill>
        <p:spPr>
          <a:xfrm>
            <a:off x="2247900" y="2819400"/>
            <a:ext cx="4648200" cy="16002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304800"/>
            <a:ext cx="8610600" cy="5770811"/>
          </a:xfrm>
          <a:prstGeom prst="rect">
            <a:avLst/>
          </a:prstGeom>
          <a:noFill/>
        </p:spPr>
        <p:txBody>
          <a:bodyPr wrap="square" rtlCol="0">
            <a:spAutoFit/>
          </a:bodyPr>
          <a:lstStyle/>
          <a:p>
            <a:pPr algn="just">
              <a:lnSpc>
                <a:spcPct val="150000"/>
              </a:lnSpc>
            </a:pPr>
            <a:r>
              <a:rPr lang="en-US" i="1" dirty="0">
                <a:latin typeface="Times New Roman" pitchFamily="18" charset="0"/>
                <a:cs typeface="Times New Roman" pitchFamily="18" charset="0"/>
              </a:rPr>
              <a:t>2. Nonmonetary methods:</a:t>
            </a:r>
          </a:p>
          <a:p>
            <a:pPr algn="just">
              <a:lnSpc>
                <a:spcPct val="150000"/>
              </a:lnSpc>
              <a:buFont typeface="Arial" pitchFamily="34" charset="0"/>
              <a:buChar char="•"/>
            </a:pPr>
            <a:r>
              <a:rPr lang="en-US" b="1" dirty="0">
                <a:latin typeface="Times New Roman" pitchFamily="18" charset="0"/>
                <a:cs typeface="Times New Roman" pitchFamily="18" charset="0"/>
              </a:rPr>
              <a:t>Flexible scheduling: </a:t>
            </a:r>
          </a:p>
          <a:p>
            <a:pPr algn="just">
              <a:lnSpc>
                <a:spcPct val="150000"/>
              </a:lnSpc>
              <a:buFontTx/>
              <a:buChar char="-"/>
            </a:pPr>
            <a:r>
              <a:rPr lang="en-US" sz="1600" dirty="0">
                <a:latin typeface="Times New Roman" pitchFamily="18" charset="0"/>
                <a:cs typeface="Times New Roman" pitchFamily="18" charset="0"/>
              </a:rPr>
              <a:t>Allowing employees to have some control over their work schedule, such as choosing their shift times or working from home. This can be a valuable benefit for employees who value work-life balance.</a:t>
            </a:r>
          </a:p>
          <a:p>
            <a:pPr algn="just">
              <a:lnSpc>
                <a:spcPct val="150000"/>
              </a:lnSpc>
            </a:pPr>
            <a:endParaRPr lang="en-US" dirty="0">
              <a:latin typeface="Times New Roman" pitchFamily="18" charset="0"/>
              <a:cs typeface="Times New Roman" pitchFamily="18" charset="0"/>
            </a:endParaRPr>
          </a:p>
          <a:p>
            <a:pPr algn="just">
              <a:lnSpc>
                <a:spcPct val="150000"/>
              </a:lnSpc>
              <a:buFont typeface="Arial" pitchFamily="34" charset="0"/>
              <a:buChar char="•"/>
            </a:pPr>
            <a:endParaRPr lang="en-US" b="1" dirty="0">
              <a:latin typeface="Times New Roman" pitchFamily="18" charset="0"/>
              <a:cs typeface="Times New Roman" pitchFamily="18" charset="0"/>
            </a:endParaRPr>
          </a:p>
          <a:p>
            <a:pPr algn="just">
              <a:lnSpc>
                <a:spcPct val="150000"/>
              </a:lnSpc>
              <a:buFont typeface="Arial" pitchFamily="34" charset="0"/>
              <a:buChar char="•"/>
            </a:pPr>
            <a:endParaRPr lang="en-US" b="1" dirty="0">
              <a:latin typeface="Times New Roman" pitchFamily="18" charset="0"/>
              <a:cs typeface="Times New Roman" pitchFamily="18" charset="0"/>
            </a:endParaRPr>
          </a:p>
          <a:p>
            <a:pPr algn="just">
              <a:lnSpc>
                <a:spcPct val="150000"/>
              </a:lnSpc>
              <a:buFont typeface="Arial" pitchFamily="34" charset="0"/>
              <a:buChar char="•"/>
            </a:pPr>
            <a:endParaRPr lang="en-US" b="1" dirty="0">
              <a:latin typeface="Times New Roman" pitchFamily="18" charset="0"/>
              <a:cs typeface="Times New Roman" pitchFamily="18" charset="0"/>
            </a:endParaRPr>
          </a:p>
          <a:p>
            <a:pPr algn="just">
              <a:lnSpc>
                <a:spcPct val="150000"/>
              </a:lnSpc>
              <a:buFont typeface="Arial" pitchFamily="34" charset="0"/>
              <a:buChar char="•"/>
            </a:pPr>
            <a:endParaRPr lang="en-US" b="1" dirty="0">
              <a:latin typeface="Times New Roman" pitchFamily="18" charset="0"/>
              <a:cs typeface="Times New Roman" pitchFamily="18" charset="0"/>
            </a:endParaRPr>
          </a:p>
          <a:p>
            <a:pPr algn="just">
              <a:lnSpc>
                <a:spcPct val="150000"/>
              </a:lnSpc>
              <a:buFont typeface="Arial" pitchFamily="34" charset="0"/>
              <a:buChar char="•"/>
            </a:pPr>
            <a:endParaRPr lang="en-US" b="1" dirty="0">
              <a:latin typeface="Times New Roman" pitchFamily="18" charset="0"/>
              <a:cs typeface="Times New Roman" pitchFamily="18" charset="0"/>
            </a:endParaRPr>
          </a:p>
          <a:p>
            <a:pPr algn="just">
              <a:lnSpc>
                <a:spcPct val="150000"/>
              </a:lnSpc>
              <a:buFont typeface="Arial" pitchFamily="34" charset="0"/>
              <a:buChar char="•"/>
            </a:pPr>
            <a:endParaRPr lang="en-US" b="1" dirty="0">
              <a:latin typeface="Times New Roman" pitchFamily="18" charset="0"/>
              <a:cs typeface="Times New Roman" pitchFamily="18" charset="0"/>
            </a:endParaRPr>
          </a:p>
          <a:p>
            <a:pPr algn="just">
              <a:lnSpc>
                <a:spcPct val="150000"/>
              </a:lnSpc>
              <a:buFont typeface="Arial" pitchFamily="34" charset="0"/>
              <a:buChar char="•"/>
            </a:pPr>
            <a:r>
              <a:rPr lang="en-US" b="1" dirty="0">
                <a:latin typeface="Times New Roman" pitchFamily="18" charset="0"/>
                <a:cs typeface="Times New Roman" pitchFamily="18" charset="0"/>
              </a:rPr>
              <a:t>Professional development opportunities: </a:t>
            </a:r>
          </a:p>
          <a:p>
            <a:pPr algn="just">
              <a:lnSpc>
                <a:spcPct val="150000"/>
              </a:lnSpc>
            </a:pPr>
            <a:r>
              <a:rPr lang="en-US" b="1" dirty="0">
                <a:latin typeface="Times New Roman" pitchFamily="18" charset="0"/>
                <a:cs typeface="Times New Roman" pitchFamily="18" charset="0"/>
              </a:rPr>
              <a:t>- </a:t>
            </a:r>
            <a:r>
              <a:rPr lang="en-US" sz="1600" dirty="0">
                <a:latin typeface="Times New Roman" pitchFamily="18" charset="0"/>
                <a:cs typeface="Times New Roman" pitchFamily="18" charset="0"/>
              </a:rPr>
              <a:t>Offering training and development opportunities to help employees improve their skills and advance in their careers. This can increase employee engagement and job satisfaction.</a:t>
            </a:r>
          </a:p>
        </p:txBody>
      </p:sp>
      <p:pic>
        <p:nvPicPr>
          <p:cNvPr id="3" name="Picture 2" descr="1f4a81fe72a2e9d740fa13d888e1cd59_XL.jpg"/>
          <p:cNvPicPr>
            <a:picLocks noChangeAspect="1"/>
          </p:cNvPicPr>
          <p:nvPr/>
        </p:nvPicPr>
        <p:blipFill>
          <a:blip r:embed="rId3" cstate="print"/>
          <a:stretch>
            <a:fillRect/>
          </a:stretch>
        </p:blipFill>
        <p:spPr>
          <a:xfrm>
            <a:off x="1514475" y="2286000"/>
            <a:ext cx="6115050" cy="211455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09600" y="533400"/>
            <a:ext cx="7848600" cy="3877985"/>
          </a:xfrm>
          <a:prstGeom prst="rect">
            <a:avLst/>
          </a:prstGeom>
          <a:noFill/>
        </p:spPr>
        <p:txBody>
          <a:bodyPr wrap="square" rtlCol="0">
            <a:spAutoFit/>
          </a:bodyPr>
          <a:lstStyle/>
          <a:p>
            <a:r>
              <a:rPr lang="it-IT" i="1" dirty="0">
                <a:latin typeface="Times New Roman" pitchFamily="18" charset="0"/>
                <a:cs typeface="Times New Roman" pitchFamily="18" charset="0"/>
              </a:rPr>
              <a:t>Conclusion</a:t>
            </a:r>
          </a:p>
          <a:p>
            <a:endParaRPr lang="it-IT" dirty="0"/>
          </a:p>
          <a:p>
            <a:endParaRPr lang="it-IT" dirty="0"/>
          </a:p>
          <a:p>
            <a:pPr algn="just">
              <a:lnSpc>
                <a:spcPct val="150000"/>
              </a:lnSpc>
            </a:pPr>
            <a:r>
              <a:rPr lang="en-US" sz="1600" dirty="0">
                <a:latin typeface="Times New Roman" pitchFamily="18" charset="0"/>
                <a:cs typeface="Times New Roman" pitchFamily="18" charset="0"/>
              </a:rPr>
              <a:t>In conclusion, the position of Talent Acquisition Manager is vital in the restaurant industry, in which a competent and driven manpower is necessary to provide high-quality dining experiences and fostering business success. Talent Acquisition Managers can use a variety of short-term and long-term talent acquisition strategies to draw in and keep the best talent. In addition to talent acquisition techniques, incentives are necessary for attracting and retaining high-quality employees in restaurant operations.</a:t>
            </a:r>
            <a:endParaRPr lang="it-IT" sz="1600" dirty="0">
              <a:latin typeface="Times New Roman" pitchFamily="18" charset="0"/>
              <a:cs typeface="Times New Roman" pitchFamily="18" charset="0"/>
            </a:endParaRPr>
          </a:p>
          <a:p>
            <a:pPr algn="just">
              <a:lnSpc>
                <a:spcPct val="150000"/>
              </a:lnSpc>
            </a:pPr>
            <a:endParaRPr lang="it-IT" sz="1600" dirty="0">
              <a:latin typeface="Times New Roman" pitchFamily="18" charset="0"/>
              <a:cs typeface="Times New Roman" pitchFamily="18" charset="0"/>
            </a:endParaRPr>
          </a:p>
          <a:p>
            <a:pPr>
              <a:lnSpc>
                <a:spcPct val="150000"/>
              </a:lnSpc>
            </a:pPr>
            <a:endParaRPr lang="en-US" sz="1600" dirty="0">
              <a:latin typeface="Times New Roman" pitchFamily="18" charset="0"/>
              <a:cs typeface="Times New Roman" pitchFamily="18" charset="0"/>
            </a:endParaRPr>
          </a:p>
        </p:txBody>
      </p:sp>
      <p:pic>
        <p:nvPicPr>
          <p:cNvPr id="3" name="Picture 2" descr="shutterstock_556392739-scaled.jpg"/>
          <p:cNvPicPr>
            <a:picLocks noChangeAspect="1"/>
          </p:cNvPicPr>
          <p:nvPr/>
        </p:nvPicPr>
        <p:blipFill>
          <a:blip r:embed="rId3" cstate="print"/>
          <a:stretch>
            <a:fillRect/>
          </a:stretch>
        </p:blipFill>
        <p:spPr>
          <a:xfrm>
            <a:off x="2819400" y="3657600"/>
            <a:ext cx="6111240" cy="26670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0"/>
            <a:ext cx="8610600" cy="6417141"/>
          </a:xfrm>
          <a:prstGeom prst="rect">
            <a:avLst/>
          </a:prstGeom>
          <a:noFill/>
        </p:spPr>
        <p:txBody>
          <a:bodyPr wrap="square" rtlCol="0">
            <a:spAutoFit/>
          </a:bodyPr>
          <a:lstStyle/>
          <a:p>
            <a:endParaRPr lang="en-US" dirty="0"/>
          </a:p>
          <a:p>
            <a:r>
              <a:rPr lang="en-US" dirty="0"/>
              <a:t>References</a:t>
            </a:r>
          </a:p>
          <a:p>
            <a:endParaRPr lang="en-US" dirty="0"/>
          </a:p>
          <a:p>
            <a:pPr lvl="0">
              <a:lnSpc>
                <a:spcPct val="150000"/>
              </a:lnSpc>
            </a:pPr>
            <a:r>
              <a:rPr lang="en-US" sz="1400" dirty="0">
                <a:solidFill>
                  <a:prstClr val="black"/>
                </a:solidFill>
                <a:latin typeface="Times New Roman" pitchFamily="18" charset="0"/>
                <a:cs typeface="Times New Roman" pitchFamily="18" charset="0"/>
              </a:rPr>
              <a:t>Armstrong, S. &amp; Mitchell, B. (2012). The Essential HR Handbook. Career Press.</a:t>
            </a:r>
          </a:p>
          <a:p>
            <a:pPr lvl="0">
              <a:lnSpc>
                <a:spcPct val="150000"/>
              </a:lnSpc>
            </a:pPr>
            <a:r>
              <a:rPr lang="en-US" sz="1400" dirty="0" err="1">
                <a:latin typeface="Times New Roman" pitchFamily="18" charset="0"/>
                <a:cs typeface="Times New Roman" pitchFamily="18" charset="0"/>
              </a:rPr>
              <a:t>Cassar</a:t>
            </a:r>
            <a:r>
              <a:rPr lang="en-US" sz="1400" dirty="0">
                <a:latin typeface="Times New Roman" pitchFamily="18" charset="0"/>
                <a:cs typeface="Times New Roman" pitchFamily="18" charset="0"/>
              </a:rPr>
              <a:t>, L., &amp; Meier, S. (2018). Nonmonetary incentives and the implications of work as a source of meaning. </a:t>
            </a:r>
            <a:r>
              <a:rPr lang="en-US" sz="1400" i="1" dirty="0">
                <a:latin typeface="Times New Roman" pitchFamily="18" charset="0"/>
                <a:cs typeface="Times New Roman" pitchFamily="18" charset="0"/>
              </a:rPr>
              <a:t>Journal of Economic Perspectives</a:t>
            </a:r>
            <a:r>
              <a:rPr lang="en-US" sz="1400" dirty="0">
                <a:latin typeface="Times New Roman" pitchFamily="18" charset="0"/>
                <a:cs typeface="Times New Roman" pitchFamily="18" charset="0"/>
              </a:rPr>
              <a:t>, </a:t>
            </a:r>
            <a:r>
              <a:rPr lang="en-US" sz="1400" i="1" dirty="0">
                <a:latin typeface="Times New Roman" pitchFamily="18" charset="0"/>
                <a:cs typeface="Times New Roman" pitchFamily="18" charset="0"/>
              </a:rPr>
              <a:t>32</a:t>
            </a:r>
            <a:r>
              <a:rPr lang="en-US" sz="1400" dirty="0">
                <a:latin typeface="Times New Roman" pitchFamily="18" charset="0"/>
                <a:cs typeface="Times New Roman" pitchFamily="18" charset="0"/>
              </a:rPr>
              <a:t>(3), 215-38.</a:t>
            </a:r>
          </a:p>
          <a:p>
            <a:pPr lvl="0">
              <a:lnSpc>
                <a:spcPct val="150000"/>
              </a:lnSpc>
            </a:pPr>
            <a:r>
              <a:rPr lang="en-US" sz="1400" dirty="0" err="1">
                <a:latin typeface="Times New Roman" pitchFamily="18" charset="0"/>
                <a:cs typeface="Times New Roman" pitchFamily="18" charset="0"/>
              </a:rPr>
              <a:t>Djajasinga</a:t>
            </a:r>
            <a:r>
              <a:rPr lang="en-US" sz="1400" dirty="0">
                <a:latin typeface="Times New Roman" pitchFamily="18" charset="0"/>
                <a:cs typeface="Times New Roman" pitchFamily="18" charset="0"/>
              </a:rPr>
              <a:t>, N. D., </a:t>
            </a:r>
            <a:r>
              <a:rPr lang="en-US" sz="1400" dirty="0" err="1">
                <a:latin typeface="Times New Roman" pitchFamily="18" charset="0"/>
                <a:cs typeface="Times New Roman" pitchFamily="18" charset="0"/>
              </a:rPr>
              <a:t>Sulastri</a:t>
            </a:r>
            <a:r>
              <a:rPr lang="en-US" sz="1400" dirty="0">
                <a:latin typeface="Times New Roman" pitchFamily="18" charset="0"/>
                <a:cs typeface="Times New Roman" pitchFamily="18" charset="0"/>
              </a:rPr>
              <a:t>, L., </a:t>
            </a:r>
            <a:r>
              <a:rPr lang="en-US" sz="1400" dirty="0" err="1">
                <a:latin typeface="Times New Roman" pitchFamily="18" charset="0"/>
                <a:cs typeface="Times New Roman" pitchFamily="18" charset="0"/>
              </a:rPr>
              <a:t>Sudirman</a:t>
            </a:r>
            <a:r>
              <a:rPr lang="en-US" sz="1400" dirty="0">
                <a:latin typeface="Times New Roman" pitchFamily="18" charset="0"/>
                <a:cs typeface="Times New Roman" pitchFamily="18" charset="0"/>
              </a:rPr>
              <a:t>, A., Sari, A. L., &amp; </a:t>
            </a:r>
            <a:r>
              <a:rPr lang="en-US" sz="1400" dirty="0" err="1">
                <a:latin typeface="Times New Roman" pitchFamily="18" charset="0"/>
                <a:cs typeface="Times New Roman" pitchFamily="18" charset="0"/>
              </a:rPr>
              <a:t>Rihardi</a:t>
            </a:r>
            <a:r>
              <a:rPr lang="en-US" sz="1400" dirty="0">
                <a:latin typeface="Times New Roman" pitchFamily="18" charset="0"/>
                <a:cs typeface="Times New Roman" pitchFamily="18" charset="0"/>
              </a:rPr>
              <a:t>, E. L. (2021, June). Practices in Human Resources and Employee Turnover in the Hospitality Industry. In </a:t>
            </a:r>
            <a:r>
              <a:rPr lang="en-US" sz="1400" i="1" dirty="0">
                <a:latin typeface="Times New Roman" pitchFamily="18" charset="0"/>
                <a:cs typeface="Times New Roman" pitchFamily="18" charset="0"/>
              </a:rPr>
              <a:t>2nd Annual Conference on blended learning, educational technology and Innovation (ACBLETI 2020)</a:t>
            </a:r>
            <a:r>
              <a:rPr lang="en-US" sz="1400" dirty="0">
                <a:latin typeface="Times New Roman" pitchFamily="18" charset="0"/>
                <a:cs typeface="Times New Roman" pitchFamily="18" charset="0"/>
              </a:rPr>
              <a:t> (pp. 113-117). Atlantis Press.</a:t>
            </a:r>
            <a:endParaRPr lang="en-US" sz="1400" dirty="0">
              <a:solidFill>
                <a:prstClr val="black"/>
              </a:solidFill>
              <a:latin typeface="Times New Roman" pitchFamily="18" charset="0"/>
              <a:cs typeface="Times New Roman" pitchFamily="18" charset="0"/>
            </a:endParaRPr>
          </a:p>
          <a:p>
            <a:pPr>
              <a:lnSpc>
                <a:spcPct val="150000"/>
              </a:lnSpc>
            </a:pPr>
            <a:r>
              <a:rPr lang="en-US" sz="1400" dirty="0" err="1">
                <a:solidFill>
                  <a:prstClr val="black"/>
                </a:solidFill>
                <a:latin typeface="Times New Roman" pitchFamily="18" charset="0"/>
                <a:cs typeface="Times New Roman" pitchFamily="18" charset="0"/>
              </a:rPr>
              <a:t>Ghasemi</a:t>
            </a:r>
            <a:r>
              <a:rPr lang="en-US" sz="1400" dirty="0">
                <a:solidFill>
                  <a:prstClr val="black"/>
                </a:solidFill>
                <a:latin typeface="Times New Roman" pitchFamily="18" charset="0"/>
                <a:cs typeface="Times New Roman" pitchFamily="18" charset="0"/>
              </a:rPr>
              <a:t>, F., </a:t>
            </a:r>
            <a:r>
              <a:rPr lang="en-US" sz="1400" dirty="0" err="1">
                <a:solidFill>
                  <a:prstClr val="black"/>
                </a:solidFill>
                <a:latin typeface="Times New Roman" pitchFamily="18" charset="0"/>
                <a:cs typeface="Times New Roman" pitchFamily="18" charset="0"/>
              </a:rPr>
              <a:t>Mohammadfam</a:t>
            </a:r>
            <a:r>
              <a:rPr lang="en-US" sz="1400" dirty="0">
                <a:solidFill>
                  <a:prstClr val="black"/>
                </a:solidFill>
                <a:latin typeface="Times New Roman" pitchFamily="18" charset="0"/>
                <a:cs typeface="Times New Roman" pitchFamily="18" charset="0"/>
              </a:rPr>
              <a:t>, I., </a:t>
            </a:r>
            <a:r>
              <a:rPr lang="en-US" sz="1400" dirty="0" err="1">
                <a:solidFill>
                  <a:prstClr val="black"/>
                </a:solidFill>
                <a:latin typeface="Times New Roman" pitchFamily="18" charset="0"/>
                <a:cs typeface="Times New Roman" pitchFamily="18" charset="0"/>
              </a:rPr>
              <a:t>Soltanian</a:t>
            </a:r>
            <a:r>
              <a:rPr lang="en-US" sz="1400" dirty="0">
                <a:solidFill>
                  <a:prstClr val="black"/>
                </a:solidFill>
                <a:latin typeface="Times New Roman" pitchFamily="18" charset="0"/>
                <a:cs typeface="Times New Roman" pitchFamily="18" charset="0"/>
              </a:rPr>
              <a:t>, A. R., </a:t>
            </a:r>
            <a:r>
              <a:rPr lang="en-US" sz="1400" dirty="0" err="1">
                <a:solidFill>
                  <a:prstClr val="black"/>
                </a:solidFill>
                <a:latin typeface="Times New Roman" pitchFamily="18" charset="0"/>
                <a:cs typeface="Times New Roman" pitchFamily="18" charset="0"/>
              </a:rPr>
              <a:t>Mahmoudi</a:t>
            </a:r>
            <a:r>
              <a:rPr lang="en-US" sz="1400" dirty="0">
                <a:solidFill>
                  <a:prstClr val="black"/>
                </a:solidFill>
                <a:latin typeface="Times New Roman" pitchFamily="18" charset="0"/>
                <a:cs typeface="Times New Roman" pitchFamily="18" charset="0"/>
              </a:rPr>
              <a:t>, S., &amp; </a:t>
            </a:r>
            <a:r>
              <a:rPr lang="en-US" sz="1400" dirty="0" err="1">
                <a:solidFill>
                  <a:prstClr val="black"/>
                </a:solidFill>
                <a:latin typeface="Times New Roman" pitchFamily="18" charset="0"/>
                <a:cs typeface="Times New Roman" pitchFamily="18" charset="0"/>
              </a:rPr>
              <a:t>Zarei</a:t>
            </a:r>
            <a:r>
              <a:rPr lang="en-US" sz="1400" dirty="0">
                <a:solidFill>
                  <a:prstClr val="black"/>
                </a:solidFill>
                <a:latin typeface="Times New Roman" pitchFamily="18" charset="0"/>
                <a:cs typeface="Times New Roman" pitchFamily="18" charset="0"/>
              </a:rPr>
              <a:t>, E. (2015). Surprising incentive: an instrument for promoting safety performance of construction employees. Safety and health at work, 6(3), 227-232.</a:t>
            </a:r>
          </a:p>
          <a:p>
            <a:pPr algn="just">
              <a:lnSpc>
                <a:spcPct val="150000"/>
              </a:lnSpc>
            </a:pPr>
            <a:r>
              <a:rPr lang="en-US" sz="1400" dirty="0">
                <a:latin typeface="Times New Roman" pitchFamily="18" charset="0"/>
                <a:cs typeface="Times New Roman" pitchFamily="18" charset="0"/>
              </a:rPr>
              <a:t>Hunt, S. (2018). Strategic Talent Acquisition. Society for Human Resource   Management.</a:t>
            </a:r>
          </a:p>
          <a:p>
            <a:pPr algn="just">
              <a:lnSpc>
                <a:spcPct val="150000"/>
              </a:lnSpc>
            </a:pPr>
            <a:r>
              <a:rPr lang="en-US" sz="1400" dirty="0" err="1">
                <a:latin typeface="Times New Roman" pitchFamily="18" charset="0"/>
                <a:cs typeface="Times New Roman" pitchFamily="18" charset="0"/>
              </a:rPr>
              <a:t>Kaur</a:t>
            </a:r>
            <a:r>
              <a:rPr lang="en-US" sz="1400" dirty="0">
                <a:latin typeface="Times New Roman" pitchFamily="18" charset="0"/>
                <a:cs typeface="Times New Roman" pitchFamily="18" charset="0"/>
              </a:rPr>
              <a:t>, P., </a:t>
            </a:r>
            <a:r>
              <a:rPr lang="en-US" sz="1400" dirty="0" err="1">
                <a:latin typeface="Times New Roman" pitchFamily="18" charset="0"/>
                <a:cs typeface="Times New Roman" pitchFamily="18" charset="0"/>
              </a:rPr>
              <a:t>Talwar</a:t>
            </a:r>
            <a:r>
              <a:rPr lang="en-US" sz="1400" dirty="0">
                <a:latin typeface="Times New Roman" pitchFamily="18" charset="0"/>
                <a:cs typeface="Times New Roman" pitchFamily="18" charset="0"/>
              </a:rPr>
              <a:t>, S., </a:t>
            </a:r>
            <a:r>
              <a:rPr lang="en-US" sz="1400" dirty="0" err="1">
                <a:latin typeface="Times New Roman" pitchFamily="18" charset="0"/>
                <a:cs typeface="Times New Roman" pitchFamily="18" charset="0"/>
              </a:rPr>
              <a:t>Madanaguli</a:t>
            </a:r>
            <a:r>
              <a:rPr lang="en-US" sz="1400" dirty="0">
                <a:latin typeface="Times New Roman" pitchFamily="18" charset="0"/>
                <a:cs typeface="Times New Roman" pitchFamily="18" charset="0"/>
              </a:rPr>
              <a:t>, A., </a:t>
            </a:r>
            <a:r>
              <a:rPr lang="en-US" sz="1400" dirty="0" err="1">
                <a:latin typeface="Times New Roman" pitchFamily="18" charset="0"/>
                <a:cs typeface="Times New Roman" pitchFamily="18" charset="0"/>
              </a:rPr>
              <a:t>Srivastava</a:t>
            </a:r>
            <a:r>
              <a:rPr lang="en-US" sz="1400" dirty="0">
                <a:latin typeface="Times New Roman" pitchFamily="18" charset="0"/>
                <a:cs typeface="Times New Roman" pitchFamily="18" charset="0"/>
              </a:rPr>
              <a:t>, S., &amp; </a:t>
            </a:r>
            <a:r>
              <a:rPr lang="en-US" sz="1400" dirty="0" err="1">
                <a:latin typeface="Times New Roman" pitchFamily="18" charset="0"/>
                <a:cs typeface="Times New Roman" pitchFamily="18" charset="0"/>
              </a:rPr>
              <a:t>Dhir</a:t>
            </a:r>
            <a:r>
              <a:rPr lang="en-US" sz="1400" dirty="0">
                <a:latin typeface="Times New Roman" pitchFamily="18" charset="0"/>
                <a:cs typeface="Times New Roman" pitchFamily="18" charset="0"/>
              </a:rPr>
              <a:t>, A. (2022). Corporate social responsibility (CSR) and hospitality sector: Charting new frontiers for restaurant businesses. </a:t>
            </a:r>
            <a:r>
              <a:rPr lang="en-US" sz="1400" i="1" dirty="0">
                <a:latin typeface="Times New Roman" pitchFamily="18" charset="0"/>
                <a:cs typeface="Times New Roman" pitchFamily="18" charset="0"/>
              </a:rPr>
              <a:t>Journal of Business Research</a:t>
            </a:r>
            <a:r>
              <a:rPr lang="en-US" sz="1400" dirty="0">
                <a:latin typeface="Times New Roman" pitchFamily="18" charset="0"/>
                <a:cs typeface="Times New Roman" pitchFamily="18" charset="0"/>
              </a:rPr>
              <a:t>, </a:t>
            </a:r>
            <a:r>
              <a:rPr lang="en-US" sz="1400" i="1" dirty="0">
                <a:latin typeface="Times New Roman" pitchFamily="18" charset="0"/>
                <a:cs typeface="Times New Roman" pitchFamily="18" charset="0"/>
              </a:rPr>
              <a:t>144</a:t>
            </a:r>
            <a:r>
              <a:rPr lang="en-US" sz="1400" dirty="0">
                <a:latin typeface="Times New Roman" pitchFamily="18" charset="0"/>
                <a:cs typeface="Times New Roman" pitchFamily="18" charset="0"/>
              </a:rPr>
              <a:t>, 1234-1248.</a:t>
            </a:r>
          </a:p>
          <a:p>
            <a:pPr>
              <a:lnSpc>
                <a:spcPct val="150000"/>
              </a:lnSpc>
            </a:pPr>
            <a:r>
              <a:rPr lang="en-US" sz="1400" dirty="0" err="1">
                <a:latin typeface="Times New Roman" pitchFamily="18" charset="0"/>
                <a:cs typeface="Times New Roman" pitchFamily="18" charset="0"/>
              </a:rPr>
              <a:t>Lepak</a:t>
            </a:r>
            <a:r>
              <a:rPr lang="en-US" sz="1400" dirty="0">
                <a:latin typeface="Times New Roman" pitchFamily="18" charset="0"/>
                <a:cs typeface="Times New Roman" pitchFamily="18" charset="0"/>
              </a:rPr>
              <a:t>, D. &amp; </a:t>
            </a:r>
            <a:r>
              <a:rPr lang="en-US" sz="1400" dirty="0" err="1">
                <a:latin typeface="Times New Roman" pitchFamily="18" charset="0"/>
                <a:cs typeface="Times New Roman" pitchFamily="18" charset="0"/>
              </a:rPr>
              <a:t>Gowan</a:t>
            </a:r>
            <a:r>
              <a:rPr lang="en-US" sz="1400" dirty="0">
                <a:latin typeface="Times New Roman" pitchFamily="18" charset="0"/>
                <a:cs typeface="Times New Roman" pitchFamily="18" charset="0"/>
              </a:rPr>
              <a:t>, M. (2010). Human Resource Management. Pearson.</a:t>
            </a:r>
          </a:p>
          <a:p>
            <a:pPr>
              <a:lnSpc>
                <a:spcPct val="150000"/>
              </a:lnSpc>
            </a:pPr>
            <a:r>
              <a:rPr lang="en-US" sz="1400" dirty="0">
                <a:latin typeface="Times New Roman" pitchFamily="18" charset="0"/>
                <a:cs typeface="Times New Roman" pitchFamily="18" charset="0"/>
              </a:rPr>
              <a:t>Mitchell, B.&amp; </a:t>
            </a:r>
            <a:r>
              <a:rPr lang="en-US" sz="1400" dirty="0" err="1">
                <a:latin typeface="Times New Roman" pitchFamily="18" charset="0"/>
                <a:cs typeface="Times New Roman" pitchFamily="18" charset="0"/>
              </a:rPr>
              <a:t>Gamlem</a:t>
            </a:r>
            <a:r>
              <a:rPr lang="en-US" sz="1400" dirty="0">
                <a:latin typeface="Times New Roman" pitchFamily="18" charset="0"/>
                <a:cs typeface="Times New Roman" pitchFamily="18" charset="0"/>
              </a:rPr>
              <a:t>, C. (2012). The Big Book of HR. Career Press.</a:t>
            </a:r>
          </a:p>
          <a:p>
            <a:pPr>
              <a:lnSpc>
                <a:spcPct val="150000"/>
              </a:lnSpc>
            </a:pPr>
            <a:r>
              <a:rPr lang="en-US" sz="1400" dirty="0">
                <a:latin typeface="Times New Roman" pitchFamily="18" charset="0"/>
                <a:cs typeface="Times New Roman" pitchFamily="18" charset="0"/>
              </a:rPr>
              <a:t>Mosley, R. &amp; Schmidt, L. (2017). Employer Branding For Dummies. Wiley.</a:t>
            </a:r>
          </a:p>
          <a:p>
            <a:pPr>
              <a:lnSpc>
                <a:spcPct val="150000"/>
              </a:lnSpc>
            </a:pPr>
            <a:r>
              <a:rPr lang="en-US" sz="1400" dirty="0" err="1">
                <a:latin typeface="Times New Roman" pitchFamily="18" charset="0"/>
                <a:cs typeface="Times New Roman" pitchFamily="18" charset="0"/>
              </a:rPr>
              <a:t>Ogbonnaya</a:t>
            </a:r>
            <a:r>
              <a:rPr lang="en-US" sz="1400" dirty="0">
                <a:latin typeface="Times New Roman" pitchFamily="18" charset="0"/>
                <a:cs typeface="Times New Roman" pitchFamily="18" charset="0"/>
              </a:rPr>
              <a:t>, C., Daniels, K., &amp; Nielsen, K. (2017). How incentive pay affects employee engagement, satisfaction, and trust. </a:t>
            </a:r>
            <a:r>
              <a:rPr lang="en-US" sz="1400" i="1" dirty="0">
                <a:latin typeface="Times New Roman" pitchFamily="18" charset="0"/>
                <a:cs typeface="Times New Roman" pitchFamily="18" charset="0"/>
              </a:rPr>
              <a:t>Harvard Business Review</a:t>
            </a:r>
            <a:r>
              <a:rPr lang="en-US" sz="1400" dirty="0">
                <a:latin typeface="Times New Roman" pitchFamily="18" charset="0"/>
                <a:cs typeface="Times New Roman" pitchFamily="18" charset="0"/>
              </a:rPr>
              <a:t>, </a:t>
            </a:r>
            <a:r>
              <a:rPr lang="en-US" sz="1400" i="1" dirty="0">
                <a:latin typeface="Times New Roman" pitchFamily="18" charset="0"/>
                <a:cs typeface="Times New Roman" pitchFamily="18" charset="0"/>
              </a:rPr>
              <a:t>12</a:t>
            </a:r>
            <a:r>
              <a:rPr lang="en-US" sz="1400" dirty="0">
                <a:latin typeface="Times New Roman" pitchFamily="18" charset="0"/>
                <a:cs typeface="Times New Roman" pitchFamily="18" charset="0"/>
              </a:rPr>
              <a:t>, 56-67.</a:t>
            </a:r>
          </a:p>
          <a:p>
            <a:pPr>
              <a:lnSpc>
                <a:spcPct val="150000"/>
              </a:lnSpc>
            </a:pPr>
            <a:r>
              <a:rPr lang="en-US" sz="1400" dirty="0" err="1">
                <a:latin typeface="Times New Roman" pitchFamily="18" charset="0"/>
                <a:cs typeface="Times New Roman" pitchFamily="18" charset="0"/>
              </a:rPr>
              <a:t>Sackett</a:t>
            </a:r>
            <a:r>
              <a:rPr lang="en-US" sz="1400" dirty="0">
                <a:latin typeface="Times New Roman" pitchFamily="18" charset="0"/>
                <a:cs typeface="Times New Roman" pitchFamily="18" charset="0"/>
              </a:rPr>
              <a:t>, T. (2018). The Talent Fix. Society for Human Resource Management.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7-Sample-Thank-You-Notes-for-Business-e1476741553875-862x575.jpg"/>
          <p:cNvPicPr>
            <a:picLocks noChangeAspect="1"/>
          </p:cNvPicPr>
          <p:nvPr/>
        </p:nvPicPr>
        <p:blipFill>
          <a:blip r:embed="rId2" cstate="print"/>
          <a:stretch>
            <a:fillRect/>
          </a:stretch>
        </p:blipFill>
        <p:spPr>
          <a:xfrm>
            <a:off x="1066800" y="636639"/>
            <a:ext cx="7010400" cy="5002161"/>
          </a:xfrm>
          <a:prstGeom prst="rect">
            <a:avLst/>
          </a:prstGeom>
          <a:effectLst>
            <a:outerShdw blurRad="76200" dir="13500000" sy="23000" kx="1200000" algn="br" rotWithShape="0">
              <a:prstClr val="black">
                <a:alpha val="20000"/>
              </a:prstClr>
            </a:outerShdw>
          </a:effectLst>
        </p:spPr>
      </p:pic>
    </p:spTree>
  </p:cSld>
  <p:clrMapOvr>
    <a:masterClrMapping/>
  </p:clrMapOvr>
</p:sld>
</file>

<file path=ppt/theme/_rels/theme5.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Theme1">
  <a:themeElements>
    <a:clrScheme name="Custom 1">
      <a:dk1>
        <a:sysClr val="windowText" lastClr="000000"/>
      </a:dk1>
      <a:lt1>
        <a:sysClr val="window" lastClr="FFFFFF"/>
      </a:lt1>
      <a:dk2>
        <a:srgbClr val="8A4C5D"/>
      </a:dk2>
      <a:lt2>
        <a:srgbClr val="9E838E"/>
      </a:lt2>
      <a:accent1>
        <a:srgbClr val="C6ADB0"/>
      </a:accent1>
      <a:accent2>
        <a:srgbClr val="E3C0BF"/>
      </a:accent2>
      <a:accent3>
        <a:srgbClr val="D4937F"/>
      </a:accent3>
      <a:accent4>
        <a:srgbClr val="CCB87E"/>
      </a:accent4>
      <a:accent5>
        <a:srgbClr val="6667AB"/>
      </a:accent5>
      <a:accent6>
        <a:srgbClr val="86A094"/>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98AF5320-421A-4856-A75D-6587C36D5470}"/>
    </a:ext>
  </a:extLst>
</a:theme>
</file>

<file path=ppt/theme/theme2.xml><?xml version="1.0" encoding="utf-8"?>
<a:theme xmlns:a="http://schemas.openxmlformats.org/drawingml/2006/main" name="Wellspring">
  <a:themeElements>
    <a:clrScheme name="Wellspring">
      <a:dk1>
        <a:sysClr val="windowText" lastClr="000000"/>
      </a:dk1>
      <a:lt1>
        <a:sysClr val="window" lastClr="FFFFFF"/>
      </a:lt1>
      <a:dk2>
        <a:srgbClr val="A1CAC9"/>
      </a:dk2>
      <a:lt2>
        <a:srgbClr val="48996B"/>
      </a:lt2>
      <a:accent1>
        <a:srgbClr val="759F51"/>
      </a:accent1>
      <a:accent2>
        <a:srgbClr val="436A2F"/>
      </a:accent2>
      <a:accent3>
        <a:srgbClr val="CFBF54"/>
      </a:accent3>
      <a:accent4>
        <a:srgbClr val="B3832F"/>
      </a:accent4>
      <a:accent5>
        <a:srgbClr val="8C5896"/>
      </a:accent5>
      <a:accent6>
        <a:srgbClr val="6667AB"/>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6E2187FA-78B5-42F2-9074-40D4C2C1399B}"/>
    </a:ext>
  </a:extLst>
</a:theme>
</file>

<file path=ppt/theme/theme3.xml><?xml version="1.0" encoding="utf-8"?>
<a:theme xmlns:a="http://schemas.openxmlformats.org/drawingml/2006/main" name="Star of the show">
  <a:themeElements>
    <a:clrScheme name="Star of the show">
      <a:dk1>
        <a:sysClr val="windowText" lastClr="000000"/>
      </a:dk1>
      <a:lt1>
        <a:sysClr val="window" lastClr="FFFFFF"/>
      </a:lt1>
      <a:dk2>
        <a:srgbClr val="29282D"/>
      </a:dk2>
      <a:lt2>
        <a:srgbClr val="625C60"/>
      </a:lt2>
      <a:accent1>
        <a:srgbClr val="7C6560"/>
      </a:accent1>
      <a:accent2>
        <a:srgbClr val="AEA392"/>
      </a:accent2>
      <a:accent3>
        <a:srgbClr val="DBD4D0"/>
      </a:accent3>
      <a:accent4>
        <a:srgbClr val="8E7961"/>
      </a:accent4>
      <a:accent5>
        <a:srgbClr val="F0EDE8"/>
      </a:accent5>
      <a:accent6>
        <a:srgbClr val="6667AB"/>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CED26E1E-587B-4123-A4F9-DB49A037FBB9}"/>
    </a:ext>
  </a:extLst>
</a:theme>
</file>

<file path=ppt/theme/theme4.xml><?xml version="1.0" encoding="utf-8"?>
<a:theme xmlns:a="http://schemas.openxmlformats.org/drawingml/2006/main" name="Amusements">
  <a:themeElements>
    <a:clrScheme name="Amusements">
      <a:dk1>
        <a:sysClr val="windowText" lastClr="000000"/>
      </a:dk1>
      <a:lt1>
        <a:sysClr val="window" lastClr="FFFFFF"/>
      </a:lt1>
      <a:dk2>
        <a:srgbClr val="D77E6F"/>
      </a:dk2>
      <a:lt2>
        <a:srgbClr val="6667AB"/>
      </a:lt2>
      <a:accent1>
        <a:srgbClr val="B38F6A"/>
      </a:accent1>
      <a:accent2>
        <a:srgbClr val="D75078"/>
      </a:accent2>
      <a:accent3>
        <a:srgbClr val="E288B6"/>
      </a:accent3>
      <a:accent4>
        <a:srgbClr val="E9445D"/>
      </a:accent4>
      <a:accent5>
        <a:srgbClr val="EEC272"/>
      </a:accent5>
      <a:accent6>
        <a:srgbClr val="85A0A9"/>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573AD6BE-256C-44EB-886C-5713CB0A8D47}"/>
    </a:ext>
  </a:extLst>
</a:theme>
</file>

<file path=ppt/theme/theme5.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185</TotalTime>
  <Words>1546</Words>
  <Application>Microsoft Office PowerPoint</Application>
  <PresentationFormat>On-screen Show (4:3)</PresentationFormat>
  <Paragraphs>135</Paragraphs>
  <Slides>12</Slides>
  <Notes>6</Notes>
  <HiddenSlides>0</HiddenSlides>
  <MMClips>0</MMClips>
  <ScaleCrop>false</ScaleCrop>
  <HeadingPairs>
    <vt:vector size="4" baseType="variant">
      <vt:variant>
        <vt:lpstr>Theme</vt:lpstr>
      </vt:variant>
      <vt:variant>
        <vt:i4>5</vt:i4>
      </vt:variant>
      <vt:variant>
        <vt:lpstr>Slide Titles</vt:lpstr>
      </vt:variant>
      <vt:variant>
        <vt:i4>12</vt:i4>
      </vt:variant>
    </vt:vector>
  </HeadingPairs>
  <TitlesOfParts>
    <vt:vector size="17" baseType="lpstr">
      <vt:lpstr>Theme1</vt:lpstr>
      <vt:lpstr>Wellspring</vt:lpstr>
      <vt:lpstr>Star of the show</vt:lpstr>
      <vt:lpstr>Amusements</vt:lpstr>
      <vt:lpstr>Civic</vt:lpstr>
      <vt:lpstr>PowerPoint Presentation</vt:lpstr>
      <vt:lpstr>BA Business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Daniel</dc:creator>
  <cp:lastModifiedBy>Cristian Lupu</cp:lastModifiedBy>
  <cp:revision>26</cp:revision>
  <dcterms:created xsi:type="dcterms:W3CDTF">2023-03-31T08:43:23Z</dcterms:created>
  <dcterms:modified xsi:type="dcterms:W3CDTF">2023-03-31T14:11:24Z</dcterms:modified>
</cp:coreProperties>
</file>