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0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/>
              <a:t>(8510) Dragforce vs AOA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0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51788155055046"/>
          <c:y val="0.18738164359570531"/>
          <c:w val="0.83468285214348203"/>
          <c:h val="0.51116469816272969"/>
        </c:manualLayout>
      </c:layout>
      <c:scatterChart>
        <c:scatterStyle val="lineMarker"/>
        <c:varyColors val="0"/>
        <c:ser>
          <c:idx val="0"/>
          <c:order val="0"/>
          <c:tx>
            <c:v>Dragforce vs AOA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dLbls>
            <c:dLbl>
              <c:idx val="0"/>
              <c:layout>
                <c:manualLayout>
                  <c:x val="-7.9125342448759212E-2"/>
                  <c:y val="-9.583723361271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912C-473B-B5F4-E5A0B561DCEE}"/>
                </c:ext>
              </c:extLst>
            </c:dLbl>
            <c:dLbl>
              <c:idx val="1"/>
              <c:layout>
                <c:manualLayout>
                  <c:x val="-7.5555992746245276E-2"/>
                  <c:y val="-9.583723361271555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12C-473B-B5F4-E5A0B561DCEE}"/>
                </c:ext>
              </c:extLst>
            </c:dLbl>
            <c:dLbl>
              <c:idx val="2"/>
              <c:layout>
                <c:manualLayout>
                  <c:x val="-8.6710210566601331E-2"/>
                  <c:y val="-7.301071372596393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912C-473B-B5F4-E5A0B561DCEE}"/>
                </c:ext>
              </c:extLst>
            </c:dLbl>
            <c:dLbl>
              <c:idx val="3"/>
              <c:layout>
                <c:manualLayout>
                  <c:x val="-0.10148622047244095"/>
                  <c:y val="-6.0150554097404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12C-473B-B5F4-E5A0B561DCEE}"/>
                </c:ext>
              </c:extLst>
            </c:dLbl>
            <c:dLbl>
              <c:idx val="4"/>
              <c:layout>
                <c:manualLayout>
                  <c:x val="-3.9152887139107612E-2"/>
                  <c:y val="5.559018664333625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912C-473B-B5F4-E5A0B561DCEE}"/>
                </c:ext>
              </c:extLst>
            </c:dLbl>
            <c:dLbl>
              <c:idx val="5"/>
              <c:layout>
                <c:manualLayout>
                  <c:x val="-6.8417293341217406E-2"/>
                  <c:y val="-9.12719296353652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12C-473B-B5F4-E5A0B561DCEE}"/>
                </c:ext>
              </c:extLst>
            </c:dLbl>
            <c:dLbl>
              <c:idx val="6"/>
              <c:layout>
                <c:manualLayout>
                  <c:x val="-5.9605461263136227E-2"/>
                  <c:y val="-8.21413216806645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912C-473B-B5F4-E5A0B561DCE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xVal>
            <c:numRef>
              <c:f>Sheet1!$A$3:$A$9</c:f>
              <c:numCache>
                <c:formatCode>General</c:formatCode>
                <c:ptCount val="7"/>
                <c:pt idx="0">
                  <c:v>-5</c:v>
                </c:pt>
                <c:pt idx="1">
                  <c:v>0</c:v>
                </c:pt>
                <c:pt idx="2">
                  <c:v>5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15</c:v>
                </c:pt>
              </c:numCache>
            </c:numRef>
          </c:xVal>
          <c:yVal>
            <c:numRef>
              <c:f>Sheet1!$F$3:$F$9</c:f>
              <c:numCache>
                <c:formatCode>General</c:formatCode>
                <c:ptCount val="7"/>
                <c:pt idx="0">
                  <c:v>49.447125000000007</c:v>
                </c:pt>
                <c:pt idx="1">
                  <c:v>70.945875000000015</c:v>
                </c:pt>
                <c:pt idx="2">
                  <c:v>64.496250000000003</c:v>
                </c:pt>
                <c:pt idx="3">
                  <c:v>116.09325000000001</c:v>
                </c:pt>
                <c:pt idx="4">
                  <c:v>105.34387500000001</c:v>
                </c:pt>
                <c:pt idx="5">
                  <c:v>111.79350000000002</c:v>
                </c:pt>
                <c:pt idx="6">
                  <c:v>124.69274999999999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912C-473B-B5F4-E5A0B561DC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69369688"/>
        <c:axId val="569371984"/>
      </c:scatterChart>
      <c:valAx>
        <c:axId val="5693696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</a:t>
                </a:r>
                <a:r>
                  <a:rPr lang="en-GB" baseline="0"/>
                  <a:t> of Attack (deg)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39732771957505841"/>
              <c:y val="0.881699680652234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9371984"/>
        <c:crosses val="autoZero"/>
        <c:crossBetween val="midCat"/>
      </c:valAx>
      <c:valAx>
        <c:axId val="5693719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DRagforce</a:t>
                </a:r>
                <a:r>
                  <a:rPr lang="en-GB" baseline="0"/>
                  <a:t>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low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t" anchorCtr="0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936968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>
      <a:glow rad="12700">
        <a:schemeClr val="accent1">
          <a:alpha val="40000"/>
        </a:schemeClr>
      </a:glow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/>
              <a:t>(8510) Downforce vs AOA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Downforce vs AOA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dLbls>
            <c:dLbl>
              <c:idx val="0"/>
              <c:layout>
                <c:manualLayout>
                  <c:x val="-0.10459733158355206"/>
                  <c:y val="-6.015055409740457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88B5-4CB3-9B10-7BFB4D27EDD4}"/>
                </c:ext>
              </c:extLst>
            </c:dLbl>
            <c:dLbl>
              <c:idx val="1"/>
              <c:layout>
                <c:manualLayout>
                  <c:x val="-8.9930664916885394E-2"/>
                  <c:y val="-7.403944298629337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8B5-4CB3-9B10-7BFB4D27EDD4}"/>
                </c:ext>
              </c:extLst>
            </c:dLbl>
            <c:dLbl>
              <c:idx val="2"/>
              <c:layout>
                <c:manualLayout>
                  <c:x val="-0.12126399825021872"/>
                  <c:y val="-6.478018372703411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8B5-4CB3-9B10-7BFB4D27EDD4}"/>
                </c:ext>
              </c:extLst>
            </c:dLbl>
            <c:dLbl>
              <c:idx val="3"/>
              <c:layout>
                <c:manualLayout>
                  <c:x val="-8.0819553805774283E-2"/>
                  <c:y val="-6.01505540974045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8B5-4CB3-9B10-7BFB4D27EDD4}"/>
                </c:ext>
              </c:extLst>
            </c:dLbl>
            <c:dLbl>
              <c:idx val="4"/>
              <c:layout>
                <c:manualLayout>
                  <c:x val="-2.2486220472440945E-2"/>
                  <c:y val="-6.9409813356663755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88B5-4CB3-9B10-7BFB4D27EDD4}"/>
                </c:ext>
              </c:extLst>
            </c:dLbl>
            <c:dLbl>
              <c:idx val="5"/>
              <c:layout>
                <c:manualLayout>
                  <c:x val="-7.6041776027996499E-2"/>
                  <c:y val="6.021981627296588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8B5-4CB3-9B10-7BFB4D27EDD4}"/>
                </c:ext>
              </c:extLst>
            </c:dLbl>
            <c:dLbl>
              <c:idx val="6"/>
              <c:layout>
                <c:manualLayout>
                  <c:x val="-3.5152887139107511E-2"/>
                  <c:y val="-6.015055409740448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88B5-4CB3-9B10-7BFB4D27ED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0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xVal>
            <c:numRef>
              <c:f>Sheet1!$A$3:$A$9</c:f>
              <c:numCache>
                <c:formatCode>General</c:formatCode>
                <c:ptCount val="7"/>
                <c:pt idx="0">
                  <c:v>-5</c:v>
                </c:pt>
                <c:pt idx="1">
                  <c:v>0</c:v>
                </c:pt>
                <c:pt idx="2">
                  <c:v>5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  <c:pt idx="6">
                  <c:v>15</c:v>
                </c:pt>
              </c:numCache>
            </c:numRef>
          </c:xVal>
          <c:yVal>
            <c:numRef>
              <c:f>Sheet1!$E$3:$E$9</c:f>
              <c:numCache>
                <c:formatCode>General</c:formatCode>
                <c:ptCount val="7"/>
                <c:pt idx="0">
                  <c:v>346.12987500000008</c:v>
                </c:pt>
                <c:pt idx="1">
                  <c:v>948.09487500000012</c:v>
                </c:pt>
                <c:pt idx="2">
                  <c:v>1390.9691250000001</c:v>
                </c:pt>
                <c:pt idx="3">
                  <c:v>1431.81675</c:v>
                </c:pt>
                <c:pt idx="4">
                  <c:v>1070.6377500000001</c:v>
                </c:pt>
                <c:pt idx="5">
                  <c:v>832.0016250000001</c:v>
                </c:pt>
                <c:pt idx="6">
                  <c:v>793.30387500000006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88B5-4CB3-9B10-7BFB4D27EDD4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axId val="568594136"/>
        <c:axId val="568591512"/>
      </c:scatterChart>
      <c:valAx>
        <c:axId val="56859413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</a:t>
                </a:r>
                <a:r>
                  <a:rPr lang="en-GB" baseline="0"/>
                  <a:t> OF aTTACK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8591512"/>
        <c:crossesAt val="0"/>
        <c:crossBetween val="midCat"/>
      </c:valAx>
      <c:valAx>
        <c:axId val="5685915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DOWN</a:t>
                </a:r>
                <a:r>
                  <a:rPr lang="en-GB" baseline="0"/>
                  <a:t>FORCE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t" anchorCtr="0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8594136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Downforce vs Dragforce</c:v>
          </c:tx>
          <c:spPr>
            <a:ln w="95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 cap="rnd">
                <a:solidFill>
                  <a:schemeClr val="accent1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dLbls>
            <c:dLbl>
              <c:idx val="0"/>
              <c:layout>
                <c:manualLayout>
                  <c:x val="-1.3334256582321654E-2"/>
                  <c:y val="-6.5345333198503386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463A-438B-A7D9-8567A2C43668}"/>
                </c:ext>
              </c:extLst>
            </c:dLbl>
            <c:dLbl>
              <c:idx val="1"/>
              <c:layout>
                <c:manualLayout>
                  <c:x val="-0.10992444545290099"/>
                  <c:y val="-9.336544737495289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63A-438B-A7D9-8567A2C43668}"/>
                </c:ext>
              </c:extLst>
            </c:dLbl>
            <c:dLbl>
              <c:idx val="2"/>
              <c:layout>
                <c:manualLayout>
                  <c:x val="-8.7810677419660421E-2"/>
                  <c:y val="-8.4025409316136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63A-438B-A7D9-8567A2C43668}"/>
                </c:ext>
              </c:extLst>
            </c:dLbl>
            <c:dLbl>
              <c:idx val="3"/>
              <c:layout>
                <c:manualLayout>
                  <c:x val="-0.10625791396552442"/>
                  <c:y val="-5.600529513968691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63A-438B-A7D9-8567A2C43668}"/>
                </c:ext>
              </c:extLst>
            </c:dLbl>
            <c:dLbl>
              <c:idx val="4"/>
              <c:layout>
                <c:manualLayout>
                  <c:x val="-0.10339343624101129"/>
                  <c:y val="6.0745180595519442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463A-438B-A7D9-8567A2C43668}"/>
                </c:ext>
              </c:extLst>
            </c:dLbl>
            <c:dLbl>
              <c:idx val="5"/>
              <c:layout>
                <c:manualLayout>
                  <c:x val="-6.9821757309718707E-2"/>
                  <c:y val="8.4095275742560607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63A-438B-A7D9-8567A2C43668}"/>
                </c:ext>
              </c:extLst>
            </c:dLbl>
            <c:dLbl>
              <c:idx val="6"/>
              <c:layout>
                <c:manualLayout>
                  <c:x val="-7.1810877707551707E-2"/>
                  <c:y val="-7.9355390286728139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463A-438B-A7D9-8567A2C4366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xVal>
            <c:numRef>
              <c:f>Sheet1!$F$3:$F$9</c:f>
              <c:numCache>
                <c:formatCode>General</c:formatCode>
                <c:ptCount val="7"/>
                <c:pt idx="0">
                  <c:v>49.447125000000007</c:v>
                </c:pt>
                <c:pt idx="1">
                  <c:v>70.945875000000015</c:v>
                </c:pt>
                <c:pt idx="2">
                  <c:v>64.496250000000003</c:v>
                </c:pt>
                <c:pt idx="3">
                  <c:v>116.09325000000001</c:v>
                </c:pt>
                <c:pt idx="4">
                  <c:v>105.34387500000001</c:v>
                </c:pt>
                <c:pt idx="5">
                  <c:v>111.79350000000002</c:v>
                </c:pt>
                <c:pt idx="6">
                  <c:v>124.69274999999999</c:v>
                </c:pt>
              </c:numCache>
            </c:numRef>
          </c:xVal>
          <c:yVal>
            <c:numRef>
              <c:f>Sheet1!$E$3:$E$9</c:f>
              <c:numCache>
                <c:formatCode>General</c:formatCode>
                <c:ptCount val="7"/>
                <c:pt idx="0">
                  <c:v>346.12987500000008</c:v>
                </c:pt>
                <c:pt idx="1">
                  <c:v>948.09487500000012</c:v>
                </c:pt>
                <c:pt idx="2">
                  <c:v>1390.9691250000001</c:v>
                </c:pt>
                <c:pt idx="3">
                  <c:v>1431.81675</c:v>
                </c:pt>
                <c:pt idx="4">
                  <c:v>1070.6377500000001</c:v>
                </c:pt>
                <c:pt idx="5">
                  <c:v>832.0016250000001</c:v>
                </c:pt>
                <c:pt idx="6">
                  <c:v>793.30387500000006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463A-438B-A7D9-8567A2C43668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axId val="608202248"/>
        <c:axId val="623378056"/>
      </c:scatterChart>
      <c:valAx>
        <c:axId val="60820224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DRAGFORCE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3378056"/>
        <c:crosses val="autoZero"/>
        <c:crossBetween val="midCat"/>
      </c:valAx>
      <c:valAx>
        <c:axId val="6233780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DOWNFORCE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820224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48">
  <cs:axisTitle>
    <cs:lnRef idx="0"/>
    <cs:fillRef idx="0"/>
    <cs:effectRef idx="0"/>
    <cs:fontRef idx="minor">
      <a:schemeClr val="lt1">
        <a:lumMod val="7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</a:ln>
    </cs:spPr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6E13CB-7F4F-4C62-82DF-23CB1D0B97D3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83B70A-FAAA-4DE1-B781-AC4778E800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20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3B70A-FAAA-4DE1-B781-AC4778E800A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32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ran numerous analytical checks on CFD through Geometry, ICEM and fluent to get results from the different profiles I imported from NACA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3B70A-FAAA-4DE1-B781-AC4778E800A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2019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3B70A-FAAA-4DE1-B781-AC4778E800A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984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D2F07-5F1B-456E-9CAE-2CAD5219DF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C3C7E5-8D71-47DF-87E4-2179D0C0A1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F8EE2-3E9D-4695-90B0-F07F08F50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52347-CC86-443A-BA10-6790A2117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777BB-6C49-4C43-AC2E-228347577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49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D8C6-F29C-41B4-85A5-52D231649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43E5-91AF-4989-B5FF-0E2CEBA33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CF96E-A4B7-49E9-8AC9-0C1B29D97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3D2B9-DC41-41E8-AAA4-AE9251584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C694A-7C4F-4597-BE5B-F1CC595D4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293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7424-053E-4C3D-A73B-EB07F954F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8A5DD1-C111-4D8A-A830-79E69BBD4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6F8F2-9F98-4943-B13C-2E6C625F2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24493-274E-483D-AB04-FB45D6CBC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A09B-505C-4E75-92E0-07B051160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266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5A287-A2DF-4437-A2D0-032B56280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03F4E-B64A-45FF-8D8E-D37935A40C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C8C45-E251-4E10-8F35-E94EDB430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AF8BD-8EB6-4E9F-8B62-5B7AEB384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635B0-E9B2-43DD-AF73-12ED100EA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E80E2-4B7E-4545-994E-D40E67BC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2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A661E-A061-4839-86D9-EEED3B327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80E5AF-79B6-49F8-9FEC-70C4AB87C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0D3336-5BF5-49F1-8A0B-E09E74185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A8E0FF-17E6-4591-B9D6-ED60FD4B8F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74A0E-7331-45C5-98F9-4DE05162F7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3BBA6C-5254-4F87-8A7F-5FC5EB88A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4F5745-25A7-4A2A-BB7B-A2C7F7EFB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C68E73-12DA-464B-9AE6-F169206BF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81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07F0-A651-47EC-B3B2-6D31B16F9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3736E4-0382-4CAB-B049-4DAC181CA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9ED84E-7A59-4415-ADDE-8461B216C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F7953F-24D5-4FBA-9CFB-9FA4582F9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78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A018CD-ADAB-4667-8F96-331772585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72457D-4A98-4490-B28C-223085FD8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7A5DA-19CC-4152-BB18-F616305C0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339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1D54-0CF2-4825-A5B4-1A7ED862F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94EA9-CFEB-4B6E-9720-9ED53DDAC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C28A8E-EF3D-4314-8BB7-DBE8397D4B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C72E2E-8B3B-451C-AB74-224455DD1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B945B-7396-48C2-9966-55809304E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3AE82A-46E5-4AEA-8FAF-4A4B3D9F5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87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69610-1CC4-4399-90DB-639CEBC30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27E10A-AB78-4F69-9B4E-5120DA708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AE7E63-D057-4B8F-A2E9-6E9D37B45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0C629-AE73-411C-BDC0-DC96D6FAF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D33120-5B14-4C85-BFCE-4C5244273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0D50B-6ACF-48D6-BA1D-EF9212C9C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7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69515-C2A2-49CA-BEE8-21484DB75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F94A79-03D4-441A-BEE4-DE77927D5A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1BBD4-B3F3-4766-85EF-0D5DC279C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3F7A0-D319-4ACC-BF08-D3622E802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4FE39-93C7-4C4D-9677-D3121BFE5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2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C268A6-0F77-47A4-96F8-C5BE4A8A16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515E13-3CE2-44AD-9AC3-72D2A5EB02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6A8A6-BF45-48F7-8460-3BE601A7A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DFD09-F028-47D2-99E5-4C592C2F8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3A3C0-0D49-4B2F-8C1E-1C1F5927D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531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219350-75FA-4784-A527-125D54D1B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82EE1-7E5F-426C-82AB-5D2F6AA83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98614-4615-4B42-A71D-32F0FE076D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9D913-CA31-433B-B4EE-67BA212C638C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4C453-1353-4B3A-B80A-6B8387DAD5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6E8C9-89CE-4ACC-9246-2E02D92679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5F012-77A8-4E99-81DA-DF7501B352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62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FD9D2-91BD-4B6B-AAED-90F350BE4F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Vivas presentation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EF1495-747C-4DED-ABAD-6FB097BD4B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Duke Asamoah</a:t>
            </a:r>
          </a:p>
        </p:txBody>
      </p:sp>
    </p:spTree>
    <p:extLst>
      <p:ext uri="{BB962C8B-B14F-4D97-AF65-F5344CB8AC3E}">
        <p14:creationId xmlns:p14="http://schemas.microsoft.com/office/powerpoint/2010/main" val="1439027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856F2F-1B96-4BC9-82BF-0FE745741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Importing profiles from NACA to Excel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1DBBB9-B7A7-4D92-93A4-D7FD77F573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7" y="2084664"/>
            <a:ext cx="3932237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Referenced of Dr Friedrich Wilhelm Riegel’s article on view multiple types of 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NACA profile that are more aggressive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NACA 8510 (Main Element)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NACA 9610 (2</a:t>
            </a:r>
            <a:r>
              <a:rPr lang="en-GB" baseline="30000" dirty="0"/>
              <a:t>nd</a:t>
            </a:r>
            <a:r>
              <a:rPr lang="en-GB" dirty="0"/>
              <a:t> Element)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6189C1-3D93-495B-8BFD-FCA9C74FBD7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9495" y="287322"/>
            <a:ext cx="5734385" cy="29508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B3EE9D-3620-482B-8A14-B3F3DE955FE2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9495" y="3429000"/>
            <a:ext cx="5772150" cy="329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78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1B049-DB62-4A24-A142-C838C1248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Importing from Excel to Solidworks (CAD)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6C20C-B299-40A4-BD78-5E207FFD014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Sent the codes to notepad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Then to Solidworks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58D782-C3E0-4451-A436-43088BCD640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5123" y="454586"/>
            <a:ext cx="5807089" cy="29744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C9FA9D-8CD1-4A71-9C71-A82B27CA2AC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5123" y="3514987"/>
            <a:ext cx="5807089" cy="3227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531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9A96-EE5C-4B79-A63D-882B4EF6F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the Angle of Attacks (AoA)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D4FAA-E9AF-417B-8C22-808C9EE8861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 the angle of attack to:</a:t>
            </a:r>
          </a:p>
          <a:p>
            <a:r>
              <a:rPr lang="en-GB" dirty="0"/>
              <a:t>(-5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( no AOA)</a:t>
            </a:r>
          </a:p>
          <a:p>
            <a:r>
              <a:rPr lang="en-GB" dirty="0"/>
              <a:t>(5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(8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(10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(12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(15 </a:t>
            </a:r>
            <a:r>
              <a:rPr lang="en-GB" dirty="0" err="1"/>
              <a:t>deg</a:t>
            </a:r>
            <a:r>
              <a:rPr lang="en-GB" dirty="0"/>
              <a:t>)</a:t>
            </a:r>
          </a:p>
          <a:p>
            <a:r>
              <a:rPr lang="en-GB" dirty="0"/>
              <a:t>Made a Parasolid, then….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78EFDE-03F2-4D83-BAFF-C492DD81EA8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620702" y="593384"/>
            <a:ext cx="5731510" cy="322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292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FFD533A-66A3-4AA8-8BC7-3D22079A8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 the AOA profiles in CFD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353D45-E1A8-44B7-BC0D-FB2E866CEC5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47104" y="1263379"/>
            <a:ext cx="4691758" cy="26123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65A8ED-ADAB-4D63-8D4E-77626762B42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459" y="1263379"/>
            <a:ext cx="4951815" cy="26123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8E580F5-628F-46F8-B737-9A8A44B36E7C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05" y="3992323"/>
            <a:ext cx="4691758" cy="27390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2859A7-A23D-485E-A0C8-E429120F174C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5595459" y="3899152"/>
            <a:ext cx="4951815" cy="2832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801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373DE-1DDC-4D8F-A557-26F7EB00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for NACA 8510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57080A2-C39D-4F70-B6DC-6D8463AA22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878912"/>
              </p:ext>
            </p:extLst>
          </p:nvPr>
        </p:nvGraphicFramePr>
        <p:xfrm>
          <a:off x="457201" y="1305034"/>
          <a:ext cx="5638799" cy="18059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3283">
                  <a:extLst>
                    <a:ext uri="{9D8B030D-6E8A-4147-A177-3AD203B41FA5}">
                      <a16:colId xmlns:a16="http://schemas.microsoft.com/office/drawing/2014/main" val="4175424735"/>
                    </a:ext>
                  </a:extLst>
                </a:gridCol>
                <a:gridCol w="545141">
                  <a:extLst>
                    <a:ext uri="{9D8B030D-6E8A-4147-A177-3AD203B41FA5}">
                      <a16:colId xmlns:a16="http://schemas.microsoft.com/office/drawing/2014/main" val="3814794816"/>
                    </a:ext>
                  </a:extLst>
                </a:gridCol>
                <a:gridCol w="545141">
                  <a:extLst>
                    <a:ext uri="{9D8B030D-6E8A-4147-A177-3AD203B41FA5}">
                      <a16:colId xmlns:a16="http://schemas.microsoft.com/office/drawing/2014/main" val="918891069"/>
                    </a:ext>
                  </a:extLst>
                </a:gridCol>
                <a:gridCol w="953996">
                  <a:extLst>
                    <a:ext uri="{9D8B030D-6E8A-4147-A177-3AD203B41FA5}">
                      <a16:colId xmlns:a16="http://schemas.microsoft.com/office/drawing/2014/main" val="4293899981"/>
                    </a:ext>
                  </a:extLst>
                </a:gridCol>
                <a:gridCol w="1206692">
                  <a:extLst>
                    <a:ext uri="{9D8B030D-6E8A-4147-A177-3AD203B41FA5}">
                      <a16:colId xmlns:a16="http://schemas.microsoft.com/office/drawing/2014/main" val="1545946251"/>
                    </a:ext>
                  </a:extLst>
                </a:gridCol>
                <a:gridCol w="965353">
                  <a:extLst>
                    <a:ext uri="{9D8B030D-6E8A-4147-A177-3AD203B41FA5}">
                      <a16:colId xmlns:a16="http://schemas.microsoft.com/office/drawing/2014/main" val="4167179892"/>
                    </a:ext>
                  </a:extLst>
                </a:gridCol>
                <a:gridCol w="809193">
                  <a:extLst>
                    <a:ext uri="{9D8B030D-6E8A-4147-A177-3AD203B41FA5}">
                      <a16:colId xmlns:a16="http://schemas.microsoft.com/office/drawing/2014/main" val="3608760455"/>
                    </a:ext>
                  </a:extLst>
                </a:gridCol>
              </a:tblGrid>
              <a:tr h="182880">
                <a:tc gridSpan="4">
                  <a:txBody>
                    <a:bodyPr/>
                    <a:lstStyle/>
                    <a:p>
                      <a:pPr algn="l" fontAlgn="b"/>
                      <a:r>
                        <a:rPr lang="fr-FR" sz="1100" u="none" strike="noStrike">
                          <a:effectLst/>
                        </a:rPr>
                        <a:t>NACA 8510 profile (main element)</a:t>
                      </a:r>
                      <a:endParaRPr lang="fr-FR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8753760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AOA (deg)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CL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CD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Frontal area (m2)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Downforce (N)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Dragforce (N)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Efficiency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3216052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1.61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346.129875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49.447125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0.1428571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99650497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4.41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948.094875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70.945875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0.0748299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040071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6.47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1390.969125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64.49625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0.0463679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24635692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6.66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1431.81675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116.09325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0.0810811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483703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4.98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0.49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1070.63775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105.343875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0.0983936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29888335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3.87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832.001625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111.7935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0.1343669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5540509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3.69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793.303875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124.69275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0.1571816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950756024"/>
                  </a:ext>
                </a:extLst>
              </a:tr>
            </a:tbl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A6039E00-2784-4D4B-93FF-A575BF550E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3636321"/>
              </p:ext>
            </p:extLst>
          </p:nvPr>
        </p:nvGraphicFramePr>
        <p:xfrm>
          <a:off x="6420036" y="3429000"/>
          <a:ext cx="4643083" cy="2718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6535AF6E-23C0-4D93-B57B-1A1399CCB8B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2204061"/>
              </p:ext>
            </p:extLst>
          </p:nvPr>
        </p:nvGraphicFramePr>
        <p:xfrm>
          <a:off x="1199965" y="3429000"/>
          <a:ext cx="4572000" cy="2718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0F5EE43A-E882-4FD0-A5C1-B492E26F711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9813863"/>
              </p:ext>
            </p:extLst>
          </p:nvPr>
        </p:nvGraphicFramePr>
        <p:xfrm>
          <a:off x="6420037" y="446184"/>
          <a:ext cx="4643083" cy="26647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6023931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265</Words>
  <Application>Microsoft Office PowerPoint</Application>
  <PresentationFormat>Widescreen</PresentationFormat>
  <Paragraphs>92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Vivas presentation 2</vt:lpstr>
      <vt:lpstr>Importing profiles from NACA to Excel</vt:lpstr>
      <vt:lpstr>Importing from Excel to Solidworks (CAD)</vt:lpstr>
      <vt:lpstr>Setting the Angle of Attacks (AoA)</vt:lpstr>
      <vt:lpstr>Ran the AOA profiles in CFD</vt:lpstr>
      <vt:lpstr>Results for NACA 8510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 have done…. (for now)</dc:title>
  <dc:creator>Duke Asamoah (1706143)</dc:creator>
  <cp:lastModifiedBy>Duke Asamoah</cp:lastModifiedBy>
  <cp:revision>14</cp:revision>
  <dcterms:created xsi:type="dcterms:W3CDTF">2020-02-04T05:20:20Z</dcterms:created>
  <dcterms:modified xsi:type="dcterms:W3CDTF">2020-03-23T13:02:07Z</dcterms:modified>
</cp:coreProperties>
</file>