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9"/>
  </p:notesMasterIdLst>
  <p:sldIdLst>
    <p:sldId id="256" r:id="rId2"/>
    <p:sldId id="257" r:id="rId3"/>
    <p:sldId id="258" r:id="rId4"/>
    <p:sldId id="259" r:id="rId5"/>
    <p:sldId id="260" r:id="rId6"/>
    <p:sldId id="269" r:id="rId7"/>
    <p:sldId id="268" r:id="rId8"/>
    <p:sldId id="267" r:id="rId9"/>
    <p:sldId id="266" r:id="rId10"/>
    <p:sldId id="265" r:id="rId11"/>
    <p:sldId id="276" r:id="rId12"/>
    <p:sldId id="275" r:id="rId13"/>
    <p:sldId id="263" r:id="rId14"/>
    <p:sldId id="261" r:id="rId15"/>
    <p:sldId id="262" r:id="rId16"/>
    <p:sldId id="270" r:id="rId17"/>
    <p:sldId id="274"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51" autoAdjust="0"/>
    <p:restoredTop sz="95380" autoAdjust="0"/>
  </p:normalViewPr>
  <p:slideViewPr>
    <p:cSldViewPr snapToGrid="0">
      <p:cViewPr>
        <p:scale>
          <a:sx n="86" d="100"/>
          <a:sy n="86" d="100"/>
        </p:scale>
        <p:origin x="60"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9D1A2BF-ADCC-4AB3-81B5-2D568B9C33ED}" type="datetimeFigureOut">
              <a:rPr lang="en-GB" smtClean="0"/>
              <a:t>05/03/2020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54F4000-C590-4ACC-B19C-5FFC6195715D}" type="slidenum">
              <a:rPr lang="en-GB" smtClean="0"/>
              <a:t>‹#›</a:t>
            </a:fld>
            <a:endParaRPr lang="en-GB"/>
          </a:p>
        </p:txBody>
      </p:sp>
    </p:spTree>
    <p:extLst>
      <p:ext uri="{BB962C8B-B14F-4D97-AF65-F5344CB8AC3E}">
        <p14:creationId xmlns:p14="http://schemas.microsoft.com/office/powerpoint/2010/main" val="312710254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54F4000-C590-4ACC-B19C-5FFC6195715D}" type="slidenum">
              <a:rPr lang="en-GB" smtClean="0"/>
              <a:t>1</a:t>
            </a:fld>
            <a:endParaRPr lang="en-GB"/>
          </a:p>
        </p:txBody>
      </p:sp>
    </p:spTree>
    <p:extLst>
      <p:ext uri="{BB962C8B-B14F-4D97-AF65-F5344CB8AC3E}">
        <p14:creationId xmlns:p14="http://schemas.microsoft.com/office/powerpoint/2010/main" val="41775256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During</a:t>
            </a:r>
            <a:r>
              <a:rPr lang="en-GB" baseline="0" dirty="0"/>
              <a:t> the presentation there will be represented the understanding of the business industry and how it works. Therefore there will be concepts and techniques such PESTLE analysis, the selection process and its effectives, the recruitment process and its effectiveness and the factors that are affecting the culture, the equality and diversity of the Crowne Plaza Hotel Birmingham, this hotel being not very expensive but in the same time not too cheap, however it is much recommended.  </a:t>
            </a:r>
            <a:endParaRPr lang="en-GB" dirty="0"/>
          </a:p>
        </p:txBody>
      </p:sp>
      <p:sp>
        <p:nvSpPr>
          <p:cNvPr id="4" name="Slide Number Placeholder 3"/>
          <p:cNvSpPr>
            <a:spLocks noGrp="1"/>
          </p:cNvSpPr>
          <p:nvPr>
            <p:ph type="sldNum" sz="quarter" idx="5"/>
          </p:nvPr>
        </p:nvSpPr>
        <p:spPr/>
        <p:txBody>
          <a:bodyPr/>
          <a:lstStyle/>
          <a:p>
            <a:fld id="{854F4000-C590-4ACC-B19C-5FFC6195715D}" type="slidenum">
              <a:rPr lang="en-GB" smtClean="0"/>
              <a:t>2</a:t>
            </a:fld>
            <a:endParaRPr lang="en-GB"/>
          </a:p>
        </p:txBody>
      </p:sp>
    </p:spTree>
    <p:extLst>
      <p:ext uri="{BB962C8B-B14F-4D97-AF65-F5344CB8AC3E}">
        <p14:creationId xmlns:p14="http://schemas.microsoft.com/office/powerpoint/2010/main" val="96318670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PESTLE analysis</a:t>
            </a:r>
            <a:r>
              <a:rPr lang="en-GB" baseline="0" dirty="0"/>
              <a:t> is a strategy and a tool that is mainly used by many business environments from all industries with the aim of testing the actual economic state of the Hotel. </a:t>
            </a:r>
            <a:r>
              <a:rPr lang="en-GB" i="1" baseline="0" dirty="0"/>
              <a:t>“A strategy is the direction and scope of an organisation over the long term, which achieves advantage in a changing environment through its configuration of resources and competences” (Johnson et al 2009) </a:t>
            </a:r>
            <a:endParaRPr lang="en-GB" dirty="0"/>
          </a:p>
          <a:p>
            <a:r>
              <a:rPr lang="en-GB" dirty="0"/>
              <a:t>The</a:t>
            </a:r>
            <a:r>
              <a:rPr lang="en-GB" baseline="0" dirty="0"/>
              <a:t> PESTLE analysis, is called PESTLE because of the six factors that it contains. The six factors are: Political, Economic, Social, Technological, Legal, Environmental. (Dcosta, 2011) </a:t>
            </a:r>
          </a:p>
          <a:p>
            <a:r>
              <a:rPr lang="en-GB" baseline="0" dirty="0"/>
              <a:t>When it comes to Crowne Plaza Birmingham it is going through a PESTLE analysis in order to ensure that the macro economical external factors are under control. </a:t>
            </a:r>
            <a:endParaRPr lang="en-GB" dirty="0"/>
          </a:p>
        </p:txBody>
      </p:sp>
      <p:sp>
        <p:nvSpPr>
          <p:cNvPr id="4" name="Slide Number Placeholder 3"/>
          <p:cNvSpPr>
            <a:spLocks noGrp="1"/>
          </p:cNvSpPr>
          <p:nvPr>
            <p:ph type="sldNum" sz="quarter" idx="5"/>
          </p:nvPr>
        </p:nvSpPr>
        <p:spPr/>
        <p:txBody>
          <a:bodyPr/>
          <a:lstStyle/>
          <a:p>
            <a:fld id="{854F4000-C590-4ACC-B19C-5FFC6195715D}" type="slidenum">
              <a:rPr lang="en-GB" smtClean="0"/>
              <a:t>3</a:t>
            </a:fld>
            <a:endParaRPr lang="en-GB"/>
          </a:p>
        </p:txBody>
      </p:sp>
    </p:spTree>
    <p:extLst>
      <p:ext uri="{BB962C8B-B14F-4D97-AF65-F5344CB8AC3E}">
        <p14:creationId xmlns:p14="http://schemas.microsoft.com/office/powerpoint/2010/main" val="175450645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Political factors- the</a:t>
            </a:r>
            <a:r>
              <a:rPr lang="en-GB" sz="1200" kern="1200" baseline="0" dirty="0">
                <a:solidFill>
                  <a:schemeClr val="tx1"/>
                </a:solidFill>
                <a:effectLst/>
                <a:latin typeface="+mn-lt"/>
                <a:ea typeface="+mn-ea"/>
                <a:cs typeface="+mn-cs"/>
              </a:rPr>
              <a:t> political factors are highly affecting the environment and this because there are continuous changes in the government and also in the tax regulations, these two factors being more than just affective for the hotel. For example, thinking about the tax regulations, if they are changing and the taxes are increasing, the economy of the hotel will slightly be affected. The changes in tax regulation does also include employment laws, taxation laws, consumer protection laws and many others.</a:t>
            </a:r>
            <a:endParaRPr lang="en-GB" dirty="0"/>
          </a:p>
        </p:txBody>
      </p:sp>
      <p:sp>
        <p:nvSpPr>
          <p:cNvPr id="4" name="Slide Number Placeholder 3"/>
          <p:cNvSpPr>
            <a:spLocks noGrp="1"/>
          </p:cNvSpPr>
          <p:nvPr>
            <p:ph type="sldNum" sz="quarter" idx="5"/>
          </p:nvPr>
        </p:nvSpPr>
        <p:spPr/>
        <p:txBody>
          <a:bodyPr/>
          <a:lstStyle/>
          <a:p>
            <a:fld id="{854F4000-C590-4ACC-B19C-5FFC6195715D}" type="slidenum">
              <a:rPr lang="en-GB" smtClean="0"/>
              <a:t>4</a:t>
            </a:fld>
            <a:endParaRPr lang="en-GB"/>
          </a:p>
        </p:txBody>
      </p:sp>
    </p:spTree>
    <p:extLst>
      <p:ext uri="{BB962C8B-B14F-4D97-AF65-F5344CB8AC3E}">
        <p14:creationId xmlns:p14="http://schemas.microsoft.com/office/powerpoint/2010/main" val="4725062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chemeClr val="tx1"/>
                </a:solidFill>
              </a:rPr>
              <a:t>The</a:t>
            </a:r>
            <a:r>
              <a:rPr lang="en-GB" sz="1200" baseline="0" dirty="0">
                <a:solidFill>
                  <a:schemeClr val="tx1"/>
                </a:solidFill>
              </a:rPr>
              <a:t> economic factors are the factors that are influences that are linked within the possessions, facilities and budgets and this is why the economic factors are vital for the managerial teams (Bush T. 2016). If the economic factors are not being held under controlled in a careful way, the hotel will suffer negative changes that will not bring anything good to us.  </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854F4000-C590-4ACC-B19C-5FFC6195715D}" type="slidenum">
              <a:rPr lang="en-GB" smtClean="0"/>
              <a:t>5</a:t>
            </a:fld>
            <a:endParaRPr lang="en-GB"/>
          </a:p>
        </p:txBody>
      </p:sp>
    </p:spTree>
    <p:extLst>
      <p:ext uri="{BB962C8B-B14F-4D97-AF65-F5344CB8AC3E}">
        <p14:creationId xmlns:p14="http://schemas.microsoft.com/office/powerpoint/2010/main" val="241004792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social</a:t>
            </a:r>
            <a:r>
              <a:rPr lang="en-GB" baseline="0" dirty="0"/>
              <a:t> area of a business is based on everything that the society believes it is buying, it is practising, and the way they behave (Farooq U. 2016). Therefore the social factors are highly influencing the economical state of the hotel and this because, for example, if there is a business man that is coming in the hotel, he will allow himself to buy all the stuff that it wants without looking at the money, whereas a lower class person that has not got as much money, will come at the hotel, try to afford food and see that it is expensive. I that situation, the managerial teams must come with advices and ideas on decreasing the prices a little bit, or start to promote them even more to ensure that the guests are buying them not for the price, but for the way it looks, tastes… </a:t>
            </a:r>
            <a:endParaRPr lang="en-GB" dirty="0"/>
          </a:p>
        </p:txBody>
      </p:sp>
      <p:sp>
        <p:nvSpPr>
          <p:cNvPr id="4" name="Slide Number Placeholder 3"/>
          <p:cNvSpPr>
            <a:spLocks noGrp="1"/>
          </p:cNvSpPr>
          <p:nvPr>
            <p:ph type="sldNum" sz="quarter" idx="10"/>
          </p:nvPr>
        </p:nvSpPr>
        <p:spPr/>
        <p:txBody>
          <a:bodyPr/>
          <a:lstStyle/>
          <a:p>
            <a:fld id="{854F4000-C590-4ACC-B19C-5FFC6195715D}" type="slidenum">
              <a:rPr lang="en-GB" smtClean="0"/>
              <a:t>6</a:t>
            </a:fld>
            <a:endParaRPr lang="en-GB"/>
          </a:p>
        </p:txBody>
      </p:sp>
    </p:spTree>
    <p:extLst>
      <p:ext uri="{BB962C8B-B14F-4D97-AF65-F5344CB8AC3E}">
        <p14:creationId xmlns:p14="http://schemas.microsoft.com/office/powerpoint/2010/main" val="399896909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Some of the legal factors are: the organisational law, </a:t>
            </a:r>
            <a:r>
              <a:rPr lang="en-GB" baseline="0" dirty="0"/>
              <a:t> the securities law and the contract law (Shawn Grimsley 2017) .  For example, there are specific policies and acts such as Data Protection act, which is giving rules to the managerial teams. The rules need to be followed and kept up to date with the aim of preventing such actions that will bring disadvantage to the organisation.</a:t>
            </a:r>
            <a:endParaRPr lang="en-GB" dirty="0"/>
          </a:p>
        </p:txBody>
      </p:sp>
      <p:sp>
        <p:nvSpPr>
          <p:cNvPr id="4" name="Slide Number Placeholder 3"/>
          <p:cNvSpPr>
            <a:spLocks noGrp="1"/>
          </p:cNvSpPr>
          <p:nvPr>
            <p:ph type="sldNum" sz="quarter" idx="10"/>
          </p:nvPr>
        </p:nvSpPr>
        <p:spPr/>
        <p:txBody>
          <a:bodyPr/>
          <a:lstStyle/>
          <a:p>
            <a:fld id="{854F4000-C590-4ACC-B19C-5FFC6195715D}" type="slidenum">
              <a:rPr lang="en-GB" smtClean="0"/>
              <a:t>7</a:t>
            </a:fld>
            <a:endParaRPr lang="en-GB"/>
          </a:p>
        </p:txBody>
      </p:sp>
    </p:spTree>
    <p:extLst>
      <p:ext uri="{BB962C8B-B14F-4D97-AF65-F5344CB8AC3E}">
        <p14:creationId xmlns:p14="http://schemas.microsoft.com/office/powerpoint/2010/main" val="20950444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environmental factors are extraneous variables, this meaning that they cannot be controlled/ manipulated. Regarding to that the managerial teams once with he head of the hotel need to be aware of all the things that are influencing the way the hotel</a:t>
            </a:r>
          </a:p>
          <a:p>
            <a:r>
              <a:rPr lang="en-GB" dirty="0"/>
              <a:t>Some environmental factors are: </a:t>
            </a:r>
          </a:p>
          <a:p>
            <a:r>
              <a:rPr lang="en-GB" dirty="0"/>
              <a:t>¬Geographical Location</a:t>
            </a:r>
          </a:p>
          <a:p>
            <a:r>
              <a:rPr lang="en-GB" dirty="0"/>
              <a:t>¬Waste disposal laws,</a:t>
            </a:r>
          </a:p>
          <a:p>
            <a:r>
              <a:rPr lang="en-GB" dirty="0"/>
              <a:t>¬People’s attitude towards the environment </a:t>
            </a:r>
          </a:p>
          <a:p>
            <a:endParaRPr lang="en-GB" dirty="0"/>
          </a:p>
        </p:txBody>
      </p:sp>
      <p:sp>
        <p:nvSpPr>
          <p:cNvPr id="4" name="Slide Number Placeholder 3"/>
          <p:cNvSpPr>
            <a:spLocks noGrp="1"/>
          </p:cNvSpPr>
          <p:nvPr>
            <p:ph type="sldNum" sz="quarter" idx="10"/>
          </p:nvPr>
        </p:nvSpPr>
        <p:spPr/>
        <p:txBody>
          <a:bodyPr/>
          <a:lstStyle/>
          <a:p>
            <a:fld id="{854F4000-C590-4ACC-B19C-5FFC6195715D}" type="slidenum">
              <a:rPr lang="en-GB" smtClean="0"/>
              <a:t>8</a:t>
            </a:fld>
            <a:endParaRPr lang="en-GB"/>
          </a:p>
        </p:txBody>
      </p:sp>
    </p:spTree>
    <p:extLst>
      <p:ext uri="{BB962C8B-B14F-4D97-AF65-F5344CB8AC3E}">
        <p14:creationId xmlns:p14="http://schemas.microsoft.com/office/powerpoint/2010/main" val="236984302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selection process is based on specific steps that are used to find and outline why applicants must be chosen for the job (Carrell et al. 1995). </a:t>
            </a:r>
          </a:p>
          <a:p>
            <a:r>
              <a:rPr lang="en-GB" dirty="0"/>
              <a:t>The selection process follows 8 stages:  (Cherrington (1995)</a:t>
            </a:r>
          </a:p>
          <a:p>
            <a:pPr marL="457200" indent="-457200">
              <a:buAutoNum type="arabicPeriod"/>
            </a:pPr>
            <a:r>
              <a:rPr lang="en-GB" b="1" dirty="0"/>
              <a:t>Evaluation od Application Forms-</a:t>
            </a:r>
            <a:r>
              <a:rPr lang="en-GB" b="0" dirty="0"/>
              <a:t>during this step the application forms are reviewed. The information that is given within the application form, is then compared with the job description trying to find skills and abilities as well as experience that fits the roles and responsibilities of the job. </a:t>
            </a:r>
            <a:endParaRPr lang="en-GB" b="1" dirty="0"/>
          </a:p>
          <a:p>
            <a:pPr marL="457200" indent="-457200">
              <a:buAutoNum type="arabicPeriod"/>
            </a:pPr>
            <a:r>
              <a:rPr lang="en-GB" b="1" dirty="0"/>
              <a:t>Initial Screening Interview-</a:t>
            </a:r>
            <a:r>
              <a:rPr lang="en-GB" b="0" dirty="0"/>
              <a:t> this being the second stage during which the employers are only picking the ones that are fitting the most with the roles and responsibilities that are required at the job position. (Mondy et al. 1996)</a:t>
            </a:r>
            <a:endParaRPr lang="en-GB" b="1" dirty="0"/>
          </a:p>
          <a:p>
            <a:pPr marL="457200" indent="-457200">
              <a:buAutoNum type="arabicPeriod"/>
            </a:pPr>
            <a:r>
              <a:rPr lang="en-GB" b="1" dirty="0"/>
              <a:t>Selection Tests-</a:t>
            </a:r>
            <a:r>
              <a:rPr lang="en-GB" b="0" dirty="0"/>
              <a:t> this being used to test the individual characteristics of their personality in order to check their potential for success. </a:t>
            </a:r>
            <a:endParaRPr lang="en-GB" b="1" dirty="0"/>
          </a:p>
          <a:p>
            <a:pPr marL="457200" indent="-457200">
              <a:buAutoNum type="arabicPeriod"/>
            </a:pPr>
            <a:r>
              <a:rPr lang="en-GB" b="1" dirty="0"/>
              <a:t>Employment Interview- </a:t>
            </a:r>
            <a:r>
              <a:rPr lang="en-GB" b="0" dirty="0"/>
              <a:t>this is mostly used virtually and it is used by so many business environments. The purpose of the interviews is to examinee the candidates after checking the application form.  </a:t>
            </a:r>
            <a:endParaRPr lang="en-GB" b="1" dirty="0"/>
          </a:p>
          <a:p>
            <a:pPr marL="457200" indent="-457200">
              <a:buAutoNum type="arabicPeriod"/>
            </a:pPr>
            <a:r>
              <a:rPr lang="en-GB" b="1" dirty="0"/>
              <a:t>Reference Checks-</a:t>
            </a:r>
            <a:r>
              <a:rPr lang="en-GB" b="0" dirty="0"/>
              <a:t> as they provide extra support to what the candidate is saying about its capacities and abilities. (Mondy et al. 1996)</a:t>
            </a:r>
            <a:endParaRPr lang="en-GB" b="1" dirty="0"/>
          </a:p>
          <a:p>
            <a:pPr marL="457200" indent="-457200">
              <a:buAutoNum type="arabicPeriod"/>
            </a:pPr>
            <a:r>
              <a:rPr lang="en-GB" b="1" dirty="0"/>
              <a:t>Medical Examination- </a:t>
            </a:r>
            <a:r>
              <a:rPr lang="en-GB" b="0" dirty="0"/>
              <a:t>sometimes it is required to have a medical examination before being offered the job and this because will prove either if the applicant is or is not physically/ mentally to have that job position. </a:t>
            </a:r>
            <a:endParaRPr lang="en-GB" b="1" dirty="0"/>
          </a:p>
          <a:p>
            <a:pPr marL="457200" indent="-457200">
              <a:buAutoNum type="arabicPeriod"/>
            </a:pPr>
            <a:r>
              <a:rPr lang="en-GB" b="1" dirty="0"/>
              <a:t>Selection decisions and feedback-</a:t>
            </a:r>
            <a:r>
              <a:rPr lang="en-GB" b="0" dirty="0"/>
              <a:t>after the employers are selecting candidates that they think that are suitable for the job, the HR will then have a look and pick the right candidate that deserves the job position. However, the person that will be chosen will never be someone that has the best qualifications, but someone that can prove that within the qualification they had significant work experience that they went through. </a:t>
            </a:r>
            <a:endParaRPr lang="en-GB" b="1" dirty="0"/>
          </a:p>
          <a:p>
            <a:pPr marL="457200" indent="-457200">
              <a:buAutoNum type="arabicPeriod"/>
            </a:pPr>
            <a:r>
              <a:rPr lang="en-GB" b="1" dirty="0"/>
              <a:t>Job Offer- </a:t>
            </a:r>
            <a:r>
              <a:rPr lang="en-GB" b="0" dirty="0"/>
              <a:t>This being the process during which the Personnel/ HR department is giving out information about the final things that are to be said about the job offer. Therefore, there are specific things that need to be under the attention of the person presenting the offer. For example, the salary, the timetable that has to be followed, the contract type, the number of hours per week/ month.  </a:t>
            </a:r>
            <a:endParaRPr lang="en-GB" b="1" dirty="0"/>
          </a:p>
          <a:p>
            <a:endParaRPr lang="en-GB" dirty="0"/>
          </a:p>
        </p:txBody>
      </p:sp>
      <p:sp>
        <p:nvSpPr>
          <p:cNvPr id="4" name="Slide Number Placeholder 3"/>
          <p:cNvSpPr>
            <a:spLocks noGrp="1"/>
          </p:cNvSpPr>
          <p:nvPr>
            <p:ph type="sldNum" sz="quarter" idx="5"/>
          </p:nvPr>
        </p:nvSpPr>
        <p:spPr/>
        <p:txBody>
          <a:bodyPr/>
          <a:lstStyle/>
          <a:p>
            <a:fld id="{854F4000-C590-4ACC-B19C-5FFC6195715D}" type="slidenum">
              <a:rPr lang="en-GB" smtClean="0"/>
              <a:t>9</a:t>
            </a:fld>
            <a:endParaRPr lang="en-GB"/>
          </a:p>
        </p:txBody>
      </p:sp>
    </p:spTree>
    <p:extLst>
      <p:ext uri="{BB962C8B-B14F-4D97-AF65-F5344CB8AC3E}">
        <p14:creationId xmlns:p14="http://schemas.microsoft.com/office/powerpoint/2010/main" val="107957981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indent="-228600">
              <a:lnSpc>
                <a:spcPct val="110000"/>
              </a:lnSpc>
              <a:spcBef>
                <a:spcPts val="700"/>
              </a:spcBef>
            </a:pPr>
            <a:r>
              <a:rPr lang="en-US" sz="1200" dirty="0">
                <a:solidFill>
                  <a:schemeClr val="tx1"/>
                </a:solidFill>
              </a:rPr>
              <a:t>According to Wright and Storey (1994),  “The recruitment process should be regarded as a key function of every organization”. </a:t>
            </a:r>
          </a:p>
          <a:p>
            <a:pPr indent="-228600" algn="ctr">
              <a:lnSpc>
                <a:spcPct val="110000"/>
              </a:lnSpc>
              <a:spcBef>
                <a:spcPts val="700"/>
              </a:spcBef>
            </a:pPr>
            <a:r>
              <a:rPr lang="en-US" sz="1200" dirty="0">
                <a:solidFill>
                  <a:schemeClr val="tx1"/>
                </a:solidFill>
              </a:rPr>
              <a:t>There are two types of recruitment:    </a:t>
            </a:r>
          </a:p>
          <a:p>
            <a:pPr indent="-228600" algn="ctr">
              <a:lnSpc>
                <a:spcPct val="110000"/>
              </a:lnSpc>
              <a:spcBef>
                <a:spcPts val="700"/>
              </a:spcBef>
            </a:pPr>
            <a:r>
              <a:rPr lang="en-US" sz="1200" dirty="0">
                <a:solidFill>
                  <a:schemeClr val="tx1"/>
                </a:solidFill>
              </a:rPr>
              <a:t>1. Internal Recruitment- </a:t>
            </a:r>
            <a:r>
              <a:rPr lang="en-US" sz="1200" b="1" dirty="0">
                <a:solidFill>
                  <a:schemeClr val="tx1"/>
                </a:solidFill>
              </a:rPr>
              <a:t>METHODS: </a:t>
            </a:r>
            <a:r>
              <a:rPr lang="en-US" sz="1200" b="0" dirty="0">
                <a:solidFill>
                  <a:schemeClr val="tx1"/>
                </a:solidFill>
              </a:rPr>
              <a:t>Promotion-from-within transfers/ job rotations  </a:t>
            </a:r>
            <a:endParaRPr lang="en-US" sz="1200" dirty="0">
              <a:solidFill>
                <a:schemeClr val="tx1"/>
              </a:solidFill>
            </a:endParaRPr>
          </a:p>
          <a:p>
            <a:pPr indent="-228600" algn="ctr">
              <a:lnSpc>
                <a:spcPct val="110000"/>
              </a:lnSpc>
              <a:spcBef>
                <a:spcPts val="700"/>
              </a:spcBef>
            </a:pPr>
            <a:r>
              <a:rPr lang="en-US" sz="1200" dirty="0">
                <a:solidFill>
                  <a:schemeClr val="tx1"/>
                </a:solidFill>
              </a:rPr>
              <a:t>2. External Recruitment – </a:t>
            </a:r>
            <a:r>
              <a:rPr lang="en-US" sz="1200" b="1" dirty="0">
                <a:solidFill>
                  <a:schemeClr val="tx1"/>
                </a:solidFill>
              </a:rPr>
              <a:t>METHODS: </a:t>
            </a:r>
            <a:r>
              <a:rPr lang="en-US" sz="1200" b="0" dirty="0">
                <a:solidFill>
                  <a:schemeClr val="tx1"/>
                </a:solidFill>
              </a:rPr>
              <a:t>employee referrals, private employment agencies, public employment agencies, recruitment consultants, executive search consultants, direct applications</a:t>
            </a:r>
            <a:endParaRPr lang="en-US" sz="1200" dirty="0">
              <a:solidFill>
                <a:schemeClr val="tx1"/>
              </a:solidFill>
            </a:endParaRPr>
          </a:p>
          <a:p>
            <a:pPr indent="-228600">
              <a:lnSpc>
                <a:spcPct val="110000"/>
              </a:lnSpc>
              <a:spcBef>
                <a:spcPts val="700"/>
              </a:spcBef>
            </a:pPr>
            <a:r>
              <a:rPr lang="en-US" sz="1200" dirty="0">
                <a:solidFill>
                  <a:schemeClr val="tx1"/>
                </a:solidFill>
              </a:rPr>
              <a:t>The main purposes of the recruitment process according to (Schuler 1992) are: </a:t>
            </a:r>
          </a:p>
          <a:p>
            <a:pPr indent="-228600">
              <a:lnSpc>
                <a:spcPct val="110000"/>
              </a:lnSpc>
              <a:spcBef>
                <a:spcPts val="700"/>
              </a:spcBef>
            </a:pPr>
            <a:r>
              <a:rPr lang="en-US" sz="1200" dirty="0">
                <a:solidFill>
                  <a:schemeClr val="tx1"/>
                </a:solidFill>
              </a:rPr>
              <a:t>¬Influence the organization’s actual and following recruitment needs in conjunction with the HR’s plan or the job description </a:t>
            </a:r>
          </a:p>
          <a:p>
            <a:pPr indent="-228600">
              <a:lnSpc>
                <a:spcPct val="110000"/>
              </a:lnSpc>
              <a:spcBef>
                <a:spcPts val="700"/>
              </a:spcBef>
            </a:pPr>
            <a:r>
              <a:rPr lang="en-US" sz="1200" dirty="0">
                <a:solidFill>
                  <a:schemeClr val="tx1"/>
                </a:solidFill>
              </a:rPr>
              <a:t>¬Increase the number of qualifies applicants in the pool </a:t>
            </a:r>
          </a:p>
          <a:p>
            <a:pPr indent="-228600">
              <a:lnSpc>
                <a:spcPct val="110000"/>
              </a:lnSpc>
              <a:spcBef>
                <a:spcPts val="700"/>
              </a:spcBef>
            </a:pPr>
            <a:r>
              <a:rPr lang="en-US" sz="1200" dirty="0">
                <a:solidFill>
                  <a:schemeClr val="tx1"/>
                </a:solidFill>
              </a:rPr>
              <a:t>¬Support the success rate of the selection process to increase by taking away the number of under-qualifies people </a:t>
            </a:r>
          </a:p>
          <a:p>
            <a:endParaRPr lang="en-GB" dirty="0"/>
          </a:p>
        </p:txBody>
      </p:sp>
      <p:sp>
        <p:nvSpPr>
          <p:cNvPr id="4" name="Slide Number Placeholder 3"/>
          <p:cNvSpPr>
            <a:spLocks noGrp="1"/>
          </p:cNvSpPr>
          <p:nvPr>
            <p:ph type="sldNum" sz="quarter" idx="5"/>
          </p:nvPr>
        </p:nvSpPr>
        <p:spPr/>
        <p:txBody>
          <a:bodyPr/>
          <a:lstStyle/>
          <a:p>
            <a:fld id="{854F4000-C590-4ACC-B19C-5FFC6195715D}" type="slidenum">
              <a:rPr lang="en-GB" smtClean="0"/>
              <a:t>10</a:t>
            </a:fld>
            <a:endParaRPr lang="en-GB"/>
          </a:p>
        </p:txBody>
      </p:sp>
    </p:spTree>
    <p:extLst>
      <p:ext uri="{BB962C8B-B14F-4D97-AF65-F5344CB8AC3E}">
        <p14:creationId xmlns:p14="http://schemas.microsoft.com/office/powerpoint/2010/main" val="94720082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57150" indent="-285750">
              <a:lnSpc>
                <a:spcPct val="110000"/>
              </a:lnSpc>
              <a:spcBef>
                <a:spcPts val="700"/>
              </a:spcBef>
              <a:buFont typeface="Wingdings" panose="05000000000000000000" pitchFamily="2" charset="2"/>
              <a:buChar char="Ø"/>
            </a:pPr>
            <a:r>
              <a:rPr lang="en-US" dirty="0">
                <a:solidFill>
                  <a:schemeClr val="tx1">
                    <a:lumMod val="65000"/>
                    <a:lumOff val="35000"/>
                  </a:schemeClr>
                </a:solidFill>
              </a:rPr>
              <a:t>According to Sparrow and Hiltrop (1994), when using internal sources to recruit individuals for a specific job positions there are specific advantages such as: </a:t>
            </a:r>
          </a:p>
          <a:p>
            <a:pPr algn="ctr">
              <a:lnSpc>
                <a:spcPct val="110000"/>
              </a:lnSpc>
              <a:spcBef>
                <a:spcPts val="700"/>
              </a:spcBef>
            </a:pPr>
            <a:r>
              <a:rPr lang="en-US" dirty="0">
                <a:solidFill>
                  <a:schemeClr val="tx1">
                    <a:lumMod val="65000"/>
                    <a:lumOff val="35000"/>
                  </a:schemeClr>
                </a:solidFill>
              </a:rPr>
              <a:t>¬Allows the management to notice and test the positive aspects of the existent employees.                                              </a:t>
            </a:r>
          </a:p>
          <a:p>
            <a:pPr algn="ctr">
              <a:lnSpc>
                <a:spcPct val="110000"/>
              </a:lnSpc>
              <a:spcBef>
                <a:spcPts val="700"/>
              </a:spcBef>
            </a:pPr>
            <a:r>
              <a:rPr lang="en-US" dirty="0">
                <a:solidFill>
                  <a:schemeClr val="tx1">
                    <a:lumMod val="65000"/>
                    <a:lumOff val="35000"/>
                  </a:schemeClr>
                </a:solidFill>
              </a:rPr>
              <a:t>¬It develops the morale, commitment and job security of employees through promotion-from-within transfers/ job rotation </a:t>
            </a:r>
          </a:p>
          <a:p>
            <a:pPr marL="285750" indent="-285750">
              <a:lnSpc>
                <a:spcPct val="110000"/>
              </a:lnSpc>
              <a:spcBef>
                <a:spcPts val="700"/>
              </a:spcBef>
              <a:buFont typeface="Wingdings" panose="05000000000000000000" pitchFamily="2" charset="2"/>
              <a:buChar char="Ø"/>
            </a:pPr>
            <a:r>
              <a:rPr lang="en-US" dirty="0">
                <a:solidFill>
                  <a:schemeClr val="tx1">
                    <a:lumMod val="65000"/>
                    <a:lumOff val="35000"/>
                  </a:schemeClr>
                </a:solidFill>
              </a:rPr>
              <a:t>In addition to that the recruitment process is also very effective in all companies and this because (1) it is one of the HRM’s functions and (2) it gives to the employers the opportunity to accumulate a wide range amount of people that are applying for the job position. </a:t>
            </a:r>
          </a:p>
          <a:p>
            <a:endParaRPr lang="en-GB" dirty="0"/>
          </a:p>
        </p:txBody>
      </p:sp>
      <p:sp>
        <p:nvSpPr>
          <p:cNvPr id="4" name="Slide Number Placeholder 3"/>
          <p:cNvSpPr>
            <a:spLocks noGrp="1"/>
          </p:cNvSpPr>
          <p:nvPr>
            <p:ph type="sldNum" sz="quarter" idx="5"/>
          </p:nvPr>
        </p:nvSpPr>
        <p:spPr/>
        <p:txBody>
          <a:bodyPr/>
          <a:lstStyle/>
          <a:p>
            <a:fld id="{854F4000-C590-4ACC-B19C-5FFC6195715D}" type="slidenum">
              <a:rPr lang="en-GB" smtClean="0"/>
              <a:t>11</a:t>
            </a:fld>
            <a:endParaRPr lang="en-GB"/>
          </a:p>
        </p:txBody>
      </p:sp>
    </p:spTree>
    <p:extLst>
      <p:ext uri="{BB962C8B-B14F-4D97-AF65-F5344CB8AC3E}">
        <p14:creationId xmlns:p14="http://schemas.microsoft.com/office/powerpoint/2010/main" val="304743203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equality meaning varies from employer to employer and from employee to employee.</a:t>
            </a:r>
          </a:p>
          <a:p>
            <a:r>
              <a:rPr lang="en-GB" dirty="0"/>
              <a:t>However,  there are some specific factors that are influencing the way that equality is promoted.</a:t>
            </a:r>
          </a:p>
          <a:p>
            <a:r>
              <a:rPr lang="en-GB" dirty="0"/>
              <a:t>Factors such as: ¬Age</a:t>
            </a:r>
          </a:p>
          <a:p>
            <a:pPr marL="0" indent="0">
              <a:buNone/>
            </a:pPr>
            <a:r>
              <a:rPr lang="en-GB" dirty="0"/>
              <a:t>		¬Religion</a:t>
            </a:r>
          </a:p>
          <a:p>
            <a:pPr marL="0" indent="0">
              <a:buNone/>
            </a:pPr>
            <a:r>
              <a:rPr lang="en-GB" dirty="0"/>
              <a:t>		¬Sex Orientation</a:t>
            </a:r>
          </a:p>
          <a:p>
            <a:pPr marL="0" indent="0">
              <a:buNone/>
            </a:pPr>
            <a:r>
              <a:rPr lang="en-GB" dirty="0"/>
              <a:t>		¬Culture</a:t>
            </a:r>
          </a:p>
          <a:p>
            <a:pPr marL="0" indent="0">
              <a:buNone/>
            </a:pPr>
            <a:r>
              <a:rPr lang="en-GB" dirty="0"/>
              <a:t>		¬Disability</a:t>
            </a:r>
          </a:p>
          <a:p>
            <a:pPr marL="0" indent="0">
              <a:buNone/>
            </a:pPr>
            <a:r>
              <a:rPr lang="en-GB" dirty="0"/>
              <a:t>Are just some of the factors that people are not being treated equally in the workplace  </a:t>
            </a:r>
          </a:p>
          <a:p>
            <a:endParaRPr lang="en-GB" dirty="0"/>
          </a:p>
        </p:txBody>
      </p:sp>
      <p:sp>
        <p:nvSpPr>
          <p:cNvPr id="4" name="Slide Number Placeholder 3"/>
          <p:cNvSpPr>
            <a:spLocks noGrp="1"/>
          </p:cNvSpPr>
          <p:nvPr>
            <p:ph type="sldNum" sz="quarter" idx="5"/>
          </p:nvPr>
        </p:nvSpPr>
        <p:spPr/>
        <p:txBody>
          <a:bodyPr/>
          <a:lstStyle/>
          <a:p>
            <a:fld id="{854F4000-C590-4ACC-B19C-5FFC6195715D}" type="slidenum">
              <a:rPr lang="en-GB" smtClean="0"/>
              <a:t>13</a:t>
            </a:fld>
            <a:endParaRPr lang="en-GB"/>
          </a:p>
        </p:txBody>
      </p:sp>
    </p:spTree>
    <p:extLst>
      <p:ext uri="{BB962C8B-B14F-4D97-AF65-F5344CB8AC3E}">
        <p14:creationId xmlns:p14="http://schemas.microsoft.com/office/powerpoint/2010/main" val="272208711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Because the culture is represented through the specific characteristics of the workplace, there are specific factors that are influencing the way the business in contouring those characteristics. </a:t>
            </a:r>
          </a:p>
          <a:p>
            <a:r>
              <a:rPr lang="en-GB" dirty="0"/>
              <a:t>Factors affecting the culture are:</a:t>
            </a:r>
          </a:p>
          <a:p>
            <a:pPr marL="0" indent="0" algn="ctr">
              <a:buNone/>
            </a:pPr>
            <a:r>
              <a:rPr lang="en-GB" dirty="0"/>
              <a:t> ¬Leadership </a:t>
            </a:r>
          </a:p>
          <a:p>
            <a:pPr marL="0" indent="0" algn="ctr">
              <a:buNone/>
            </a:pPr>
            <a:r>
              <a:rPr lang="en-GB" dirty="0"/>
              <a:t>¬Management </a:t>
            </a:r>
          </a:p>
          <a:p>
            <a:pPr marL="0" indent="0" algn="ctr">
              <a:buNone/>
            </a:pPr>
            <a:r>
              <a:rPr lang="en-GB" dirty="0"/>
              <a:t>	¬The people that are hired</a:t>
            </a:r>
          </a:p>
          <a:p>
            <a:pPr marL="0" indent="0" algn="ctr">
              <a:buNone/>
            </a:pPr>
            <a:r>
              <a:rPr lang="en-GB" dirty="0"/>
              <a:t>	¬Your work environment</a:t>
            </a:r>
          </a:p>
          <a:p>
            <a:pPr marL="0" indent="0" algn="ctr">
              <a:buNone/>
            </a:pPr>
            <a:r>
              <a:rPr lang="en-GB" dirty="0"/>
              <a:t>	¬You, the manager, as an example </a:t>
            </a:r>
          </a:p>
          <a:p>
            <a:pPr marL="0" indent="0" algn="ctr">
              <a:buNone/>
            </a:pPr>
            <a:r>
              <a:rPr lang="en-GB" dirty="0"/>
              <a:t>	¬The guests/ competitors </a:t>
            </a:r>
          </a:p>
          <a:p>
            <a:endParaRPr lang="en-GB" dirty="0"/>
          </a:p>
        </p:txBody>
      </p:sp>
      <p:sp>
        <p:nvSpPr>
          <p:cNvPr id="4" name="Slide Number Placeholder 3"/>
          <p:cNvSpPr>
            <a:spLocks noGrp="1"/>
          </p:cNvSpPr>
          <p:nvPr>
            <p:ph type="sldNum" sz="quarter" idx="5"/>
          </p:nvPr>
        </p:nvSpPr>
        <p:spPr/>
        <p:txBody>
          <a:bodyPr/>
          <a:lstStyle/>
          <a:p>
            <a:fld id="{854F4000-C590-4ACC-B19C-5FFC6195715D}" type="slidenum">
              <a:rPr lang="en-GB" smtClean="0"/>
              <a:t>14</a:t>
            </a:fld>
            <a:endParaRPr lang="en-GB"/>
          </a:p>
        </p:txBody>
      </p:sp>
    </p:spTree>
    <p:extLst>
      <p:ext uri="{BB962C8B-B14F-4D97-AF65-F5344CB8AC3E}">
        <p14:creationId xmlns:p14="http://schemas.microsoft.com/office/powerpoint/2010/main" val="391187047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diversity of the hotel is being promoted because there are multiple people with different characteristics hired. </a:t>
            </a:r>
          </a:p>
          <a:p>
            <a:r>
              <a:rPr lang="en-US" dirty="0"/>
              <a:t>For example, there are people from other culture, there are people of which the first language is not English, there are people that may like different types of songs or just simply have a different way of working. </a:t>
            </a:r>
          </a:p>
          <a:p>
            <a:r>
              <a:rPr lang="en-US" dirty="0"/>
              <a:t>There are factors influencing the diversity such as: </a:t>
            </a:r>
            <a:r>
              <a:rPr lang="en-US" i="1" dirty="0"/>
              <a:t>discrimination against people from other cultures, discriminating against people with a different religion/ sexual orientation, bullying someone because of their style…</a:t>
            </a:r>
            <a:endParaRPr lang="en-US" dirty="0"/>
          </a:p>
          <a:p>
            <a:endParaRPr lang="en-GB" dirty="0"/>
          </a:p>
        </p:txBody>
      </p:sp>
      <p:sp>
        <p:nvSpPr>
          <p:cNvPr id="4" name="Slide Number Placeholder 3"/>
          <p:cNvSpPr>
            <a:spLocks noGrp="1"/>
          </p:cNvSpPr>
          <p:nvPr>
            <p:ph type="sldNum" sz="quarter" idx="5"/>
          </p:nvPr>
        </p:nvSpPr>
        <p:spPr/>
        <p:txBody>
          <a:bodyPr/>
          <a:lstStyle/>
          <a:p>
            <a:fld id="{854F4000-C590-4ACC-B19C-5FFC6195715D}" type="slidenum">
              <a:rPr lang="en-GB" smtClean="0"/>
              <a:t>15</a:t>
            </a:fld>
            <a:endParaRPr lang="en-GB"/>
          </a:p>
        </p:txBody>
      </p:sp>
    </p:spTree>
    <p:extLst>
      <p:ext uri="{BB962C8B-B14F-4D97-AF65-F5344CB8AC3E}">
        <p14:creationId xmlns:p14="http://schemas.microsoft.com/office/powerpoint/2010/main" val="277909929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two types of methods used for the appraisal of the employees performance. The two types are: </a:t>
            </a:r>
          </a:p>
          <a:p>
            <a:pPr marL="457200" indent="-457200" algn="ctr">
              <a:buAutoNum type="arabicPeriod"/>
            </a:pPr>
            <a:r>
              <a:rPr lang="en-GB" dirty="0"/>
              <a:t>Modern Methods </a:t>
            </a:r>
          </a:p>
          <a:p>
            <a:pPr marL="457200" indent="-457200" algn="ctr">
              <a:buAutoNum type="arabicPeriod"/>
            </a:pPr>
            <a:r>
              <a:rPr lang="en-GB" dirty="0"/>
              <a:t>Traditional Methods</a:t>
            </a:r>
          </a:p>
          <a:p>
            <a:pPr marL="0" indent="0">
              <a:buNone/>
            </a:pPr>
            <a:r>
              <a:rPr lang="en-GB" dirty="0"/>
              <a:t>1.Modern Methods: </a:t>
            </a:r>
            <a:r>
              <a:rPr lang="en-GB" i="1" dirty="0"/>
              <a:t>Management by Objective (MBO)</a:t>
            </a:r>
          </a:p>
          <a:p>
            <a:pPr marL="0" indent="0">
              <a:buNone/>
            </a:pPr>
            <a:r>
              <a:rPr lang="en-GB" i="1" dirty="0"/>
              <a:t>                             Behavioural Anchored Rating Scales (BARS)</a:t>
            </a:r>
          </a:p>
          <a:p>
            <a:pPr marL="0" indent="0">
              <a:buNone/>
            </a:pPr>
            <a:r>
              <a:rPr lang="en-GB" i="1" dirty="0"/>
              <a:t>                             360- degree appraisal </a:t>
            </a:r>
          </a:p>
          <a:p>
            <a:pPr marL="0" indent="0">
              <a:buNone/>
            </a:pPr>
            <a:r>
              <a:rPr lang="en-GB" i="1" dirty="0"/>
              <a:t> 		  Cost accounting method</a:t>
            </a:r>
          </a:p>
          <a:p>
            <a:pPr marL="0" indent="0">
              <a:buNone/>
            </a:pPr>
            <a:r>
              <a:rPr lang="en-GB" i="1" dirty="0"/>
              <a:t>2. Traditional Methods: Ranking Method </a:t>
            </a:r>
          </a:p>
          <a:p>
            <a:pPr marL="0" indent="0">
              <a:buNone/>
            </a:pPr>
            <a:r>
              <a:rPr lang="en-GB" i="1" dirty="0"/>
              <a:t>		   Paired Comparison</a:t>
            </a:r>
          </a:p>
          <a:p>
            <a:pPr marL="0" indent="0">
              <a:buNone/>
            </a:pPr>
            <a:r>
              <a:rPr lang="en-GB" i="1" dirty="0"/>
              <a:t>		  Grading </a:t>
            </a:r>
          </a:p>
          <a:p>
            <a:pPr marL="0" indent="0">
              <a:buNone/>
            </a:pPr>
            <a:r>
              <a:rPr lang="en-GB" i="1" dirty="0"/>
              <a:t>                                Forced Choice Method </a:t>
            </a:r>
          </a:p>
          <a:p>
            <a:pPr marL="0" indent="0">
              <a:buNone/>
            </a:pPr>
            <a:r>
              <a:rPr lang="en-GB" i="1" dirty="0"/>
              <a:t>		    Critical Incidents Method </a:t>
            </a:r>
          </a:p>
          <a:p>
            <a:pPr marL="0" indent="0">
              <a:buNone/>
            </a:pPr>
            <a:r>
              <a:rPr lang="en-GB" i="1" dirty="0"/>
              <a:t>		   Field Review Method </a:t>
            </a:r>
          </a:p>
          <a:p>
            <a:endParaRPr lang="en-GB" dirty="0"/>
          </a:p>
        </p:txBody>
      </p:sp>
      <p:sp>
        <p:nvSpPr>
          <p:cNvPr id="4" name="Slide Number Placeholder 3"/>
          <p:cNvSpPr>
            <a:spLocks noGrp="1"/>
          </p:cNvSpPr>
          <p:nvPr>
            <p:ph type="sldNum" sz="quarter" idx="5"/>
          </p:nvPr>
        </p:nvSpPr>
        <p:spPr/>
        <p:txBody>
          <a:bodyPr/>
          <a:lstStyle/>
          <a:p>
            <a:fld id="{854F4000-C590-4ACC-B19C-5FFC6195715D}" type="slidenum">
              <a:rPr lang="en-GB" smtClean="0"/>
              <a:t>16</a:t>
            </a:fld>
            <a:endParaRPr lang="en-GB"/>
          </a:p>
        </p:txBody>
      </p:sp>
    </p:spTree>
    <p:extLst>
      <p:ext uri="{BB962C8B-B14F-4D97-AF65-F5344CB8AC3E}">
        <p14:creationId xmlns:p14="http://schemas.microsoft.com/office/powerpoint/2010/main" val="4421812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11" name="Freeform 6" title="scalloped circle"/>
          <p:cNvSpPr/>
          <p:nvPr/>
        </p:nvSpPr>
        <p:spPr bwMode="auto">
          <a:xfrm>
            <a:off x="3557016" y="630936"/>
            <a:ext cx="5235575" cy="5229225"/>
          </a:xfrm>
          <a:custGeom>
            <a:avLst/>
            <a:gdLst/>
            <a:ahLst/>
            <a:cxnLst/>
            <a:rect l="0" t="0" r="r" b="b"/>
            <a:pathLst>
              <a:path w="3298" h="3294">
                <a:moveTo>
                  <a:pt x="1649" y="0"/>
                </a:moveTo>
                <a:lnTo>
                  <a:pt x="1681" y="3"/>
                </a:lnTo>
                <a:lnTo>
                  <a:pt x="1712" y="11"/>
                </a:lnTo>
                <a:lnTo>
                  <a:pt x="1742" y="23"/>
                </a:lnTo>
                <a:lnTo>
                  <a:pt x="1773" y="38"/>
                </a:lnTo>
                <a:lnTo>
                  <a:pt x="1802" y="55"/>
                </a:lnTo>
                <a:lnTo>
                  <a:pt x="1832" y="73"/>
                </a:lnTo>
                <a:lnTo>
                  <a:pt x="1862" y="89"/>
                </a:lnTo>
                <a:lnTo>
                  <a:pt x="1892" y="105"/>
                </a:lnTo>
                <a:lnTo>
                  <a:pt x="1921" y="117"/>
                </a:lnTo>
                <a:lnTo>
                  <a:pt x="1953" y="125"/>
                </a:lnTo>
                <a:lnTo>
                  <a:pt x="1984" y="129"/>
                </a:lnTo>
                <a:lnTo>
                  <a:pt x="2017" y="129"/>
                </a:lnTo>
                <a:lnTo>
                  <a:pt x="2051" y="127"/>
                </a:lnTo>
                <a:lnTo>
                  <a:pt x="2085" y="123"/>
                </a:lnTo>
                <a:lnTo>
                  <a:pt x="2119" y="118"/>
                </a:lnTo>
                <a:lnTo>
                  <a:pt x="2153" y="114"/>
                </a:lnTo>
                <a:lnTo>
                  <a:pt x="2187" y="111"/>
                </a:lnTo>
                <a:lnTo>
                  <a:pt x="2219" y="112"/>
                </a:lnTo>
                <a:lnTo>
                  <a:pt x="2250" y="116"/>
                </a:lnTo>
                <a:lnTo>
                  <a:pt x="2280" y="125"/>
                </a:lnTo>
                <a:lnTo>
                  <a:pt x="2305" y="138"/>
                </a:lnTo>
                <a:lnTo>
                  <a:pt x="2329" y="155"/>
                </a:lnTo>
                <a:lnTo>
                  <a:pt x="2350" y="175"/>
                </a:lnTo>
                <a:lnTo>
                  <a:pt x="2371" y="198"/>
                </a:lnTo>
                <a:lnTo>
                  <a:pt x="2390" y="222"/>
                </a:lnTo>
                <a:lnTo>
                  <a:pt x="2409" y="247"/>
                </a:lnTo>
                <a:lnTo>
                  <a:pt x="2428" y="272"/>
                </a:lnTo>
                <a:lnTo>
                  <a:pt x="2447" y="296"/>
                </a:lnTo>
                <a:lnTo>
                  <a:pt x="2467" y="319"/>
                </a:lnTo>
                <a:lnTo>
                  <a:pt x="2490" y="339"/>
                </a:lnTo>
                <a:lnTo>
                  <a:pt x="2512" y="357"/>
                </a:lnTo>
                <a:lnTo>
                  <a:pt x="2537" y="371"/>
                </a:lnTo>
                <a:lnTo>
                  <a:pt x="2564" y="383"/>
                </a:lnTo>
                <a:lnTo>
                  <a:pt x="2593" y="393"/>
                </a:lnTo>
                <a:lnTo>
                  <a:pt x="2623" y="402"/>
                </a:lnTo>
                <a:lnTo>
                  <a:pt x="2653" y="410"/>
                </a:lnTo>
                <a:lnTo>
                  <a:pt x="2684" y="418"/>
                </a:lnTo>
                <a:lnTo>
                  <a:pt x="2713" y="427"/>
                </a:lnTo>
                <a:lnTo>
                  <a:pt x="2742" y="437"/>
                </a:lnTo>
                <a:lnTo>
                  <a:pt x="2769" y="449"/>
                </a:lnTo>
                <a:lnTo>
                  <a:pt x="2793" y="464"/>
                </a:lnTo>
                <a:lnTo>
                  <a:pt x="2815" y="482"/>
                </a:lnTo>
                <a:lnTo>
                  <a:pt x="2833" y="504"/>
                </a:lnTo>
                <a:lnTo>
                  <a:pt x="2848" y="528"/>
                </a:lnTo>
                <a:lnTo>
                  <a:pt x="2860" y="555"/>
                </a:lnTo>
                <a:lnTo>
                  <a:pt x="2870" y="584"/>
                </a:lnTo>
                <a:lnTo>
                  <a:pt x="2879" y="613"/>
                </a:lnTo>
                <a:lnTo>
                  <a:pt x="2887" y="644"/>
                </a:lnTo>
                <a:lnTo>
                  <a:pt x="2895" y="674"/>
                </a:lnTo>
                <a:lnTo>
                  <a:pt x="2904" y="704"/>
                </a:lnTo>
                <a:lnTo>
                  <a:pt x="2914" y="733"/>
                </a:lnTo>
                <a:lnTo>
                  <a:pt x="2926" y="760"/>
                </a:lnTo>
                <a:lnTo>
                  <a:pt x="2940" y="785"/>
                </a:lnTo>
                <a:lnTo>
                  <a:pt x="2958" y="807"/>
                </a:lnTo>
                <a:lnTo>
                  <a:pt x="2978" y="830"/>
                </a:lnTo>
                <a:lnTo>
                  <a:pt x="3001" y="850"/>
                </a:lnTo>
                <a:lnTo>
                  <a:pt x="3025" y="869"/>
                </a:lnTo>
                <a:lnTo>
                  <a:pt x="3051" y="888"/>
                </a:lnTo>
                <a:lnTo>
                  <a:pt x="3076" y="907"/>
                </a:lnTo>
                <a:lnTo>
                  <a:pt x="3100" y="926"/>
                </a:lnTo>
                <a:lnTo>
                  <a:pt x="3123" y="947"/>
                </a:lnTo>
                <a:lnTo>
                  <a:pt x="3143" y="968"/>
                </a:lnTo>
                <a:lnTo>
                  <a:pt x="3160" y="992"/>
                </a:lnTo>
                <a:lnTo>
                  <a:pt x="3173" y="1017"/>
                </a:lnTo>
                <a:lnTo>
                  <a:pt x="3182" y="1047"/>
                </a:lnTo>
                <a:lnTo>
                  <a:pt x="3186" y="1078"/>
                </a:lnTo>
                <a:lnTo>
                  <a:pt x="3187" y="1110"/>
                </a:lnTo>
                <a:lnTo>
                  <a:pt x="3184" y="1144"/>
                </a:lnTo>
                <a:lnTo>
                  <a:pt x="3180" y="1178"/>
                </a:lnTo>
                <a:lnTo>
                  <a:pt x="3175" y="1212"/>
                </a:lnTo>
                <a:lnTo>
                  <a:pt x="3171" y="1246"/>
                </a:lnTo>
                <a:lnTo>
                  <a:pt x="3169" y="1280"/>
                </a:lnTo>
                <a:lnTo>
                  <a:pt x="3169" y="1313"/>
                </a:lnTo>
                <a:lnTo>
                  <a:pt x="3173" y="1344"/>
                </a:lnTo>
                <a:lnTo>
                  <a:pt x="3181" y="1375"/>
                </a:lnTo>
                <a:lnTo>
                  <a:pt x="3193" y="1404"/>
                </a:lnTo>
                <a:lnTo>
                  <a:pt x="3209" y="1434"/>
                </a:lnTo>
                <a:lnTo>
                  <a:pt x="3225" y="1464"/>
                </a:lnTo>
                <a:lnTo>
                  <a:pt x="3243" y="1494"/>
                </a:lnTo>
                <a:lnTo>
                  <a:pt x="3260" y="1523"/>
                </a:lnTo>
                <a:lnTo>
                  <a:pt x="3275" y="1554"/>
                </a:lnTo>
                <a:lnTo>
                  <a:pt x="3287" y="1584"/>
                </a:lnTo>
                <a:lnTo>
                  <a:pt x="3295" y="1615"/>
                </a:lnTo>
                <a:lnTo>
                  <a:pt x="3298" y="1647"/>
                </a:lnTo>
                <a:lnTo>
                  <a:pt x="3295" y="1679"/>
                </a:lnTo>
                <a:lnTo>
                  <a:pt x="3287" y="1710"/>
                </a:lnTo>
                <a:lnTo>
                  <a:pt x="3275" y="1740"/>
                </a:lnTo>
                <a:lnTo>
                  <a:pt x="3260" y="1771"/>
                </a:lnTo>
                <a:lnTo>
                  <a:pt x="3243" y="1800"/>
                </a:lnTo>
                <a:lnTo>
                  <a:pt x="3225" y="1830"/>
                </a:lnTo>
                <a:lnTo>
                  <a:pt x="3209" y="1860"/>
                </a:lnTo>
                <a:lnTo>
                  <a:pt x="3193" y="1890"/>
                </a:lnTo>
                <a:lnTo>
                  <a:pt x="3181" y="1919"/>
                </a:lnTo>
                <a:lnTo>
                  <a:pt x="3173" y="1950"/>
                </a:lnTo>
                <a:lnTo>
                  <a:pt x="3169" y="1981"/>
                </a:lnTo>
                <a:lnTo>
                  <a:pt x="3169" y="2014"/>
                </a:lnTo>
                <a:lnTo>
                  <a:pt x="3171" y="2048"/>
                </a:lnTo>
                <a:lnTo>
                  <a:pt x="3175" y="2082"/>
                </a:lnTo>
                <a:lnTo>
                  <a:pt x="3180" y="2116"/>
                </a:lnTo>
                <a:lnTo>
                  <a:pt x="3184" y="2150"/>
                </a:lnTo>
                <a:lnTo>
                  <a:pt x="3187" y="2184"/>
                </a:lnTo>
                <a:lnTo>
                  <a:pt x="3186" y="2216"/>
                </a:lnTo>
                <a:lnTo>
                  <a:pt x="3182" y="2247"/>
                </a:lnTo>
                <a:lnTo>
                  <a:pt x="3173" y="2277"/>
                </a:lnTo>
                <a:lnTo>
                  <a:pt x="3160" y="2302"/>
                </a:lnTo>
                <a:lnTo>
                  <a:pt x="3143" y="2326"/>
                </a:lnTo>
                <a:lnTo>
                  <a:pt x="3123" y="2347"/>
                </a:lnTo>
                <a:lnTo>
                  <a:pt x="3100" y="2368"/>
                </a:lnTo>
                <a:lnTo>
                  <a:pt x="3076" y="2387"/>
                </a:lnTo>
                <a:lnTo>
                  <a:pt x="3051" y="2406"/>
                </a:lnTo>
                <a:lnTo>
                  <a:pt x="3025" y="2425"/>
                </a:lnTo>
                <a:lnTo>
                  <a:pt x="3001" y="2444"/>
                </a:lnTo>
                <a:lnTo>
                  <a:pt x="2978" y="2464"/>
                </a:lnTo>
                <a:lnTo>
                  <a:pt x="2958" y="2487"/>
                </a:lnTo>
                <a:lnTo>
                  <a:pt x="2940" y="2509"/>
                </a:lnTo>
                <a:lnTo>
                  <a:pt x="2926" y="2534"/>
                </a:lnTo>
                <a:lnTo>
                  <a:pt x="2914" y="2561"/>
                </a:lnTo>
                <a:lnTo>
                  <a:pt x="2904" y="2590"/>
                </a:lnTo>
                <a:lnTo>
                  <a:pt x="2895" y="2620"/>
                </a:lnTo>
                <a:lnTo>
                  <a:pt x="2887" y="2650"/>
                </a:lnTo>
                <a:lnTo>
                  <a:pt x="2879" y="2681"/>
                </a:lnTo>
                <a:lnTo>
                  <a:pt x="2870" y="2710"/>
                </a:lnTo>
                <a:lnTo>
                  <a:pt x="2860" y="2739"/>
                </a:lnTo>
                <a:lnTo>
                  <a:pt x="2848" y="2766"/>
                </a:lnTo>
                <a:lnTo>
                  <a:pt x="2833" y="2790"/>
                </a:lnTo>
                <a:lnTo>
                  <a:pt x="2815" y="2812"/>
                </a:lnTo>
                <a:lnTo>
                  <a:pt x="2793" y="2830"/>
                </a:lnTo>
                <a:lnTo>
                  <a:pt x="2769" y="2845"/>
                </a:lnTo>
                <a:lnTo>
                  <a:pt x="2742" y="2857"/>
                </a:lnTo>
                <a:lnTo>
                  <a:pt x="2713" y="2867"/>
                </a:lnTo>
                <a:lnTo>
                  <a:pt x="2684" y="2876"/>
                </a:lnTo>
                <a:lnTo>
                  <a:pt x="2653" y="2884"/>
                </a:lnTo>
                <a:lnTo>
                  <a:pt x="2623" y="2892"/>
                </a:lnTo>
                <a:lnTo>
                  <a:pt x="2593" y="2901"/>
                </a:lnTo>
                <a:lnTo>
                  <a:pt x="2564" y="2911"/>
                </a:lnTo>
                <a:lnTo>
                  <a:pt x="2537" y="2923"/>
                </a:lnTo>
                <a:lnTo>
                  <a:pt x="2512" y="2937"/>
                </a:lnTo>
                <a:lnTo>
                  <a:pt x="2490" y="2955"/>
                </a:lnTo>
                <a:lnTo>
                  <a:pt x="2467" y="2975"/>
                </a:lnTo>
                <a:lnTo>
                  <a:pt x="2447" y="2998"/>
                </a:lnTo>
                <a:lnTo>
                  <a:pt x="2428" y="3022"/>
                </a:lnTo>
                <a:lnTo>
                  <a:pt x="2409" y="3047"/>
                </a:lnTo>
                <a:lnTo>
                  <a:pt x="2390" y="3072"/>
                </a:lnTo>
                <a:lnTo>
                  <a:pt x="2371" y="3096"/>
                </a:lnTo>
                <a:lnTo>
                  <a:pt x="2350" y="3119"/>
                </a:lnTo>
                <a:lnTo>
                  <a:pt x="2329" y="3139"/>
                </a:lnTo>
                <a:lnTo>
                  <a:pt x="2305" y="3156"/>
                </a:lnTo>
                <a:lnTo>
                  <a:pt x="2280" y="3169"/>
                </a:lnTo>
                <a:lnTo>
                  <a:pt x="2250" y="3178"/>
                </a:lnTo>
                <a:lnTo>
                  <a:pt x="2219" y="3182"/>
                </a:lnTo>
                <a:lnTo>
                  <a:pt x="2187" y="3183"/>
                </a:lnTo>
                <a:lnTo>
                  <a:pt x="2153" y="3180"/>
                </a:lnTo>
                <a:lnTo>
                  <a:pt x="2119" y="3176"/>
                </a:lnTo>
                <a:lnTo>
                  <a:pt x="2085" y="3171"/>
                </a:lnTo>
                <a:lnTo>
                  <a:pt x="2051" y="3167"/>
                </a:lnTo>
                <a:lnTo>
                  <a:pt x="2017" y="3165"/>
                </a:lnTo>
                <a:lnTo>
                  <a:pt x="1984" y="3165"/>
                </a:lnTo>
                <a:lnTo>
                  <a:pt x="1953" y="3169"/>
                </a:lnTo>
                <a:lnTo>
                  <a:pt x="1921" y="3177"/>
                </a:lnTo>
                <a:lnTo>
                  <a:pt x="1892" y="3189"/>
                </a:lnTo>
                <a:lnTo>
                  <a:pt x="1862" y="3205"/>
                </a:lnTo>
                <a:lnTo>
                  <a:pt x="1832" y="3221"/>
                </a:lnTo>
                <a:lnTo>
                  <a:pt x="1802" y="3239"/>
                </a:lnTo>
                <a:lnTo>
                  <a:pt x="1773" y="3256"/>
                </a:lnTo>
                <a:lnTo>
                  <a:pt x="1742" y="3271"/>
                </a:lnTo>
                <a:lnTo>
                  <a:pt x="1712" y="3283"/>
                </a:lnTo>
                <a:lnTo>
                  <a:pt x="1681" y="3291"/>
                </a:lnTo>
                <a:lnTo>
                  <a:pt x="1649" y="3294"/>
                </a:lnTo>
                <a:lnTo>
                  <a:pt x="1617" y="3291"/>
                </a:lnTo>
                <a:lnTo>
                  <a:pt x="1586" y="3283"/>
                </a:lnTo>
                <a:lnTo>
                  <a:pt x="1556" y="3271"/>
                </a:lnTo>
                <a:lnTo>
                  <a:pt x="1525" y="3256"/>
                </a:lnTo>
                <a:lnTo>
                  <a:pt x="1496" y="3239"/>
                </a:lnTo>
                <a:lnTo>
                  <a:pt x="1466" y="3221"/>
                </a:lnTo>
                <a:lnTo>
                  <a:pt x="1436" y="3205"/>
                </a:lnTo>
                <a:lnTo>
                  <a:pt x="1406" y="3189"/>
                </a:lnTo>
                <a:lnTo>
                  <a:pt x="1376" y="3177"/>
                </a:lnTo>
                <a:lnTo>
                  <a:pt x="1345" y="3169"/>
                </a:lnTo>
                <a:lnTo>
                  <a:pt x="1314" y="3165"/>
                </a:lnTo>
                <a:lnTo>
                  <a:pt x="1281" y="3165"/>
                </a:lnTo>
                <a:lnTo>
                  <a:pt x="1247" y="3167"/>
                </a:lnTo>
                <a:lnTo>
                  <a:pt x="1213" y="3171"/>
                </a:lnTo>
                <a:lnTo>
                  <a:pt x="1179" y="3176"/>
                </a:lnTo>
                <a:lnTo>
                  <a:pt x="1145" y="3180"/>
                </a:lnTo>
                <a:lnTo>
                  <a:pt x="1111" y="3183"/>
                </a:lnTo>
                <a:lnTo>
                  <a:pt x="1079" y="3182"/>
                </a:lnTo>
                <a:lnTo>
                  <a:pt x="1048" y="3178"/>
                </a:lnTo>
                <a:lnTo>
                  <a:pt x="1018" y="3169"/>
                </a:lnTo>
                <a:lnTo>
                  <a:pt x="993" y="3156"/>
                </a:lnTo>
                <a:lnTo>
                  <a:pt x="969" y="3139"/>
                </a:lnTo>
                <a:lnTo>
                  <a:pt x="948" y="3119"/>
                </a:lnTo>
                <a:lnTo>
                  <a:pt x="927" y="3096"/>
                </a:lnTo>
                <a:lnTo>
                  <a:pt x="908" y="3072"/>
                </a:lnTo>
                <a:lnTo>
                  <a:pt x="889" y="3047"/>
                </a:lnTo>
                <a:lnTo>
                  <a:pt x="870" y="3022"/>
                </a:lnTo>
                <a:lnTo>
                  <a:pt x="851" y="2998"/>
                </a:lnTo>
                <a:lnTo>
                  <a:pt x="831" y="2975"/>
                </a:lnTo>
                <a:lnTo>
                  <a:pt x="808" y="2955"/>
                </a:lnTo>
                <a:lnTo>
                  <a:pt x="786" y="2937"/>
                </a:lnTo>
                <a:lnTo>
                  <a:pt x="761" y="2923"/>
                </a:lnTo>
                <a:lnTo>
                  <a:pt x="734" y="2911"/>
                </a:lnTo>
                <a:lnTo>
                  <a:pt x="705" y="2901"/>
                </a:lnTo>
                <a:lnTo>
                  <a:pt x="675" y="2892"/>
                </a:lnTo>
                <a:lnTo>
                  <a:pt x="645" y="2884"/>
                </a:lnTo>
                <a:lnTo>
                  <a:pt x="614" y="2876"/>
                </a:lnTo>
                <a:lnTo>
                  <a:pt x="585" y="2867"/>
                </a:lnTo>
                <a:lnTo>
                  <a:pt x="556" y="2857"/>
                </a:lnTo>
                <a:lnTo>
                  <a:pt x="529" y="2845"/>
                </a:lnTo>
                <a:lnTo>
                  <a:pt x="505" y="2830"/>
                </a:lnTo>
                <a:lnTo>
                  <a:pt x="483" y="2812"/>
                </a:lnTo>
                <a:lnTo>
                  <a:pt x="465" y="2790"/>
                </a:lnTo>
                <a:lnTo>
                  <a:pt x="450" y="2766"/>
                </a:lnTo>
                <a:lnTo>
                  <a:pt x="438" y="2739"/>
                </a:lnTo>
                <a:lnTo>
                  <a:pt x="428" y="2710"/>
                </a:lnTo>
                <a:lnTo>
                  <a:pt x="419" y="2681"/>
                </a:lnTo>
                <a:lnTo>
                  <a:pt x="411" y="2650"/>
                </a:lnTo>
                <a:lnTo>
                  <a:pt x="403" y="2620"/>
                </a:lnTo>
                <a:lnTo>
                  <a:pt x="394" y="2590"/>
                </a:lnTo>
                <a:lnTo>
                  <a:pt x="384" y="2561"/>
                </a:lnTo>
                <a:lnTo>
                  <a:pt x="372" y="2534"/>
                </a:lnTo>
                <a:lnTo>
                  <a:pt x="358" y="2509"/>
                </a:lnTo>
                <a:lnTo>
                  <a:pt x="340" y="2487"/>
                </a:lnTo>
                <a:lnTo>
                  <a:pt x="320" y="2464"/>
                </a:lnTo>
                <a:lnTo>
                  <a:pt x="297" y="2444"/>
                </a:lnTo>
                <a:lnTo>
                  <a:pt x="272" y="2425"/>
                </a:lnTo>
                <a:lnTo>
                  <a:pt x="247" y="2406"/>
                </a:lnTo>
                <a:lnTo>
                  <a:pt x="222" y="2387"/>
                </a:lnTo>
                <a:lnTo>
                  <a:pt x="198" y="2368"/>
                </a:lnTo>
                <a:lnTo>
                  <a:pt x="175" y="2347"/>
                </a:lnTo>
                <a:lnTo>
                  <a:pt x="155" y="2326"/>
                </a:lnTo>
                <a:lnTo>
                  <a:pt x="138" y="2302"/>
                </a:lnTo>
                <a:lnTo>
                  <a:pt x="125" y="2277"/>
                </a:lnTo>
                <a:lnTo>
                  <a:pt x="116" y="2247"/>
                </a:lnTo>
                <a:lnTo>
                  <a:pt x="112" y="2216"/>
                </a:lnTo>
                <a:lnTo>
                  <a:pt x="111" y="2184"/>
                </a:lnTo>
                <a:lnTo>
                  <a:pt x="114" y="2150"/>
                </a:lnTo>
                <a:lnTo>
                  <a:pt x="118" y="2116"/>
                </a:lnTo>
                <a:lnTo>
                  <a:pt x="123" y="2082"/>
                </a:lnTo>
                <a:lnTo>
                  <a:pt x="127" y="2048"/>
                </a:lnTo>
                <a:lnTo>
                  <a:pt x="129" y="2014"/>
                </a:lnTo>
                <a:lnTo>
                  <a:pt x="129" y="1981"/>
                </a:lnTo>
                <a:lnTo>
                  <a:pt x="125" y="1950"/>
                </a:lnTo>
                <a:lnTo>
                  <a:pt x="117" y="1919"/>
                </a:lnTo>
                <a:lnTo>
                  <a:pt x="105" y="1890"/>
                </a:lnTo>
                <a:lnTo>
                  <a:pt x="90" y="1860"/>
                </a:lnTo>
                <a:lnTo>
                  <a:pt x="73" y="1830"/>
                </a:lnTo>
                <a:lnTo>
                  <a:pt x="55" y="1800"/>
                </a:lnTo>
                <a:lnTo>
                  <a:pt x="38" y="1771"/>
                </a:lnTo>
                <a:lnTo>
                  <a:pt x="23" y="1740"/>
                </a:lnTo>
                <a:lnTo>
                  <a:pt x="11" y="1710"/>
                </a:lnTo>
                <a:lnTo>
                  <a:pt x="3" y="1679"/>
                </a:lnTo>
                <a:lnTo>
                  <a:pt x="0" y="1647"/>
                </a:lnTo>
                <a:lnTo>
                  <a:pt x="3" y="1615"/>
                </a:lnTo>
                <a:lnTo>
                  <a:pt x="11" y="1584"/>
                </a:lnTo>
                <a:lnTo>
                  <a:pt x="23" y="1554"/>
                </a:lnTo>
                <a:lnTo>
                  <a:pt x="38" y="1523"/>
                </a:lnTo>
                <a:lnTo>
                  <a:pt x="55" y="1494"/>
                </a:lnTo>
                <a:lnTo>
                  <a:pt x="73" y="1464"/>
                </a:lnTo>
                <a:lnTo>
                  <a:pt x="90" y="1434"/>
                </a:lnTo>
                <a:lnTo>
                  <a:pt x="105" y="1404"/>
                </a:lnTo>
                <a:lnTo>
                  <a:pt x="117" y="1375"/>
                </a:lnTo>
                <a:lnTo>
                  <a:pt x="125" y="1344"/>
                </a:lnTo>
                <a:lnTo>
                  <a:pt x="129" y="1313"/>
                </a:lnTo>
                <a:lnTo>
                  <a:pt x="129" y="1280"/>
                </a:lnTo>
                <a:lnTo>
                  <a:pt x="127" y="1246"/>
                </a:lnTo>
                <a:lnTo>
                  <a:pt x="123" y="1212"/>
                </a:lnTo>
                <a:lnTo>
                  <a:pt x="118" y="1178"/>
                </a:lnTo>
                <a:lnTo>
                  <a:pt x="114" y="1144"/>
                </a:lnTo>
                <a:lnTo>
                  <a:pt x="111" y="1110"/>
                </a:lnTo>
                <a:lnTo>
                  <a:pt x="112" y="1078"/>
                </a:lnTo>
                <a:lnTo>
                  <a:pt x="116" y="1047"/>
                </a:lnTo>
                <a:lnTo>
                  <a:pt x="125" y="1017"/>
                </a:lnTo>
                <a:lnTo>
                  <a:pt x="138" y="992"/>
                </a:lnTo>
                <a:lnTo>
                  <a:pt x="155" y="968"/>
                </a:lnTo>
                <a:lnTo>
                  <a:pt x="175" y="947"/>
                </a:lnTo>
                <a:lnTo>
                  <a:pt x="198" y="926"/>
                </a:lnTo>
                <a:lnTo>
                  <a:pt x="222" y="907"/>
                </a:lnTo>
                <a:lnTo>
                  <a:pt x="247" y="888"/>
                </a:lnTo>
                <a:lnTo>
                  <a:pt x="272" y="869"/>
                </a:lnTo>
                <a:lnTo>
                  <a:pt x="297" y="850"/>
                </a:lnTo>
                <a:lnTo>
                  <a:pt x="320" y="830"/>
                </a:lnTo>
                <a:lnTo>
                  <a:pt x="340" y="807"/>
                </a:lnTo>
                <a:lnTo>
                  <a:pt x="358" y="785"/>
                </a:lnTo>
                <a:lnTo>
                  <a:pt x="372" y="760"/>
                </a:lnTo>
                <a:lnTo>
                  <a:pt x="384" y="733"/>
                </a:lnTo>
                <a:lnTo>
                  <a:pt x="394" y="704"/>
                </a:lnTo>
                <a:lnTo>
                  <a:pt x="403" y="674"/>
                </a:lnTo>
                <a:lnTo>
                  <a:pt x="411" y="644"/>
                </a:lnTo>
                <a:lnTo>
                  <a:pt x="419" y="613"/>
                </a:lnTo>
                <a:lnTo>
                  <a:pt x="428" y="584"/>
                </a:lnTo>
                <a:lnTo>
                  <a:pt x="438" y="555"/>
                </a:lnTo>
                <a:lnTo>
                  <a:pt x="450" y="528"/>
                </a:lnTo>
                <a:lnTo>
                  <a:pt x="465" y="504"/>
                </a:lnTo>
                <a:lnTo>
                  <a:pt x="483" y="482"/>
                </a:lnTo>
                <a:lnTo>
                  <a:pt x="505" y="464"/>
                </a:lnTo>
                <a:lnTo>
                  <a:pt x="529" y="449"/>
                </a:lnTo>
                <a:lnTo>
                  <a:pt x="556" y="437"/>
                </a:lnTo>
                <a:lnTo>
                  <a:pt x="585" y="427"/>
                </a:lnTo>
                <a:lnTo>
                  <a:pt x="614" y="418"/>
                </a:lnTo>
                <a:lnTo>
                  <a:pt x="645" y="410"/>
                </a:lnTo>
                <a:lnTo>
                  <a:pt x="675" y="402"/>
                </a:lnTo>
                <a:lnTo>
                  <a:pt x="705" y="393"/>
                </a:lnTo>
                <a:lnTo>
                  <a:pt x="734" y="383"/>
                </a:lnTo>
                <a:lnTo>
                  <a:pt x="761" y="371"/>
                </a:lnTo>
                <a:lnTo>
                  <a:pt x="786" y="357"/>
                </a:lnTo>
                <a:lnTo>
                  <a:pt x="808" y="339"/>
                </a:lnTo>
                <a:lnTo>
                  <a:pt x="831" y="319"/>
                </a:lnTo>
                <a:lnTo>
                  <a:pt x="851" y="296"/>
                </a:lnTo>
                <a:lnTo>
                  <a:pt x="870" y="272"/>
                </a:lnTo>
                <a:lnTo>
                  <a:pt x="889" y="247"/>
                </a:lnTo>
                <a:lnTo>
                  <a:pt x="908" y="222"/>
                </a:lnTo>
                <a:lnTo>
                  <a:pt x="927" y="198"/>
                </a:lnTo>
                <a:lnTo>
                  <a:pt x="948" y="175"/>
                </a:lnTo>
                <a:lnTo>
                  <a:pt x="969" y="155"/>
                </a:lnTo>
                <a:lnTo>
                  <a:pt x="993" y="138"/>
                </a:lnTo>
                <a:lnTo>
                  <a:pt x="1018" y="125"/>
                </a:lnTo>
                <a:lnTo>
                  <a:pt x="1048" y="116"/>
                </a:lnTo>
                <a:lnTo>
                  <a:pt x="1079" y="112"/>
                </a:lnTo>
                <a:lnTo>
                  <a:pt x="1111" y="111"/>
                </a:lnTo>
                <a:lnTo>
                  <a:pt x="1145" y="114"/>
                </a:lnTo>
                <a:lnTo>
                  <a:pt x="1179" y="118"/>
                </a:lnTo>
                <a:lnTo>
                  <a:pt x="1213" y="123"/>
                </a:lnTo>
                <a:lnTo>
                  <a:pt x="1247" y="127"/>
                </a:lnTo>
                <a:lnTo>
                  <a:pt x="1281" y="129"/>
                </a:lnTo>
                <a:lnTo>
                  <a:pt x="1314" y="129"/>
                </a:lnTo>
                <a:lnTo>
                  <a:pt x="1345" y="125"/>
                </a:lnTo>
                <a:lnTo>
                  <a:pt x="1376" y="117"/>
                </a:lnTo>
                <a:lnTo>
                  <a:pt x="1406" y="105"/>
                </a:lnTo>
                <a:lnTo>
                  <a:pt x="1436" y="89"/>
                </a:lnTo>
                <a:lnTo>
                  <a:pt x="1466" y="73"/>
                </a:lnTo>
                <a:lnTo>
                  <a:pt x="1496" y="55"/>
                </a:lnTo>
                <a:lnTo>
                  <a:pt x="1525" y="38"/>
                </a:lnTo>
                <a:lnTo>
                  <a:pt x="1556" y="23"/>
                </a:lnTo>
                <a:lnTo>
                  <a:pt x="1586" y="11"/>
                </a:lnTo>
                <a:lnTo>
                  <a:pt x="1617" y="3"/>
                </a:lnTo>
                <a:lnTo>
                  <a:pt x="1649" y="0"/>
                </a:lnTo>
                <a:close/>
              </a:path>
            </a:pathLst>
          </a:custGeom>
          <a:solidFill>
            <a:schemeClr val="bg2"/>
          </a:solidFill>
          <a:ln w="0">
            <a:noFill/>
            <a:prstDash val="solid"/>
            <a:round/>
            <a:headEnd/>
            <a:tailEnd/>
          </a:ln>
        </p:spPr>
      </p:sp>
      <p:sp>
        <p:nvSpPr>
          <p:cNvPr id="2" name="Title 1"/>
          <p:cNvSpPr>
            <a:spLocks noGrp="1"/>
          </p:cNvSpPr>
          <p:nvPr>
            <p:ph type="ctrTitle"/>
          </p:nvPr>
        </p:nvSpPr>
        <p:spPr>
          <a:xfrm>
            <a:off x="1078523" y="1098388"/>
            <a:ext cx="10318418" cy="4394988"/>
          </a:xfrm>
        </p:spPr>
        <p:txBody>
          <a:bodyPr anchor="ctr">
            <a:noAutofit/>
          </a:bodyPr>
          <a:lstStyle>
            <a:lvl1pPr algn="ctr">
              <a:defRPr sz="10000" spc="800" baseline="0"/>
            </a:lvl1pPr>
          </a:lstStyle>
          <a:p>
            <a:r>
              <a:rPr lang="en-US"/>
              <a:t>Click to edit Master title style</a:t>
            </a:r>
            <a:endParaRPr lang="en-US" dirty="0"/>
          </a:p>
        </p:txBody>
      </p:sp>
      <p:sp>
        <p:nvSpPr>
          <p:cNvPr id="3" name="Subtitle 2"/>
          <p:cNvSpPr>
            <a:spLocks noGrp="1"/>
          </p:cNvSpPr>
          <p:nvPr>
            <p:ph type="subTitle" idx="1"/>
          </p:nvPr>
        </p:nvSpPr>
        <p:spPr>
          <a:xfrm>
            <a:off x="2215045" y="5979196"/>
            <a:ext cx="8045373" cy="742279"/>
          </a:xfrm>
        </p:spPr>
        <p:txBody>
          <a:bodyPr anchor="t">
            <a:normAutofit/>
          </a:bodyPr>
          <a:lstStyle>
            <a:lvl1pPr marL="0" indent="0" algn="ctr">
              <a:lnSpc>
                <a:spcPct val="100000"/>
              </a:lnSpc>
              <a:buNone/>
              <a:defRPr sz="2000" b="1" i="0" cap="all" spc="400"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1078523" y="6375679"/>
            <a:ext cx="2329722" cy="348462"/>
          </a:xfrm>
        </p:spPr>
        <p:txBody>
          <a:bodyPr/>
          <a:lstStyle>
            <a:lvl1pPr>
              <a:defRPr baseline="0">
                <a:solidFill>
                  <a:schemeClr val="accent1">
                    <a:lumMod val="50000"/>
                  </a:schemeClr>
                </a:solidFill>
              </a:defRPr>
            </a:lvl1pPr>
          </a:lstStyle>
          <a:p>
            <a:fld id="{7C6B3CB6-2568-499B-A3C5-07307DF401CF}" type="datetimeFigureOut">
              <a:rPr lang="en-GB" smtClean="0"/>
              <a:t>05/03/2020</a:t>
            </a:fld>
            <a:endParaRPr lang="en-GB"/>
          </a:p>
        </p:txBody>
      </p:sp>
      <p:sp>
        <p:nvSpPr>
          <p:cNvPr id="5" name="Footer Placeholder 4"/>
          <p:cNvSpPr>
            <a:spLocks noGrp="1"/>
          </p:cNvSpPr>
          <p:nvPr>
            <p:ph type="ftr" sz="quarter" idx="11"/>
          </p:nvPr>
        </p:nvSpPr>
        <p:spPr>
          <a:xfrm>
            <a:off x="4180332" y="6375679"/>
            <a:ext cx="4114800" cy="345796"/>
          </a:xfrm>
        </p:spPr>
        <p:txBody>
          <a:bodyPr/>
          <a:lstStyle>
            <a:lvl1pPr>
              <a:defRPr baseline="0">
                <a:solidFill>
                  <a:schemeClr val="accent1">
                    <a:lumMod val="50000"/>
                  </a:schemeClr>
                </a:solidFill>
              </a:defRPr>
            </a:lvl1pPr>
          </a:lstStyle>
          <a:p>
            <a:endParaRPr lang="en-GB"/>
          </a:p>
        </p:txBody>
      </p:sp>
      <p:sp>
        <p:nvSpPr>
          <p:cNvPr id="6" name="Slide Number Placeholder 5"/>
          <p:cNvSpPr>
            <a:spLocks noGrp="1"/>
          </p:cNvSpPr>
          <p:nvPr>
            <p:ph type="sldNum" sz="quarter" idx="12"/>
          </p:nvPr>
        </p:nvSpPr>
        <p:spPr>
          <a:xfrm>
            <a:off x="9067218" y="6375679"/>
            <a:ext cx="2329723" cy="345796"/>
          </a:xfrm>
        </p:spPr>
        <p:txBody>
          <a:bodyPr/>
          <a:lstStyle>
            <a:lvl1pPr>
              <a:defRPr baseline="0">
                <a:solidFill>
                  <a:schemeClr val="accent1">
                    <a:lumMod val="50000"/>
                  </a:schemeClr>
                </a:solidFill>
              </a:defRPr>
            </a:lvl1pPr>
          </a:lstStyle>
          <a:p>
            <a:fld id="{6F5CC76A-9282-48FB-93AA-9F27785C8BD2}" type="slidenum">
              <a:rPr lang="en-GB" smtClean="0"/>
              <a:t>‹#›</a:t>
            </a:fld>
            <a:endParaRPr lang="en-GB"/>
          </a:p>
        </p:txBody>
      </p:sp>
      <p:sp>
        <p:nvSpPr>
          <p:cNvPr id="13" name="Rectangle 12" title="left edge border"/>
          <p:cNvSpPr/>
          <p:nvPr/>
        </p:nvSpPr>
        <p:spPr>
          <a:xfrm>
            <a:off x="0" y="0"/>
            <a:ext cx="28346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8855056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C6B3CB6-2568-499B-A3C5-07307DF401CF}" type="datetimeFigureOut">
              <a:rPr lang="en-GB" smtClean="0"/>
              <a:t>05/03/2020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F5CC76A-9282-48FB-93AA-9F27785C8BD2}" type="slidenum">
              <a:rPr lang="en-GB" smtClean="0"/>
              <a:t>‹#›</a:t>
            </a:fld>
            <a:endParaRPr lang="en-GB"/>
          </a:p>
        </p:txBody>
      </p:sp>
    </p:spTree>
    <p:extLst>
      <p:ext uri="{BB962C8B-B14F-4D97-AF65-F5344CB8AC3E}">
        <p14:creationId xmlns:p14="http://schemas.microsoft.com/office/powerpoint/2010/main" val="2378910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242929" y="1073888"/>
            <a:ext cx="8187071" cy="4064627"/>
          </a:xfrm>
        </p:spPr>
        <p:txBody>
          <a:bodyPr anchor="b">
            <a:normAutofit/>
          </a:bodyPr>
          <a:lstStyle>
            <a:lvl1pPr>
              <a:defRPr sz="8400" spc="800" baseline="0">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3242930" y="5159781"/>
            <a:ext cx="7017488" cy="951135"/>
          </a:xfrm>
        </p:spPr>
        <p:txBody>
          <a:bodyPr>
            <a:normAutofit/>
          </a:bodyPr>
          <a:lstStyle>
            <a:lvl1pPr marL="0" indent="0">
              <a:lnSpc>
                <a:spcPct val="100000"/>
              </a:lnSpc>
              <a:buNone/>
              <a:defRPr sz="2000" b="1" i="0" cap="all" spc="400" baseline="0">
                <a:solidFill>
                  <a:schemeClr val="accent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3236546" y="6375679"/>
            <a:ext cx="1493947" cy="348462"/>
          </a:xfrm>
        </p:spPr>
        <p:txBody>
          <a:bodyPr/>
          <a:lstStyle>
            <a:lvl1pPr>
              <a:defRPr baseline="0">
                <a:solidFill>
                  <a:schemeClr val="tx2"/>
                </a:solidFill>
              </a:defRPr>
            </a:lvl1pPr>
          </a:lstStyle>
          <a:p>
            <a:fld id="{7C6B3CB6-2568-499B-A3C5-07307DF401CF}" type="datetimeFigureOut">
              <a:rPr lang="en-GB" smtClean="0"/>
              <a:t>05/03/2020</a:t>
            </a:fld>
            <a:endParaRPr lang="en-GB"/>
          </a:p>
        </p:txBody>
      </p:sp>
      <p:sp>
        <p:nvSpPr>
          <p:cNvPr id="5" name="Footer Placeholder 4"/>
          <p:cNvSpPr>
            <a:spLocks noGrp="1"/>
          </p:cNvSpPr>
          <p:nvPr>
            <p:ph type="ftr" sz="quarter" idx="11"/>
          </p:nvPr>
        </p:nvSpPr>
        <p:spPr>
          <a:xfrm>
            <a:off x="5279064" y="6375679"/>
            <a:ext cx="4114800" cy="345796"/>
          </a:xfrm>
        </p:spPr>
        <p:txBody>
          <a:bodyPr/>
          <a:lstStyle>
            <a:lvl1pPr>
              <a:defRPr baseline="0">
                <a:solidFill>
                  <a:schemeClr val="tx2"/>
                </a:solidFill>
              </a:defRPr>
            </a:lvl1pPr>
          </a:lstStyle>
          <a:p>
            <a:endParaRPr lang="en-GB"/>
          </a:p>
        </p:txBody>
      </p:sp>
      <p:sp>
        <p:nvSpPr>
          <p:cNvPr id="6" name="Slide Number Placeholder 5"/>
          <p:cNvSpPr>
            <a:spLocks noGrp="1"/>
          </p:cNvSpPr>
          <p:nvPr>
            <p:ph type="sldNum" sz="quarter" idx="12"/>
          </p:nvPr>
        </p:nvSpPr>
        <p:spPr>
          <a:xfrm>
            <a:off x="9942434" y="6375679"/>
            <a:ext cx="1487566" cy="345796"/>
          </a:xfrm>
        </p:spPr>
        <p:txBody>
          <a:bodyPr/>
          <a:lstStyle>
            <a:lvl1pPr>
              <a:defRPr baseline="0">
                <a:solidFill>
                  <a:schemeClr val="tx2"/>
                </a:solidFill>
              </a:defRPr>
            </a:lvl1pPr>
          </a:lstStyle>
          <a:p>
            <a:fld id="{6F5CC76A-9282-48FB-93AA-9F27785C8BD2}" type="slidenum">
              <a:rPr lang="en-GB" smtClean="0"/>
              <a:t>‹#›</a:t>
            </a:fld>
            <a:endParaRPr lang="en-GB"/>
          </a:p>
        </p:txBody>
      </p:sp>
      <p:grpSp>
        <p:nvGrpSpPr>
          <p:cNvPr id="7" name="Group 6" title="left scallop shape"/>
          <p:cNvGrpSpPr/>
          <p:nvPr/>
        </p:nvGrpSpPr>
        <p:grpSpPr>
          <a:xfrm>
            <a:off x="0" y="0"/>
            <a:ext cx="2814638" cy="6858000"/>
            <a:chOff x="0" y="0"/>
            <a:chExt cx="2814638" cy="6858000"/>
          </a:xfrm>
        </p:grpSpPr>
        <p:sp>
          <p:nvSpPr>
            <p:cNvPr id="11" name="Freeform 6" title="left scallop shape"/>
            <p:cNvSpPr/>
            <p:nvPr/>
          </p:nvSpPr>
          <p:spPr bwMode="auto">
            <a:xfrm>
              <a:off x="0" y="0"/>
              <a:ext cx="2814638" cy="6858000"/>
            </a:xfrm>
            <a:custGeom>
              <a:avLst/>
              <a:gdLst/>
              <a:ahLst/>
              <a:cxnLst/>
              <a:rect l="0" t="0" r="r" b="b"/>
              <a:pathLst>
                <a:path w="1773" h="4320">
                  <a:moveTo>
                    <a:pt x="0" y="0"/>
                  </a:moveTo>
                  <a:lnTo>
                    <a:pt x="891" y="0"/>
                  </a:lnTo>
                  <a:lnTo>
                    <a:pt x="906" y="56"/>
                  </a:lnTo>
                  <a:lnTo>
                    <a:pt x="921" y="111"/>
                  </a:lnTo>
                  <a:lnTo>
                    <a:pt x="938" y="165"/>
                  </a:lnTo>
                  <a:lnTo>
                    <a:pt x="957" y="217"/>
                  </a:lnTo>
                  <a:lnTo>
                    <a:pt x="980" y="266"/>
                  </a:lnTo>
                  <a:lnTo>
                    <a:pt x="1007" y="312"/>
                  </a:lnTo>
                  <a:lnTo>
                    <a:pt x="1036" y="351"/>
                  </a:lnTo>
                  <a:lnTo>
                    <a:pt x="1069" y="387"/>
                  </a:lnTo>
                  <a:lnTo>
                    <a:pt x="1105" y="422"/>
                  </a:lnTo>
                  <a:lnTo>
                    <a:pt x="1145" y="456"/>
                  </a:lnTo>
                  <a:lnTo>
                    <a:pt x="1185" y="487"/>
                  </a:lnTo>
                  <a:lnTo>
                    <a:pt x="1227" y="520"/>
                  </a:lnTo>
                  <a:lnTo>
                    <a:pt x="1270" y="551"/>
                  </a:lnTo>
                  <a:lnTo>
                    <a:pt x="1311" y="584"/>
                  </a:lnTo>
                  <a:lnTo>
                    <a:pt x="1352" y="617"/>
                  </a:lnTo>
                  <a:lnTo>
                    <a:pt x="1390" y="651"/>
                  </a:lnTo>
                  <a:lnTo>
                    <a:pt x="1425" y="687"/>
                  </a:lnTo>
                  <a:lnTo>
                    <a:pt x="1456" y="725"/>
                  </a:lnTo>
                  <a:lnTo>
                    <a:pt x="1484" y="765"/>
                  </a:lnTo>
                  <a:lnTo>
                    <a:pt x="1505" y="808"/>
                  </a:lnTo>
                  <a:lnTo>
                    <a:pt x="1521" y="856"/>
                  </a:lnTo>
                  <a:lnTo>
                    <a:pt x="1530" y="907"/>
                  </a:lnTo>
                  <a:lnTo>
                    <a:pt x="1534" y="960"/>
                  </a:lnTo>
                  <a:lnTo>
                    <a:pt x="1534" y="1013"/>
                  </a:lnTo>
                  <a:lnTo>
                    <a:pt x="1530" y="1068"/>
                  </a:lnTo>
                  <a:lnTo>
                    <a:pt x="1523" y="1125"/>
                  </a:lnTo>
                  <a:lnTo>
                    <a:pt x="1515" y="1181"/>
                  </a:lnTo>
                  <a:lnTo>
                    <a:pt x="1508" y="1237"/>
                  </a:lnTo>
                  <a:lnTo>
                    <a:pt x="1501" y="1293"/>
                  </a:lnTo>
                  <a:lnTo>
                    <a:pt x="1496" y="1350"/>
                  </a:lnTo>
                  <a:lnTo>
                    <a:pt x="1494" y="1405"/>
                  </a:lnTo>
                  <a:lnTo>
                    <a:pt x="1497" y="1458"/>
                  </a:lnTo>
                  <a:lnTo>
                    <a:pt x="1504" y="1511"/>
                  </a:lnTo>
                  <a:lnTo>
                    <a:pt x="1517" y="1560"/>
                  </a:lnTo>
                  <a:lnTo>
                    <a:pt x="1535" y="1610"/>
                  </a:lnTo>
                  <a:lnTo>
                    <a:pt x="1557" y="1659"/>
                  </a:lnTo>
                  <a:lnTo>
                    <a:pt x="1583" y="1708"/>
                  </a:lnTo>
                  <a:lnTo>
                    <a:pt x="1611" y="1757"/>
                  </a:lnTo>
                  <a:lnTo>
                    <a:pt x="1640" y="1807"/>
                  </a:lnTo>
                  <a:lnTo>
                    <a:pt x="1669" y="1855"/>
                  </a:lnTo>
                  <a:lnTo>
                    <a:pt x="1696" y="1905"/>
                  </a:lnTo>
                  <a:lnTo>
                    <a:pt x="1721" y="1954"/>
                  </a:lnTo>
                  <a:lnTo>
                    <a:pt x="1742" y="2006"/>
                  </a:lnTo>
                  <a:lnTo>
                    <a:pt x="1759" y="2057"/>
                  </a:lnTo>
                  <a:lnTo>
                    <a:pt x="1769" y="2108"/>
                  </a:lnTo>
                  <a:lnTo>
                    <a:pt x="1773" y="2160"/>
                  </a:lnTo>
                  <a:lnTo>
                    <a:pt x="1769" y="2212"/>
                  </a:lnTo>
                  <a:lnTo>
                    <a:pt x="1759" y="2263"/>
                  </a:lnTo>
                  <a:lnTo>
                    <a:pt x="1742" y="2314"/>
                  </a:lnTo>
                  <a:lnTo>
                    <a:pt x="1721" y="2366"/>
                  </a:lnTo>
                  <a:lnTo>
                    <a:pt x="1696" y="2415"/>
                  </a:lnTo>
                  <a:lnTo>
                    <a:pt x="1669" y="2465"/>
                  </a:lnTo>
                  <a:lnTo>
                    <a:pt x="1640" y="2513"/>
                  </a:lnTo>
                  <a:lnTo>
                    <a:pt x="1611" y="2563"/>
                  </a:lnTo>
                  <a:lnTo>
                    <a:pt x="1583" y="2612"/>
                  </a:lnTo>
                  <a:lnTo>
                    <a:pt x="1557" y="2661"/>
                  </a:lnTo>
                  <a:lnTo>
                    <a:pt x="1535" y="2710"/>
                  </a:lnTo>
                  <a:lnTo>
                    <a:pt x="1517" y="2760"/>
                  </a:lnTo>
                  <a:lnTo>
                    <a:pt x="1504" y="2809"/>
                  </a:lnTo>
                  <a:lnTo>
                    <a:pt x="1497" y="2862"/>
                  </a:lnTo>
                  <a:lnTo>
                    <a:pt x="1494" y="2915"/>
                  </a:lnTo>
                  <a:lnTo>
                    <a:pt x="1496" y="2970"/>
                  </a:lnTo>
                  <a:lnTo>
                    <a:pt x="1501" y="3027"/>
                  </a:lnTo>
                  <a:lnTo>
                    <a:pt x="1508" y="3083"/>
                  </a:lnTo>
                  <a:lnTo>
                    <a:pt x="1515" y="3139"/>
                  </a:lnTo>
                  <a:lnTo>
                    <a:pt x="1523" y="3195"/>
                  </a:lnTo>
                  <a:lnTo>
                    <a:pt x="1530" y="3252"/>
                  </a:lnTo>
                  <a:lnTo>
                    <a:pt x="1534" y="3307"/>
                  </a:lnTo>
                  <a:lnTo>
                    <a:pt x="1534" y="3360"/>
                  </a:lnTo>
                  <a:lnTo>
                    <a:pt x="1530" y="3413"/>
                  </a:lnTo>
                  <a:lnTo>
                    <a:pt x="1521" y="3464"/>
                  </a:lnTo>
                  <a:lnTo>
                    <a:pt x="1505" y="3512"/>
                  </a:lnTo>
                  <a:lnTo>
                    <a:pt x="1484" y="3555"/>
                  </a:lnTo>
                  <a:lnTo>
                    <a:pt x="1456" y="3595"/>
                  </a:lnTo>
                  <a:lnTo>
                    <a:pt x="1425" y="3633"/>
                  </a:lnTo>
                  <a:lnTo>
                    <a:pt x="1390" y="3669"/>
                  </a:lnTo>
                  <a:lnTo>
                    <a:pt x="1352" y="3703"/>
                  </a:lnTo>
                  <a:lnTo>
                    <a:pt x="1311" y="3736"/>
                  </a:lnTo>
                  <a:lnTo>
                    <a:pt x="1270" y="3769"/>
                  </a:lnTo>
                  <a:lnTo>
                    <a:pt x="1227" y="3800"/>
                  </a:lnTo>
                  <a:lnTo>
                    <a:pt x="1185" y="3833"/>
                  </a:lnTo>
                  <a:lnTo>
                    <a:pt x="1145" y="3864"/>
                  </a:lnTo>
                  <a:lnTo>
                    <a:pt x="1105" y="3898"/>
                  </a:lnTo>
                  <a:lnTo>
                    <a:pt x="1069" y="3933"/>
                  </a:lnTo>
                  <a:lnTo>
                    <a:pt x="1036" y="3969"/>
                  </a:lnTo>
                  <a:lnTo>
                    <a:pt x="1007" y="4008"/>
                  </a:lnTo>
                  <a:lnTo>
                    <a:pt x="980" y="4054"/>
                  </a:lnTo>
                  <a:lnTo>
                    <a:pt x="957" y="4103"/>
                  </a:lnTo>
                  <a:lnTo>
                    <a:pt x="938" y="4155"/>
                  </a:lnTo>
                  <a:lnTo>
                    <a:pt x="921" y="4209"/>
                  </a:lnTo>
                  <a:lnTo>
                    <a:pt x="906" y="4264"/>
                  </a:lnTo>
                  <a:lnTo>
                    <a:pt x="891" y="4320"/>
                  </a:lnTo>
                  <a:lnTo>
                    <a:pt x="0" y="4320"/>
                  </a:lnTo>
                  <a:lnTo>
                    <a:pt x="0" y="0"/>
                  </a:lnTo>
                  <a:close/>
                </a:path>
              </a:pathLst>
            </a:custGeom>
            <a:solidFill>
              <a:schemeClr val="tx2"/>
            </a:solidFill>
            <a:ln w="0">
              <a:noFill/>
              <a:prstDash val="solid"/>
              <a:round/>
              <a:headEnd/>
              <a:tailEnd/>
            </a:ln>
          </p:spPr>
        </p:sp>
        <p:sp>
          <p:nvSpPr>
            <p:cNvPr id="16" name="Freeform 11" title="left scallop inline"/>
            <p:cNvSpPr/>
            <p:nvPr/>
          </p:nvSpPr>
          <p:spPr bwMode="auto">
            <a:xfrm>
              <a:off x="874382" y="0"/>
              <a:ext cx="1646238" cy="6858000"/>
            </a:xfrm>
            <a:custGeom>
              <a:avLst/>
              <a:gdLst/>
              <a:ahLst/>
              <a:cxnLst/>
              <a:rect l="0" t="0" r="r" b="b"/>
              <a:pathLst>
                <a:path w="1037" h="4320">
                  <a:moveTo>
                    <a:pt x="0" y="0"/>
                  </a:moveTo>
                  <a:lnTo>
                    <a:pt x="171" y="0"/>
                  </a:lnTo>
                  <a:lnTo>
                    <a:pt x="188" y="55"/>
                  </a:lnTo>
                  <a:lnTo>
                    <a:pt x="204" y="110"/>
                  </a:lnTo>
                  <a:lnTo>
                    <a:pt x="220" y="166"/>
                  </a:lnTo>
                  <a:lnTo>
                    <a:pt x="234" y="223"/>
                  </a:lnTo>
                  <a:lnTo>
                    <a:pt x="251" y="278"/>
                  </a:lnTo>
                  <a:lnTo>
                    <a:pt x="269" y="331"/>
                  </a:lnTo>
                  <a:lnTo>
                    <a:pt x="292" y="381"/>
                  </a:lnTo>
                  <a:lnTo>
                    <a:pt x="319" y="427"/>
                  </a:lnTo>
                  <a:lnTo>
                    <a:pt x="349" y="466"/>
                  </a:lnTo>
                  <a:lnTo>
                    <a:pt x="382" y="503"/>
                  </a:lnTo>
                  <a:lnTo>
                    <a:pt x="420" y="537"/>
                  </a:lnTo>
                  <a:lnTo>
                    <a:pt x="460" y="571"/>
                  </a:lnTo>
                  <a:lnTo>
                    <a:pt x="502" y="603"/>
                  </a:lnTo>
                  <a:lnTo>
                    <a:pt x="544" y="635"/>
                  </a:lnTo>
                  <a:lnTo>
                    <a:pt x="587" y="668"/>
                  </a:lnTo>
                  <a:lnTo>
                    <a:pt x="628" y="700"/>
                  </a:lnTo>
                  <a:lnTo>
                    <a:pt x="667" y="734"/>
                  </a:lnTo>
                  <a:lnTo>
                    <a:pt x="703" y="771"/>
                  </a:lnTo>
                  <a:lnTo>
                    <a:pt x="736" y="808"/>
                  </a:lnTo>
                  <a:lnTo>
                    <a:pt x="763" y="848"/>
                  </a:lnTo>
                  <a:lnTo>
                    <a:pt x="786" y="893"/>
                  </a:lnTo>
                  <a:lnTo>
                    <a:pt x="800" y="937"/>
                  </a:lnTo>
                  <a:lnTo>
                    <a:pt x="809" y="986"/>
                  </a:lnTo>
                  <a:lnTo>
                    <a:pt x="813" y="1034"/>
                  </a:lnTo>
                  <a:lnTo>
                    <a:pt x="812" y="1085"/>
                  </a:lnTo>
                  <a:lnTo>
                    <a:pt x="808" y="1136"/>
                  </a:lnTo>
                  <a:lnTo>
                    <a:pt x="803" y="1189"/>
                  </a:lnTo>
                  <a:lnTo>
                    <a:pt x="796" y="1242"/>
                  </a:lnTo>
                  <a:lnTo>
                    <a:pt x="788" y="1295"/>
                  </a:lnTo>
                  <a:lnTo>
                    <a:pt x="782" y="1348"/>
                  </a:lnTo>
                  <a:lnTo>
                    <a:pt x="778" y="1401"/>
                  </a:lnTo>
                  <a:lnTo>
                    <a:pt x="775" y="1452"/>
                  </a:lnTo>
                  <a:lnTo>
                    <a:pt x="778" y="1502"/>
                  </a:lnTo>
                  <a:lnTo>
                    <a:pt x="784" y="1551"/>
                  </a:lnTo>
                  <a:lnTo>
                    <a:pt x="797" y="1602"/>
                  </a:lnTo>
                  <a:lnTo>
                    <a:pt x="817" y="1652"/>
                  </a:lnTo>
                  <a:lnTo>
                    <a:pt x="841" y="1702"/>
                  </a:lnTo>
                  <a:lnTo>
                    <a:pt x="868" y="1752"/>
                  </a:lnTo>
                  <a:lnTo>
                    <a:pt x="896" y="1801"/>
                  </a:lnTo>
                  <a:lnTo>
                    <a:pt x="926" y="1851"/>
                  </a:lnTo>
                  <a:lnTo>
                    <a:pt x="953" y="1901"/>
                  </a:lnTo>
                  <a:lnTo>
                    <a:pt x="980" y="1952"/>
                  </a:lnTo>
                  <a:lnTo>
                    <a:pt x="1003" y="2003"/>
                  </a:lnTo>
                  <a:lnTo>
                    <a:pt x="1021" y="2054"/>
                  </a:lnTo>
                  <a:lnTo>
                    <a:pt x="1031" y="2106"/>
                  </a:lnTo>
                  <a:lnTo>
                    <a:pt x="1037" y="2160"/>
                  </a:lnTo>
                  <a:lnTo>
                    <a:pt x="1031" y="2214"/>
                  </a:lnTo>
                  <a:lnTo>
                    <a:pt x="1021" y="2266"/>
                  </a:lnTo>
                  <a:lnTo>
                    <a:pt x="1003" y="2317"/>
                  </a:lnTo>
                  <a:lnTo>
                    <a:pt x="980" y="2368"/>
                  </a:lnTo>
                  <a:lnTo>
                    <a:pt x="953" y="2419"/>
                  </a:lnTo>
                  <a:lnTo>
                    <a:pt x="926" y="2469"/>
                  </a:lnTo>
                  <a:lnTo>
                    <a:pt x="896" y="2519"/>
                  </a:lnTo>
                  <a:lnTo>
                    <a:pt x="868" y="2568"/>
                  </a:lnTo>
                  <a:lnTo>
                    <a:pt x="841" y="2618"/>
                  </a:lnTo>
                  <a:lnTo>
                    <a:pt x="817" y="2668"/>
                  </a:lnTo>
                  <a:lnTo>
                    <a:pt x="797" y="2718"/>
                  </a:lnTo>
                  <a:lnTo>
                    <a:pt x="784" y="2769"/>
                  </a:lnTo>
                  <a:lnTo>
                    <a:pt x="778" y="2818"/>
                  </a:lnTo>
                  <a:lnTo>
                    <a:pt x="775" y="2868"/>
                  </a:lnTo>
                  <a:lnTo>
                    <a:pt x="778" y="2919"/>
                  </a:lnTo>
                  <a:lnTo>
                    <a:pt x="782" y="2972"/>
                  </a:lnTo>
                  <a:lnTo>
                    <a:pt x="788" y="3025"/>
                  </a:lnTo>
                  <a:lnTo>
                    <a:pt x="796" y="3078"/>
                  </a:lnTo>
                  <a:lnTo>
                    <a:pt x="803" y="3131"/>
                  </a:lnTo>
                  <a:lnTo>
                    <a:pt x="808" y="3184"/>
                  </a:lnTo>
                  <a:lnTo>
                    <a:pt x="812" y="3235"/>
                  </a:lnTo>
                  <a:lnTo>
                    <a:pt x="813" y="3286"/>
                  </a:lnTo>
                  <a:lnTo>
                    <a:pt x="809" y="3334"/>
                  </a:lnTo>
                  <a:lnTo>
                    <a:pt x="800" y="3383"/>
                  </a:lnTo>
                  <a:lnTo>
                    <a:pt x="786" y="3427"/>
                  </a:lnTo>
                  <a:lnTo>
                    <a:pt x="763" y="3472"/>
                  </a:lnTo>
                  <a:lnTo>
                    <a:pt x="736" y="3512"/>
                  </a:lnTo>
                  <a:lnTo>
                    <a:pt x="703" y="3549"/>
                  </a:lnTo>
                  <a:lnTo>
                    <a:pt x="667" y="3586"/>
                  </a:lnTo>
                  <a:lnTo>
                    <a:pt x="628" y="3620"/>
                  </a:lnTo>
                  <a:lnTo>
                    <a:pt x="587" y="3652"/>
                  </a:lnTo>
                  <a:lnTo>
                    <a:pt x="544" y="3685"/>
                  </a:lnTo>
                  <a:lnTo>
                    <a:pt x="502" y="3717"/>
                  </a:lnTo>
                  <a:lnTo>
                    <a:pt x="460" y="3749"/>
                  </a:lnTo>
                  <a:lnTo>
                    <a:pt x="420" y="3783"/>
                  </a:lnTo>
                  <a:lnTo>
                    <a:pt x="382" y="3817"/>
                  </a:lnTo>
                  <a:lnTo>
                    <a:pt x="349" y="3854"/>
                  </a:lnTo>
                  <a:lnTo>
                    <a:pt x="319" y="3893"/>
                  </a:lnTo>
                  <a:lnTo>
                    <a:pt x="292" y="3939"/>
                  </a:lnTo>
                  <a:lnTo>
                    <a:pt x="269" y="3989"/>
                  </a:lnTo>
                  <a:lnTo>
                    <a:pt x="251" y="4042"/>
                  </a:lnTo>
                  <a:lnTo>
                    <a:pt x="234" y="4097"/>
                  </a:lnTo>
                  <a:lnTo>
                    <a:pt x="220" y="4154"/>
                  </a:lnTo>
                  <a:lnTo>
                    <a:pt x="204" y="4210"/>
                  </a:lnTo>
                  <a:lnTo>
                    <a:pt x="188" y="4265"/>
                  </a:lnTo>
                  <a:lnTo>
                    <a:pt x="171" y="4320"/>
                  </a:lnTo>
                  <a:lnTo>
                    <a:pt x="0" y="4320"/>
                  </a:lnTo>
                  <a:lnTo>
                    <a:pt x="17" y="4278"/>
                  </a:lnTo>
                  <a:lnTo>
                    <a:pt x="33" y="4232"/>
                  </a:lnTo>
                  <a:lnTo>
                    <a:pt x="46" y="4183"/>
                  </a:lnTo>
                  <a:lnTo>
                    <a:pt x="60" y="4131"/>
                  </a:lnTo>
                  <a:lnTo>
                    <a:pt x="75" y="4075"/>
                  </a:lnTo>
                  <a:lnTo>
                    <a:pt x="90" y="4019"/>
                  </a:lnTo>
                  <a:lnTo>
                    <a:pt x="109" y="3964"/>
                  </a:lnTo>
                  <a:lnTo>
                    <a:pt x="129" y="3909"/>
                  </a:lnTo>
                  <a:lnTo>
                    <a:pt x="156" y="3855"/>
                  </a:lnTo>
                  <a:lnTo>
                    <a:pt x="186" y="3804"/>
                  </a:lnTo>
                  <a:lnTo>
                    <a:pt x="222" y="3756"/>
                  </a:lnTo>
                  <a:lnTo>
                    <a:pt x="261" y="3713"/>
                  </a:lnTo>
                  <a:lnTo>
                    <a:pt x="303" y="3672"/>
                  </a:lnTo>
                  <a:lnTo>
                    <a:pt x="348" y="3634"/>
                  </a:lnTo>
                  <a:lnTo>
                    <a:pt x="392" y="3599"/>
                  </a:lnTo>
                  <a:lnTo>
                    <a:pt x="438" y="3565"/>
                  </a:lnTo>
                  <a:lnTo>
                    <a:pt x="482" y="3531"/>
                  </a:lnTo>
                  <a:lnTo>
                    <a:pt x="523" y="3499"/>
                  </a:lnTo>
                  <a:lnTo>
                    <a:pt x="561" y="3466"/>
                  </a:lnTo>
                  <a:lnTo>
                    <a:pt x="594" y="3434"/>
                  </a:lnTo>
                  <a:lnTo>
                    <a:pt x="620" y="3400"/>
                  </a:lnTo>
                  <a:lnTo>
                    <a:pt x="638" y="3367"/>
                  </a:lnTo>
                  <a:lnTo>
                    <a:pt x="647" y="3336"/>
                  </a:lnTo>
                  <a:lnTo>
                    <a:pt x="652" y="3302"/>
                  </a:lnTo>
                  <a:lnTo>
                    <a:pt x="654" y="3265"/>
                  </a:lnTo>
                  <a:lnTo>
                    <a:pt x="651" y="3224"/>
                  </a:lnTo>
                  <a:lnTo>
                    <a:pt x="647" y="3181"/>
                  </a:lnTo>
                  <a:lnTo>
                    <a:pt x="642" y="3137"/>
                  </a:lnTo>
                  <a:lnTo>
                    <a:pt x="637" y="3091"/>
                  </a:lnTo>
                  <a:lnTo>
                    <a:pt x="626" y="3021"/>
                  </a:lnTo>
                  <a:lnTo>
                    <a:pt x="620" y="2952"/>
                  </a:lnTo>
                  <a:lnTo>
                    <a:pt x="616" y="2881"/>
                  </a:lnTo>
                  <a:lnTo>
                    <a:pt x="618" y="2809"/>
                  </a:lnTo>
                  <a:lnTo>
                    <a:pt x="628" y="2737"/>
                  </a:lnTo>
                  <a:lnTo>
                    <a:pt x="642" y="2681"/>
                  </a:lnTo>
                  <a:lnTo>
                    <a:pt x="661" y="2626"/>
                  </a:lnTo>
                  <a:lnTo>
                    <a:pt x="685" y="2574"/>
                  </a:lnTo>
                  <a:lnTo>
                    <a:pt x="711" y="2521"/>
                  </a:lnTo>
                  <a:lnTo>
                    <a:pt x="739" y="2472"/>
                  </a:lnTo>
                  <a:lnTo>
                    <a:pt x="767" y="2423"/>
                  </a:lnTo>
                  <a:lnTo>
                    <a:pt x="791" y="2381"/>
                  </a:lnTo>
                  <a:lnTo>
                    <a:pt x="813" y="2342"/>
                  </a:lnTo>
                  <a:lnTo>
                    <a:pt x="834" y="2303"/>
                  </a:lnTo>
                  <a:lnTo>
                    <a:pt x="851" y="2265"/>
                  </a:lnTo>
                  <a:lnTo>
                    <a:pt x="864" y="2228"/>
                  </a:lnTo>
                  <a:lnTo>
                    <a:pt x="873" y="2194"/>
                  </a:lnTo>
                  <a:lnTo>
                    <a:pt x="876" y="2160"/>
                  </a:lnTo>
                  <a:lnTo>
                    <a:pt x="873" y="2126"/>
                  </a:lnTo>
                  <a:lnTo>
                    <a:pt x="864" y="2092"/>
                  </a:lnTo>
                  <a:lnTo>
                    <a:pt x="851" y="2055"/>
                  </a:lnTo>
                  <a:lnTo>
                    <a:pt x="834" y="2017"/>
                  </a:lnTo>
                  <a:lnTo>
                    <a:pt x="813" y="1978"/>
                  </a:lnTo>
                  <a:lnTo>
                    <a:pt x="791" y="1939"/>
                  </a:lnTo>
                  <a:lnTo>
                    <a:pt x="767" y="1897"/>
                  </a:lnTo>
                  <a:lnTo>
                    <a:pt x="739" y="1848"/>
                  </a:lnTo>
                  <a:lnTo>
                    <a:pt x="711" y="1799"/>
                  </a:lnTo>
                  <a:lnTo>
                    <a:pt x="685" y="1746"/>
                  </a:lnTo>
                  <a:lnTo>
                    <a:pt x="661" y="1694"/>
                  </a:lnTo>
                  <a:lnTo>
                    <a:pt x="642" y="1639"/>
                  </a:lnTo>
                  <a:lnTo>
                    <a:pt x="628" y="1583"/>
                  </a:lnTo>
                  <a:lnTo>
                    <a:pt x="618" y="1511"/>
                  </a:lnTo>
                  <a:lnTo>
                    <a:pt x="616" y="1439"/>
                  </a:lnTo>
                  <a:lnTo>
                    <a:pt x="620" y="1368"/>
                  </a:lnTo>
                  <a:lnTo>
                    <a:pt x="626" y="1299"/>
                  </a:lnTo>
                  <a:lnTo>
                    <a:pt x="637" y="1229"/>
                  </a:lnTo>
                  <a:lnTo>
                    <a:pt x="642" y="1183"/>
                  </a:lnTo>
                  <a:lnTo>
                    <a:pt x="647" y="1139"/>
                  </a:lnTo>
                  <a:lnTo>
                    <a:pt x="651" y="1096"/>
                  </a:lnTo>
                  <a:lnTo>
                    <a:pt x="654" y="1055"/>
                  </a:lnTo>
                  <a:lnTo>
                    <a:pt x="652" y="1018"/>
                  </a:lnTo>
                  <a:lnTo>
                    <a:pt x="647" y="984"/>
                  </a:lnTo>
                  <a:lnTo>
                    <a:pt x="638" y="953"/>
                  </a:lnTo>
                  <a:lnTo>
                    <a:pt x="620" y="920"/>
                  </a:lnTo>
                  <a:lnTo>
                    <a:pt x="594" y="886"/>
                  </a:lnTo>
                  <a:lnTo>
                    <a:pt x="561" y="854"/>
                  </a:lnTo>
                  <a:lnTo>
                    <a:pt x="523" y="822"/>
                  </a:lnTo>
                  <a:lnTo>
                    <a:pt x="482" y="789"/>
                  </a:lnTo>
                  <a:lnTo>
                    <a:pt x="438" y="755"/>
                  </a:lnTo>
                  <a:lnTo>
                    <a:pt x="392" y="721"/>
                  </a:lnTo>
                  <a:lnTo>
                    <a:pt x="348" y="686"/>
                  </a:lnTo>
                  <a:lnTo>
                    <a:pt x="303" y="648"/>
                  </a:lnTo>
                  <a:lnTo>
                    <a:pt x="261" y="607"/>
                  </a:lnTo>
                  <a:lnTo>
                    <a:pt x="222" y="564"/>
                  </a:lnTo>
                  <a:lnTo>
                    <a:pt x="186" y="516"/>
                  </a:lnTo>
                  <a:lnTo>
                    <a:pt x="156" y="465"/>
                  </a:lnTo>
                  <a:lnTo>
                    <a:pt x="129" y="411"/>
                  </a:lnTo>
                  <a:lnTo>
                    <a:pt x="109" y="356"/>
                  </a:lnTo>
                  <a:lnTo>
                    <a:pt x="90" y="301"/>
                  </a:lnTo>
                  <a:lnTo>
                    <a:pt x="75" y="245"/>
                  </a:lnTo>
                  <a:lnTo>
                    <a:pt x="60" y="189"/>
                  </a:lnTo>
                  <a:lnTo>
                    <a:pt x="46" y="137"/>
                  </a:lnTo>
                  <a:lnTo>
                    <a:pt x="33" y="88"/>
                  </a:lnTo>
                  <a:lnTo>
                    <a:pt x="17" y="42"/>
                  </a:lnTo>
                  <a:lnTo>
                    <a:pt x="0" y="0"/>
                  </a:lnTo>
                  <a:lnTo>
                    <a:pt x="0" y="0"/>
                  </a:lnTo>
                  <a:close/>
                </a:path>
              </a:pathLst>
            </a:custGeom>
            <a:solidFill>
              <a:schemeClr val="accent1"/>
            </a:solidFill>
            <a:ln w="0">
              <a:noFill/>
              <a:prstDash val="solid"/>
              <a:round/>
              <a:headEnd/>
              <a:tailEnd/>
            </a:ln>
          </p:spPr>
        </p:sp>
      </p:grpSp>
    </p:spTree>
    <p:extLst>
      <p:ext uri="{BB962C8B-B14F-4D97-AF65-F5344CB8AC3E}">
        <p14:creationId xmlns:p14="http://schemas.microsoft.com/office/powerpoint/2010/main" val="2518694381"/>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57300" y="2286000"/>
            <a:ext cx="4800600" cy="36195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47796" y="2286000"/>
            <a:ext cx="4800600" cy="36195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C6B3CB6-2568-499B-A3C5-07307DF401CF}" type="datetimeFigureOut">
              <a:rPr lang="en-GB" smtClean="0"/>
              <a:t>05/03/2020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F5CC76A-9282-48FB-93AA-9F27785C8BD2}" type="slidenum">
              <a:rPr lang="en-GB" smtClean="0"/>
              <a:t>‹#›</a:t>
            </a:fld>
            <a:endParaRPr lang="en-GB"/>
          </a:p>
        </p:txBody>
      </p:sp>
    </p:spTree>
    <p:extLst>
      <p:ext uri="{BB962C8B-B14F-4D97-AF65-F5344CB8AC3E}">
        <p14:creationId xmlns:p14="http://schemas.microsoft.com/office/powerpoint/2010/main" val="205356898"/>
      </p:ext>
    </p:extLst>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252728" y="381000"/>
            <a:ext cx="10172700" cy="149351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251678"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57300" y="2909102"/>
            <a:ext cx="4800600" cy="299639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633864"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33864" y="2909102"/>
            <a:ext cx="4800600" cy="299639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C6B3CB6-2568-499B-A3C5-07307DF401CF}" type="datetimeFigureOut">
              <a:rPr lang="en-GB" smtClean="0"/>
              <a:t>05/03/2020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F5CC76A-9282-48FB-93AA-9F27785C8BD2}" type="slidenum">
              <a:rPr lang="en-GB" smtClean="0"/>
              <a:t>‹#›</a:t>
            </a:fld>
            <a:endParaRPr lang="en-GB"/>
          </a:p>
        </p:txBody>
      </p:sp>
    </p:spTree>
    <p:extLst>
      <p:ext uri="{BB962C8B-B14F-4D97-AF65-F5344CB8AC3E}">
        <p14:creationId xmlns:p14="http://schemas.microsoft.com/office/powerpoint/2010/main" val="2351748546"/>
      </p:ext>
    </p:extLst>
  </p:cSld>
  <p:clrMapOvr>
    <a:masterClrMapping/>
  </p:clrMapOvr>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C6B3CB6-2568-499B-A3C5-07307DF401CF}" type="datetimeFigureOut">
              <a:rPr lang="en-GB" smtClean="0"/>
              <a:t>05/03/2020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F5CC76A-9282-48FB-93AA-9F27785C8BD2}" type="slidenum">
              <a:rPr lang="en-GB" smtClean="0"/>
              <a:t>‹#›</a:t>
            </a:fld>
            <a:endParaRPr lang="en-GB"/>
          </a:p>
        </p:txBody>
      </p:sp>
    </p:spTree>
    <p:extLst>
      <p:ext uri="{BB962C8B-B14F-4D97-AF65-F5344CB8AC3E}">
        <p14:creationId xmlns:p14="http://schemas.microsoft.com/office/powerpoint/2010/main" val="17343834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6B3CB6-2568-499B-A3C5-07307DF401CF}" type="datetimeFigureOut">
              <a:rPr lang="en-GB" smtClean="0"/>
              <a:t>05/03/2020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F5CC76A-9282-48FB-93AA-9F27785C8BD2}" type="slidenum">
              <a:rPr lang="en-GB" smtClean="0"/>
              <a:t>‹#›</a:t>
            </a:fld>
            <a:endParaRPr lang="en-GB"/>
          </a:p>
        </p:txBody>
      </p:sp>
    </p:spTree>
    <p:extLst>
      <p:ext uri="{BB962C8B-B14F-4D97-AF65-F5344CB8AC3E}">
        <p14:creationId xmlns:p14="http://schemas.microsoft.com/office/powerpoint/2010/main" val="7299025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7"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2" name="Title 1"/>
          <p:cNvSpPr>
            <a:spLocks noGrp="1"/>
          </p:cNvSpPr>
          <p:nvPr>
            <p:ph type="title"/>
          </p:nvPr>
        </p:nvSpPr>
        <p:spPr>
          <a:xfrm>
            <a:off x="8337884" y="457199"/>
            <a:ext cx="3092115" cy="1196671"/>
          </a:xfrm>
        </p:spPr>
        <p:txBody>
          <a:bodyPr anchor="b">
            <a:normAutofit/>
          </a:bodyPr>
          <a:lstStyle>
            <a:lvl1pPr>
              <a:lnSpc>
                <a:spcPct val="100000"/>
              </a:lnSpc>
              <a:defRPr sz="1900" b="1" i="0" cap="all" spc="300" baseline="0">
                <a:solidFill>
                  <a:schemeClr val="accent1"/>
                </a:solidFill>
                <a:latin typeface="+mn-lt"/>
              </a:defRPr>
            </a:lvl1pPr>
          </a:lstStyle>
          <a:p>
            <a:r>
              <a:rPr lang="en-US"/>
              <a:t>Click to edit Master title style</a:t>
            </a:r>
            <a:endParaRPr lang="en-US" dirty="0"/>
          </a:p>
        </p:txBody>
      </p:sp>
      <p:sp>
        <p:nvSpPr>
          <p:cNvPr id="3" name="Content Placeholder 2"/>
          <p:cNvSpPr>
            <a:spLocks noGrp="1"/>
          </p:cNvSpPr>
          <p:nvPr>
            <p:ph idx="1"/>
          </p:nvPr>
        </p:nvSpPr>
        <p:spPr>
          <a:xfrm>
            <a:off x="765051" y="920377"/>
            <a:ext cx="6158418" cy="498512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37885" y="1741336"/>
            <a:ext cx="3092115"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65051" y="6375679"/>
            <a:ext cx="1233355" cy="348462"/>
          </a:xfrm>
        </p:spPr>
        <p:txBody>
          <a:bodyPr/>
          <a:lstStyle/>
          <a:p>
            <a:fld id="{7C6B3CB6-2568-499B-A3C5-07307DF401CF}" type="datetimeFigureOut">
              <a:rPr lang="en-GB" smtClean="0"/>
              <a:t>05/03/2020</a:t>
            </a:fld>
            <a:endParaRPr lang="en-GB"/>
          </a:p>
        </p:txBody>
      </p:sp>
      <p:sp>
        <p:nvSpPr>
          <p:cNvPr id="6" name="Footer Placeholder 5"/>
          <p:cNvSpPr>
            <a:spLocks noGrp="1"/>
          </p:cNvSpPr>
          <p:nvPr>
            <p:ph type="ftr" sz="quarter" idx="11"/>
          </p:nvPr>
        </p:nvSpPr>
        <p:spPr>
          <a:xfrm>
            <a:off x="2103620" y="6375679"/>
            <a:ext cx="3482179" cy="345796"/>
          </a:xfrm>
        </p:spPr>
        <p:txBody>
          <a:bodyPr/>
          <a:lstStyle/>
          <a:p>
            <a:endParaRPr lang="en-GB"/>
          </a:p>
        </p:txBody>
      </p:sp>
      <p:sp>
        <p:nvSpPr>
          <p:cNvPr id="7" name="Slide Number Placeholder 6"/>
          <p:cNvSpPr>
            <a:spLocks noGrp="1"/>
          </p:cNvSpPr>
          <p:nvPr>
            <p:ph type="sldNum" sz="quarter" idx="12"/>
          </p:nvPr>
        </p:nvSpPr>
        <p:spPr>
          <a:xfrm>
            <a:off x="5691014" y="6375679"/>
            <a:ext cx="1232456" cy="345796"/>
          </a:xfrm>
        </p:spPr>
        <p:txBody>
          <a:bodyPr/>
          <a:lstStyle/>
          <a:p>
            <a:fld id="{6F5CC76A-9282-48FB-93AA-9F27785C8BD2}" type="slidenum">
              <a:rPr lang="en-GB" smtClean="0"/>
              <a:t>‹#›</a:t>
            </a:fld>
            <a:endParaRPr lang="en-GB"/>
          </a:p>
        </p:txBody>
      </p:sp>
      <p:sp>
        <p:nvSpPr>
          <p:cNvPr id="8" name="Rectangle 7"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941260120"/>
      </p:ext>
    </p:extLst>
  </p:cSld>
  <p:clrMapOvr>
    <a:masterClrMapping/>
  </p:clrMapOvr>
  <p:extLst>
    <p:ext uri="{DCECCB84-F9BA-43D5-87BE-67443E8EF086}">
      <p15:sldGuideLst xmlns:p15="http://schemas.microsoft.com/office/powerpoint/2012/main">
        <p15:guide id="1" orient="horz" pos="696">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283464" y="0"/>
            <a:ext cx="7355585" cy="68579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11"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12" name="Rectangle 11"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7883" y="457200"/>
            <a:ext cx="3092117" cy="1196670"/>
          </a:xfrm>
        </p:spPr>
        <p:txBody>
          <a:bodyPr anchor="b">
            <a:normAutofit/>
          </a:bodyPr>
          <a:lstStyle>
            <a:lvl1pPr>
              <a:lnSpc>
                <a:spcPct val="100000"/>
              </a:lnSpc>
              <a:defRPr sz="1900" b="1" i="0" spc="300" baseline="0">
                <a:solidFill>
                  <a:schemeClr val="accent1"/>
                </a:solidFill>
                <a:latin typeface="+mn-lt"/>
              </a:defRPr>
            </a:lvl1pPr>
          </a:lstStyle>
          <a:p>
            <a:r>
              <a:rPr lang="en-US"/>
              <a:t>Click to edit Master title style</a:t>
            </a:r>
            <a:endParaRPr lang="en-US" dirty="0"/>
          </a:p>
        </p:txBody>
      </p:sp>
      <p:sp>
        <p:nvSpPr>
          <p:cNvPr id="4" name="Text Placeholder 3"/>
          <p:cNvSpPr>
            <a:spLocks noGrp="1"/>
          </p:cNvSpPr>
          <p:nvPr>
            <p:ph type="body" sz="half" idx="2"/>
          </p:nvPr>
        </p:nvSpPr>
        <p:spPr>
          <a:xfrm>
            <a:off x="8337883" y="1741336"/>
            <a:ext cx="3092117"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65950" y="6375679"/>
            <a:ext cx="1232456" cy="348462"/>
          </a:xfrm>
        </p:spPr>
        <p:txBody>
          <a:bodyPr/>
          <a:lstStyle/>
          <a:p>
            <a:fld id="{7C6B3CB6-2568-499B-A3C5-07307DF401CF}" type="datetimeFigureOut">
              <a:rPr lang="en-GB" smtClean="0"/>
              <a:t>05/03/2020</a:t>
            </a:fld>
            <a:endParaRPr lang="en-GB"/>
          </a:p>
        </p:txBody>
      </p:sp>
      <p:sp>
        <p:nvSpPr>
          <p:cNvPr id="6" name="Footer Placeholder 5"/>
          <p:cNvSpPr>
            <a:spLocks noGrp="1"/>
          </p:cNvSpPr>
          <p:nvPr>
            <p:ph type="ftr" sz="quarter" idx="11"/>
          </p:nvPr>
        </p:nvSpPr>
        <p:spPr>
          <a:xfrm>
            <a:off x="2103621" y="6375679"/>
            <a:ext cx="3482178" cy="345796"/>
          </a:xfrm>
        </p:spPr>
        <p:txBody>
          <a:bodyPr/>
          <a:lstStyle/>
          <a:p>
            <a:endParaRPr lang="en-GB"/>
          </a:p>
        </p:txBody>
      </p:sp>
      <p:sp>
        <p:nvSpPr>
          <p:cNvPr id="7" name="Slide Number Placeholder 6"/>
          <p:cNvSpPr>
            <a:spLocks noGrp="1"/>
          </p:cNvSpPr>
          <p:nvPr>
            <p:ph type="sldNum" sz="quarter" idx="12"/>
          </p:nvPr>
        </p:nvSpPr>
        <p:spPr>
          <a:xfrm>
            <a:off x="5687568" y="6375679"/>
            <a:ext cx="1234440" cy="345796"/>
          </a:xfrm>
        </p:spPr>
        <p:txBody>
          <a:bodyPr/>
          <a:lstStyle/>
          <a:p>
            <a:fld id="{6F5CC76A-9282-48FB-93AA-9F27785C8BD2}" type="slidenum">
              <a:rPr lang="en-GB" smtClean="0"/>
              <a:t>‹#›</a:t>
            </a:fld>
            <a:endParaRPr lang="en-GB"/>
          </a:p>
        </p:txBody>
      </p:sp>
    </p:spTree>
    <p:extLst>
      <p:ext uri="{BB962C8B-B14F-4D97-AF65-F5344CB8AC3E}">
        <p14:creationId xmlns:p14="http://schemas.microsoft.com/office/powerpoint/2010/main" val="4329891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C6B3CB6-2568-499B-A3C5-07307DF401CF}" type="datetimeFigureOut">
              <a:rPr lang="en-GB" smtClean="0"/>
              <a:t>05/03/2020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F5CC76A-9282-48FB-93AA-9F27785C8BD2}" type="slidenum">
              <a:rPr lang="en-GB" smtClean="0"/>
              <a:t>‹#›</a:t>
            </a:fld>
            <a:endParaRPr lang="en-GB"/>
          </a:p>
        </p:txBody>
      </p:sp>
    </p:spTree>
    <p:extLst>
      <p:ext uri="{BB962C8B-B14F-4D97-AF65-F5344CB8AC3E}">
        <p14:creationId xmlns:p14="http://schemas.microsoft.com/office/powerpoint/2010/main" val="38897105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066321" y="382386"/>
            <a:ext cx="1492132" cy="560040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57300" y="382385"/>
            <a:ext cx="8392585" cy="560040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C6B3CB6-2568-499B-A3C5-07307DF401CF}" type="datetimeFigureOut">
              <a:rPr lang="en-GB" smtClean="0"/>
              <a:t>05/03/2020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F5CC76A-9282-48FB-93AA-9F27785C8BD2}" type="slidenum">
              <a:rPr lang="en-GB" smtClean="0"/>
              <a:t>‹#›</a:t>
            </a:fld>
            <a:endParaRPr lang="en-GB"/>
          </a:p>
        </p:txBody>
      </p:sp>
    </p:spTree>
    <p:extLst>
      <p:ext uri="{BB962C8B-B14F-4D97-AF65-F5344CB8AC3E}">
        <p14:creationId xmlns:p14="http://schemas.microsoft.com/office/powerpoint/2010/main" val="12931444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51678" y="382385"/>
            <a:ext cx="10178322" cy="149213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251678" y="2286001"/>
            <a:ext cx="10178322" cy="359359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251678" y="6375679"/>
            <a:ext cx="2329722" cy="348462"/>
          </a:xfrm>
          <a:prstGeom prst="rect">
            <a:avLst/>
          </a:prstGeom>
        </p:spPr>
        <p:txBody>
          <a:bodyPr vert="horz" lIns="91440" tIns="45720" rIns="91440" bIns="45720" rtlCol="0" anchor="ctr"/>
          <a:lstStyle>
            <a:lvl1pPr algn="l">
              <a:defRPr sz="1200">
                <a:solidFill>
                  <a:schemeClr val="tx1">
                    <a:lumMod val="65000"/>
                    <a:lumOff val="35000"/>
                  </a:schemeClr>
                </a:solidFill>
              </a:defRPr>
            </a:lvl1pPr>
          </a:lstStyle>
          <a:p>
            <a:fld id="{7C6B3CB6-2568-499B-A3C5-07307DF401CF}" type="datetimeFigureOut">
              <a:rPr lang="en-GB" smtClean="0"/>
              <a:t>05/03/2020</a:t>
            </a:fld>
            <a:endParaRPr lang="en-GB"/>
          </a:p>
        </p:txBody>
      </p:sp>
      <p:sp>
        <p:nvSpPr>
          <p:cNvPr id="5" name="Footer Placeholder 4"/>
          <p:cNvSpPr>
            <a:spLocks noGrp="1"/>
          </p:cNvSpPr>
          <p:nvPr>
            <p:ph type="ftr" sz="quarter" idx="3"/>
          </p:nvPr>
        </p:nvSpPr>
        <p:spPr>
          <a:xfrm>
            <a:off x="4038600" y="6375679"/>
            <a:ext cx="4114800" cy="345796"/>
          </a:xfrm>
          <a:prstGeom prst="rect">
            <a:avLst/>
          </a:prstGeom>
        </p:spPr>
        <p:txBody>
          <a:bodyPr vert="horz" lIns="91440" tIns="45720" rIns="91440" bIns="45720" rtlCol="0" anchor="ctr"/>
          <a:lstStyle>
            <a:lvl1pPr algn="ctr">
              <a:defRPr sz="1200">
                <a:solidFill>
                  <a:schemeClr val="tx1">
                    <a:lumMod val="65000"/>
                    <a:lumOff val="35000"/>
                  </a:schemeClr>
                </a:solidFill>
              </a:defRPr>
            </a:lvl1pPr>
          </a:lstStyle>
          <a:p>
            <a:endParaRPr lang="en-GB"/>
          </a:p>
        </p:txBody>
      </p:sp>
      <p:sp>
        <p:nvSpPr>
          <p:cNvPr id="6" name="Slide Number Placeholder 5"/>
          <p:cNvSpPr>
            <a:spLocks noGrp="1"/>
          </p:cNvSpPr>
          <p:nvPr>
            <p:ph type="sldNum" sz="quarter" idx="4"/>
          </p:nvPr>
        </p:nvSpPr>
        <p:spPr>
          <a:xfrm>
            <a:off x="8610601" y="6375679"/>
            <a:ext cx="2819399" cy="345796"/>
          </a:xfrm>
          <a:prstGeom prst="rect">
            <a:avLst/>
          </a:prstGeom>
        </p:spPr>
        <p:txBody>
          <a:bodyPr vert="horz" lIns="91440" tIns="45720" rIns="91440" bIns="45720" rtlCol="0" anchor="ctr"/>
          <a:lstStyle>
            <a:lvl1pPr algn="r">
              <a:defRPr sz="1200">
                <a:solidFill>
                  <a:schemeClr val="tx1">
                    <a:lumMod val="65000"/>
                    <a:lumOff val="35000"/>
                  </a:schemeClr>
                </a:solidFill>
              </a:defRPr>
            </a:lvl1pPr>
          </a:lstStyle>
          <a:p>
            <a:fld id="{6F5CC76A-9282-48FB-93AA-9F27785C8BD2}" type="slidenum">
              <a:rPr lang="en-GB" smtClean="0"/>
              <a:t>‹#›</a:t>
            </a:fld>
            <a:endParaRPr lang="en-GB"/>
          </a:p>
        </p:txBody>
      </p:sp>
      <p:sp>
        <p:nvSpPr>
          <p:cNvPr id="11" name="Freeform 6" title="Left scallop edge"/>
          <p:cNvSpPr/>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tx2"/>
          </a:solidFill>
          <a:ln w="0">
            <a:noFill/>
            <a:prstDash val="solid"/>
            <a:round/>
            <a:headEnd/>
            <a:tailEnd/>
          </a:ln>
        </p:spPr>
      </p:sp>
      <p:sp>
        <p:nvSpPr>
          <p:cNvPr id="12" name="Rectangle 11" title="right edge border"/>
          <p:cNvSpPr/>
          <p:nvPr/>
        </p:nvSpPr>
        <p:spPr>
          <a:xfrm>
            <a:off x="11908536"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63835322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5100" kern="1200" cap="all" spc="200" baseline="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700"/>
        </a:spcBef>
        <a:buClr>
          <a:schemeClr val="tx2"/>
        </a:buClr>
        <a:buFont typeface="Arial" panose="020B0604020202020204" pitchFamily="34" charset="0"/>
        <a:buChar char="•"/>
        <a:defRPr sz="20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110000"/>
        </a:lnSpc>
        <a:spcBef>
          <a:spcPts val="700"/>
        </a:spcBef>
        <a:buClr>
          <a:schemeClr val="tx2"/>
        </a:buClr>
        <a:buFont typeface="Gill Sans MT" panose="020B0502020104020203" pitchFamily="34" charset="0"/>
        <a:buChar char="–"/>
        <a:defRPr sz="18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110000"/>
        </a:lnSpc>
        <a:spcBef>
          <a:spcPts val="700"/>
        </a:spcBef>
        <a:buClr>
          <a:schemeClr val="tx2"/>
        </a:buClr>
        <a:buFont typeface="Arial" panose="020B0604020202020204" pitchFamily="34" charset="0"/>
        <a:buChar char="•"/>
        <a:defRPr sz="16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baseline="0">
          <a:solidFill>
            <a:schemeClr val="tx1">
              <a:lumMod val="65000"/>
              <a:lumOff val="35000"/>
            </a:schemeClr>
          </a:solidFill>
          <a:latin typeface="+mn-lt"/>
          <a:ea typeface="+mn-ea"/>
          <a:cs typeface="+mn-cs"/>
        </a:defRPr>
      </a:lvl8pPr>
      <a:lvl9pPr marL="38862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baseline="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792">
          <p15:clr>
            <a:srgbClr val="F26B43"/>
          </p15:clr>
        </p15:guide>
        <p15:guide id="2" pos="7200">
          <p15:clr>
            <a:srgbClr val="F26B43"/>
          </p15:clr>
        </p15:guide>
        <p15:guide id="3" orient="horz" pos="4008">
          <p15:clr>
            <a:srgbClr val="F26B43"/>
          </p15:clr>
        </p15:guide>
        <p15:guide id="4" orient="horz" pos="1440">
          <p15:clr>
            <a:srgbClr val="F26B43"/>
          </p15:clr>
        </p15:guide>
        <p15:guide id="5" orient="horz" pos="3720">
          <p15:clr>
            <a:srgbClr val="F26B43"/>
          </p15:clr>
        </p15:guide>
        <p15:guide id="6" orient="horz" pos="240">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1.xml"/><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8" Type="http://schemas.openxmlformats.org/officeDocument/2006/relationships/hyperlink" Target="https://scholar.google.com/citations?user=4ZRrSgsAAAAJ&amp;hl=en" TargetMode="External"/><Relationship Id="rId3" Type="http://schemas.openxmlformats.org/officeDocument/2006/relationships/hyperlink" Target="https://pestleanalysis.com/economic-factors-affecting-business/" TargetMode="External"/><Relationship Id="rId7" Type="http://schemas.openxmlformats.org/officeDocument/2006/relationships/hyperlink" Target="http://dl.icdst.org/pdfs/files/2d89fe2521e3327388a4e68bbf59a72b.pdf" TargetMode="External"/><Relationship Id="rId2" Type="http://schemas.openxmlformats.org/officeDocument/2006/relationships/hyperlink" Target="https://www.academia.edu/30410289/Business_Environmental_Factors_Implications_on_the_Survival_and_Growth_of_Business_Organisations_in_the_Manufacturing_Sector_of_Lagos_Metropolis" TargetMode="External"/><Relationship Id="rId1" Type="http://schemas.openxmlformats.org/officeDocument/2006/relationships/slideLayout" Target="../slideLayouts/slideLayout2.xml"/><Relationship Id="rId6" Type="http://schemas.openxmlformats.org/officeDocument/2006/relationships/hyperlink" Target="https://www.academia.edu/39859801/PESTLE-Analysis" TargetMode="External"/><Relationship Id="rId5" Type="http://schemas.openxmlformats.org/officeDocument/2006/relationships/hyperlink" Target="https://core.ac.uk/" TargetMode="External"/><Relationship Id="rId4" Type="http://schemas.openxmlformats.org/officeDocument/2006/relationships/hyperlink" Target="https://books.google.co.uk/" TargetMode="External"/><Relationship Id="rId9" Type="http://schemas.openxmlformats.org/officeDocument/2006/relationships/hyperlink" Target="https://core.ac.uk/download/pdf/29818879.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278B34-7432-4BEA-AA4F-63230BAE4B98}"/>
              </a:ext>
            </a:extLst>
          </p:cNvPr>
          <p:cNvSpPr>
            <a:spLocks noGrp="1"/>
          </p:cNvSpPr>
          <p:nvPr>
            <p:ph type="ctrTitle"/>
          </p:nvPr>
        </p:nvSpPr>
        <p:spPr/>
        <p:txBody>
          <a:bodyPr/>
          <a:lstStyle/>
          <a:p>
            <a:r>
              <a:rPr lang="en-GB" dirty="0"/>
              <a:t>Personnel Resourcing Management </a:t>
            </a:r>
          </a:p>
        </p:txBody>
      </p:sp>
      <p:sp>
        <p:nvSpPr>
          <p:cNvPr id="3" name="Subtitle 2">
            <a:extLst>
              <a:ext uri="{FF2B5EF4-FFF2-40B4-BE49-F238E27FC236}">
                <a16:creationId xmlns:a16="http://schemas.microsoft.com/office/drawing/2014/main" id="{24045A4C-EDC5-4454-A300-4B0AF63086C9}"/>
              </a:ext>
            </a:extLst>
          </p:cNvPr>
          <p:cNvSpPr>
            <a:spLocks noGrp="1"/>
          </p:cNvSpPr>
          <p:nvPr>
            <p:ph type="subTitle" idx="1"/>
          </p:nvPr>
        </p:nvSpPr>
        <p:spPr>
          <a:xfrm>
            <a:off x="4330448" y="5493376"/>
            <a:ext cx="8045373" cy="742279"/>
          </a:xfrm>
        </p:spPr>
        <p:txBody>
          <a:bodyPr>
            <a:noAutofit/>
          </a:bodyPr>
          <a:lstStyle/>
          <a:p>
            <a:r>
              <a:rPr lang="en-GB" sz="1400" dirty="0"/>
              <a:t>Student Name: Emil </a:t>
            </a:r>
            <a:r>
              <a:rPr lang="en-GB" sz="1400" dirty="0" err="1"/>
              <a:t>Tulucea</a:t>
            </a:r>
            <a:r>
              <a:rPr lang="en-GB" sz="1400" dirty="0"/>
              <a:t> </a:t>
            </a:r>
          </a:p>
          <a:p>
            <a:r>
              <a:rPr lang="en-GB" sz="1400" dirty="0"/>
              <a:t>Student Code:</a:t>
            </a:r>
          </a:p>
          <a:p>
            <a:r>
              <a:rPr lang="en-GB" sz="1400" dirty="0"/>
              <a:t>Lecturer: Abdi Rahman </a:t>
            </a:r>
          </a:p>
          <a:p>
            <a:r>
              <a:rPr lang="en-GB" sz="1400" dirty="0"/>
              <a:t>Module Title: Personnel Resourcing Development </a:t>
            </a:r>
          </a:p>
        </p:txBody>
      </p:sp>
    </p:spTree>
    <p:extLst>
      <p:ext uri="{BB962C8B-B14F-4D97-AF65-F5344CB8AC3E}">
        <p14:creationId xmlns:p14="http://schemas.microsoft.com/office/powerpoint/2010/main" val="8093873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0851669-7281-49C2-8BF0-67BA70EC1A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5C8689-13AE-460F-8E37-72CE98955B66}"/>
              </a:ext>
            </a:extLst>
          </p:cNvPr>
          <p:cNvSpPr>
            <a:spLocks noGrp="1"/>
          </p:cNvSpPr>
          <p:nvPr>
            <p:ph type="title"/>
          </p:nvPr>
        </p:nvSpPr>
        <p:spPr>
          <a:xfrm>
            <a:off x="2895600" y="382385"/>
            <a:ext cx="8534399" cy="1413758"/>
          </a:xfrm>
        </p:spPr>
        <p:txBody>
          <a:bodyPr anchor="b">
            <a:normAutofit/>
          </a:bodyPr>
          <a:lstStyle/>
          <a:p>
            <a:pPr algn="ctr"/>
            <a:r>
              <a:rPr lang="en-GB" sz="4400"/>
              <a:t>Introduction </a:t>
            </a:r>
          </a:p>
        </p:txBody>
      </p:sp>
      <p:sp>
        <p:nvSpPr>
          <p:cNvPr id="10" name="Freeform: Shape 9">
            <a:extLst>
              <a:ext uri="{FF2B5EF4-FFF2-40B4-BE49-F238E27FC236}">
                <a16:creationId xmlns:a16="http://schemas.microsoft.com/office/drawing/2014/main" id="{16992B13-74C4-4370-93C5-F5403D944D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 y="0"/>
            <a:ext cx="2275119" cy="6858000"/>
          </a:xfrm>
          <a:custGeom>
            <a:avLst/>
            <a:gdLst>
              <a:gd name="connsiteX0" fmla="*/ 0 w 2275119"/>
              <a:gd name="connsiteY0" fmla="*/ 0 h 6858000"/>
              <a:gd name="connsiteX1" fmla="*/ 1389294 w 2275119"/>
              <a:gd name="connsiteY1" fmla="*/ 0 h 6858000"/>
              <a:gd name="connsiteX2" fmla="*/ 1556068 w 2275119"/>
              <a:gd name="connsiteY2" fmla="*/ 0 h 6858000"/>
              <a:gd name="connsiteX3" fmla="*/ 2098907 w 2275119"/>
              <a:gd name="connsiteY3" fmla="*/ 0 h 6858000"/>
              <a:gd name="connsiteX4" fmla="*/ 2100494 w 2275119"/>
              <a:gd name="connsiteY4" fmla="*/ 68263 h 6858000"/>
              <a:gd name="connsiteX5" fmla="*/ 2108432 w 2275119"/>
              <a:gd name="connsiteY5" fmla="*/ 128588 h 6858000"/>
              <a:gd name="connsiteX6" fmla="*/ 2119544 w 2275119"/>
              <a:gd name="connsiteY6" fmla="*/ 180975 h 6858000"/>
              <a:gd name="connsiteX7" fmla="*/ 2133832 w 2275119"/>
              <a:gd name="connsiteY7" fmla="*/ 227013 h 6858000"/>
              <a:gd name="connsiteX8" fmla="*/ 2149707 w 2275119"/>
              <a:gd name="connsiteY8" fmla="*/ 268288 h 6858000"/>
              <a:gd name="connsiteX9" fmla="*/ 2168757 w 2275119"/>
              <a:gd name="connsiteY9" fmla="*/ 304800 h 6858000"/>
              <a:gd name="connsiteX10" fmla="*/ 2187807 w 2275119"/>
              <a:gd name="connsiteY10" fmla="*/ 342900 h 6858000"/>
              <a:gd name="connsiteX11" fmla="*/ 2206857 w 2275119"/>
              <a:gd name="connsiteY11" fmla="*/ 381000 h 6858000"/>
              <a:gd name="connsiteX12" fmla="*/ 2222732 w 2275119"/>
              <a:gd name="connsiteY12" fmla="*/ 417513 h 6858000"/>
              <a:gd name="connsiteX13" fmla="*/ 2238607 w 2275119"/>
              <a:gd name="connsiteY13" fmla="*/ 458788 h 6858000"/>
              <a:gd name="connsiteX14" fmla="*/ 2254482 w 2275119"/>
              <a:gd name="connsiteY14" fmla="*/ 504825 h 6858000"/>
              <a:gd name="connsiteX15" fmla="*/ 2265594 w 2275119"/>
              <a:gd name="connsiteY15" fmla="*/ 557213 h 6858000"/>
              <a:gd name="connsiteX16" fmla="*/ 2271944 w 2275119"/>
              <a:gd name="connsiteY16" fmla="*/ 617538 h 6858000"/>
              <a:gd name="connsiteX17" fmla="*/ 2275119 w 2275119"/>
              <a:gd name="connsiteY17" fmla="*/ 685800 h 6858000"/>
              <a:gd name="connsiteX18" fmla="*/ 2271944 w 2275119"/>
              <a:gd name="connsiteY18" fmla="*/ 754063 h 6858000"/>
              <a:gd name="connsiteX19" fmla="*/ 2265594 w 2275119"/>
              <a:gd name="connsiteY19" fmla="*/ 814388 h 6858000"/>
              <a:gd name="connsiteX20" fmla="*/ 2254482 w 2275119"/>
              <a:gd name="connsiteY20" fmla="*/ 866775 h 6858000"/>
              <a:gd name="connsiteX21" fmla="*/ 2238607 w 2275119"/>
              <a:gd name="connsiteY21" fmla="*/ 912813 h 6858000"/>
              <a:gd name="connsiteX22" fmla="*/ 2222732 w 2275119"/>
              <a:gd name="connsiteY22" fmla="*/ 954088 h 6858000"/>
              <a:gd name="connsiteX23" fmla="*/ 2206857 w 2275119"/>
              <a:gd name="connsiteY23" fmla="*/ 990600 h 6858000"/>
              <a:gd name="connsiteX24" fmla="*/ 2187807 w 2275119"/>
              <a:gd name="connsiteY24" fmla="*/ 1028700 h 6858000"/>
              <a:gd name="connsiteX25" fmla="*/ 2168757 w 2275119"/>
              <a:gd name="connsiteY25" fmla="*/ 1066800 h 6858000"/>
              <a:gd name="connsiteX26" fmla="*/ 2149707 w 2275119"/>
              <a:gd name="connsiteY26" fmla="*/ 1103313 h 6858000"/>
              <a:gd name="connsiteX27" fmla="*/ 2133832 w 2275119"/>
              <a:gd name="connsiteY27" fmla="*/ 1144588 h 6858000"/>
              <a:gd name="connsiteX28" fmla="*/ 2119544 w 2275119"/>
              <a:gd name="connsiteY28" fmla="*/ 1190625 h 6858000"/>
              <a:gd name="connsiteX29" fmla="*/ 2108432 w 2275119"/>
              <a:gd name="connsiteY29" fmla="*/ 1243013 h 6858000"/>
              <a:gd name="connsiteX30" fmla="*/ 2100494 w 2275119"/>
              <a:gd name="connsiteY30" fmla="*/ 1303338 h 6858000"/>
              <a:gd name="connsiteX31" fmla="*/ 2098907 w 2275119"/>
              <a:gd name="connsiteY31" fmla="*/ 1371600 h 6858000"/>
              <a:gd name="connsiteX32" fmla="*/ 2100494 w 2275119"/>
              <a:gd name="connsiteY32" fmla="*/ 1439863 h 6858000"/>
              <a:gd name="connsiteX33" fmla="*/ 2108432 w 2275119"/>
              <a:gd name="connsiteY33" fmla="*/ 1500188 h 6858000"/>
              <a:gd name="connsiteX34" fmla="*/ 2119544 w 2275119"/>
              <a:gd name="connsiteY34" fmla="*/ 1552575 h 6858000"/>
              <a:gd name="connsiteX35" fmla="*/ 2133832 w 2275119"/>
              <a:gd name="connsiteY35" fmla="*/ 1598613 h 6858000"/>
              <a:gd name="connsiteX36" fmla="*/ 2149707 w 2275119"/>
              <a:gd name="connsiteY36" fmla="*/ 1639888 h 6858000"/>
              <a:gd name="connsiteX37" fmla="*/ 2168757 w 2275119"/>
              <a:gd name="connsiteY37" fmla="*/ 1676400 h 6858000"/>
              <a:gd name="connsiteX38" fmla="*/ 2187807 w 2275119"/>
              <a:gd name="connsiteY38" fmla="*/ 1714500 h 6858000"/>
              <a:gd name="connsiteX39" fmla="*/ 2206857 w 2275119"/>
              <a:gd name="connsiteY39" fmla="*/ 1752600 h 6858000"/>
              <a:gd name="connsiteX40" fmla="*/ 2222732 w 2275119"/>
              <a:gd name="connsiteY40" fmla="*/ 1789113 h 6858000"/>
              <a:gd name="connsiteX41" fmla="*/ 2238607 w 2275119"/>
              <a:gd name="connsiteY41" fmla="*/ 1830388 h 6858000"/>
              <a:gd name="connsiteX42" fmla="*/ 2254482 w 2275119"/>
              <a:gd name="connsiteY42" fmla="*/ 1876425 h 6858000"/>
              <a:gd name="connsiteX43" fmla="*/ 2265594 w 2275119"/>
              <a:gd name="connsiteY43" fmla="*/ 1928813 h 6858000"/>
              <a:gd name="connsiteX44" fmla="*/ 2271944 w 2275119"/>
              <a:gd name="connsiteY44" fmla="*/ 1989138 h 6858000"/>
              <a:gd name="connsiteX45" fmla="*/ 2275119 w 2275119"/>
              <a:gd name="connsiteY45" fmla="*/ 2057400 h 6858000"/>
              <a:gd name="connsiteX46" fmla="*/ 2271944 w 2275119"/>
              <a:gd name="connsiteY46" fmla="*/ 2125663 h 6858000"/>
              <a:gd name="connsiteX47" fmla="*/ 2265594 w 2275119"/>
              <a:gd name="connsiteY47" fmla="*/ 2185988 h 6858000"/>
              <a:gd name="connsiteX48" fmla="*/ 2254482 w 2275119"/>
              <a:gd name="connsiteY48" fmla="*/ 2238375 h 6858000"/>
              <a:gd name="connsiteX49" fmla="*/ 2238607 w 2275119"/>
              <a:gd name="connsiteY49" fmla="*/ 2284413 h 6858000"/>
              <a:gd name="connsiteX50" fmla="*/ 2222732 w 2275119"/>
              <a:gd name="connsiteY50" fmla="*/ 2325688 h 6858000"/>
              <a:gd name="connsiteX51" fmla="*/ 2206857 w 2275119"/>
              <a:gd name="connsiteY51" fmla="*/ 2362200 h 6858000"/>
              <a:gd name="connsiteX52" fmla="*/ 2187807 w 2275119"/>
              <a:gd name="connsiteY52" fmla="*/ 2400300 h 6858000"/>
              <a:gd name="connsiteX53" fmla="*/ 2168757 w 2275119"/>
              <a:gd name="connsiteY53" fmla="*/ 2438400 h 6858000"/>
              <a:gd name="connsiteX54" fmla="*/ 2149707 w 2275119"/>
              <a:gd name="connsiteY54" fmla="*/ 2474913 h 6858000"/>
              <a:gd name="connsiteX55" fmla="*/ 2133832 w 2275119"/>
              <a:gd name="connsiteY55" fmla="*/ 2516188 h 6858000"/>
              <a:gd name="connsiteX56" fmla="*/ 2119544 w 2275119"/>
              <a:gd name="connsiteY56" fmla="*/ 2562225 h 6858000"/>
              <a:gd name="connsiteX57" fmla="*/ 2108432 w 2275119"/>
              <a:gd name="connsiteY57" fmla="*/ 2614613 h 6858000"/>
              <a:gd name="connsiteX58" fmla="*/ 2100494 w 2275119"/>
              <a:gd name="connsiteY58" fmla="*/ 2674938 h 6858000"/>
              <a:gd name="connsiteX59" fmla="*/ 2098907 w 2275119"/>
              <a:gd name="connsiteY59" fmla="*/ 2743200 h 6858000"/>
              <a:gd name="connsiteX60" fmla="*/ 2100494 w 2275119"/>
              <a:gd name="connsiteY60" fmla="*/ 2811463 h 6858000"/>
              <a:gd name="connsiteX61" fmla="*/ 2108432 w 2275119"/>
              <a:gd name="connsiteY61" fmla="*/ 2871788 h 6858000"/>
              <a:gd name="connsiteX62" fmla="*/ 2119544 w 2275119"/>
              <a:gd name="connsiteY62" fmla="*/ 2924175 h 6858000"/>
              <a:gd name="connsiteX63" fmla="*/ 2133832 w 2275119"/>
              <a:gd name="connsiteY63" fmla="*/ 2970213 h 6858000"/>
              <a:gd name="connsiteX64" fmla="*/ 2149707 w 2275119"/>
              <a:gd name="connsiteY64" fmla="*/ 3011488 h 6858000"/>
              <a:gd name="connsiteX65" fmla="*/ 2168757 w 2275119"/>
              <a:gd name="connsiteY65" fmla="*/ 3048000 h 6858000"/>
              <a:gd name="connsiteX66" fmla="*/ 2187807 w 2275119"/>
              <a:gd name="connsiteY66" fmla="*/ 3086100 h 6858000"/>
              <a:gd name="connsiteX67" fmla="*/ 2206857 w 2275119"/>
              <a:gd name="connsiteY67" fmla="*/ 3124200 h 6858000"/>
              <a:gd name="connsiteX68" fmla="*/ 2222732 w 2275119"/>
              <a:gd name="connsiteY68" fmla="*/ 3160713 h 6858000"/>
              <a:gd name="connsiteX69" fmla="*/ 2238607 w 2275119"/>
              <a:gd name="connsiteY69" fmla="*/ 3201988 h 6858000"/>
              <a:gd name="connsiteX70" fmla="*/ 2254482 w 2275119"/>
              <a:gd name="connsiteY70" fmla="*/ 3248025 h 6858000"/>
              <a:gd name="connsiteX71" fmla="*/ 2265594 w 2275119"/>
              <a:gd name="connsiteY71" fmla="*/ 3300413 h 6858000"/>
              <a:gd name="connsiteX72" fmla="*/ 2271944 w 2275119"/>
              <a:gd name="connsiteY72" fmla="*/ 3360738 h 6858000"/>
              <a:gd name="connsiteX73" fmla="*/ 2275119 w 2275119"/>
              <a:gd name="connsiteY73" fmla="*/ 3427413 h 6858000"/>
              <a:gd name="connsiteX74" fmla="*/ 2271944 w 2275119"/>
              <a:gd name="connsiteY74" fmla="*/ 3497263 h 6858000"/>
              <a:gd name="connsiteX75" fmla="*/ 2265594 w 2275119"/>
              <a:gd name="connsiteY75" fmla="*/ 3557588 h 6858000"/>
              <a:gd name="connsiteX76" fmla="*/ 2254482 w 2275119"/>
              <a:gd name="connsiteY76" fmla="*/ 3609975 h 6858000"/>
              <a:gd name="connsiteX77" fmla="*/ 2238607 w 2275119"/>
              <a:gd name="connsiteY77" fmla="*/ 3656013 h 6858000"/>
              <a:gd name="connsiteX78" fmla="*/ 2222732 w 2275119"/>
              <a:gd name="connsiteY78" fmla="*/ 3697288 h 6858000"/>
              <a:gd name="connsiteX79" fmla="*/ 2206857 w 2275119"/>
              <a:gd name="connsiteY79" fmla="*/ 3733800 h 6858000"/>
              <a:gd name="connsiteX80" fmla="*/ 2187807 w 2275119"/>
              <a:gd name="connsiteY80" fmla="*/ 3771900 h 6858000"/>
              <a:gd name="connsiteX81" fmla="*/ 2168757 w 2275119"/>
              <a:gd name="connsiteY81" fmla="*/ 3810000 h 6858000"/>
              <a:gd name="connsiteX82" fmla="*/ 2149707 w 2275119"/>
              <a:gd name="connsiteY82" fmla="*/ 3846513 h 6858000"/>
              <a:gd name="connsiteX83" fmla="*/ 2133832 w 2275119"/>
              <a:gd name="connsiteY83" fmla="*/ 3887788 h 6858000"/>
              <a:gd name="connsiteX84" fmla="*/ 2119544 w 2275119"/>
              <a:gd name="connsiteY84" fmla="*/ 3933825 h 6858000"/>
              <a:gd name="connsiteX85" fmla="*/ 2108432 w 2275119"/>
              <a:gd name="connsiteY85" fmla="*/ 3986213 h 6858000"/>
              <a:gd name="connsiteX86" fmla="*/ 2100494 w 2275119"/>
              <a:gd name="connsiteY86" fmla="*/ 4046538 h 6858000"/>
              <a:gd name="connsiteX87" fmla="*/ 2098907 w 2275119"/>
              <a:gd name="connsiteY87" fmla="*/ 4114800 h 6858000"/>
              <a:gd name="connsiteX88" fmla="*/ 2100494 w 2275119"/>
              <a:gd name="connsiteY88" fmla="*/ 4183063 h 6858000"/>
              <a:gd name="connsiteX89" fmla="*/ 2108432 w 2275119"/>
              <a:gd name="connsiteY89" fmla="*/ 4243388 h 6858000"/>
              <a:gd name="connsiteX90" fmla="*/ 2119544 w 2275119"/>
              <a:gd name="connsiteY90" fmla="*/ 4295775 h 6858000"/>
              <a:gd name="connsiteX91" fmla="*/ 2133832 w 2275119"/>
              <a:gd name="connsiteY91" fmla="*/ 4341813 h 6858000"/>
              <a:gd name="connsiteX92" fmla="*/ 2149707 w 2275119"/>
              <a:gd name="connsiteY92" fmla="*/ 4383088 h 6858000"/>
              <a:gd name="connsiteX93" fmla="*/ 2168757 w 2275119"/>
              <a:gd name="connsiteY93" fmla="*/ 4419600 h 6858000"/>
              <a:gd name="connsiteX94" fmla="*/ 2206857 w 2275119"/>
              <a:gd name="connsiteY94" fmla="*/ 4495800 h 6858000"/>
              <a:gd name="connsiteX95" fmla="*/ 2222732 w 2275119"/>
              <a:gd name="connsiteY95" fmla="*/ 4532313 h 6858000"/>
              <a:gd name="connsiteX96" fmla="*/ 2238607 w 2275119"/>
              <a:gd name="connsiteY96" fmla="*/ 4573588 h 6858000"/>
              <a:gd name="connsiteX97" fmla="*/ 2254482 w 2275119"/>
              <a:gd name="connsiteY97" fmla="*/ 4619625 h 6858000"/>
              <a:gd name="connsiteX98" fmla="*/ 2265594 w 2275119"/>
              <a:gd name="connsiteY98" fmla="*/ 4672013 h 6858000"/>
              <a:gd name="connsiteX99" fmla="*/ 2271944 w 2275119"/>
              <a:gd name="connsiteY99" fmla="*/ 4732338 h 6858000"/>
              <a:gd name="connsiteX100" fmla="*/ 2275119 w 2275119"/>
              <a:gd name="connsiteY100" fmla="*/ 4800600 h 6858000"/>
              <a:gd name="connsiteX101" fmla="*/ 2271944 w 2275119"/>
              <a:gd name="connsiteY101" fmla="*/ 4868863 h 6858000"/>
              <a:gd name="connsiteX102" fmla="*/ 2265594 w 2275119"/>
              <a:gd name="connsiteY102" fmla="*/ 4929188 h 6858000"/>
              <a:gd name="connsiteX103" fmla="*/ 2254482 w 2275119"/>
              <a:gd name="connsiteY103" fmla="*/ 4981575 h 6858000"/>
              <a:gd name="connsiteX104" fmla="*/ 2238607 w 2275119"/>
              <a:gd name="connsiteY104" fmla="*/ 5027613 h 6858000"/>
              <a:gd name="connsiteX105" fmla="*/ 2222732 w 2275119"/>
              <a:gd name="connsiteY105" fmla="*/ 5068888 h 6858000"/>
              <a:gd name="connsiteX106" fmla="*/ 2206857 w 2275119"/>
              <a:gd name="connsiteY106" fmla="*/ 5105400 h 6858000"/>
              <a:gd name="connsiteX107" fmla="*/ 2187807 w 2275119"/>
              <a:gd name="connsiteY107" fmla="*/ 5143500 h 6858000"/>
              <a:gd name="connsiteX108" fmla="*/ 2168757 w 2275119"/>
              <a:gd name="connsiteY108" fmla="*/ 5181600 h 6858000"/>
              <a:gd name="connsiteX109" fmla="*/ 2149707 w 2275119"/>
              <a:gd name="connsiteY109" fmla="*/ 5218113 h 6858000"/>
              <a:gd name="connsiteX110" fmla="*/ 2133832 w 2275119"/>
              <a:gd name="connsiteY110" fmla="*/ 5259388 h 6858000"/>
              <a:gd name="connsiteX111" fmla="*/ 2119544 w 2275119"/>
              <a:gd name="connsiteY111" fmla="*/ 5305425 h 6858000"/>
              <a:gd name="connsiteX112" fmla="*/ 2108432 w 2275119"/>
              <a:gd name="connsiteY112" fmla="*/ 5357813 h 6858000"/>
              <a:gd name="connsiteX113" fmla="*/ 2100494 w 2275119"/>
              <a:gd name="connsiteY113" fmla="*/ 5418138 h 6858000"/>
              <a:gd name="connsiteX114" fmla="*/ 2098907 w 2275119"/>
              <a:gd name="connsiteY114" fmla="*/ 5486400 h 6858000"/>
              <a:gd name="connsiteX115" fmla="*/ 2100494 w 2275119"/>
              <a:gd name="connsiteY115" fmla="*/ 5554663 h 6858000"/>
              <a:gd name="connsiteX116" fmla="*/ 2108432 w 2275119"/>
              <a:gd name="connsiteY116" fmla="*/ 5614988 h 6858000"/>
              <a:gd name="connsiteX117" fmla="*/ 2119544 w 2275119"/>
              <a:gd name="connsiteY117" fmla="*/ 5667375 h 6858000"/>
              <a:gd name="connsiteX118" fmla="*/ 2133832 w 2275119"/>
              <a:gd name="connsiteY118" fmla="*/ 5713413 h 6858000"/>
              <a:gd name="connsiteX119" fmla="*/ 2149707 w 2275119"/>
              <a:gd name="connsiteY119" fmla="*/ 5754688 h 6858000"/>
              <a:gd name="connsiteX120" fmla="*/ 2168757 w 2275119"/>
              <a:gd name="connsiteY120" fmla="*/ 5791200 h 6858000"/>
              <a:gd name="connsiteX121" fmla="*/ 2187807 w 2275119"/>
              <a:gd name="connsiteY121" fmla="*/ 5829300 h 6858000"/>
              <a:gd name="connsiteX122" fmla="*/ 2206857 w 2275119"/>
              <a:gd name="connsiteY122" fmla="*/ 5867400 h 6858000"/>
              <a:gd name="connsiteX123" fmla="*/ 2222732 w 2275119"/>
              <a:gd name="connsiteY123" fmla="*/ 5903913 h 6858000"/>
              <a:gd name="connsiteX124" fmla="*/ 2238607 w 2275119"/>
              <a:gd name="connsiteY124" fmla="*/ 5945188 h 6858000"/>
              <a:gd name="connsiteX125" fmla="*/ 2254482 w 2275119"/>
              <a:gd name="connsiteY125" fmla="*/ 5991225 h 6858000"/>
              <a:gd name="connsiteX126" fmla="*/ 2265594 w 2275119"/>
              <a:gd name="connsiteY126" fmla="*/ 6043613 h 6858000"/>
              <a:gd name="connsiteX127" fmla="*/ 2271944 w 2275119"/>
              <a:gd name="connsiteY127" fmla="*/ 6103938 h 6858000"/>
              <a:gd name="connsiteX128" fmla="*/ 2275119 w 2275119"/>
              <a:gd name="connsiteY128" fmla="*/ 6172200 h 6858000"/>
              <a:gd name="connsiteX129" fmla="*/ 2271944 w 2275119"/>
              <a:gd name="connsiteY129" fmla="*/ 6240463 h 6858000"/>
              <a:gd name="connsiteX130" fmla="*/ 2265594 w 2275119"/>
              <a:gd name="connsiteY130" fmla="*/ 6300788 h 6858000"/>
              <a:gd name="connsiteX131" fmla="*/ 2254482 w 2275119"/>
              <a:gd name="connsiteY131" fmla="*/ 6353175 h 6858000"/>
              <a:gd name="connsiteX132" fmla="*/ 2238607 w 2275119"/>
              <a:gd name="connsiteY132" fmla="*/ 6399213 h 6858000"/>
              <a:gd name="connsiteX133" fmla="*/ 2222732 w 2275119"/>
              <a:gd name="connsiteY133" fmla="*/ 6440488 h 6858000"/>
              <a:gd name="connsiteX134" fmla="*/ 2206857 w 2275119"/>
              <a:gd name="connsiteY134" fmla="*/ 6477000 h 6858000"/>
              <a:gd name="connsiteX135" fmla="*/ 2187807 w 2275119"/>
              <a:gd name="connsiteY135" fmla="*/ 6515100 h 6858000"/>
              <a:gd name="connsiteX136" fmla="*/ 2168757 w 2275119"/>
              <a:gd name="connsiteY136" fmla="*/ 6553200 h 6858000"/>
              <a:gd name="connsiteX137" fmla="*/ 2149707 w 2275119"/>
              <a:gd name="connsiteY137" fmla="*/ 6589713 h 6858000"/>
              <a:gd name="connsiteX138" fmla="*/ 2133832 w 2275119"/>
              <a:gd name="connsiteY138" fmla="*/ 6630988 h 6858000"/>
              <a:gd name="connsiteX139" fmla="*/ 2119544 w 2275119"/>
              <a:gd name="connsiteY139" fmla="*/ 6677025 h 6858000"/>
              <a:gd name="connsiteX140" fmla="*/ 2108432 w 2275119"/>
              <a:gd name="connsiteY140" fmla="*/ 6729413 h 6858000"/>
              <a:gd name="connsiteX141" fmla="*/ 2100494 w 2275119"/>
              <a:gd name="connsiteY141" fmla="*/ 6789738 h 6858000"/>
              <a:gd name="connsiteX142" fmla="*/ 2098907 w 2275119"/>
              <a:gd name="connsiteY142" fmla="*/ 6858000 h 6858000"/>
              <a:gd name="connsiteX143" fmla="*/ 1556068 w 2275119"/>
              <a:gd name="connsiteY143" fmla="*/ 6858000 h 6858000"/>
              <a:gd name="connsiteX144" fmla="*/ 1389294 w 2275119"/>
              <a:gd name="connsiteY144" fmla="*/ 6858000 h 6858000"/>
              <a:gd name="connsiteX145" fmla="*/ 0 w 2275119"/>
              <a:gd name="connsiteY14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2275119" h="6858000">
                <a:moveTo>
                  <a:pt x="0" y="0"/>
                </a:moveTo>
                <a:lnTo>
                  <a:pt x="1389294" y="0"/>
                </a:lnTo>
                <a:lnTo>
                  <a:pt x="1556068" y="0"/>
                </a:lnTo>
                <a:lnTo>
                  <a:pt x="2098907" y="0"/>
                </a:lnTo>
                <a:lnTo>
                  <a:pt x="2100494" y="68263"/>
                </a:lnTo>
                <a:lnTo>
                  <a:pt x="2108432" y="128588"/>
                </a:lnTo>
                <a:lnTo>
                  <a:pt x="2119544" y="180975"/>
                </a:lnTo>
                <a:lnTo>
                  <a:pt x="2133832" y="227013"/>
                </a:lnTo>
                <a:lnTo>
                  <a:pt x="2149707" y="268288"/>
                </a:lnTo>
                <a:lnTo>
                  <a:pt x="2168757" y="304800"/>
                </a:lnTo>
                <a:lnTo>
                  <a:pt x="2187807" y="342900"/>
                </a:lnTo>
                <a:lnTo>
                  <a:pt x="2206857" y="381000"/>
                </a:lnTo>
                <a:lnTo>
                  <a:pt x="2222732" y="417513"/>
                </a:lnTo>
                <a:lnTo>
                  <a:pt x="2238607" y="458788"/>
                </a:lnTo>
                <a:lnTo>
                  <a:pt x="2254482" y="504825"/>
                </a:lnTo>
                <a:lnTo>
                  <a:pt x="2265594" y="557213"/>
                </a:lnTo>
                <a:lnTo>
                  <a:pt x="2271944" y="617538"/>
                </a:lnTo>
                <a:lnTo>
                  <a:pt x="2275119" y="685800"/>
                </a:lnTo>
                <a:lnTo>
                  <a:pt x="2271944" y="754063"/>
                </a:lnTo>
                <a:lnTo>
                  <a:pt x="2265594" y="814388"/>
                </a:lnTo>
                <a:lnTo>
                  <a:pt x="2254482" y="866775"/>
                </a:lnTo>
                <a:lnTo>
                  <a:pt x="2238607" y="912813"/>
                </a:lnTo>
                <a:lnTo>
                  <a:pt x="2222732" y="954088"/>
                </a:lnTo>
                <a:lnTo>
                  <a:pt x="2206857" y="990600"/>
                </a:lnTo>
                <a:lnTo>
                  <a:pt x="2187807" y="1028700"/>
                </a:lnTo>
                <a:lnTo>
                  <a:pt x="2168757" y="1066800"/>
                </a:lnTo>
                <a:lnTo>
                  <a:pt x="2149707" y="1103313"/>
                </a:lnTo>
                <a:lnTo>
                  <a:pt x="2133832" y="1144588"/>
                </a:lnTo>
                <a:lnTo>
                  <a:pt x="2119544" y="1190625"/>
                </a:lnTo>
                <a:lnTo>
                  <a:pt x="2108432" y="1243013"/>
                </a:lnTo>
                <a:lnTo>
                  <a:pt x="2100494" y="1303338"/>
                </a:lnTo>
                <a:lnTo>
                  <a:pt x="2098907" y="1371600"/>
                </a:lnTo>
                <a:lnTo>
                  <a:pt x="2100494" y="1439863"/>
                </a:lnTo>
                <a:lnTo>
                  <a:pt x="2108432" y="1500188"/>
                </a:lnTo>
                <a:lnTo>
                  <a:pt x="2119544" y="1552575"/>
                </a:lnTo>
                <a:lnTo>
                  <a:pt x="2133832" y="1598613"/>
                </a:lnTo>
                <a:lnTo>
                  <a:pt x="2149707" y="1639888"/>
                </a:lnTo>
                <a:lnTo>
                  <a:pt x="2168757" y="1676400"/>
                </a:lnTo>
                <a:lnTo>
                  <a:pt x="2187807" y="1714500"/>
                </a:lnTo>
                <a:lnTo>
                  <a:pt x="2206857" y="1752600"/>
                </a:lnTo>
                <a:lnTo>
                  <a:pt x="2222732" y="1789113"/>
                </a:lnTo>
                <a:lnTo>
                  <a:pt x="2238607" y="1830388"/>
                </a:lnTo>
                <a:lnTo>
                  <a:pt x="2254482" y="1876425"/>
                </a:lnTo>
                <a:lnTo>
                  <a:pt x="2265594" y="1928813"/>
                </a:lnTo>
                <a:lnTo>
                  <a:pt x="2271944" y="1989138"/>
                </a:lnTo>
                <a:lnTo>
                  <a:pt x="2275119" y="2057400"/>
                </a:lnTo>
                <a:lnTo>
                  <a:pt x="2271944" y="2125663"/>
                </a:lnTo>
                <a:lnTo>
                  <a:pt x="2265594" y="2185988"/>
                </a:lnTo>
                <a:lnTo>
                  <a:pt x="2254482" y="2238375"/>
                </a:lnTo>
                <a:lnTo>
                  <a:pt x="2238607" y="2284413"/>
                </a:lnTo>
                <a:lnTo>
                  <a:pt x="2222732" y="2325688"/>
                </a:lnTo>
                <a:lnTo>
                  <a:pt x="2206857" y="2362200"/>
                </a:lnTo>
                <a:lnTo>
                  <a:pt x="2187807" y="2400300"/>
                </a:lnTo>
                <a:lnTo>
                  <a:pt x="2168757" y="2438400"/>
                </a:lnTo>
                <a:lnTo>
                  <a:pt x="2149707" y="2474913"/>
                </a:lnTo>
                <a:lnTo>
                  <a:pt x="2133832" y="2516188"/>
                </a:lnTo>
                <a:lnTo>
                  <a:pt x="2119544" y="2562225"/>
                </a:lnTo>
                <a:lnTo>
                  <a:pt x="2108432" y="2614613"/>
                </a:lnTo>
                <a:lnTo>
                  <a:pt x="2100494" y="2674938"/>
                </a:lnTo>
                <a:lnTo>
                  <a:pt x="2098907" y="2743200"/>
                </a:lnTo>
                <a:lnTo>
                  <a:pt x="2100494" y="2811463"/>
                </a:lnTo>
                <a:lnTo>
                  <a:pt x="2108432" y="2871788"/>
                </a:lnTo>
                <a:lnTo>
                  <a:pt x="2119544" y="2924175"/>
                </a:lnTo>
                <a:lnTo>
                  <a:pt x="2133832" y="2970213"/>
                </a:lnTo>
                <a:lnTo>
                  <a:pt x="2149707" y="3011488"/>
                </a:lnTo>
                <a:lnTo>
                  <a:pt x="2168757" y="3048000"/>
                </a:lnTo>
                <a:lnTo>
                  <a:pt x="2187807" y="3086100"/>
                </a:lnTo>
                <a:lnTo>
                  <a:pt x="2206857" y="3124200"/>
                </a:lnTo>
                <a:lnTo>
                  <a:pt x="2222732" y="3160713"/>
                </a:lnTo>
                <a:lnTo>
                  <a:pt x="2238607" y="3201988"/>
                </a:lnTo>
                <a:lnTo>
                  <a:pt x="2254482" y="3248025"/>
                </a:lnTo>
                <a:lnTo>
                  <a:pt x="2265594" y="3300413"/>
                </a:lnTo>
                <a:lnTo>
                  <a:pt x="2271944" y="3360738"/>
                </a:lnTo>
                <a:lnTo>
                  <a:pt x="2275119" y="3427413"/>
                </a:lnTo>
                <a:lnTo>
                  <a:pt x="2271944" y="3497263"/>
                </a:lnTo>
                <a:lnTo>
                  <a:pt x="2265594" y="3557588"/>
                </a:lnTo>
                <a:lnTo>
                  <a:pt x="2254482" y="3609975"/>
                </a:lnTo>
                <a:lnTo>
                  <a:pt x="2238607" y="3656013"/>
                </a:lnTo>
                <a:lnTo>
                  <a:pt x="2222732" y="3697288"/>
                </a:lnTo>
                <a:lnTo>
                  <a:pt x="2206857" y="3733800"/>
                </a:lnTo>
                <a:lnTo>
                  <a:pt x="2187807" y="3771900"/>
                </a:lnTo>
                <a:lnTo>
                  <a:pt x="2168757" y="3810000"/>
                </a:lnTo>
                <a:lnTo>
                  <a:pt x="2149707" y="3846513"/>
                </a:lnTo>
                <a:lnTo>
                  <a:pt x="2133832" y="3887788"/>
                </a:lnTo>
                <a:lnTo>
                  <a:pt x="2119544" y="3933825"/>
                </a:lnTo>
                <a:lnTo>
                  <a:pt x="2108432" y="3986213"/>
                </a:lnTo>
                <a:lnTo>
                  <a:pt x="2100494" y="4046538"/>
                </a:lnTo>
                <a:lnTo>
                  <a:pt x="2098907" y="4114800"/>
                </a:lnTo>
                <a:lnTo>
                  <a:pt x="2100494" y="4183063"/>
                </a:lnTo>
                <a:lnTo>
                  <a:pt x="2108432" y="4243388"/>
                </a:lnTo>
                <a:lnTo>
                  <a:pt x="2119544" y="4295775"/>
                </a:lnTo>
                <a:lnTo>
                  <a:pt x="2133832" y="4341813"/>
                </a:lnTo>
                <a:lnTo>
                  <a:pt x="2149707" y="4383088"/>
                </a:lnTo>
                <a:lnTo>
                  <a:pt x="2168757" y="4419600"/>
                </a:lnTo>
                <a:lnTo>
                  <a:pt x="2206857" y="4495800"/>
                </a:lnTo>
                <a:lnTo>
                  <a:pt x="2222732" y="4532313"/>
                </a:lnTo>
                <a:lnTo>
                  <a:pt x="2238607" y="4573588"/>
                </a:lnTo>
                <a:lnTo>
                  <a:pt x="2254482" y="4619625"/>
                </a:lnTo>
                <a:lnTo>
                  <a:pt x="2265594" y="4672013"/>
                </a:lnTo>
                <a:lnTo>
                  <a:pt x="2271944" y="4732338"/>
                </a:lnTo>
                <a:lnTo>
                  <a:pt x="2275119" y="4800600"/>
                </a:lnTo>
                <a:lnTo>
                  <a:pt x="2271944" y="4868863"/>
                </a:lnTo>
                <a:lnTo>
                  <a:pt x="2265594" y="4929188"/>
                </a:lnTo>
                <a:lnTo>
                  <a:pt x="2254482" y="4981575"/>
                </a:lnTo>
                <a:lnTo>
                  <a:pt x="2238607" y="5027613"/>
                </a:lnTo>
                <a:lnTo>
                  <a:pt x="2222732" y="5068888"/>
                </a:lnTo>
                <a:lnTo>
                  <a:pt x="2206857" y="5105400"/>
                </a:lnTo>
                <a:lnTo>
                  <a:pt x="2187807" y="5143500"/>
                </a:lnTo>
                <a:lnTo>
                  <a:pt x="2168757" y="5181600"/>
                </a:lnTo>
                <a:lnTo>
                  <a:pt x="2149707" y="5218113"/>
                </a:lnTo>
                <a:lnTo>
                  <a:pt x="2133832" y="5259388"/>
                </a:lnTo>
                <a:lnTo>
                  <a:pt x="2119544" y="5305425"/>
                </a:lnTo>
                <a:lnTo>
                  <a:pt x="2108432" y="5357813"/>
                </a:lnTo>
                <a:lnTo>
                  <a:pt x="2100494" y="5418138"/>
                </a:lnTo>
                <a:lnTo>
                  <a:pt x="2098907" y="5486400"/>
                </a:lnTo>
                <a:lnTo>
                  <a:pt x="2100494" y="5554663"/>
                </a:lnTo>
                <a:lnTo>
                  <a:pt x="2108432" y="5614988"/>
                </a:lnTo>
                <a:lnTo>
                  <a:pt x="2119544" y="5667375"/>
                </a:lnTo>
                <a:lnTo>
                  <a:pt x="2133832" y="5713413"/>
                </a:lnTo>
                <a:lnTo>
                  <a:pt x="2149707" y="5754688"/>
                </a:lnTo>
                <a:lnTo>
                  <a:pt x="2168757" y="5791200"/>
                </a:lnTo>
                <a:lnTo>
                  <a:pt x="2187807" y="5829300"/>
                </a:lnTo>
                <a:lnTo>
                  <a:pt x="2206857" y="5867400"/>
                </a:lnTo>
                <a:lnTo>
                  <a:pt x="2222732" y="5903913"/>
                </a:lnTo>
                <a:lnTo>
                  <a:pt x="2238607" y="5945188"/>
                </a:lnTo>
                <a:lnTo>
                  <a:pt x="2254482" y="5991225"/>
                </a:lnTo>
                <a:lnTo>
                  <a:pt x="2265594" y="6043613"/>
                </a:lnTo>
                <a:lnTo>
                  <a:pt x="2271944" y="6103938"/>
                </a:lnTo>
                <a:lnTo>
                  <a:pt x="2275119" y="6172200"/>
                </a:lnTo>
                <a:lnTo>
                  <a:pt x="2271944" y="6240463"/>
                </a:lnTo>
                <a:lnTo>
                  <a:pt x="2265594" y="6300788"/>
                </a:lnTo>
                <a:lnTo>
                  <a:pt x="2254482" y="6353175"/>
                </a:lnTo>
                <a:lnTo>
                  <a:pt x="2238607" y="6399213"/>
                </a:lnTo>
                <a:lnTo>
                  <a:pt x="2222732" y="6440488"/>
                </a:lnTo>
                <a:lnTo>
                  <a:pt x="2206857" y="6477000"/>
                </a:lnTo>
                <a:lnTo>
                  <a:pt x="2187807" y="6515100"/>
                </a:lnTo>
                <a:lnTo>
                  <a:pt x="2168757" y="6553200"/>
                </a:lnTo>
                <a:lnTo>
                  <a:pt x="2149707" y="6589713"/>
                </a:lnTo>
                <a:lnTo>
                  <a:pt x="2133832" y="6630988"/>
                </a:lnTo>
                <a:lnTo>
                  <a:pt x="2119544" y="6677025"/>
                </a:lnTo>
                <a:lnTo>
                  <a:pt x="2108432" y="6729413"/>
                </a:lnTo>
                <a:lnTo>
                  <a:pt x="2100494" y="6789738"/>
                </a:lnTo>
                <a:lnTo>
                  <a:pt x="2098907" y="6858000"/>
                </a:lnTo>
                <a:lnTo>
                  <a:pt x="1556068" y="6858000"/>
                </a:lnTo>
                <a:lnTo>
                  <a:pt x="1389294" y="6858000"/>
                </a:lnTo>
                <a:lnTo>
                  <a:pt x="0" y="6858000"/>
                </a:lnTo>
                <a:close/>
              </a:path>
            </a:pathLst>
          </a:custGeom>
          <a:solidFill>
            <a:schemeClr val="accent1"/>
          </a:solidFill>
          <a:ln w="0">
            <a:noFill/>
            <a:prstDash val="solid"/>
            <a:round/>
            <a:headEnd/>
            <a:tailEnd/>
          </a:ln>
        </p:spPr>
      </p:sp>
      <p:sp>
        <p:nvSpPr>
          <p:cNvPr id="12" name="Rectangle 11">
            <a:extLst>
              <a:ext uri="{FF2B5EF4-FFF2-40B4-BE49-F238E27FC236}">
                <a16:creationId xmlns:a16="http://schemas.microsoft.com/office/drawing/2014/main" id="{A3AE1F77-1EC8-47BA-A381-B6618A2FCD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83464"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D498D7B4-EFF6-4EA0-8937-E1CBA1FEBE67}"/>
              </a:ext>
            </a:extLst>
          </p:cNvPr>
          <p:cNvSpPr>
            <a:spLocks noGrp="1"/>
          </p:cNvSpPr>
          <p:nvPr>
            <p:ph idx="1"/>
          </p:nvPr>
        </p:nvSpPr>
        <p:spPr>
          <a:xfrm>
            <a:off x="2275120" y="1744554"/>
            <a:ext cx="5117916" cy="5086202"/>
          </a:xfrm>
        </p:spPr>
        <p:txBody>
          <a:bodyPr>
            <a:normAutofit/>
          </a:bodyPr>
          <a:lstStyle/>
          <a:p>
            <a:r>
              <a:rPr lang="en-GB" dirty="0"/>
              <a:t>During this presentation there will be represented the understanding of the business industry and how it work. </a:t>
            </a:r>
          </a:p>
          <a:p>
            <a:r>
              <a:rPr lang="en-GB" dirty="0"/>
              <a:t>Some of the main things that will be represented are: PESTLE analysis, Selection Process, Recruitment Process, factors affecting the equality, diversity and culture of an organisation. </a:t>
            </a:r>
          </a:p>
          <a:p>
            <a:r>
              <a:rPr lang="en-GB" dirty="0"/>
              <a:t>All the mentioned aspects will then be linked with the Crowne Plaza Hotel, which is a 4 star hotel not too expensive, and not too cheap </a:t>
            </a:r>
          </a:p>
        </p:txBody>
      </p:sp>
    </p:spTree>
    <p:extLst>
      <p:ext uri="{BB962C8B-B14F-4D97-AF65-F5344CB8AC3E}">
        <p14:creationId xmlns:p14="http://schemas.microsoft.com/office/powerpoint/2010/main" val="37589729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2EA120-D81F-4A93-B663-7C1A34FD26C9}"/>
              </a:ext>
            </a:extLst>
          </p:cNvPr>
          <p:cNvSpPr>
            <a:spLocks noGrp="1"/>
          </p:cNvSpPr>
          <p:nvPr>
            <p:ph type="title"/>
          </p:nvPr>
        </p:nvSpPr>
        <p:spPr/>
        <p:txBody>
          <a:bodyPr/>
          <a:lstStyle/>
          <a:p>
            <a:r>
              <a:rPr lang="en-GB" dirty="0"/>
              <a:t>PESTLE ANALYSIS </a:t>
            </a:r>
          </a:p>
        </p:txBody>
      </p:sp>
      <p:sp>
        <p:nvSpPr>
          <p:cNvPr id="3" name="Content Placeholder 2">
            <a:extLst>
              <a:ext uri="{FF2B5EF4-FFF2-40B4-BE49-F238E27FC236}">
                <a16:creationId xmlns:a16="http://schemas.microsoft.com/office/drawing/2014/main" id="{B091BFBB-4B9A-4BC2-8ED1-ED42ACD4A8F0}"/>
              </a:ext>
            </a:extLst>
          </p:cNvPr>
          <p:cNvSpPr>
            <a:spLocks noGrp="1"/>
          </p:cNvSpPr>
          <p:nvPr>
            <p:ph idx="1"/>
          </p:nvPr>
        </p:nvSpPr>
        <p:spPr>
          <a:xfrm>
            <a:off x="6055089" y="1642801"/>
            <a:ext cx="5689449" cy="5860473"/>
          </a:xfrm>
        </p:spPr>
        <p:txBody>
          <a:bodyPr>
            <a:normAutofit/>
          </a:bodyPr>
          <a:lstStyle/>
          <a:p>
            <a:endParaRPr lang="en-GB" dirty="0"/>
          </a:p>
          <a:p>
            <a:endParaRPr lang="en-GB" dirty="0"/>
          </a:p>
        </p:txBody>
      </p:sp>
      <p:sp>
        <p:nvSpPr>
          <p:cNvPr id="6" name="Rectangle 5"/>
          <p:cNvSpPr/>
          <p:nvPr/>
        </p:nvSpPr>
        <p:spPr>
          <a:xfrm>
            <a:off x="828795" y="1642801"/>
            <a:ext cx="6128732" cy="4893647"/>
          </a:xfrm>
          <a:prstGeom prst="rect">
            <a:avLst/>
          </a:prstGeom>
        </p:spPr>
        <p:txBody>
          <a:bodyPr wrap="square">
            <a:spAutoFit/>
          </a:bodyPr>
          <a:lstStyle/>
          <a:p>
            <a:r>
              <a:rPr lang="en-GB" sz="2400" dirty="0"/>
              <a:t>PESTLE analysis is a strategy and a tool that is mainly used by many business environments from all industries with the aim of testing the actual economic state of the Hotel</a:t>
            </a:r>
            <a:endParaRPr lang="en-GB" sz="2400" b="1" dirty="0"/>
          </a:p>
          <a:p>
            <a:r>
              <a:rPr lang="en-GB" sz="2400" dirty="0"/>
              <a:t>The PESTLE analysis, is called PESTLE because of the six factors that it contains. The six factors are: Political, Economic, Social, Technological, Legal, Environmental. (Dcosta, 2011) </a:t>
            </a:r>
          </a:p>
          <a:p>
            <a:endParaRPr lang="en-GB" sz="2400" dirty="0"/>
          </a:p>
          <a:p>
            <a:r>
              <a:rPr lang="en-GB" sz="2400" dirty="0"/>
              <a:t>When it comes to the Crowne Plaza Hotel it is going through a PESTLE analysis in order to ensure that the macro economical external factors are under control. </a:t>
            </a:r>
          </a:p>
        </p:txBody>
      </p:sp>
      <p:pic>
        <p:nvPicPr>
          <p:cNvPr id="7" name="Picture 6"/>
          <p:cNvPicPr>
            <a:picLocks noChangeAspect="1"/>
          </p:cNvPicPr>
          <p:nvPr/>
        </p:nvPicPr>
        <p:blipFill rotWithShape="1">
          <a:blip r:embed="rId3"/>
          <a:srcRect l="10274" t="4880" r="10752" b="18416"/>
          <a:stretch/>
        </p:blipFill>
        <p:spPr>
          <a:xfrm>
            <a:off x="6957527" y="535391"/>
            <a:ext cx="4787011" cy="2678252"/>
          </a:xfrm>
          <a:prstGeom prst="rect">
            <a:avLst/>
          </a:prstGeom>
        </p:spPr>
      </p:pic>
    </p:spTree>
    <p:extLst>
      <p:ext uri="{BB962C8B-B14F-4D97-AF65-F5344CB8AC3E}">
        <p14:creationId xmlns:p14="http://schemas.microsoft.com/office/powerpoint/2010/main" val="7726283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D1FE87-6EA9-492F-A0F9-1E92C48658DA}"/>
              </a:ext>
            </a:extLst>
          </p:cNvPr>
          <p:cNvSpPr>
            <a:spLocks noGrp="1"/>
          </p:cNvSpPr>
          <p:nvPr>
            <p:ph type="title"/>
          </p:nvPr>
        </p:nvSpPr>
        <p:spPr/>
        <p:txBody>
          <a:bodyPr/>
          <a:lstStyle/>
          <a:p>
            <a:r>
              <a:rPr lang="en-GB" dirty="0"/>
              <a:t>POLITICAL FACTORS</a:t>
            </a:r>
          </a:p>
        </p:txBody>
      </p:sp>
      <p:sp>
        <p:nvSpPr>
          <p:cNvPr id="3" name="Content Placeholder 2">
            <a:extLst>
              <a:ext uri="{FF2B5EF4-FFF2-40B4-BE49-F238E27FC236}">
                <a16:creationId xmlns:a16="http://schemas.microsoft.com/office/drawing/2014/main" id="{06F6B19A-8E9D-45C5-9D8B-1443284E08B0}"/>
              </a:ext>
            </a:extLst>
          </p:cNvPr>
          <p:cNvSpPr>
            <a:spLocks noGrp="1"/>
          </p:cNvSpPr>
          <p:nvPr>
            <p:ph idx="1"/>
          </p:nvPr>
        </p:nvSpPr>
        <p:spPr>
          <a:xfrm>
            <a:off x="5858846" y="1387511"/>
            <a:ext cx="6045937" cy="5312228"/>
          </a:xfrm>
        </p:spPr>
        <p:txBody>
          <a:bodyPr>
            <a:normAutofit/>
          </a:bodyPr>
          <a:lstStyle/>
          <a:p>
            <a:r>
              <a:rPr lang="en-GB" sz="2400" dirty="0">
                <a:solidFill>
                  <a:schemeClr val="tx1"/>
                </a:solidFill>
              </a:rPr>
              <a:t>Are highly affecting the environment and this because there are continuous changes in the government and also in the tax regulations, these two factors being more than just affective for the hotel. For example, thinking about the tax regulations, if they are changing and the taxes are increasing, the economy of the hotel will slightly be affected. </a:t>
            </a:r>
          </a:p>
          <a:p>
            <a:r>
              <a:rPr lang="en-GB" sz="2400" dirty="0">
                <a:solidFill>
                  <a:schemeClr val="tx1"/>
                </a:solidFill>
              </a:rPr>
              <a:t>The changes in tax regulation does also include employment laws, taxation laws, consumer protection laws and many others</a:t>
            </a:r>
            <a:r>
              <a:rPr lang="en-GB" dirty="0">
                <a:solidFill>
                  <a:schemeClr val="tx1"/>
                </a:solidFill>
              </a:rPr>
              <a:t>.</a:t>
            </a:r>
            <a:endParaRPr lang="en-GB" dirty="0"/>
          </a:p>
          <a:p>
            <a:endParaRPr lang="en-GB" dirty="0"/>
          </a:p>
        </p:txBody>
      </p:sp>
      <p:pic>
        <p:nvPicPr>
          <p:cNvPr id="4" name="Picture 3"/>
          <p:cNvPicPr>
            <a:picLocks noChangeAspect="1"/>
          </p:cNvPicPr>
          <p:nvPr/>
        </p:nvPicPr>
        <p:blipFill>
          <a:blip r:embed="rId3"/>
          <a:stretch>
            <a:fillRect/>
          </a:stretch>
        </p:blipFill>
        <p:spPr>
          <a:xfrm>
            <a:off x="1251678" y="1532494"/>
            <a:ext cx="4037135" cy="4037135"/>
          </a:xfrm>
          <a:prstGeom prst="rect">
            <a:avLst/>
          </a:prstGeom>
        </p:spPr>
      </p:pic>
    </p:spTree>
    <p:extLst>
      <p:ext uri="{BB962C8B-B14F-4D97-AF65-F5344CB8AC3E}">
        <p14:creationId xmlns:p14="http://schemas.microsoft.com/office/powerpoint/2010/main" val="39109183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60904C-AB34-4EF5-8446-C16FCEF636F4}"/>
              </a:ext>
            </a:extLst>
          </p:cNvPr>
          <p:cNvSpPr>
            <a:spLocks noGrp="1"/>
          </p:cNvSpPr>
          <p:nvPr>
            <p:ph type="title"/>
          </p:nvPr>
        </p:nvSpPr>
        <p:spPr/>
        <p:txBody>
          <a:bodyPr/>
          <a:lstStyle/>
          <a:p>
            <a:r>
              <a:rPr lang="en-GB" dirty="0"/>
              <a:t>ECONOMIC FACTORS </a:t>
            </a:r>
          </a:p>
        </p:txBody>
      </p:sp>
      <p:sp>
        <p:nvSpPr>
          <p:cNvPr id="3" name="Content Placeholder 2">
            <a:extLst>
              <a:ext uri="{FF2B5EF4-FFF2-40B4-BE49-F238E27FC236}">
                <a16:creationId xmlns:a16="http://schemas.microsoft.com/office/drawing/2014/main" id="{79D2938C-C4CD-443C-9A7B-063986A41933}"/>
              </a:ext>
            </a:extLst>
          </p:cNvPr>
          <p:cNvSpPr>
            <a:spLocks noGrp="1"/>
          </p:cNvSpPr>
          <p:nvPr>
            <p:ph idx="1"/>
          </p:nvPr>
        </p:nvSpPr>
        <p:spPr>
          <a:xfrm>
            <a:off x="6431248" y="995233"/>
            <a:ext cx="5337903" cy="3593591"/>
          </a:xfrm>
        </p:spPr>
        <p:txBody>
          <a:bodyPr>
            <a:normAutofit/>
          </a:bodyPr>
          <a:lstStyle/>
          <a:p>
            <a:r>
              <a:rPr lang="en-GB" sz="2400" dirty="0">
                <a:solidFill>
                  <a:schemeClr val="tx1"/>
                </a:solidFill>
              </a:rPr>
              <a:t>The economic factors are the influences that are linked to the possessions, facilities and money and it is very vital that the managerial team has all the prices under control for the reason that then it might be really bad for the hotel (Thomas Bush 2016). </a:t>
            </a:r>
            <a:endParaRPr lang="en-GB" sz="2400" dirty="0"/>
          </a:p>
        </p:txBody>
      </p:sp>
      <p:pic>
        <p:nvPicPr>
          <p:cNvPr id="4" name="Picture 3"/>
          <p:cNvPicPr>
            <a:picLocks noChangeAspect="1"/>
          </p:cNvPicPr>
          <p:nvPr/>
        </p:nvPicPr>
        <p:blipFill rotWithShape="1">
          <a:blip r:embed="rId3"/>
          <a:srcRect l="8414" r="6123"/>
          <a:stretch/>
        </p:blipFill>
        <p:spPr>
          <a:xfrm>
            <a:off x="912527" y="1184778"/>
            <a:ext cx="5350884" cy="3232596"/>
          </a:xfrm>
          <a:prstGeom prst="rect">
            <a:avLst/>
          </a:prstGeom>
        </p:spPr>
      </p:pic>
      <p:pic>
        <p:nvPicPr>
          <p:cNvPr id="6" name="Picture 5"/>
          <p:cNvPicPr>
            <a:picLocks noChangeAspect="1"/>
          </p:cNvPicPr>
          <p:nvPr/>
        </p:nvPicPr>
        <p:blipFill>
          <a:blip r:embed="rId4"/>
          <a:stretch>
            <a:fillRect/>
          </a:stretch>
        </p:blipFill>
        <p:spPr>
          <a:xfrm>
            <a:off x="6800525" y="4185899"/>
            <a:ext cx="3915554" cy="2672101"/>
          </a:xfrm>
          <a:prstGeom prst="rect">
            <a:avLst/>
          </a:prstGeom>
        </p:spPr>
      </p:pic>
    </p:spTree>
    <p:extLst>
      <p:ext uri="{BB962C8B-B14F-4D97-AF65-F5344CB8AC3E}">
        <p14:creationId xmlns:p14="http://schemas.microsoft.com/office/powerpoint/2010/main" val="40517277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7B08B1-978E-4953-B74E-A945F84235A9}"/>
              </a:ext>
            </a:extLst>
          </p:cNvPr>
          <p:cNvSpPr>
            <a:spLocks noGrp="1"/>
          </p:cNvSpPr>
          <p:nvPr>
            <p:ph type="title"/>
          </p:nvPr>
        </p:nvSpPr>
        <p:spPr/>
        <p:txBody>
          <a:bodyPr/>
          <a:lstStyle/>
          <a:p>
            <a:r>
              <a:rPr lang="en-GB" dirty="0"/>
              <a:t>SOCIAL FACTORS</a:t>
            </a:r>
          </a:p>
        </p:txBody>
      </p:sp>
      <p:sp>
        <p:nvSpPr>
          <p:cNvPr id="3" name="Content Placeholder 2">
            <a:extLst>
              <a:ext uri="{FF2B5EF4-FFF2-40B4-BE49-F238E27FC236}">
                <a16:creationId xmlns:a16="http://schemas.microsoft.com/office/drawing/2014/main" id="{AC6F7E92-6B87-48D2-B795-9475BCCD8C89}"/>
              </a:ext>
            </a:extLst>
          </p:cNvPr>
          <p:cNvSpPr>
            <a:spLocks noGrp="1"/>
          </p:cNvSpPr>
          <p:nvPr>
            <p:ph idx="1"/>
          </p:nvPr>
        </p:nvSpPr>
        <p:spPr>
          <a:xfrm>
            <a:off x="852117" y="1657351"/>
            <a:ext cx="5967783" cy="4222242"/>
          </a:xfrm>
        </p:spPr>
        <p:txBody>
          <a:bodyPr>
            <a:normAutofit fontScale="77500" lnSpcReduction="20000"/>
          </a:bodyPr>
          <a:lstStyle/>
          <a:p>
            <a:r>
              <a:rPr lang="en-GB" sz="5400" dirty="0"/>
              <a:t>The social area of a business is based on everything that the society believes it is buying, it is practising, and the way they behave (Farooq U. 2016)</a:t>
            </a:r>
          </a:p>
        </p:txBody>
      </p:sp>
      <p:pic>
        <p:nvPicPr>
          <p:cNvPr id="4" name="Picture 3"/>
          <p:cNvPicPr>
            <a:picLocks noChangeAspect="1"/>
          </p:cNvPicPr>
          <p:nvPr/>
        </p:nvPicPr>
        <p:blipFill rotWithShape="1">
          <a:blip r:embed="rId3"/>
          <a:srcRect b="9811"/>
          <a:stretch/>
        </p:blipFill>
        <p:spPr>
          <a:xfrm>
            <a:off x="6585695" y="1657351"/>
            <a:ext cx="5243866" cy="3390899"/>
          </a:xfrm>
          <a:prstGeom prst="rect">
            <a:avLst/>
          </a:prstGeom>
        </p:spPr>
      </p:pic>
    </p:spTree>
    <p:extLst>
      <p:ext uri="{BB962C8B-B14F-4D97-AF65-F5344CB8AC3E}">
        <p14:creationId xmlns:p14="http://schemas.microsoft.com/office/powerpoint/2010/main" val="40856151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1C1CB0-5233-444C-8916-C7B01494E7F0}"/>
              </a:ext>
            </a:extLst>
          </p:cNvPr>
          <p:cNvSpPr>
            <a:spLocks noGrp="1"/>
          </p:cNvSpPr>
          <p:nvPr>
            <p:ph type="title"/>
          </p:nvPr>
        </p:nvSpPr>
        <p:spPr/>
        <p:txBody>
          <a:bodyPr/>
          <a:lstStyle/>
          <a:p>
            <a:r>
              <a:rPr lang="en-GB" dirty="0"/>
              <a:t>LEGAL FACTORS </a:t>
            </a:r>
          </a:p>
        </p:txBody>
      </p:sp>
      <p:sp>
        <p:nvSpPr>
          <p:cNvPr id="3" name="Content Placeholder 2">
            <a:extLst>
              <a:ext uri="{FF2B5EF4-FFF2-40B4-BE49-F238E27FC236}">
                <a16:creationId xmlns:a16="http://schemas.microsoft.com/office/drawing/2014/main" id="{D0B021A6-8AA1-4838-93F5-B4270232C6E7}"/>
              </a:ext>
            </a:extLst>
          </p:cNvPr>
          <p:cNvSpPr>
            <a:spLocks noGrp="1"/>
          </p:cNvSpPr>
          <p:nvPr>
            <p:ph idx="1"/>
          </p:nvPr>
        </p:nvSpPr>
        <p:spPr>
          <a:xfrm>
            <a:off x="5518878" y="1303402"/>
            <a:ext cx="6120672" cy="4819649"/>
          </a:xfrm>
        </p:spPr>
        <p:txBody>
          <a:bodyPr>
            <a:normAutofit lnSpcReduction="10000"/>
          </a:bodyPr>
          <a:lstStyle/>
          <a:p>
            <a:r>
              <a:rPr lang="en-GB" sz="2800" dirty="0"/>
              <a:t>Some of the legal factors are: the organisational law,  the securities law and the contract law (Shawn Grimsley 2017) .  For example, there are specific policies and acts such as Data Protection act, which is giving rules to the managerial teams. The rules need to be followed and kept up to date with the aim of preventing such actions that will bring disadvantage to the organisation.</a:t>
            </a:r>
          </a:p>
          <a:p>
            <a:endParaRPr lang="en-GB" sz="2800" dirty="0"/>
          </a:p>
        </p:txBody>
      </p:sp>
      <p:pic>
        <p:nvPicPr>
          <p:cNvPr id="4" name="Picture 3"/>
          <p:cNvPicPr>
            <a:picLocks noChangeAspect="1"/>
          </p:cNvPicPr>
          <p:nvPr/>
        </p:nvPicPr>
        <p:blipFill rotWithShape="1">
          <a:blip r:embed="rId3"/>
          <a:srcRect l="16286" r="19715"/>
          <a:stretch/>
        </p:blipFill>
        <p:spPr>
          <a:xfrm>
            <a:off x="1042128" y="1733551"/>
            <a:ext cx="4267200" cy="3752850"/>
          </a:xfrm>
          <a:prstGeom prst="rect">
            <a:avLst/>
          </a:prstGeom>
        </p:spPr>
      </p:pic>
    </p:spTree>
    <p:extLst>
      <p:ext uri="{BB962C8B-B14F-4D97-AF65-F5344CB8AC3E}">
        <p14:creationId xmlns:p14="http://schemas.microsoft.com/office/powerpoint/2010/main" val="10108922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4" name="Picture 3" descr="A body of water with a city in the background&#10;&#10;Description automatically generated">
            <a:extLst>
              <a:ext uri="{FF2B5EF4-FFF2-40B4-BE49-F238E27FC236}">
                <a16:creationId xmlns:a16="http://schemas.microsoft.com/office/drawing/2014/main" id="{FE8A6BB2-8525-498E-B864-A13B5837DE7F}"/>
              </a:ext>
            </a:extLst>
          </p:cNvPr>
          <p:cNvPicPr>
            <a:picLocks noChangeAspect="1"/>
          </p:cNvPicPr>
          <p:nvPr/>
        </p:nvPicPr>
        <p:blipFill rotWithShape="1">
          <a:blip r:embed="rId3"/>
          <a:srcRect l="31951" r="20810" b="-1"/>
          <a:stretch/>
        </p:blipFill>
        <p:spPr>
          <a:xfrm>
            <a:off x="7569200" y="0"/>
            <a:ext cx="5411052" cy="6857990"/>
          </a:xfrm>
          <a:prstGeom prst="rect">
            <a:avLst/>
          </a:prstGeom>
        </p:spPr>
      </p:pic>
      <p:sp>
        <p:nvSpPr>
          <p:cNvPr id="9" name="Freeform 10">
            <a:extLst>
              <a:ext uri="{FF2B5EF4-FFF2-40B4-BE49-F238E27FC236}">
                <a16:creationId xmlns:a16="http://schemas.microsoft.com/office/drawing/2014/main" id="{E1CE536E-134A-4A35-900B-30F927D5B5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7569200" cy="6858000"/>
          </a:xfrm>
          <a:custGeom>
            <a:avLst/>
            <a:gdLst>
              <a:gd name="connsiteX0" fmla="*/ 0 w 7569200"/>
              <a:gd name="connsiteY0" fmla="*/ 0 h 6858000"/>
              <a:gd name="connsiteX1" fmla="*/ 7389812 w 7569200"/>
              <a:gd name="connsiteY1" fmla="*/ 0 h 6858000"/>
              <a:gd name="connsiteX2" fmla="*/ 7394575 w 7569200"/>
              <a:gd name="connsiteY2" fmla="*/ 66675 h 6858000"/>
              <a:gd name="connsiteX3" fmla="*/ 7402512 w 7569200"/>
              <a:gd name="connsiteY3" fmla="*/ 122237 h 6858000"/>
              <a:gd name="connsiteX4" fmla="*/ 7412037 w 7569200"/>
              <a:gd name="connsiteY4" fmla="*/ 174625 h 6858000"/>
              <a:gd name="connsiteX5" fmla="*/ 7427912 w 7569200"/>
              <a:gd name="connsiteY5" fmla="*/ 217487 h 6858000"/>
              <a:gd name="connsiteX6" fmla="*/ 7443787 w 7569200"/>
              <a:gd name="connsiteY6" fmla="*/ 260350 h 6858000"/>
              <a:gd name="connsiteX7" fmla="*/ 7462837 w 7569200"/>
              <a:gd name="connsiteY7" fmla="*/ 296862 h 6858000"/>
              <a:gd name="connsiteX8" fmla="*/ 7481887 w 7569200"/>
              <a:gd name="connsiteY8" fmla="*/ 334962 h 6858000"/>
              <a:gd name="connsiteX9" fmla="*/ 7499350 w 7569200"/>
              <a:gd name="connsiteY9" fmla="*/ 369887 h 6858000"/>
              <a:gd name="connsiteX10" fmla="*/ 7516812 w 7569200"/>
              <a:gd name="connsiteY10" fmla="*/ 409575 h 6858000"/>
              <a:gd name="connsiteX11" fmla="*/ 7532687 w 7569200"/>
              <a:gd name="connsiteY11" fmla="*/ 450850 h 6858000"/>
              <a:gd name="connsiteX12" fmla="*/ 7546975 w 7569200"/>
              <a:gd name="connsiteY12" fmla="*/ 496887 h 6858000"/>
              <a:gd name="connsiteX13" fmla="*/ 7558087 w 7569200"/>
              <a:gd name="connsiteY13" fmla="*/ 546100 h 6858000"/>
              <a:gd name="connsiteX14" fmla="*/ 7566025 w 7569200"/>
              <a:gd name="connsiteY14" fmla="*/ 606425 h 6858000"/>
              <a:gd name="connsiteX15" fmla="*/ 7569200 w 7569200"/>
              <a:gd name="connsiteY15" fmla="*/ 673100 h 6858000"/>
              <a:gd name="connsiteX16" fmla="*/ 7566025 w 7569200"/>
              <a:gd name="connsiteY16" fmla="*/ 744537 h 6858000"/>
              <a:gd name="connsiteX17" fmla="*/ 7558087 w 7569200"/>
              <a:gd name="connsiteY17" fmla="*/ 801687 h 6858000"/>
              <a:gd name="connsiteX18" fmla="*/ 7546975 w 7569200"/>
              <a:gd name="connsiteY18" fmla="*/ 854075 h 6858000"/>
              <a:gd name="connsiteX19" fmla="*/ 7532687 w 7569200"/>
              <a:gd name="connsiteY19" fmla="*/ 901700 h 6858000"/>
              <a:gd name="connsiteX20" fmla="*/ 7516812 w 7569200"/>
              <a:gd name="connsiteY20" fmla="*/ 942975 h 6858000"/>
              <a:gd name="connsiteX21" fmla="*/ 7497762 w 7569200"/>
              <a:gd name="connsiteY21" fmla="*/ 981075 h 6858000"/>
              <a:gd name="connsiteX22" fmla="*/ 7478712 w 7569200"/>
              <a:gd name="connsiteY22" fmla="*/ 1017587 h 6858000"/>
              <a:gd name="connsiteX23" fmla="*/ 7459662 w 7569200"/>
              <a:gd name="connsiteY23" fmla="*/ 1055687 h 6858000"/>
              <a:gd name="connsiteX24" fmla="*/ 7442200 w 7569200"/>
              <a:gd name="connsiteY24" fmla="*/ 1095375 h 6858000"/>
              <a:gd name="connsiteX25" fmla="*/ 7424737 w 7569200"/>
              <a:gd name="connsiteY25" fmla="*/ 1136650 h 6858000"/>
              <a:gd name="connsiteX26" fmla="*/ 7410450 w 7569200"/>
              <a:gd name="connsiteY26" fmla="*/ 1182687 h 6858000"/>
              <a:gd name="connsiteX27" fmla="*/ 7400925 w 7569200"/>
              <a:gd name="connsiteY27" fmla="*/ 1235075 h 6858000"/>
              <a:gd name="connsiteX28" fmla="*/ 7391400 w 7569200"/>
              <a:gd name="connsiteY28" fmla="*/ 1295400 h 6858000"/>
              <a:gd name="connsiteX29" fmla="*/ 7389812 w 7569200"/>
              <a:gd name="connsiteY29" fmla="*/ 1363662 h 6858000"/>
              <a:gd name="connsiteX30" fmla="*/ 7391400 w 7569200"/>
              <a:gd name="connsiteY30" fmla="*/ 1431925 h 6858000"/>
              <a:gd name="connsiteX31" fmla="*/ 7400925 w 7569200"/>
              <a:gd name="connsiteY31" fmla="*/ 1492250 h 6858000"/>
              <a:gd name="connsiteX32" fmla="*/ 7410450 w 7569200"/>
              <a:gd name="connsiteY32" fmla="*/ 1544637 h 6858000"/>
              <a:gd name="connsiteX33" fmla="*/ 7424737 w 7569200"/>
              <a:gd name="connsiteY33" fmla="*/ 1589087 h 6858000"/>
              <a:gd name="connsiteX34" fmla="*/ 7442200 w 7569200"/>
              <a:gd name="connsiteY34" fmla="*/ 1631950 h 6858000"/>
              <a:gd name="connsiteX35" fmla="*/ 7459662 w 7569200"/>
              <a:gd name="connsiteY35" fmla="*/ 1671637 h 6858000"/>
              <a:gd name="connsiteX36" fmla="*/ 7478712 w 7569200"/>
              <a:gd name="connsiteY36" fmla="*/ 1708150 h 6858000"/>
              <a:gd name="connsiteX37" fmla="*/ 7497762 w 7569200"/>
              <a:gd name="connsiteY37" fmla="*/ 1743075 h 6858000"/>
              <a:gd name="connsiteX38" fmla="*/ 7516812 w 7569200"/>
              <a:gd name="connsiteY38" fmla="*/ 1782762 h 6858000"/>
              <a:gd name="connsiteX39" fmla="*/ 7532687 w 7569200"/>
              <a:gd name="connsiteY39" fmla="*/ 1824037 h 6858000"/>
              <a:gd name="connsiteX40" fmla="*/ 7546975 w 7569200"/>
              <a:gd name="connsiteY40" fmla="*/ 1870075 h 6858000"/>
              <a:gd name="connsiteX41" fmla="*/ 7558087 w 7569200"/>
              <a:gd name="connsiteY41" fmla="*/ 1922462 h 6858000"/>
              <a:gd name="connsiteX42" fmla="*/ 7566025 w 7569200"/>
              <a:gd name="connsiteY42" fmla="*/ 1982787 h 6858000"/>
              <a:gd name="connsiteX43" fmla="*/ 7569200 w 7569200"/>
              <a:gd name="connsiteY43" fmla="*/ 2051050 h 6858000"/>
              <a:gd name="connsiteX44" fmla="*/ 7566025 w 7569200"/>
              <a:gd name="connsiteY44" fmla="*/ 2119312 h 6858000"/>
              <a:gd name="connsiteX45" fmla="*/ 7558087 w 7569200"/>
              <a:gd name="connsiteY45" fmla="*/ 2179637 h 6858000"/>
              <a:gd name="connsiteX46" fmla="*/ 7546975 w 7569200"/>
              <a:gd name="connsiteY46" fmla="*/ 2232025 h 6858000"/>
              <a:gd name="connsiteX47" fmla="*/ 7532687 w 7569200"/>
              <a:gd name="connsiteY47" fmla="*/ 2278062 h 6858000"/>
              <a:gd name="connsiteX48" fmla="*/ 7516812 w 7569200"/>
              <a:gd name="connsiteY48" fmla="*/ 2319337 h 6858000"/>
              <a:gd name="connsiteX49" fmla="*/ 7497762 w 7569200"/>
              <a:gd name="connsiteY49" fmla="*/ 2359025 h 6858000"/>
              <a:gd name="connsiteX50" fmla="*/ 7478712 w 7569200"/>
              <a:gd name="connsiteY50" fmla="*/ 2395537 h 6858000"/>
              <a:gd name="connsiteX51" fmla="*/ 7459662 w 7569200"/>
              <a:gd name="connsiteY51" fmla="*/ 2433637 h 6858000"/>
              <a:gd name="connsiteX52" fmla="*/ 7442200 w 7569200"/>
              <a:gd name="connsiteY52" fmla="*/ 2471737 h 6858000"/>
              <a:gd name="connsiteX53" fmla="*/ 7424737 w 7569200"/>
              <a:gd name="connsiteY53" fmla="*/ 2513012 h 6858000"/>
              <a:gd name="connsiteX54" fmla="*/ 7410450 w 7569200"/>
              <a:gd name="connsiteY54" fmla="*/ 2560637 h 6858000"/>
              <a:gd name="connsiteX55" fmla="*/ 7400925 w 7569200"/>
              <a:gd name="connsiteY55" fmla="*/ 2613025 h 6858000"/>
              <a:gd name="connsiteX56" fmla="*/ 7391400 w 7569200"/>
              <a:gd name="connsiteY56" fmla="*/ 2671762 h 6858000"/>
              <a:gd name="connsiteX57" fmla="*/ 7389812 w 7569200"/>
              <a:gd name="connsiteY57" fmla="*/ 2741612 h 6858000"/>
              <a:gd name="connsiteX58" fmla="*/ 7391400 w 7569200"/>
              <a:gd name="connsiteY58" fmla="*/ 2809875 h 6858000"/>
              <a:gd name="connsiteX59" fmla="*/ 7400925 w 7569200"/>
              <a:gd name="connsiteY59" fmla="*/ 2868612 h 6858000"/>
              <a:gd name="connsiteX60" fmla="*/ 7410450 w 7569200"/>
              <a:gd name="connsiteY60" fmla="*/ 2922587 h 6858000"/>
              <a:gd name="connsiteX61" fmla="*/ 7424737 w 7569200"/>
              <a:gd name="connsiteY61" fmla="*/ 2967037 h 6858000"/>
              <a:gd name="connsiteX62" fmla="*/ 7442200 w 7569200"/>
              <a:gd name="connsiteY62" fmla="*/ 3009900 h 6858000"/>
              <a:gd name="connsiteX63" fmla="*/ 7459662 w 7569200"/>
              <a:gd name="connsiteY63" fmla="*/ 3046412 h 6858000"/>
              <a:gd name="connsiteX64" fmla="*/ 7478712 w 7569200"/>
              <a:gd name="connsiteY64" fmla="*/ 3084512 h 6858000"/>
              <a:gd name="connsiteX65" fmla="*/ 7497762 w 7569200"/>
              <a:gd name="connsiteY65" fmla="*/ 3121025 h 6858000"/>
              <a:gd name="connsiteX66" fmla="*/ 7516812 w 7569200"/>
              <a:gd name="connsiteY66" fmla="*/ 3160712 h 6858000"/>
              <a:gd name="connsiteX67" fmla="*/ 7532687 w 7569200"/>
              <a:gd name="connsiteY67" fmla="*/ 3201987 h 6858000"/>
              <a:gd name="connsiteX68" fmla="*/ 7546975 w 7569200"/>
              <a:gd name="connsiteY68" fmla="*/ 3248025 h 6858000"/>
              <a:gd name="connsiteX69" fmla="*/ 7558087 w 7569200"/>
              <a:gd name="connsiteY69" fmla="*/ 3300412 h 6858000"/>
              <a:gd name="connsiteX70" fmla="*/ 7566025 w 7569200"/>
              <a:gd name="connsiteY70" fmla="*/ 3360737 h 6858000"/>
              <a:gd name="connsiteX71" fmla="*/ 7569200 w 7569200"/>
              <a:gd name="connsiteY71" fmla="*/ 3427412 h 6858000"/>
              <a:gd name="connsiteX72" fmla="*/ 7566025 w 7569200"/>
              <a:gd name="connsiteY72" fmla="*/ 3497262 h 6858000"/>
              <a:gd name="connsiteX73" fmla="*/ 7558087 w 7569200"/>
              <a:gd name="connsiteY73" fmla="*/ 3557587 h 6858000"/>
              <a:gd name="connsiteX74" fmla="*/ 7546975 w 7569200"/>
              <a:gd name="connsiteY74" fmla="*/ 3609975 h 6858000"/>
              <a:gd name="connsiteX75" fmla="*/ 7532687 w 7569200"/>
              <a:gd name="connsiteY75" fmla="*/ 3656012 h 6858000"/>
              <a:gd name="connsiteX76" fmla="*/ 7516812 w 7569200"/>
              <a:gd name="connsiteY76" fmla="*/ 3697287 h 6858000"/>
              <a:gd name="connsiteX77" fmla="*/ 7497762 w 7569200"/>
              <a:gd name="connsiteY77" fmla="*/ 3736975 h 6858000"/>
              <a:gd name="connsiteX78" fmla="*/ 7459662 w 7569200"/>
              <a:gd name="connsiteY78" fmla="*/ 3811587 h 6858000"/>
              <a:gd name="connsiteX79" fmla="*/ 7442200 w 7569200"/>
              <a:gd name="connsiteY79" fmla="*/ 3848100 h 6858000"/>
              <a:gd name="connsiteX80" fmla="*/ 7424737 w 7569200"/>
              <a:gd name="connsiteY80" fmla="*/ 3890962 h 6858000"/>
              <a:gd name="connsiteX81" fmla="*/ 7410450 w 7569200"/>
              <a:gd name="connsiteY81" fmla="*/ 3935412 h 6858000"/>
              <a:gd name="connsiteX82" fmla="*/ 7400925 w 7569200"/>
              <a:gd name="connsiteY82" fmla="*/ 3987800 h 6858000"/>
              <a:gd name="connsiteX83" fmla="*/ 7391400 w 7569200"/>
              <a:gd name="connsiteY83" fmla="*/ 4048125 h 6858000"/>
              <a:gd name="connsiteX84" fmla="*/ 7389812 w 7569200"/>
              <a:gd name="connsiteY84" fmla="*/ 4116387 h 6858000"/>
              <a:gd name="connsiteX85" fmla="*/ 7391400 w 7569200"/>
              <a:gd name="connsiteY85" fmla="*/ 4186237 h 6858000"/>
              <a:gd name="connsiteX86" fmla="*/ 7400925 w 7569200"/>
              <a:gd name="connsiteY86" fmla="*/ 4244975 h 6858000"/>
              <a:gd name="connsiteX87" fmla="*/ 7410450 w 7569200"/>
              <a:gd name="connsiteY87" fmla="*/ 4297362 h 6858000"/>
              <a:gd name="connsiteX88" fmla="*/ 7424737 w 7569200"/>
              <a:gd name="connsiteY88" fmla="*/ 4343400 h 6858000"/>
              <a:gd name="connsiteX89" fmla="*/ 7442200 w 7569200"/>
              <a:gd name="connsiteY89" fmla="*/ 4386262 h 6858000"/>
              <a:gd name="connsiteX90" fmla="*/ 7459662 w 7569200"/>
              <a:gd name="connsiteY90" fmla="*/ 4424362 h 6858000"/>
              <a:gd name="connsiteX91" fmla="*/ 7497762 w 7569200"/>
              <a:gd name="connsiteY91" fmla="*/ 4498975 h 6858000"/>
              <a:gd name="connsiteX92" fmla="*/ 7516812 w 7569200"/>
              <a:gd name="connsiteY92" fmla="*/ 4537075 h 6858000"/>
              <a:gd name="connsiteX93" fmla="*/ 7532687 w 7569200"/>
              <a:gd name="connsiteY93" fmla="*/ 4579937 h 6858000"/>
              <a:gd name="connsiteX94" fmla="*/ 7546975 w 7569200"/>
              <a:gd name="connsiteY94" fmla="*/ 4625975 h 6858000"/>
              <a:gd name="connsiteX95" fmla="*/ 7558087 w 7569200"/>
              <a:gd name="connsiteY95" fmla="*/ 4678362 h 6858000"/>
              <a:gd name="connsiteX96" fmla="*/ 7566025 w 7569200"/>
              <a:gd name="connsiteY96" fmla="*/ 4738687 h 6858000"/>
              <a:gd name="connsiteX97" fmla="*/ 7569200 w 7569200"/>
              <a:gd name="connsiteY97" fmla="*/ 4806950 h 6858000"/>
              <a:gd name="connsiteX98" fmla="*/ 7566025 w 7569200"/>
              <a:gd name="connsiteY98" fmla="*/ 4875212 h 6858000"/>
              <a:gd name="connsiteX99" fmla="*/ 7558087 w 7569200"/>
              <a:gd name="connsiteY99" fmla="*/ 4935537 h 6858000"/>
              <a:gd name="connsiteX100" fmla="*/ 7546975 w 7569200"/>
              <a:gd name="connsiteY100" fmla="*/ 4987925 h 6858000"/>
              <a:gd name="connsiteX101" fmla="*/ 7532687 w 7569200"/>
              <a:gd name="connsiteY101" fmla="*/ 5033962 h 6858000"/>
              <a:gd name="connsiteX102" fmla="*/ 7516812 w 7569200"/>
              <a:gd name="connsiteY102" fmla="*/ 5075237 h 6858000"/>
              <a:gd name="connsiteX103" fmla="*/ 7497762 w 7569200"/>
              <a:gd name="connsiteY103" fmla="*/ 5114925 h 6858000"/>
              <a:gd name="connsiteX104" fmla="*/ 7478712 w 7569200"/>
              <a:gd name="connsiteY104" fmla="*/ 5149850 h 6858000"/>
              <a:gd name="connsiteX105" fmla="*/ 7459662 w 7569200"/>
              <a:gd name="connsiteY105" fmla="*/ 5186362 h 6858000"/>
              <a:gd name="connsiteX106" fmla="*/ 7442200 w 7569200"/>
              <a:gd name="connsiteY106" fmla="*/ 5226050 h 6858000"/>
              <a:gd name="connsiteX107" fmla="*/ 7424737 w 7569200"/>
              <a:gd name="connsiteY107" fmla="*/ 5268912 h 6858000"/>
              <a:gd name="connsiteX108" fmla="*/ 7410450 w 7569200"/>
              <a:gd name="connsiteY108" fmla="*/ 5313362 h 6858000"/>
              <a:gd name="connsiteX109" fmla="*/ 7400925 w 7569200"/>
              <a:gd name="connsiteY109" fmla="*/ 5365750 h 6858000"/>
              <a:gd name="connsiteX110" fmla="*/ 7391400 w 7569200"/>
              <a:gd name="connsiteY110" fmla="*/ 5426075 h 6858000"/>
              <a:gd name="connsiteX111" fmla="*/ 7389812 w 7569200"/>
              <a:gd name="connsiteY111" fmla="*/ 5494337 h 6858000"/>
              <a:gd name="connsiteX112" fmla="*/ 7391400 w 7569200"/>
              <a:gd name="connsiteY112" fmla="*/ 5562600 h 6858000"/>
              <a:gd name="connsiteX113" fmla="*/ 7400925 w 7569200"/>
              <a:gd name="connsiteY113" fmla="*/ 5622925 h 6858000"/>
              <a:gd name="connsiteX114" fmla="*/ 7410450 w 7569200"/>
              <a:gd name="connsiteY114" fmla="*/ 5675312 h 6858000"/>
              <a:gd name="connsiteX115" fmla="*/ 7424737 w 7569200"/>
              <a:gd name="connsiteY115" fmla="*/ 5721350 h 6858000"/>
              <a:gd name="connsiteX116" fmla="*/ 7442200 w 7569200"/>
              <a:gd name="connsiteY116" fmla="*/ 5762625 h 6858000"/>
              <a:gd name="connsiteX117" fmla="*/ 7459662 w 7569200"/>
              <a:gd name="connsiteY117" fmla="*/ 5802312 h 6858000"/>
              <a:gd name="connsiteX118" fmla="*/ 7478712 w 7569200"/>
              <a:gd name="connsiteY118" fmla="*/ 5840412 h 6858000"/>
              <a:gd name="connsiteX119" fmla="*/ 7497762 w 7569200"/>
              <a:gd name="connsiteY119" fmla="*/ 5876925 h 6858000"/>
              <a:gd name="connsiteX120" fmla="*/ 7516812 w 7569200"/>
              <a:gd name="connsiteY120" fmla="*/ 5915025 h 6858000"/>
              <a:gd name="connsiteX121" fmla="*/ 7532687 w 7569200"/>
              <a:gd name="connsiteY121" fmla="*/ 5956300 h 6858000"/>
              <a:gd name="connsiteX122" fmla="*/ 7546975 w 7569200"/>
              <a:gd name="connsiteY122" fmla="*/ 6003925 h 6858000"/>
              <a:gd name="connsiteX123" fmla="*/ 7558087 w 7569200"/>
              <a:gd name="connsiteY123" fmla="*/ 6056312 h 6858000"/>
              <a:gd name="connsiteX124" fmla="*/ 7566025 w 7569200"/>
              <a:gd name="connsiteY124" fmla="*/ 6113462 h 6858000"/>
              <a:gd name="connsiteX125" fmla="*/ 7569200 w 7569200"/>
              <a:gd name="connsiteY125" fmla="*/ 6183312 h 6858000"/>
              <a:gd name="connsiteX126" fmla="*/ 7566025 w 7569200"/>
              <a:gd name="connsiteY126" fmla="*/ 6251575 h 6858000"/>
              <a:gd name="connsiteX127" fmla="*/ 7558087 w 7569200"/>
              <a:gd name="connsiteY127" fmla="*/ 6311900 h 6858000"/>
              <a:gd name="connsiteX128" fmla="*/ 7546975 w 7569200"/>
              <a:gd name="connsiteY128" fmla="*/ 6361112 h 6858000"/>
              <a:gd name="connsiteX129" fmla="*/ 7532687 w 7569200"/>
              <a:gd name="connsiteY129" fmla="*/ 6407150 h 6858000"/>
              <a:gd name="connsiteX130" fmla="*/ 7516812 w 7569200"/>
              <a:gd name="connsiteY130" fmla="*/ 6448425 h 6858000"/>
              <a:gd name="connsiteX131" fmla="*/ 7499350 w 7569200"/>
              <a:gd name="connsiteY131" fmla="*/ 6488112 h 6858000"/>
              <a:gd name="connsiteX132" fmla="*/ 7481887 w 7569200"/>
              <a:gd name="connsiteY132" fmla="*/ 6523037 h 6858000"/>
              <a:gd name="connsiteX133" fmla="*/ 7462837 w 7569200"/>
              <a:gd name="connsiteY133" fmla="*/ 6561137 h 6858000"/>
              <a:gd name="connsiteX134" fmla="*/ 7443787 w 7569200"/>
              <a:gd name="connsiteY134" fmla="*/ 6597650 h 6858000"/>
              <a:gd name="connsiteX135" fmla="*/ 7427912 w 7569200"/>
              <a:gd name="connsiteY135" fmla="*/ 6640512 h 6858000"/>
              <a:gd name="connsiteX136" fmla="*/ 7412037 w 7569200"/>
              <a:gd name="connsiteY136" fmla="*/ 6683375 h 6858000"/>
              <a:gd name="connsiteX137" fmla="*/ 7402512 w 7569200"/>
              <a:gd name="connsiteY137" fmla="*/ 6735762 h 6858000"/>
              <a:gd name="connsiteX138" fmla="*/ 7394575 w 7569200"/>
              <a:gd name="connsiteY138" fmla="*/ 6791325 h 6858000"/>
              <a:gd name="connsiteX139" fmla="*/ 7389812 w 7569200"/>
              <a:gd name="connsiteY139" fmla="*/ 6858000 h 6858000"/>
              <a:gd name="connsiteX140" fmla="*/ 0 w 7569200"/>
              <a:gd name="connsiteY140" fmla="*/ 6858000 h 6858000"/>
              <a:gd name="connsiteX141" fmla="*/ 0 w 7569200"/>
              <a:gd name="connsiteY141"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Lst>
            <a:rect l="l" t="t" r="r" b="b"/>
            <a:pathLst>
              <a:path w="7569200" h="6858000">
                <a:moveTo>
                  <a:pt x="0" y="0"/>
                </a:moveTo>
                <a:lnTo>
                  <a:pt x="7389812" y="0"/>
                </a:lnTo>
                <a:lnTo>
                  <a:pt x="7394575" y="66675"/>
                </a:lnTo>
                <a:lnTo>
                  <a:pt x="7402512" y="122237"/>
                </a:lnTo>
                <a:lnTo>
                  <a:pt x="7412037" y="174625"/>
                </a:lnTo>
                <a:lnTo>
                  <a:pt x="7427912" y="217487"/>
                </a:lnTo>
                <a:lnTo>
                  <a:pt x="7443787" y="260350"/>
                </a:lnTo>
                <a:lnTo>
                  <a:pt x="7462837" y="296862"/>
                </a:lnTo>
                <a:lnTo>
                  <a:pt x="7481887" y="334962"/>
                </a:lnTo>
                <a:lnTo>
                  <a:pt x="7499350" y="369887"/>
                </a:lnTo>
                <a:lnTo>
                  <a:pt x="7516812" y="409575"/>
                </a:lnTo>
                <a:lnTo>
                  <a:pt x="7532687" y="450850"/>
                </a:lnTo>
                <a:lnTo>
                  <a:pt x="7546975" y="496887"/>
                </a:lnTo>
                <a:lnTo>
                  <a:pt x="7558087" y="546100"/>
                </a:lnTo>
                <a:lnTo>
                  <a:pt x="7566025" y="606425"/>
                </a:lnTo>
                <a:lnTo>
                  <a:pt x="7569200" y="673100"/>
                </a:lnTo>
                <a:lnTo>
                  <a:pt x="7566025" y="744537"/>
                </a:lnTo>
                <a:lnTo>
                  <a:pt x="7558087" y="801687"/>
                </a:lnTo>
                <a:lnTo>
                  <a:pt x="7546975" y="854075"/>
                </a:lnTo>
                <a:lnTo>
                  <a:pt x="7532687" y="901700"/>
                </a:lnTo>
                <a:lnTo>
                  <a:pt x="7516812" y="942975"/>
                </a:lnTo>
                <a:lnTo>
                  <a:pt x="7497762" y="981075"/>
                </a:lnTo>
                <a:lnTo>
                  <a:pt x="7478712" y="1017587"/>
                </a:lnTo>
                <a:lnTo>
                  <a:pt x="7459662" y="1055687"/>
                </a:lnTo>
                <a:lnTo>
                  <a:pt x="7442200" y="1095375"/>
                </a:lnTo>
                <a:lnTo>
                  <a:pt x="7424737" y="1136650"/>
                </a:lnTo>
                <a:lnTo>
                  <a:pt x="7410450" y="1182687"/>
                </a:lnTo>
                <a:lnTo>
                  <a:pt x="7400925" y="1235075"/>
                </a:lnTo>
                <a:lnTo>
                  <a:pt x="7391400" y="1295400"/>
                </a:lnTo>
                <a:lnTo>
                  <a:pt x="7389812" y="1363662"/>
                </a:lnTo>
                <a:lnTo>
                  <a:pt x="7391400" y="1431925"/>
                </a:lnTo>
                <a:lnTo>
                  <a:pt x="7400925" y="1492250"/>
                </a:lnTo>
                <a:lnTo>
                  <a:pt x="7410450" y="1544637"/>
                </a:lnTo>
                <a:lnTo>
                  <a:pt x="7424737" y="1589087"/>
                </a:lnTo>
                <a:lnTo>
                  <a:pt x="7442200" y="1631950"/>
                </a:lnTo>
                <a:lnTo>
                  <a:pt x="7459662" y="1671637"/>
                </a:lnTo>
                <a:lnTo>
                  <a:pt x="7478712" y="1708150"/>
                </a:lnTo>
                <a:lnTo>
                  <a:pt x="7497762" y="1743075"/>
                </a:lnTo>
                <a:lnTo>
                  <a:pt x="7516812" y="1782762"/>
                </a:lnTo>
                <a:lnTo>
                  <a:pt x="7532687" y="1824037"/>
                </a:lnTo>
                <a:lnTo>
                  <a:pt x="7546975" y="1870075"/>
                </a:lnTo>
                <a:lnTo>
                  <a:pt x="7558087" y="1922462"/>
                </a:lnTo>
                <a:lnTo>
                  <a:pt x="7566025" y="1982787"/>
                </a:lnTo>
                <a:lnTo>
                  <a:pt x="7569200" y="2051050"/>
                </a:lnTo>
                <a:lnTo>
                  <a:pt x="7566025" y="2119312"/>
                </a:lnTo>
                <a:lnTo>
                  <a:pt x="7558087" y="2179637"/>
                </a:lnTo>
                <a:lnTo>
                  <a:pt x="7546975" y="2232025"/>
                </a:lnTo>
                <a:lnTo>
                  <a:pt x="7532687" y="2278062"/>
                </a:lnTo>
                <a:lnTo>
                  <a:pt x="7516812" y="2319337"/>
                </a:lnTo>
                <a:lnTo>
                  <a:pt x="7497762" y="2359025"/>
                </a:lnTo>
                <a:lnTo>
                  <a:pt x="7478712" y="2395537"/>
                </a:lnTo>
                <a:lnTo>
                  <a:pt x="7459662" y="2433637"/>
                </a:lnTo>
                <a:lnTo>
                  <a:pt x="7442200" y="2471737"/>
                </a:lnTo>
                <a:lnTo>
                  <a:pt x="7424737" y="2513012"/>
                </a:lnTo>
                <a:lnTo>
                  <a:pt x="7410450" y="2560637"/>
                </a:lnTo>
                <a:lnTo>
                  <a:pt x="7400925" y="2613025"/>
                </a:lnTo>
                <a:lnTo>
                  <a:pt x="7391400" y="2671762"/>
                </a:lnTo>
                <a:lnTo>
                  <a:pt x="7389812" y="2741612"/>
                </a:lnTo>
                <a:lnTo>
                  <a:pt x="7391400" y="2809875"/>
                </a:lnTo>
                <a:lnTo>
                  <a:pt x="7400925" y="2868612"/>
                </a:lnTo>
                <a:lnTo>
                  <a:pt x="7410450" y="2922587"/>
                </a:lnTo>
                <a:lnTo>
                  <a:pt x="7424737" y="2967037"/>
                </a:lnTo>
                <a:lnTo>
                  <a:pt x="7442200" y="3009900"/>
                </a:lnTo>
                <a:lnTo>
                  <a:pt x="7459662" y="3046412"/>
                </a:lnTo>
                <a:lnTo>
                  <a:pt x="7478712" y="3084512"/>
                </a:lnTo>
                <a:lnTo>
                  <a:pt x="7497762" y="3121025"/>
                </a:lnTo>
                <a:lnTo>
                  <a:pt x="7516812" y="3160712"/>
                </a:lnTo>
                <a:lnTo>
                  <a:pt x="7532687" y="3201987"/>
                </a:lnTo>
                <a:lnTo>
                  <a:pt x="7546975" y="3248025"/>
                </a:lnTo>
                <a:lnTo>
                  <a:pt x="7558087" y="3300412"/>
                </a:lnTo>
                <a:lnTo>
                  <a:pt x="7566025" y="3360737"/>
                </a:lnTo>
                <a:lnTo>
                  <a:pt x="7569200" y="3427412"/>
                </a:lnTo>
                <a:lnTo>
                  <a:pt x="7566025" y="3497262"/>
                </a:lnTo>
                <a:lnTo>
                  <a:pt x="7558087" y="3557587"/>
                </a:lnTo>
                <a:lnTo>
                  <a:pt x="7546975" y="3609975"/>
                </a:lnTo>
                <a:lnTo>
                  <a:pt x="7532687" y="3656012"/>
                </a:lnTo>
                <a:lnTo>
                  <a:pt x="7516812" y="3697287"/>
                </a:lnTo>
                <a:lnTo>
                  <a:pt x="7497762" y="3736975"/>
                </a:lnTo>
                <a:lnTo>
                  <a:pt x="7459662" y="3811587"/>
                </a:lnTo>
                <a:lnTo>
                  <a:pt x="7442200" y="3848100"/>
                </a:lnTo>
                <a:lnTo>
                  <a:pt x="7424737" y="3890962"/>
                </a:lnTo>
                <a:lnTo>
                  <a:pt x="7410450" y="3935412"/>
                </a:lnTo>
                <a:lnTo>
                  <a:pt x="7400925" y="3987800"/>
                </a:lnTo>
                <a:lnTo>
                  <a:pt x="7391400" y="4048125"/>
                </a:lnTo>
                <a:lnTo>
                  <a:pt x="7389812" y="4116387"/>
                </a:lnTo>
                <a:lnTo>
                  <a:pt x="7391400" y="4186237"/>
                </a:lnTo>
                <a:lnTo>
                  <a:pt x="7400925" y="4244975"/>
                </a:lnTo>
                <a:lnTo>
                  <a:pt x="7410450" y="4297362"/>
                </a:lnTo>
                <a:lnTo>
                  <a:pt x="7424737" y="4343400"/>
                </a:lnTo>
                <a:lnTo>
                  <a:pt x="7442200" y="4386262"/>
                </a:lnTo>
                <a:lnTo>
                  <a:pt x="7459662" y="4424362"/>
                </a:lnTo>
                <a:lnTo>
                  <a:pt x="7497762" y="4498975"/>
                </a:lnTo>
                <a:lnTo>
                  <a:pt x="7516812" y="4537075"/>
                </a:lnTo>
                <a:lnTo>
                  <a:pt x="7532687" y="4579937"/>
                </a:lnTo>
                <a:lnTo>
                  <a:pt x="7546975" y="4625975"/>
                </a:lnTo>
                <a:lnTo>
                  <a:pt x="7558087" y="4678362"/>
                </a:lnTo>
                <a:lnTo>
                  <a:pt x="7566025" y="4738687"/>
                </a:lnTo>
                <a:lnTo>
                  <a:pt x="7569200" y="4806950"/>
                </a:lnTo>
                <a:lnTo>
                  <a:pt x="7566025" y="4875212"/>
                </a:lnTo>
                <a:lnTo>
                  <a:pt x="7558087" y="4935537"/>
                </a:lnTo>
                <a:lnTo>
                  <a:pt x="7546975" y="4987925"/>
                </a:lnTo>
                <a:lnTo>
                  <a:pt x="7532687" y="5033962"/>
                </a:lnTo>
                <a:lnTo>
                  <a:pt x="7516812" y="5075237"/>
                </a:lnTo>
                <a:lnTo>
                  <a:pt x="7497762" y="5114925"/>
                </a:lnTo>
                <a:lnTo>
                  <a:pt x="7478712" y="5149850"/>
                </a:lnTo>
                <a:lnTo>
                  <a:pt x="7459662" y="5186362"/>
                </a:lnTo>
                <a:lnTo>
                  <a:pt x="7442200" y="5226050"/>
                </a:lnTo>
                <a:lnTo>
                  <a:pt x="7424737" y="5268912"/>
                </a:lnTo>
                <a:lnTo>
                  <a:pt x="7410450" y="5313362"/>
                </a:lnTo>
                <a:lnTo>
                  <a:pt x="7400925" y="5365750"/>
                </a:lnTo>
                <a:lnTo>
                  <a:pt x="7391400" y="5426075"/>
                </a:lnTo>
                <a:lnTo>
                  <a:pt x="7389812" y="5494337"/>
                </a:lnTo>
                <a:lnTo>
                  <a:pt x="7391400" y="5562600"/>
                </a:lnTo>
                <a:lnTo>
                  <a:pt x="7400925" y="5622925"/>
                </a:lnTo>
                <a:lnTo>
                  <a:pt x="7410450" y="5675312"/>
                </a:lnTo>
                <a:lnTo>
                  <a:pt x="7424737" y="5721350"/>
                </a:lnTo>
                <a:lnTo>
                  <a:pt x="7442200" y="5762625"/>
                </a:lnTo>
                <a:lnTo>
                  <a:pt x="7459662" y="5802312"/>
                </a:lnTo>
                <a:lnTo>
                  <a:pt x="7478712" y="5840412"/>
                </a:lnTo>
                <a:lnTo>
                  <a:pt x="7497762" y="5876925"/>
                </a:lnTo>
                <a:lnTo>
                  <a:pt x="7516812" y="5915025"/>
                </a:lnTo>
                <a:lnTo>
                  <a:pt x="7532687" y="5956300"/>
                </a:lnTo>
                <a:lnTo>
                  <a:pt x="7546975" y="6003925"/>
                </a:lnTo>
                <a:lnTo>
                  <a:pt x="7558087" y="6056312"/>
                </a:lnTo>
                <a:lnTo>
                  <a:pt x="7566025" y="6113462"/>
                </a:lnTo>
                <a:lnTo>
                  <a:pt x="7569200" y="6183312"/>
                </a:lnTo>
                <a:lnTo>
                  <a:pt x="7566025" y="6251575"/>
                </a:lnTo>
                <a:lnTo>
                  <a:pt x="7558087" y="6311900"/>
                </a:lnTo>
                <a:lnTo>
                  <a:pt x="7546975" y="6361112"/>
                </a:lnTo>
                <a:lnTo>
                  <a:pt x="7532687" y="6407150"/>
                </a:lnTo>
                <a:lnTo>
                  <a:pt x="7516812" y="6448425"/>
                </a:lnTo>
                <a:lnTo>
                  <a:pt x="7499350" y="6488112"/>
                </a:lnTo>
                <a:lnTo>
                  <a:pt x="7481887" y="6523037"/>
                </a:lnTo>
                <a:lnTo>
                  <a:pt x="7462837" y="6561137"/>
                </a:lnTo>
                <a:lnTo>
                  <a:pt x="7443787" y="6597650"/>
                </a:lnTo>
                <a:lnTo>
                  <a:pt x="7427912" y="6640512"/>
                </a:lnTo>
                <a:lnTo>
                  <a:pt x="7412037" y="6683375"/>
                </a:lnTo>
                <a:lnTo>
                  <a:pt x="7402512" y="6735762"/>
                </a:lnTo>
                <a:lnTo>
                  <a:pt x="7394575" y="6791325"/>
                </a:lnTo>
                <a:lnTo>
                  <a:pt x="7389812" y="6858000"/>
                </a:lnTo>
                <a:lnTo>
                  <a:pt x="0" y="6858000"/>
                </a:lnTo>
                <a:lnTo>
                  <a:pt x="0" y="0"/>
                </a:lnTo>
                <a:close/>
              </a:path>
            </a:pathLst>
          </a:custGeom>
          <a:solidFill>
            <a:schemeClr val="bg2"/>
          </a:solidFill>
          <a:ln w="0">
            <a:noFill/>
            <a:prstDash val="solid"/>
            <a:round/>
            <a:headEnd/>
            <a:tailEnd/>
          </a:ln>
        </p:spPr>
      </p:sp>
      <p:sp>
        <p:nvSpPr>
          <p:cNvPr id="2" name="Title 1">
            <a:extLst>
              <a:ext uri="{FF2B5EF4-FFF2-40B4-BE49-F238E27FC236}">
                <a16:creationId xmlns:a16="http://schemas.microsoft.com/office/drawing/2014/main" id="{67E1ADA0-8823-420D-BEA5-E4CD4142372F}"/>
              </a:ext>
            </a:extLst>
          </p:cNvPr>
          <p:cNvSpPr>
            <a:spLocks noGrp="1"/>
          </p:cNvSpPr>
          <p:nvPr>
            <p:ph type="title"/>
          </p:nvPr>
        </p:nvSpPr>
        <p:spPr>
          <a:xfrm>
            <a:off x="765051" y="382385"/>
            <a:ext cx="6015897" cy="1492132"/>
          </a:xfrm>
        </p:spPr>
        <p:txBody>
          <a:bodyPr>
            <a:normAutofit/>
          </a:bodyPr>
          <a:lstStyle/>
          <a:p>
            <a:r>
              <a:rPr lang="en-GB" dirty="0"/>
              <a:t>EMVIRONMENTAL FACTORS</a:t>
            </a:r>
          </a:p>
        </p:txBody>
      </p:sp>
      <p:sp>
        <p:nvSpPr>
          <p:cNvPr id="11" name="Rectangle 10">
            <a:extLst>
              <a:ext uri="{FF2B5EF4-FFF2-40B4-BE49-F238E27FC236}">
                <a16:creationId xmlns:a16="http://schemas.microsoft.com/office/drawing/2014/main" id="{FA0382D1-1594-4E3D-842E-04E1E5E757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1D123C20-86C9-45BF-8B6E-90BE8B9127D5}"/>
              </a:ext>
            </a:extLst>
          </p:cNvPr>
          <p:cNvSpPr>
            <a:spLocks noGrp="1"/>
          </p:cNvSpPr>
          <p:nvPr>
            <p:ph idx="1"/>
          </p:nvPr>
        </p:nvSpPr>
        <p:spPr>
          <a:xfrm>
            <a:off x="765051" y="2286001"/>
            <a:ext cx="6015897" cy="3593591"/>
          </a:xfrm>
        </p:spPr>
        <p:txBody>
          <a:bodyPr>
            <a:normAutofit/>
          </a:bodyPr>
          <a:lstStyle/>
          <a:p>
            <a:pPr>
              <a:lnSpc>
                <a:spcPct val="100000"/>
              </a:lnSpc>
            </a:pPr>
            <a:r>
              <a:rPr lang="en-GB" dirty="0"/>
              <a:t>The environmental factors are extraneous variables, this meaning that they cannot be controlled/ manipulated. (Adebayo et al 2005) Regarding to that the managerial teams once with he head of the hotel need to be aware of all the things that are influencing the way the hotel</a:t>
            </a:r>
            <a:endParaRPr lang="en-GB"/>
          </a:p>
          <a:p>
            <a:pPr>
              <a:lnSpc>
                <a:spcPct val="100000"/>
              </a:lnSpc>
            </a:pPr>
            <a:r>
              <a:rPr lang="en-GB" dirty="0"/>
              <a:t>Some environmental factors are: </a:t>
            </a:r>
            <a:endParaRPr lang="en-GB"/>
          </a:p>
          <a:p>
            <a:pPr>
              <a:lnSpc>
                <a:spcPct val="100000"/>
              </a:lnSpc>
            </a:pPr>
            <a:r>
              <a:rPr lang="en-GB" dirty="0"/>
              <a:t> Geographical Location </a:t>
            </a:r>
            <a:endParaRPr lang="en-GB"/>
          </a:p>
          <a:p>
            <a:pPr>
              <a:lnSpc>
                <a:spcPct val="100000"/>
              </a:lnSpc>
            </a:pPr>
            <a:r>
              <a:rPr lang="en-GB" dirty="0"/>
              <a:t>Waste disposal laws,</a:t>
            </a:r>
            <a:endParaRPr lang="en-GB"/>
          </a:p>
          <a:p>
            <a:pPr>
              <a:lnSpc>
                <a:spcPct val="100000"/>
              </a:lnSpc>
            </a:pPr>
            <a:r>
              <a:rPr lang="en-GB" dirty="0"/>
              <a:t>People’s attitude towards the environment </a:t>
            </a:r>
            <a:endParaRPr lang="en-GB"/>
          </a:p>
        </p:txBody>
      </p:sp>
    </p:spTree>
    <p:extLst>
      <p:ext uri="{BB962C8B-B14F-4D97-AF65-F5344CB8AC3E}">
        <p14:creationId xmlns:p14="http://schemas.microsoft.com/office/powerpoint/2010/main" val="35806473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7661A1-E622-436E-B4E0-19091AFEF9AA}"/>
              </a:ext>
            </a:extLst>
          </p:cNvPr>
          <p:cNvSpPr>
            <a:spLocks noGrp="1"/>
          </p:cNvSpPr>
          <p:nvPr>
            <p:ph type="title"/>
          </p:nvPr>
        </p:nvSpPr>
        <p:spPr>
          <a:xfrm>
            <a:off x="3255048" y="0"/>
            <a:ext cx="6136675" cy="1320855"/>
          </a:xfrm>
        </p:spPr>
        <p:txBody>
          <a:bodyPr>
            <a:normAutofit/>
          </a:bodyPr>
          <a:lstStyle/>
          <a:p>
            <a:r>
              <a:rPr lang="en-GB" sz="4400" dirty="0"/>
              <a:t>Selection Process </a:t>
            </a:r>
          </a:p>
        </p:txBody>
      </p:sp>
      <p:sp>
        <p:nvSpPr>
          <p:cNvPr id="3" name="Content Placeholder 2">
            <a:extLst>
              <a:ext uri="{FF2B5EF4-FFF2-40B4-BE49-F238E27FC236}">
                <a16:creationId xmlns:a16="http://schemas.microsoft.com/office/drawing/2014/main" id="{77C6A37A-B36B-43AE-A5CD-640072634026}"/>
              </a:ext>
            </a:extLst>
          </p:cNvPr>
          <p:cNvSpPr>
            <a:spLocks noGrp="1"/>
          </p:cNvSpPr>
          <p:nvPr>
            <p:ph idx="1"/>
          </p:nvPr>
        </p:nvSpPr>
        <p:spPr>
          <a:xfrm>
            <a:off x="990406" y="1279789"/>
            <a:ext cx="4618770" cy="5761091"/>
          </a:xfrm>
        </p:spPr>
        <p:txBody>
          <a:bodyPr>
            <a:normAutofit/>
          </a:bodyPr>
          <a:lstStyle/>
          <a:p>
            <a:pPr>
              <a:lnSpc>
                <a:spcPct val="100000"/>
              </a:lnSpc>
            </a:pPr>
            <a:r>
              <a:rPr lang="en-GB" sz="1800" dirty="0">
                <a:solidFill>
                  <a:schemeClr val="tx1"/>
                </a:solidFill>
              </a:rPr>
              <a:t>The selection process is based on specific steps that are used to find and outline why applicants must be chosen for the job (Carrell et al. 1995). </a:t>
            </a:r>
          </a:p>
          <a:p>
            <a:pPr>
              <a:lnSpc>
                <a:spcPct val="100000"/>
              </a:lnSpc>
            </a:pPr>
            <a:r>
              <a:rPr lang="en-GB" sz="1800" dirty="0">
                <a:solidFill>
                  <a:schemeClr val="tx1"/>
                </a:solidFill>
              </a:rPr>
              <a:t>The selection process follows 8 stages:  (Cherrington (1995)</a:t>
            </a:r>
          </a:p>
          <a:p>
            <a:pPr marL="457200" indent="-457200">
              <a:lnSpc>
                <a:spcPct val="100000"/>
              </a:lnSpc>
              <a:buAutoNum type="arabicPeriod"/>
            </a:pPr>
            <a:r>
              <a:rPr lang="en-GB" sz="1800" dirty="0">
                <a:solidFill>
                  <a:schemeClr val="tx1"/>
                </a:solidFill>
              </a:rPr>
              <a:t>Evaluation od Application Forms</a:t>
            </a:r>
          </a:p>
          <a:p>
            <a:pPr marL="457200" indent="-457200">
              <a:lnSpc>
                <a:spcPct val="100000"/>
              </a:lnSpc>
              <a:buAutoNum type="arabicPeriod"/>
            </a:pPr>
            <a:r>
              <a:rPr lang="en-GB" sz="1800" dirty="0">
                <a:solidFill>
                  <a:schemeClr val="tx1"/>
                </a:solidFill>
              </a:rPr>
              <a:t>Initial Screening Interview</a:t>
            </a:r>
          </a:p>
          <a:p>
            <a:pPr marL="457200" indent="-457200">
              <a:lnSpc>
                <a:spcPct val="100000"/>
              </a:lnSpc>
              <a:buAutoNum type="arabicPeriod"/>
            </a:pPr>
            <a:r>
              <a:rPr lang="en-GB" sz="1800" dirty="0">
                <a:solidFill>
                  <a:schemeClr val="tx1"/>
                </a:solidFill>
              </a:rPr>
              <a:t>Selection Tests </a:t>
            </a:r>
          </a:p>
          <a:p>
            <a:pPr marL="457200" indent="-457200">
              <a:lnSpc>
                <a:spcPct val="100000"/>
              </a:lnSpc>
              <a:buAutoNum type="arabicPeriod"/>
            </a:pPr>
            <a:r>
              <a:rPr lang="en-GB" sz="1800" dirty="0">
                <a:solidFill>
                  <a:schemeClr val="tx1"/>
                </a:solidFill>
              </a:rPr>
              <a:t>Employment Interview</a:t>
            </a:r>
          </a:p>
          <a:p>
            <a:pPr marL="457200" indent="-457200">
              <a:lnSpc>
                <a:spcPct val="100000"/>
              </a:lnSpc>
              <a:buAutoNum type="arabicPeriod"/>
            </a:pPr>
            <a:r>
              <a:rPr lang="en-GB" sz="1800" dirty="0">
                <a:solidFill>
                  <a:schemeClr val="tx1"/>
                </a:solidFill>
              </a:rPr>
              <a:t>Reference Checks </a:t>
            </a:r>
          </a:p>
          <a:p>
            <a:pPr marL="457200" indent="-457200">
              <a:lnSpc>
                <a:spcPct val="100000"/>
              </a:lnSpc>
              <a:buAutoNum type="arabicPeriod"/>
            </a:pPr>
            <a:r>
              <a:rPr lang="en-GB" sz="1800" dirty="0">
                <a:solidFill>
                  <a:schemeClr val="tx1"/>
                </a:solidFill>
              </a:rPr>
              <a:t>Medical Examination </a:t>
            </a:r>
          </a:p>
          <a:p>
            <a:pPr marL="457200" indent="-457200">
              <a:lnSpc>
                <a:spcPct val="100000"/>
              </a:lnSpc>
              <a:buAutoNum type="arabicPeriod"/>
            </a:pPr>
            <a:r>
              <a:rPr lang="en-GB" sz="1800" dirty="0">
                <a:solidFill>
                  <a:schemeClr val="tx1"/>
                </a:solidFill>
              </a:rPr>
              <a:t>Selection decisions and feedback </a:t>
            </a:r>
          </a:p>
          <a:p>
            <a:pPr marL="457200" indent="-457200">
              <a:lnSpc>
                <a:spcPct val="100000"/>
              </a:lnSpc>
              <a:buAutoNum type="arabicPeriod"/>
            </a:pPr>
            <a:r>
              <a:rPr lang="en-GB" sz="1800" dirty="0">
                <a:solidFill>
                  <a:schemeClr val="tx1"/>
                </a:solidFill>
              </a:rPr>
              <a:t>Job Offer </a:t>
            </a:r>
          </a:p>
        </p:txBody>
      </p:sp>
      <p:pic>
        <p:nvPicPr>
          <p:cNvPr id="5" name="Picture 4">
            <a:extLst>
              <a:ext uri="{FF2B5EF4-FFF2-40B4-BE49-F238E27FC236}">
                <a16:creationId xmlns:a16="http://schemas.microsoft.com/office/drawing/2014/main" id="{95061166-53AD-4F97-A9B8-C79579214D48}"/>
              </a:ext>
            </a:extLst>
          </p:cNvPr>
          <p:cNvPicPr>
            <a:picLocks noChangeAspect="1"/>
          </p:cNvPicPr>
          <p:nvPr/>
        </p:nvPicPr>
        <p:blipFill>
          <a:blip r:embed="rId3"/>
          <a:stretch>
            <a:fillRect/>
          </a:stretch>
        </p:blipFill>
        <p:spPr>
          <a:xfrm>
            <a:off x="5321808" y="1885724"/>
            <a:ext cx="6608878" cy="3966436"/>
          </a:xfrm>
          <a:prstGeom prst="rect">
            <a:avLst/>
          </a:prstGeom>
        </p:spPr>
      </p:pic>
    </p:spTree>
    <p:extLst>
      <p:ext uri="{BB962C8B-B14F-4D97-AF65-F5344CB8AC3E}">
        <p14:creationId xmlns:p14="http://schemas.microsoft.com/office/powerpoint/2010/main" val="37597375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1" name="Freeform 6">
            <a:extLst>
              <a:ext uri="{FF2B5EF4-FFF2-40B4-BE49-F238E27FC236}">
                <a16:creationId xmlns:a16="http://schemas.microsoft.com/office/drawing/2014/main" id="{841EFD0D-0D37-447B-B1EA-4F7197EB29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tx2"/>
          </a:solidFill>
          <a:ln w="0">
            <a:noFill/>
            <a:prstDash val="solid"/>
            <a:round/>
            <a:headEnd/>
            <a:tailEnd/>
          </a:ln>
        </p:spPr>
      </p:sp>
      <p:sp>
        <p:nvSpPr>
          <p:cNvPr id="13" name="Rectangle 12">
            <a:extLst>
              <a:ext uri="{FF2B5EF4-FFF2-40B4-BE49-F238E27FC236}">
                <a16:creationId xmlns:a16="http://schemas.microsoft.com/office/drawing/2014/main" id="{5A6DFF24-307B-44B0-93F0-893676F148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908536"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15" name="Rectangle 14">
            <a:extLst>
              <a:ext uri="{FF2B5EF4-FFF2-40B4-BE49-F238E27FC236}">
                <a16:creationId xmlns:a16="http://schemas.microsoft.com/office/drawing/2014/main" id="{374BD3A9-25D1-4691-BE05-149182EC4C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7" name="Freeform 10">
            <a:extLst>
              <a:ext uri="{FF2B5EF4-FFF2-40B4-BE49-F238E27FC236}">
                <a16:creationId xmlns:a16="http://schemas.microsoft.com/office/drawing/2014/main" id="{8D49CF1A-01DD-4115-A6BB-CFA8F70453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7569200" cy="6858000"/>
          </a:xfrm>
          <a:custGeom>
            <a:avLst/>
            <a:gdLst>
              <a:gd name="connsiteX0" fmla="*/ 0 w 7569200"/>
              <a:gd name="connsiteY0" fmla="*/ 0 h 6858000"/>
              <a:gd name="connsiteX1" fmla="*/ 7389812 w 7569200"/>
              <a:gd name="connsiteY1" fmla="*/ 0 h 6858000"/>
              <a:gd name="connsiteX2" fmla="*/ 7394575 w 7569200"/>
              <a:gd name="connsiteY2" fmla="*/ 66675 h 6858000"/>
              <a:gd name="connsiteX3" fmla="*/ 7402512 w 7569200"/>
              <a:gd name="connsiteY3" fmla="*/ 122237 h 6858000"/>
              <a:gd name="connsiteX4" fmla="*/ 7412037 w 7569200"/>
              <a:gd name="connsiteY4" fmla="*/ 174625 h 6858000"/>
              <a:gd name="connsiteX5" fmla="*/ 7427912 w 7569200"/>
              <a:gd name="connsiteY5" fmla="*/ 217487 h 6858000"/>
              <a:gd name="connsiteX6" fmla="*/ 7443787 w 7569200"/>
              <a:gd name="connsiteY6" fmla="*/ 260350 h 6858000"/>
              <a:gd name="connsiteX7" fmla="*/ 7462837 w 7569200"/>
              <a:gd name="connsiteY7" fmla="*/ 296862 h 6858000"/>
              <a:gd name="connsiteX8" fmla="*/ 7481887 w 7569200"/>
              <a:gd name="connsiteY8" fmla="*/ 334962 h 6858000"/>
              <a:gd name="connsiteX9" fmla="*/ 7499350 w 7569200"/>
              <a:gd name="connsiteY9" fmla="*/ 369887 h 6858000"/>
              <a:gd name="connsiteX10" fmla="*/ 7516812 w 7569200"/>
              <a:gd name="connsiteY10" fmla="*/ 409575 h 6858000"/>
              <a:gd name="connsiteX11" fmla="*/ 7532687 w 7569200"/>
              <a:gd name="connsiteY11" fmla="*/ 450850 h 6858000"/>
              <a:gd name="connsiteX12" fmla="*/ 7546975 w 7569200"/>
              <a:gd name="connsiteY12" fmla="*/ 496887 h 6858000"/>
              <a:gd name="connsiteX13" fmla="*/ 7558087 w 7569200"/>
              <a:gd name="connsiteY13" fmla="*/ 546100 h 6858000"/>
              <a:gd name="connsiteX14" fmla="*/ 7566025 w 7569200"/>
              <a:gd name="connsiteY14" fmla="*/ 606425 h 6858000"/>
              <a:gd name="connsiteX15" fmla="*/ 7569200 w 7569200"/>
              <a:gd name="connsiteY15" fmla="*/ 673100 h 6858000"/>
              <a:gd name="connsiteX16" fmla="*/ 7566025 w 7569200"/>
              <a:gd name="connsiteY16" fmla="*/ 744537 h 6858000"/>
              <a:gd name="connsiteX17" fmla="*/ 7558087 w 7569200"/>
              <a:gd name="connsiteY17" fmla="*/ 801687 h 6858000"/>
              <a:gd name="connsiteX18" fmla="*/ 7546975 w 7569200"/>
              <a:gd name="connsiteY18" fmla="*/ 854075 h 6858000"/>
              <a:gd name="connsiteX19" fmla="*/ 7532687 w 7569200"/>
              <a:gd name="connsiteY19" fmla="*/ 901700 h 6858000"/>
              <a:gd name="connsiteX20" fmla="*/ 7516812 w 7569200"/>
              <a:gd name="connsiteY20" fmla="*/ 942975 h 6858000"/>
              <a:gd name="connsiteX21" fmla="*/ 7497762 w 7569200"/>
              <a:gd name="connsiteY21" fmla="*/ 981075 h 6858000"/>
              <a:gd name="connsiteX22" fmla="*/ 7478712 w 7569200"/>
              <a:gd name="connsiteY22" fmla="*/ 1017587 h 6858000"/>
              <a:gd name="connsiteX23" fmla="*/ 7459662 w 7569200"/>
              <a:gd name="connsiteY23" fmla="*/ 1055687 h 6858000"/>
              <a:gd name="connsiteX24" fmla="*/ 7442200 w 7569200"/>
              <a:gd name="connsiteY24" fmla="*/ 1095375 h 6858000"/>
              <a:gd name="connsiteX25" fmla="*/ 7424737 w 7569200"/>
              <a:gd name="connsiteY25" fmla="*/ 1136650 h 6858000"/>
              <a:gd name="connsiteX26" fmla="*/ 7410450 w 7569200"/>
              <a:gd name="connsiteY26" fmla="*/ 1182687 h 6858000"/>
              <a:gd name="connsiteX27" fmla="*/ 7400925 w 7569200"/>
              <a:gd name="connsiteY27" fmla="*/ 1235075 h 6858000"/>
              <a:gd name="connsiteX28" fmla="*/ 7391400 w 7569200"/>
              <a:gd name="connsiteY28" fmla="*/ 1295400 h 6858000"/>
              <a:gd name="connsiteX29" fmla="*/ 7389812 w 7569200"/>
              <a:gd name="connsiteY29" fmla="*/ 1363662 h 6858000"/>
              <a:gd name="connsiteX30" fmla="*/ 7391400 w 7569200"/>
              <a:gd name="connsiteY30" fmla="*/ 1431925 h 6858000"/>
              <a:gd name="connsiteX31" fmla="*/ 7400925 w 7569200"/>
              <a:gd name="connsiteY31" fmla="*/ 1492250 h 6858000"/>
              <a:gd name="connsiteX32" fmla="*/ 7410450 w 7569200"/>
              <a:gd name="connsiteY32" fmla="*/ 1544637 h 6858000"/>
              <a:gd name="connsiteX33" fmla="*/ 7424737 w 7569200"/>
              <a:gd name="connsiteY33" fmla="*/ 1589087 h 6858000"/>
              <a:gd name="connsiteX34" fmla="*/ 7442200 w 7569200"/>
              <a:gd name="connsiteY34" fmla="*/ 1631950 h 6858000"/>
              <a:gd name="connsiteX35" fmla="*/ 7459662 w 7569200"/>
              <a:gd name="connsiteY35" fmla="*/ 1671637 h 6858000"/>
              <a:gd name="connsiteX36" fmla="*/ 7478712 w 7569200"/>
              <a:gd name="connsiteY36" fmla="*/ 1708150 h 6858000"/>
              <a:gd name="connsiteX37" fmla="*/ 7497762 w 7569200"/>
              <a:gd name="connsiteY37" fmla="*/ 1743075 h 6858000"/>
              <a:gd name="connsiteX38" fmla="*/ 7516812 w 7569200"/>
              <a:gd name="connsiteY38" fmla="*/ 1782762 h 6858000"/>
              <a:gd name="connsiteX39" fmla="*/ 7532687 w 7569200"/>
              <a:gd name="connsiteY39" fmla="*/ 1824037 h 6858000"/>
              <a:gd name="connsiteX40" fmla="*/ 7546975 w 7569200"/>
              <a:gd name="connsiteY40" fmla="*/ 1870075 h 6858000"/>
              <a:gd name="connsiteX41" fmla="*/ 7558087 w 7569200"/>
              <a:gd name="connsiteY41" fmla="*/ 1922462 h 6858000"/>
              <a:gd name="connsiteX42" fmla="*/ 7566025 w 7569200"/>
              <a:gd name="connsiteY42" fmla="*/ 1982787 h 6858000"/>
              <a:gd name="connsiteX43" fmla="*/ 7569200 w 7569200"/>
              <a:gd name="connsiteY43" fmla="*/ 2051050 h 6858000"/>
              <a:gd name="connsiteX44" fmla="*/ 7566025 w 7569200"/>
              <a:gd name="connsiteY44" fmla="*/ 2119312 h 6858000"/>
              <a:gd name="connsiteX45" fmla="*/ 7558087 w 7569200"/>
              <a:gd name="connsiteY45" fmla="*/ 2179637 h 6858000"/>
              <a:gd name="connsiteX46" fmla="*/ 7546975 w 7569200"/>
              <a:gd name="connsiteY46" fmla="*/ 2232025 h 6858000"/>
              <a:gd name="connsiteX47" fmla="*/ 7532687 w 7569200"/>
              <a:gd name="connsiteY47" fmla="*/ 2278062 h 6858000"/>
              <a:gd name="connsiteX48" fmla="*/ 7516812 w 7569200"/>
              <a:gd name="connsiteY48" fmla="*/ 2319337 h 6858000"/>
              <a:gd name="connsiteX49" fmla="*/ 7497762 w 7569200"/>
              <a:gd name="connsiteY49" fmla="*/ 2359025 h 6858000"/>
              <a:gd name="connsiteX50" fmla="*/ 7478712 w 7569200"/>
              <a:gd name="connsiteY50" fmla="*/ 2395537 h 6858000"/>
              <a:gd name="connsiteX51" fmla="*/ 7459662 w 7569200"/>
              <a:gd name="connsiteY51" fmla="*/ 2433637 h 6858000"/>
              <a:gd name="connsiteX52" fmla="*/ 7442200 w 7569200"/>
              <a:gd name="connsiteY52" fmla="*/ 2471737 h 6858000"/>
              <a:gd name="connsiteX53" fmla="*/ 7424737 w 7569200"/>
              <a:gd name="connsiteY53" fmla="*/ 2513012 h 6858000"/>
              <a:gd name="connsiteX54" fmla="*/ 7410450 w 7569200"/>
              <a:gd name="connsiteY54" fmla="*/ 2560637 h 6858000"/>
              <a:gd name="connsiteX55" fmla="*/ 7400925 w 7569200"/>
              <a:gd name="connsiteY55" fmla="*/ 2613025 h 6858000"/>
              <a:gd name="connsiteX56" fmla="*/ 7391400 w 7569200"/>
              <a:gd name="connsiteY56" fmla="*/ 2671762 h 6858000"/>
              <a:gd name="connsiteX57" fmla="*/ 7389812 w 7569200"/>
              <a:gd name="connsiteY57" fmla="*/ 2741612 h 6858000"/>
              <a:gd name="connsiteX58" fmla="*/ 7391400 w 7569200"/>
              <a:gd name="connsiteY58" fmla="*/ 2809875 h 6858000"/>
              <a:gd name="connsiteX59" fmla="*/ 7400925 w 7569200"/>
              <a:gd name="connsiteY59" fmla="*/ 2868612 h 6858000"/>
              <a:gd name="connsiteX60" fmla="*/ 7410450 w 7569200"/>
              <a:gd name="connsiteY60" fmla="*/ 2922587 h 6858000"/>
              <a:gd name="connsiteX61" fmla="*/ 7424737 w 7569200"/>
              <a:gd name="connsiteY61" fmla="*/ 2967037 h 6858000"/>
              <a:gd name="connsiteX62" fmla="*/ 7442200 w 7569200"/>
              <a:gd name="connsiteY62" fmla="*/ 3009900 h 6858000"/>
              <a:gd name="connsiteX63" fmla="*/ 7459662 w 7569200"/>
              <a:gd name="connsiteY63" fmla="*/ 3046412 h 6858000"/>
              <a:gd name="connsiteX64" fmla="*/ 7478712 w 7569200"/>
              <a:gd name="connsiteY64" fmla="*/ 3084512 h 6858000"/>
              <a:gd name="connsiteX65" fmla="*/ 7497762 w 7569200"/>
              <a:gd name="connsiteY65" fmla="*/ 3121025 h 6858000"/>
              <a:gd name="connsiteX66" fmla="*/ 7516812 w 7569200"/>
              <a:gd name="connsiteY66" fmla="*/ 3160712 h 6858000"/>
              <a:gd name="connsiteX67" fmla="*/ 7532687 w 7569200"/>
              <a:gd name="connsiteY67" fmla="*/ 3201987 h 6858000"/>
              <a:gd name="connsiteX68" fmla="*/ 7546975 w 7569200"/>
              <a:gd name="connsiteY68" fmla="*/ 3248025 h 6858000"/>
              <a:gd name="connsiteX69" fmla="*/ 7558087 w 7569200"/>
              <a:gd name="connsiteY69" fmla="*/ 3300412 h 6858000"/>
              <a:gd name="connsiteX70" fmla="*/ 7566025 w 7569200"/>
              <a:gd name="connsiteY70" fmla="*/ 3360737 h 6858000"/>
              <a:gd name="connsiteX71" fmla="*/ 7569200 w 7569200"/>
              <a:gd name="connsiteY71" fmla="*/ 3427412 h 6858000"/>
              <a:gd name="connsiteX72" fmla="*/ 7566025 w 7569200"/>
              <a:gd name="connsiteY72" fmla="*/ 3497262 h 6858000"/>
              <a:gd name="connsiteX73" fmla="*/ 7558087 w 7569200"/>
              <a:gd name="connsiteY73" fmla="*/ 3557587 h 6858000"/>
              <a:gd name="connsiteX74" fmla="*/ 7546975 w 7569200"/>
              <a:gd name="connsiteY74" fmla="*/ 3609975 h 6858000"/>
              <a:gd name="connsiteX75" fmla="*/ 7532687 w 7569200"/>
              <a:gd name="connsiteY75" fmla="*/ 3656012 h 6858000"/>
              <a:gd name="connsiteX76" fmla="*/ 7516812 w 7569200"/>
              <a:gd name="connsiteY76" fmla="*/ 3697287 h 6858000"/>
              <a:gd name="connsiteX77" fmla="*/ 7497762 w 7569200"/>
              <a:gd name="connsiteY77" fmla="*/ 3736975 h 6858000"/>
              <a:gd name="connsiteX78" fmla="*/ 7459662 w 7569200"/>
              <a:gd name="connsiteY78" fmla="*/ 3811587 h 6858000"/>
              <a:gd name="connsiteX79" fmla="*/ 7442200 w 7569200"/>
              <a:gd name="connsiteY79" fmla="*/ 3848100 h 6858000"/>
              <a:gd name="connsiteX80" fmla="*/ 7424737 w 7569200"/>
              <a:gd name="connsiteY80" fmla="*/ 3890962 h 6858000"/>
              <a:gd name="connsiteX81" fmla="*/ 7410450 w 7569200"/>
              <a:gd name="connsiteY81" fmla="*/ 3935412 h 6858000"/>
              <a:gd name="connsiteX82" fmla="*/ 7400925 w 7569200"/>
              <a:gd name="connsiteY82" fmla="*/ 3987800 h 6858000"/>
              <a:gd name="connsiteX83" fmla="*/ 7391400 w 7569200"/>
              <a:gd name="connsiteY83" fmla="*/ 4048125 h 6858000"/>
              <a:gd name="connsiteX84" fmla="*/ 7389812 w 7569200"/>
              <a:gd name="connsiteY84" fmla="*/ 4116387 h 6858000"/>
              <a:gd name="connsiteX85" fmla="*/ 7391400 w 7569200"/>
              <a:gd name="connsiteY85" fmla="*/ 4186237 h 6858000"/>
              <a:gd name="connsiteX86" fmla="*/ 7400925 w 7569200"/>
              <a:gd name="connsiteY86" fmla="*/ 4244975 h 6858000"/>
              <a:gd name="connsiteX87" fmla="*/ 7410450 w 7569200"/>
              <a:gd name="connsiteY87" fmla="*/ 4297362 h 6858000"/>
              <a:gd name="connsiteX88" fmla="*/ 7424737 w 7569200"/>
              <a:gd name="connsiteY88" fmla="*/ 4343400 h 6858000"/>
              <a:gd name="connsiteX89" fmla="*/ 7442200 w 7569200"/>
              <a:gd name="connsiteY89" fmla="*/ 4386262 h 6858000"/>
              <a:gd name="connsiteX90" fmla="*/ 7459662 w 7569200"/>
              <a:gd name="connsiteY90" fmla="*/ 4424362 h 6858000"/>
              <a:gd name="connsiteX91" fmla="*/ 7497762 w 7569200"/>
              <a:gd name="connsiteY91" fmla="*/ 4498975 h 6858000"/>
              <a:gd name="connsiteX92" fmla="*/ 7516812 w 7569200"/>
              <a:gd name="connsiteY92" fmla="*/ 4537075 h 6858000"/>
              <a:gd name="connsiteX93" fmla="*/ 7532687 w 7569200"/>
              <a:gd name="connsiteY93" fmla="*/ 4579937 h 6858000"/>
              <a:gd name="connsiteX94" fmla="*/ 7546975 w 7569200"/>
              <a:gd name="connsiteY94" fmla="*/ 4625975 h 6858000"/>
              <a:gd name="connsiteX95" fmla="*/ 7558087 w 7569200"/>
              <a:gd name="connsiteY95" fmla="*/ 4678362 h 6858000"/>
              <a:gd name="connsiteX96" fmla="*/ 7566025 w 7569200"/>
              <a:gd name="connsiteY96" fmla="*/ 4738687 h 6858000"/>
              <a:gd name="connsiteX97" fmla="*/ 7569200 w 7569200"/>
              <a:gd name="connsiteY97" fmla="*/ 4806950 h 6858000"/>
              <a:gd name="connsiteX98" fmla="*/ 7566025 w 7569200"/>
              <a:gd name="connsiteY98" fmla="*/ 4875212 h 6858000"/>
              <a:gd name="connsiteX99" fmla="*/ 7558087 w 7569200"/>
              <a:gd name="connsiteY99" fmla="*/ 4935537 h 6858000"/>
              <a:gd name="connsiteX100" fmla="*/ 7546975 w 7569200"/>
              <a:gd name="connsiteY100" fmla="*/ 4987925 h 6858000"/>
              <a:gd name="connsiteX101" fmla="*/ 7532687 w 7569200"/>
              <a:gd name="connsiteY101" fmla="*/ 5033962 h 6858000"/>
              <a:gd name="connsiteX102" fmla="*/ 7516812 w 7569200"/>
              <a:gd name="connsiteY102" fmla="*/ 5075237 h 6858000"/>
              <a:gd name="connsiteX103" fmla="*/ 7497762 w 7569200"/>
              <a:gd name="connsiteY103" fmla="*/ 5114925 h 6858000"/>
              <a:gd name="connsiteX104" fmla="*/ 7478712 w 7569200"/>
              <a:gd name="connsiteY104" fmla="*/ 5149850 h 6858000"/>
              <a:gd name="connsiteX105" fmla="*/ 7459662 w 7569200"/>
              <a:gd name="connsiteY105" fmla="*/ 5186362 h 6858000"/>
              <a:gd name="connsiteX106" fmla="*/ 7442200 w 7569200"/>
              <a:gd name="connsiteY106" fmla="*/ 5226050 h 6858000"/>
              <a:gd name="connsiteX107" fmla="*/ 7424737 w 7569200"/>
              <a:gd name="connsiteY107" fmla="*/ 5268912 h 6858000"/>
              <a:gd name="connsiteX108" fmla="*/ 7410450 w 7569200"/>
              <a:gd name="connsiteY108" fmla="*/ 5313362 h 6858000"/>
              <a:gd name="connsiteX109" fmla="*/ 7400925 w 7569200"/>
              <a:gd name="connsiteY109" fmla="*/ 5365750 h 6858000"/>
              <a:gd name="connsiteX110" fmla="*/ 7391400 w 7569200"/>
              <a:gd name="connsiteY110" fmla="*/ 5426075 h 6858000"/>
              <a:gd name="connsiteX111" fmla="*/ 7389812 w 7569200"/>
              <a:gd name="connsiteY111" fmla="*/ 5494337 h 6858000"/>
              <a:gd name="connsiteX112" fmla="*/ 7391400 w 7569200"/>
              <a:gd name="connsiteY112" fmla="*/ 5562600 h 6858000"/>
              <a:gd name="connsiteX113" fmla="*/ 7400925 w 7569200"/>
              <a:gd name="connsiteY113" fmla="*/ 5622925 h 6858000"/>
              <a:gd name="connsiteX114" fmla="*/ 7410450 w 7569200"/>
              <a:gd name="connsiteY114" fmla="*/ 5675312 h 6858000"/>
              <a:gd name="connsiteX115" fmla="*/ 7424737 w 7569200"/>
              <a:gd name="connsiteY115" fmla="*/ 5721350 h 6858000"/>
              <a:gd name="connsiteX116" fmla="*/ 7442200 w 7569200"/>
              <a:gd name="connsiteY116" fmla="*/ 5762625 h 6858000"/>
              <a:gd name="connsiteX117" fmla="*/ 7459662 w 7569200"/>
              <a:gd name="connsiteY117" fmla="*/ 5802312 h 6858000"/>
              <a:gd name="connsiteX118" fmla="*/ 7478712 w 7569200"/>
              <a:gd name="connsiteY118" fmla="*/ 5840412 h 6858000"/>
              <a:gd name="connsiteX119" fmla="*/ 7497762 w 7569200"/>
              <a:gd name="connsiteY119" fmla="*/ 5876925 h 6858000"/>
              <a:gd name="connsiteX120" fmla="*/ 7516812 w 7569200"/>
              <a:gd name="connsiteY120" fmla="*/ 5915025 h 6858000"/>
              <a:gd name="connsiteX121" fmla="*/ 7532687 w 7569200"/>
              <a:gd name="connsiteY121" fmla="*/ 5956300 h 6858000"/>
              <a:gd name="connsiteX122" fmla="*/ 7546975 w 7569200"/>
              <a:gd name="connsiteY122" fmla="*/ 6003925 h 6858000"/>
              <a:gd name="connsiteX123" fmla="*/ 7558087 w 7569200"/>
              <a:gd name="connsiteY123" fmla="*/ 6056312 h 6858000"/>
              <a:gd name="connsiteX124" fmla="*/ 7566025 w 7569200"/>
              <a:gd name="connsiteY124" fmla="*/ 6113462 h 6858000"/>
              <a:gd name="connsiteX125" fmla="*/ 7569200 w 7569200"/>
              <a:gd name="connsiteY125" fmla="*/ 6183312 h 6858000"/>
              <a:gd name="connsiteX126" fmla="*/ 7566025 w 7569200"/>
              <a:gd name="connsiteY126" fmla="*/ 6251575 h 6858000"/>
              <a:gd name="connsiteX127" fmla="*/ 7558087 w 7569200"/>
              <a:gd name="connsiteY127" fmla="*/ 6311900 h 6858000"/>
              <a:gd name="connsiteX128" fmla="*/ 7546975 w 7569200"/>
              <a:gd name="connsiteY128" fmla="*/ 6361112 h 6858000"/>
              <a:gd name="connsiteX129" fmla="*/ 7532687 w 7569200"/>
              <a:gd name="connsiteY129" fmla="*/ 6407150 h 6858000"/>
              <a:gd name="connsiteX130" fmla="*/ 7516812 w 7569200"/>
              <a:gd name="connsiteY130" fmla="*/ 6448425 h 6858000"/>
              <a:gd name="connsiteX131" fmla="*/ 7499350 w 7569200"/>
              <a:gd name="connsiteY131" fmla="*/ 6488112 h 6858000"/>
              <a:gd name="connsiteX132" fmla="*/ 7481887 w 7569200"/>
              <a:gd name="connsiteY132" fmla="*/ 6523037 h 6858000"/>
              <a:gd name="connsiteX133" fmla="*/ 7462837 w 7569200"/>
              <a:gd name="connsiteY133" fmla="*/ 6561137 h 6858000"/>
              <a:gd name="connsiteX134" fmla="*/ 7443787 w 7569200"/>
              <a:gd name="connsiteY134" fmla="*/ 6597650 h 6858000"/>
              <a:gd name="connsiteX135" fmla="*/ 7427912 w 7569200"/>
              <a:gd name="connsiteY135" fmla="*/ 6640512 h 6858000"/>
              <a:gd name="connsiteX136" fmla="*/ 7412037 w 7569200"/>
              <a:gd name="connsiteY136" fmla="*/ 6683375 h 6858000"/>
              <a:gd name="connsiteX137" fmla="*/ 7402512 w 7569200"/>
              <a:gd name="connsiteY137" fmla="*/ 6735762 h 6858000"/>
              <a:gd name="connsiteX138" fmla="*/ 7394575 w 7569200"/>
              <a:gd name="connsiteY138" fmla="*/ 6791325 h 6858000"/>
              <a:gd name="connsiteX139" fmla="*/ 7389812 w 7569200"/>
              <a:gd name="connsiteY139" fmla="*/ 6858000 h 6858000"/>
              <a:gd name="connsiteX140" fmla="*/ 0 w 7569200"/>
              <a:gd name="connsiteY140" fmla="*/ 6858000 h 6858000"/>
              <a:gd name="connsiteX141" fmla="*/ 0 w 7569200"/>
              <a:gd name="connsiteY141"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Lst>
            <a:rect l="l" t="t" r="r" b="b"/>
            <a:pathLst>
              <a:path w="7569200" h="6858000">
                <a:moveTo>
                  <a:pt x="0" y="0"/>
                </a:moveTo>
                <a:lnTo>
                  <a:pt x="7389812" y="0"/>
                </a:lnTo>
                <a:lnTo>
                  <a:pt x="7394575" y="66675"/>
                </a:lnTo>
                <a:lnTo>
                  <a:pt x="7402512" y="122237"/>
                </a:lnTo>
                <a:lnTo>
                  <a:pt x="7412037" y="174625"/>
                </a:lnTo>
                <a:lnTo>
                  <a:pt x="7427912" y="217487"/>
                </a:lnTo>
                <a:lnTo>
                  <a:pt x="7443787" y="260350"/>
                </a:lnTo>
                <a:lnTo>
                  <a:pt x="7462837" y="296862"/>
                </a:lnTo>
                <a:lnTo>
                  <a:pt x="7481887" y="334962"/>
                </a:lnTo>
                <a:lnTo>
                  <a:pt x="7499350" y="369887"/>
                </a:lnTo>
                <a:lnTo>
                  <a:pt x="7516812" y="409575"/>
                </a:lnTo>
                <a:lnTo>
                  <a:pt x="7532687" y="450850"/>
                </a:lnTo>
                <a:lnTo>
                  <a:pt x="7546975" y="496887"/>
                </a:lnTo>
                <a:lnTo>
                  <a:pt x="7558087" y="546100"/>
                </a:lnTo>
                <a:lnTo>
                  <a:pt x="7566025" y="606425"/>
                </a:lnTo>
                <a:lnTo>
                  <a:pt x="7569200" y="673100"/>
                </a:lnTo>
                <a:lnTo>
                  <a:pt x="7566025" y="744537"/>
                </a:lnTo>
                <a:lnTo>
                  <a:pt x="7558087" y="801687"/>
                </a:lnTo>
                <a:lnTo>
                  <a:pt x="7546975" y="854075"/>
                </a:lnTo>
                <a:lnTo>
                  <a:pt x="7532687" y="901700"/>
                </a:lnTo>
                <a:lnTo>
                  <a:pt x="7516812" y="942975"/>
                </a:lnTo>
                <a:lnTo>
                  <a:pt x="7497762" y="981075"/>
                </a:lnTo>
                <a:lnTo>
                  <a:pt x="7478712" y="1017587"/>
                </a:lnTo>
                <a:lnTo>
                  <a:pt x="7459662" y="1055687"/>
                </a:lnTo>
                <a:lnTo>
                  <a:pt x="7442200" y="1095375"/>
                </a:lnTo>
                <a:lnTo>
                  <a:pt x="7424737" y="1136650"/>
                </a:lnTo>
                <a:lnTo>
                  <a:pt x="7410450" y="1182687"/>
                </a:lnTo>
                <a:lnTo>
                  <a:pt x="7400925" y="1235075"/>
                </a:lnTo>
                <a:lnTo>
                  <a:pt x="7391400" y="1295400"/>
                </a:lnTo>
                <a:lnTo>
                  <a:pt x="7389812" y="1363662"/>
                </a:lnTo>
                <a:lnTo>
                  <a:pt x="7391400" y="1431925"/>
                </a:lnTo>
                <a:lnTo>
                  <a:pt x="7400925" y="1492250"/>
                </a:lnTo>
                <a:lnTo>
                  <a:pt x="7410450" y="1544637"/>
                </a:lnTo>
                <a:lnTo>
                  <a:pt x="7424737" y="1589087"/>
                </a:lnTo>
                <a:lnTo>
                  <a:pt x="7442200" y="1631950"/>
                </a:lnTo>
                <a:lnTo>
                  <a:pt x="7459662" y="1671637"/>
                </a:lnTo>
                <a:lnTo>
                  <a:pt x="7478712" y="1708150"/>
                </a:lnTo>
                <a:lnTo>
                  <a:pt x="7497762" y="1743075"/>
                </a:lnTo>
                <a:lnTo>
                  <a:pt x="7516812" y="1782762"/>
                </a:lnTo>
                <a:lnTo>
                  <a:pt x="7532687" y="1824037"/>
                </a:lnTo>
                <a:lnTo>
                  <a:pt x="7546975" y="1870075"/>
                </a:lnTo>
                <a:lnTo>
                  <a:pt x="7558087" y="1922462"/>
                </a:lnTo>
                <a:lnTo>
                  <a:pt x="7566025" y="1982787"/>
                </a:lnTo>
                <a:lnTo>
                  <a:pt x="7569200" y="2051050"/>
                </a:lnTo>
                <a:lnTo>
                  <a:pt x="7566025" y="2119312"/>
                </a:lnTo>
                <a:lnTo>
                  <a:pt x="7558087" y="2179637"/>
                </a:lnTo>
                <a:lnTo>
                  <a:pt x="7546975" y="2232025"/>
                </a:lnTo>
                <a:lnTo>
                  <a:pt x="7532687" y="2278062"/>
                </a:lnTo>
                <a:lnTo>
                  <a:pt x="7516812" y="2319337"/>
                </a:lnTo>
                <a:lnTo>
                  <a:pt x="7497762" y="2359025"/>
                </a:lnTo>
                <a:lnTo>
                  <a:pt x="7478712" y="2395537"/>
                </a:lnTo>
                <a:lnTo>
                  <a:pt x="7459662" y="2433637"/>
                </a:lnTo>
                <a:lnTo>
                  <a:pt x="7442200" y="2471737"/>
                </a:lnTo>
                <a:lnTo>
                  <a:pt x="7424737" y="2513012"/>
                </a:lnTo>
                <a:lnTo>
                  <a:pt x="7410450" y="2560637"/>
                </a:lnTo>
                <a:lnTo>
                  <a:pt x="7400925" y="2613025"/>
                </a:lnTo>
                <a:lnTo>
                  <a:pt x="7391400" y="2671762"/>
                </a:lnTo>
                <a:lnTo>
                  <a:pt x="7389812" y="2741612"/>
                </a:lnTo>
                <a:lnTo>
                  <a:pt x="7391400" y="2809875"/>
                </a:lnTo>
                <a:lnTo>
                  <a:pt x="7400925" y="2868612"/>
                </a:lnTo>
                <a:lnTo>
                  <a:pt x="7410450" y="2922587"/>
                </a:lnTo>
                <a:lnTo>
                  <a:pt x="7424737" y="2967037"/>
                </a:lnTo>
                <a:lnTo>
                  <a:pt x="7442200" y="3009900"/>
                </a:lnTo>
                <a:lnTo>
                  <a:pt x="7459662" y="3046412"/>
                </a:lnTo>
                <a:lnTo>
                  <a:pt x="7478712" y="3084512"/>
                </a:lnTo>
                <a:lnTo>
                  <a:pt x="7497762" y="3121025"/>
                </a:lnTo>
                <a:lnTo>
                  <a:pt x="7516812" y="3160712"/>
                </a:lnTo>
                <a:lnTo>
                  <a:pt x="7532687" y="3201987"/>
                </a:lnTo>
                <a:lnTo>
                  <a:pt x="7546975" y="3248025"/>
                </a:lnTo>
                <a:lnTo>
                  <a:pt x="7558087" y="3300412"/>
                </a:lnTo>
                <a:lnTo>
                  <a:pt x="7566025" y="3360737"/>
                </a:lnTo>
                <a:lnTo>
                  <a:pt x="7569200" y="3427412"/>
                </a:lnTo>
                <a:lnTo>
                  <a:pt x="7566025" y="3497262"/>
                </a:lnTo>
                <a:lnTo>
                  <a:pt x="7558087" y="3557587"/>
                </a:lnTo>
                <a:lnTo>
                  <a:pt x="7546975" y="3609975"/>
                </a:lnTo>
                <a:lnTo>
                  <a:pt x="7532687" y="3656012"/>
                </a:lnTo>
                <a:lnTo>
                  <a:pt x="7516812" y="3697287"/>
                </a:lnTo>
                <a:lnTo>
                  <a:pt x="7497762" y="3736975"/>
                </a:lnTo>
                <a:lnTo>
                  <a:pt x="7459662" y="3811587"/>
                </a:lnTo>
                <a:lnTo>
                  <a:pt x="7442200" y="3848100"/>
                </a:lnTo>
                <a:lnTo>
                  <a:pt x="7424737" y="3890962"/>
                </a:lnTo>
                <a:lnTo>
                  <a:pt x="7410450" y="3935412"/>
                </a:lnTo>
                <a:lnTo>
                  <a:pt x="7400925" y="3987800"/>
                </a:lnTo>
                <a:lnTo>
                  <a:pt x="7391400" y="4048125"/>
                </a:lnTo>
                <a:lnTo>
                  <a:pt x="7389812" y="4116387"/>
                </a:lnTo>
                <a:lnTo>
                  <a:pt x="7391400" y="4186237"/>
                </a:lnTo>
                <a:lnTo>
                  <a:pt x="7400925" y="4244975"/>
                </a:lnTo>
                <a:lnTo>
                  <a:pt x="7410450" y="4297362"/>
                </a:lnTo>
                <a:lnTo>
                  <a:pt x="7424737" y="4343400"/>
                </a:lnTo>
                <a:lnTo>
                  <a:pt x="7442200" y="4386262"/>
                </a:lnTo>
                <a:lnTo>
                  <a:pt x="7459662" y="4424362"/>
                </a:lnTo>
                <a:lnTo>
                  <a:pt x="7497762" y="4498975"/>
                </a:lnTo>
                <a:lnTo>
                  <a:pt x="7516812" y="4537075"/>
                </a:lnTo>
                <a:lnTo>
                  <a:pt x="7532687" y="4579937"/>
                </a:lnTo>
                <a:lnTo>
                  <a:pt x="7546975" y="4625975"/>
                </a:lnTo>
                <a:lnTo>
                  <a:pt x="7558087" y="4678362"/>
                </a:lnTo>
                <a:lnTo>
                  <a:pt x="7566025" y="4738687"/>
                </a:lnTo>
                <a:lnTo>
                  <a:pt x="7569200" y="4806950"/>
                </a:lnTo>
                <a:lnTo>
                  <a:pt x="7566025" y="4875212"/>
                </a:lnTo>
                <a:lnTo>
                  <a:pt x="7558087" y="4935537"/>
                </a:lnTo>
                <a:lnTo>
                  <a:pt x="7546975" y="4987925"/>
                </a:lnTo>
                <a:lnTo>
                  <a:pt x="7532687" y="5033962"/>
                </a:lnTo>
                <a:lnTo>
                  <a:pt x="7516812" y="5075237"/>
                </a:lnTo>
                <a:lnTo>
                  <a:pt x="7497762" y="5114925"/>
                </a:lnTo>
                <a:lnTo>
                  <a:pt x="7478712" y="5149850"/>
                </a:lnTo>
                <a:lnTo>
                  <a:pt x="7459662" y="5186362"/>
                </a:lnTo>
                <a:lnTo>
                  <a:pt x="7442200" y="5226050"/>
                </a:lnTo>
                <a:lnTo>
                  <a:pt x="7424737" y="5268912"/>
                </a:lnTo>
                <a:lnTo>
                  <a:pt x="7410450" y="5313362"/>
                </a:lnTo>
                <a:lnTo>
                  <a:pt x="7400925" y="5365750"/>
                </a:lnTo>
                <a:lnTo>
                  <a:pt x="7391400" y="5426075"/>
                </a:lnTo>
                <a:lnTo>
                  <a:pt x="7389812" y="5494337"/>
                </a:lnTo>
                <a:lnTo>
                  <a:pt x="7391400" y="5562600"/>
                </a:lnTo>
                <a:lnTo>
                  <a:pt x="7400925" y="5622925"/>
                </a:lnTo>
                <a:lnTo>
                  <a:pt x="7410450" y="5675312"/>
                </a:lnTo>
                <a:lnTo>
                  <a:pt x="7424737" y="5721350"/>
                </a:lnTo>
                <a:lnTo>
                  <a:pt x="7442200" y="5762625"/>
                </a:lnTo>
                <a:lnTo>
                  <a:pt x="7459662" y="5802312"/>
                </a:lnTo>
                <a:lnTo>
                  <a:pt x="7478712" y="5840412"/>
                </a:lnTo>
                <a:lnTo>
                  <a:pt x="7497762" y="5876925"/>
                </a:lnTo>
                <a:lnTo>
                  <a:pt x="7516812" y="5915025"/>
                </a:lnTo>
                <a:lnTo>
                  <a:pt x="7532687" y="5956300"/>
                </a:lnTo>
                <a:lnTo>
                  <a:pt x="7546975" y="6003925"/>
                </a:lnTo>
                <a:lnTo>
                  <a:pt x="7558087" y="6056312"/>
                </a:lnTo>
                <a:lnTo>
                  <a:pt x="7566025" y="6113462"/>
                </a:lnTo>
                <a:lnTo>
                  <a:pt x="7569200" y="6183312"/>
                </a:lnTo>
                <a:lnTo>
                  <a:pt x="7566025" y="6251575"/>
                </a:lnTo>
                <a:lnTo>
                  <a:pt x="7558087" y="6311900"/>
                </a:lnTo>
                <a:lnTo>
                  <a:pt x="7546975" y="6361112"/>
                </a:lnTo>
                <a:lnTo>
                  <a:pt x="7532687" y="6407150"/>
                </a:lnTo>
                <a:lnTo>
                  <a:pt x="7516812" y="6448425"/>
                </a:lnTo>
                <a:lnTo>
                  <a:pt x="7499350" y="6488112"/>
                </a:lnTo>
                <a:lnTo>
                  <a:pt x="7481887" y="6523037"/>
                </a:lnTo>
                <a:lnTo>
                  <a:pt x="7462837" y="6561137"/>
                </a:lnTo>
                <a:lnTo>
                  <a:pt x="7443787" y="6597650"/>
                </a:lnTo>
                <a:lnTo>
                  <a:pt x="7427912" y="6640512"/>
                </a:lnTo>
                <a:lnTo>
                  <a:pt x="7412037" y="6683375"/>
                </a:lnTo>
                <a:lnTo>
                  <a:pt x="7402512" y="6735762"/>
                </a:lnTo>
                <a:lnTo>
                  <a:pt x="7394575" y="6791325"/>
                </a:lnTo>
                <a:lnTo>
                  <a:pt x="7389812" y="6858000"/>
                </a:lnTo>
                <a:lnTo>
                  <a:pt x="0" y="6858000"/>
                </a:lnTo>
                <a:lnTo>
                  <a:pt x="0" y="0"/>
                </a:lnTo>
                <a:close/>
              </a:path>
            </a:pathLst>
          </a:custGeom>
          <a:solidFill>
            <a:schemeClr val="bg2">
              <a:lumMod val="90000"/>
            </a:schemeClr>
          </a:solidFill>
          <a:ln w="0">
            <a:noFill/>
            <a:prstDash val="solid"/>
            <a:round/>
            <a:headEnd/>
            <a:tailEnd/>
          </a:ln>
        </p:spPr>
      </p:sp>
      <p:sp>
        <p:nvSpPr>
          <p:cNvPr id="2" name="Title 1">
            <a:extLst>
              <a:ext uri="{FF2B5EF4-FFF2-40B4-BE49-F238E27FC236}">
                <a16:creationId xmlns:a16="http://schemas.microsoft.com/office/drawing/2014/main" id="{20582D0D-6D60-41D0-85FF-A8488DC81E37}"/>
              </a:ext>
            </a:extLst>
          </p:cNvPr>
          <p:cNvSpPr>
            <a:spLocks noGrp="1"/>
          </p:cNvSpPr>
          <p:nvPr>
            <p:ph type="title"/>
          </p:nvPr>
        </p:nvSpPr>
        <p:spPr>
          <a:xfrm>
            <a:off x="747945" y="484633"/>
            <a:ext cx="6340519" cy="1638469"/>
          </a:xfrm>
        </p:spPr>
        <p:txBody>
          <a:bodyPr vert="horz" lIns="91440" tIns="45720" rIns="91440" bIns="45720" rtlCol="0" anchor="t">
            <a:normAutofit/>
          </a:bodyPr>
          <a:lstStyle/>
          <a:p>
            <a:pPr>
              <a:lnSpc>
                <a:spcPct val="90000"/>
              </a:lnSpc>
            </a:pPr>
            <a:r>
              <a:rPr lang="en-US" sz="5100" spc="200" dirty="0">
                <a:solidFill>
                  <a:schemeClr val="tx2"/>
                </a:solidFill>
                <a:latin typeface="+mj-lt"/>
              </a:rPr>
              <a:t>Recruitment Process </a:t>
            </a:r>
          </a:p>
        </p:txBody>
      </p:sp>
      <p:sp>
        <p:nvSpPr>
          <p:cNvPr id="19" name="Rectangle 18">
            <a:extLst>
              <a:ext uri="{FF2B5EF4-FFF2-40B4-BE49-F238E27FC236}">
                <a16:creationId xmlns:a16="http://schemas.microsoft.com/office/drawing/2014/main" id="{5FDAFA16-9D2D-4BEC-89D0-B4EABEE911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Text Placeholder 5"/>
          <p:cNvSpPr>
            <a:spLocks noGrp="1"/>
          </p:cNvSpPr>
          <p:nvPr>
            <p:ph type="body" sz="half" idx="2"/>
          </p:nvPr>
        </p:nvSpPr>
        <p:spPr>
          <a:xfrm>
            <a:off x="7544128" y="484632"/>
            <a:ext cx="4598651" cy="6373367"/>
          </a:xfrm>
        </p:spPr>
        <p:txBody>
          <a:bodyPr vert="horz" lIns="91440" tIns="45720" rIns="91440" bIns="45720" rtlCol="0">
            <a:normAutofit fontScale="85000" lnSpcReduction="10000"/>
          </a:bodyPr>
          <a:lstStyle/>
          <a:p>
            <a:pPr indent="-228600">
              <a:lnSpc>
                <a:spcPct val="110000"/>
              </a:lnSpc>
              <a:spcBef>
                <a:spcPts val="700"/>
              </a:spcBef>
            </a:pPr>
            <a:r>
              <a:rPr lang="en-US" sz="2400" dirty="0">
                <a:solidFill>
                  <a:schemeClr val="tx1"/>
                </a:solidFill>
              </a:rPr>
              <a:t>According to Wright and Storey (1994),  “The recruitment process should be regarded as a key function of every organization”. </a:t>
            </a:r>
          </a:p>
          <a:p>
            <a:pPr indent="-228600" algn="ctr">
              <a:lnSpc>
                <a:spcPct val="110000"/>
              </a:lnSpc>
              <a:spcBef>
                <a:spcPts val="700"/>
              </a:spcBef>
            </a:pPr>
            <a:r>
              <a:rPr lang="en-US" sz="2400" dirty="0">
                <a:solidFill>
                  <a:schemeClr val="tx1"/>
                </a:solidFill>
              </a:rPr>
              <a:t>There are two types of recruitment:    </a:t>
            </a:r>
          </a:p>
          <a:p>
            <a:pPr indent="-228600" algn="ctr">
              <a:lnSpc>
                <a:spcPct val="110000"/>
              </a:lnSpc>
              <a:spcBef>
                <a:spcPts val="700"/>
              </a:spcBef>
            </a:pPr>
            <a:r>
              <a:rPr lang="en-US" sz="2400" dirty="0">
                <a:solidFill>
                  <a:schemeClr val="tx1"/>
                </a:solidFill>
              </a:rPr>
              <a:t>1. Internal Recruitment </a:t>
            </a:r>
          </a:p>
          <a:p>
            <a:pPr indent="-228600" algn="ctr">
              <a:lnSpc>
                <a:spcPct val="110000"/>
              </a:lnSpc>
              <a:spcBef>
                <a:spcPts val="700"/>
              </a:spcBef>
            </a:pPr>
            <a:r>
              <a:rPr lang="en-US" sz="2400" dirty="0">
                <a:solidFill>
                  <a:schemeClr val="tx1"/>
                </a:solidFill>
              </a:rPr>
              <a:t>2. External Recruitment </a:t>
            </a:r>
          </a:p>
          <a:p>
            <a:pPr indent="-228600">
              <a:lnSpc>
                <a:spcPct val="110000"/>
              </a:lnSpc>
              <a:spcBef>
                <a:spcPts val="700"/>
              </a:spcBef>
            </a:pPr>
            <a:r>
              <a:rPr lang="en-US" sz="2400" dirty="0">
                <a:solidFill>
                  <a:schemeClr val="tx1"/>
                </a:solidFill>
              </a:rPr>
              <a:t>The main purposes of the recruitment process according to (Schuler 1992) are: </a:t>
            </a:r>
          </a:p>
          <a:p>
            <a:pPr indent="-228600">
              <a:lnSpc>
                <a:spcPct val="110000"/>
              </a:lnSpc>
              <a:spcBef>
                <a:spcPts val="700"/>
              </a:spcBef>
            </a:pPr>
            <a:r>
              <a:rPr lang="en-US" sz="2400" dirty="0">
                <a:solidFill>
                  <a:schemeClr val="tx1"/>
                </a:solidFill>
              </a:rPr>
              <a:t>¬Influence the organization’s actual and following recruitment needs in conjunction with the HR’s plan or the job description </a:t>
            </a:r>
          </a:p>
          <a:p>
            <a:pPr indent="-228600">
              <a:lnSpc>
                <a:spcPct val="110000"/>
              </a:lnSpc>
              <a:spcBef>
                <a:spcPts val="700"/>
              </a:spcBef>
            </a:pPr>
            <a:r>
              <a:rPr lang="en-US" sz="2400" dirty="0">
                <a:solidFill>
                  <a:schemeClr val="tx1"/>
                </a:solidFill>
              </a:rPr>
              <a:t>¬Increase the number of qualifies applicants in the pool </a:t>
            </a:r>
          </a:p>
          <a:p>
            <a:pPr indent="-228600">
              <a:lnSpc>
                <a:spcPct val="110000"/>
              </a:lnSpc>
              <a:spcBef>
                <a:spcPts val="700"/>
              </a:spcBef>
            </a:pPr>
            <a:r>
              <a:rPr lang="en-US" sz="2400" dirty="0">
                <a:solidFill>
                  <a:schemeClr val="tx1"/>
                </a:solidFill>
              </a:rPr>
              <a:t>¬Support the success rate of the selection process to increase by taking away the number of under-qualifies people </a:t>
            </a:r>
          </a:p>
        </p:txBody>
      </p:sp>
      <p:pic>
        <p:nvPicPr>
          <p:cNvPr id="5" name="Picture 4" descr="A screenshot of a cell phone&#10;&#10;Description automatically generated">
            <a:extLst>
              <a:ext uri="{FF2B5EF4-FFF2-40B4-BE49-F238E27FC236}">
                <a16:creationId xmlns:a16="http://schemas.microsoft.com/office/drawing/2014/main" id="{13FC1CC1-B695-46CC-A737-CD2E29C21D2E}"/>
              </a:ext>
            </a:extLst>
          </p:cNvPr>
          <p:cNvPicPr>
            <a:picLocks noChangeAspect="1"/>
          </p:cNvPicPr>
          <p:nvPr/>
        </p:nvPicPr>
        <p:blipFill>
          <a:blip r:embed="rId3"/>
          <a:stretch>
            <a:fillRect/>
          </a:stretch>
        </p:blipFill>
        <p:spPr>
          <a:xfrm>
            <a:off x="292281" y="2123102"/>
            <a:ext cx="6984637" cy="3930227"/>
          </a:xfrm>
          <a:prstGeom prst="rect">
            <a:avLst/>
          </a:prstGeom>
        </p:spPr>
      </p:pic>
    </p:spTree>
    <p:extLst>
      <p:ext uri="{BB962C8B-B14F-4D97-AF65-F5344CB8AC3E}">
        <p14:creationId xmlns:p14="http://schemas.microsoft.com/office/powerpoint/2010/main" val="13403621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2" name="Freeform 6">
            <a:extLst>
              <a:ext uri="{FF2B5EF4-FFF2-40B4-BE49-F238E27FC236}">
                <a16:creationId xmlns:a16="http://schemas.microsoft.com/office/drawing/2014/main" id="{1DF61F47-37EC-408A-BDC8-E491FB5E5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tx2"/>
          </a:solidFill>
          <a:ln w="0">
            <a:noFill/>
            <a:prstDash val="solid"/>
            <a:round/>
            <a:headEnd/>
            <a:tailEnd/>
          </a:ln>
        </p:spPr>
      </p:sp>
      <p:sp>
        <p:nvSpPr>
          <p:cNvPr id="24" name="Rectangle 23">
            <a:extLst>
              <a:ext uri="{FF2B5EF4-FFF2-40B4-BE49-F238E27FC236}">
                <a16:creationId xmlns:a16="http://schemas.microsoft.com/office/drawing/2014/main" id="{68157995-9098-42A2-8E36-8BA9015D75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908536"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26" name="Rectangle 25">
            <a:extLst>
              <a:ext uri="{FF2B5EF4-FFF2-40B4-BE49-F238E27FC236}">
                <a16:creationId xmlns:a16="http://schemas.microsoft.com/office/drawing/2014/main" id="{B680D4D6-B06E-4316-8BBC-7A65A10AC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7BE24CCA-AC1B-43CC-BC47-6AE9073384C9}"/>
              </a:ext>
            </a:extLst>
          </p:cNvPr>
          <p:cNvSpPr>
            <a:spLocks noGrp="1"/>
          </p:cNvSpPr>
          <p:nvPr>
            <p:ph type="title"/>
          </p:nvPr>
        </p:nvSpPr>
        <p:spPr>
          <a:xfrm>
            <a:off x="-3" y="-240632"/>
            <a:ext cx="4663798" cy="3068054"/>
          </a:xfrm>
        </p:spPr>
        <p:txBody>
          <a:bodyPr vert="horz" lIns="91440" tIns="45720" rIns="91440" bIns="45720" rtlCol="0" anchor="ctr">
            <a:normAutofit/>
          </a:bodyPr>
          <a:lstStyle/>
          <a:p>
            <a:pPr algn="r">
              <a:lnSpc>
                <a:spcPct val="90000"/>
              </a:lnSpc>
            </a:pPr>
            <a:r>
              <a:rPr lang="en-US" sz="3200" spc="200" dirty="0">
                <a:solidFill>
                  <a:schemeClr val="tx2"/>
                </a:solidFill>
                <a:latin typeface="+mj-lt"/>
              </a:rPr>
              <a:t>Effectiveness of the Recruitment process </a:t>
            </a:r>
          </a:p>
        </p:txBody>
      </p:sp>
      <p:cxnSp>
        <p:nvCxnSpPr>
          <p:cNvPr id="28" name="Straight Connector 27">
            <a:extLst>
              <a:ext uri="{FF2B5EF4-FFF2-40B4-BE49-F238E27FC236}">
                <a16:creationId xmlns:a16="http://schemas.microsoft.com/office/drawing/2014/main" id="{ED72A37F-0C2F-473C-9D71-B80AEE71BF0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63796" y="1962397"/>
            <a:ext cx="0" cy="2933206"/>
          </a:xfrm>
          <a:prstGeom prst="line">
            <a:avLst/>
          </a:prstGeom>
          <a:ln w="22225">
            <a:solidFill>
              <a:schemeClr val="accent1"/>
            </a:solidFill>
            <a:miter lim="800000"/>
          </a:ln>
        </p:spPr>
        <p:style>
          <a:lnRef idx="1">
            <a:schemeClr val="accent1"/>
          </a:lnRef>
          <a:fillRef idx="0">
            <a:schemeClr val="accent1"/>
          </a:fillRef>
          <a:effectRef idx="0">
            <a:schemeClr val="accent1"/>
          </a:effectRef>
          <a:fontRef idx="minor">
            <a:schemeClr val="tx1"/>
          </a:fontRef>
        </p:style>
      </p:cxnSp>
      <p:sp>
        <p:nvSpPr>
          <p:cNvPr id="4" name="Text Placeholder 3">
            <a:extLst>
              <a:ext uri="{FF2B5EF4-FFF2-40B4-BE49-F238E27FC236}">
                <a16:creationId xmlns:a16="http://schemas.microsoft.com/office/drawing/2014/main" id="{3FDEF51E-7695-4D9F-BC4F-D3439FDD98F7}"/>
              </a:ext>
            </a:extLst>
          </p:cNvPr>
          <p:cNvSpPr>
            <a:spLocks noGrp="1"/>
          </p:cNvSpPr>
          <p:nvPr>
            <p:ph type="body" sz="half" idx="2"/>
          </p:nvPr>
        </p:nvSpPr>
        <p:spPr>
          <a:xfrm>
            <a:off x="4976038" y="794084"/>
            <a:ext cx="6453962" cy="4910629"/>
          </a:xfrm>
        </p:spPr>
        <p:txBody>
          <a:bodyPr vert="horz" lIns="91440" tIns="45720" rIns="91440" bIns="45720" rtlCol="0" anchor="ctr">
            <a:normAutofit/>
          </a:bodyPr>
          <a:lstStyle/>
          <a:p>
            <a:pPr marL="57150" indent="-228600">
              <a:lnSpc>
                <a:spcPct val="110000"/>
              </a:lnSpc>
              <a:spcBef>
                <a:spcPts val="700"/>
              </a:spcBef>
              <a:buFont typeface="Wingdings" panose="05000000000000000000" pitchFamily="2" charset="2"/>
              <a:buChar char="Ø"/>
            </a:pPr>
            <a:r>
              <a:rPr lang="en-US" sz="2000" dirty="0">
                <a:solidFill>
                  <a:schemeClr val="tx1">
                    <a:lumMod val="65000"/>
                    <a:lumOff val="35000"/>
                  </a:schemeClr>
                </a:solidFill>
              </a:rPr>
              <a:t>According to Sparrow and Hiltrop (1994), when using internal sources to recruit individuals for a specific job positions there are specific advantages such as: </a:t>
            </a:r>
          </a:p>
          <a:p>
            <a:pPr indent="-228600">
              <a:lnSpc>
                <a:spcPct val="110000"/>
              </a:lnSpc>
              <a:spcBef>
                <a:spcPts val="700"/>
              </a:spcBef>
            </a:pPr>
            <a:r>
              <a:rPr lang="en-US" sz="2000" dirty="0">
                <a:solidFill>
                  <a:schemeClr val="tx1">
                    <a:lumMod val="65000"/>
                    <a:lumOff val="35000"/>
                  </a:schemeClr>
                </a:solidFill>
              </a:rPr>
              <a:t>¬Allows the management to notice and test the positive aspects of the existent employees.                                              </a:t>
            </a:r>
          </a:p>
          <a:p>
            <a:pPr indent="-228600">
              <a:lnSpc>
                <a:spcPct val="110000"/>
              </a:lnSpc>
              <a:spcBef>
                <a:spcPts val="700"/>
              </a:spcBef>
            </a:pPr>
            <a:r>
              <a:rPr lang="en-US" sz="2000" dirty="0">
                <a:solidFill>
                  <a:schemeClr val="tx1">
                    <a:lumMod val="65000"/>
                    <a:lumOff val="35000"/>
                  </a:schemeClr>
                </a:solidFill>
              </a:rPr>
              <a:t>¬It develops the morale, commitment and job security of employees through promotion-from-within transfers/ job rotation </a:t>
            </a:r>
          </a:p>
          <a:p>
            <a:pPr marL="285750" indent="-228600">
              <a:lnSpc>
                <a:spcPct val="110000"/>
              </a:lnSpc>
              <a:spcBef>
                <a:spcPts val="700"/>
              </a:spcBef>
              <a:buFont typeface="Wingdings" panose="05000000000000000000" pitchFamily="2" charset="2"/>
              <a:buChar char="Ø"/>
            </a:pPr>
            <a:r>
              <a:rPr lang="en-US" sz="2000" dirty="0">
                <a:solidFill>
                  <a:schemeClr val="tx1">
                    <a:lumMod val="65000"/>
                    <a:lumOff val="35000"/>
                  </a:schemeClr>
                </a:solidFill>
              </a:rPr>
              <a:t>In addition to that the recruitment process is also very effective in all companies and this because (1) it is one of the HRM’s functions and (2) it gives to the employers the opportunity to accumulate a wide range amount of people that are applying for the job position. </a:t>
            </a:r>
          </a:p>
        </p:txBody>
      </p:sp>
      <p:sp>
        <p:nvSpPr>
          <p:cNvPr id="30" name="Rectangle 29">
            <a:extLst>
              <a:ext uri="{FF2B5EF4-FFF2-40B4-BE49-F238E27FC236}">
                <a16:creationId xmlns:a16="http://schemas.microsoft.com/office/drawing/2014/main" id="{64016ABB-4F5D-4BFA-9406-7CD61399B6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774263" y="440267"/>
            <a:ext cx="643467" cy="12191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1028" name="Picture 4" descr="Imagini pentru recruitment">
            <a:extLst>
              <a:ext uri="{FF2B5EF4-FFF2-40B4-BE49-F238E27FC236}">
                <a16:creationId xmlns:a16="http://schemas.microsoft.com/office/drawing/2014/main" id="{2A6D2A9D-D457-4738-909E-495F1EC27DE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9679" r="8711"/>
          <a:stretch/>
        </p:blipFill>
        <p:spPr bwMode="auto">
          <a:xfrm>
            <a:off x="96253" y="1757860"/>
            <a:ext cx="4431922" cy="357212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7764195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Freeform 6">
            <a:extLst>
              <a:ext uri="{FF2B5EF4-FFF2-40B4-BE49-F238E27FC236}">
                <a16:creationId xmlns:a16="http://schemas.microsoft.com/office/drawing/2014/main" id="{1DF61F47-37EC-408A-BDC8-E491FB5E5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tx2"/>
          </a:solidFill>
          <a:ln w="0">
            <a:noFill/>
            <a:prstDash val="solid"/>
            <a:round/>
            <a:headEnd/>
            <a:tailEnd/>
          </a:ln>
        </p:spPr>
      </p:sp>
      <p:sp>
        <p:nvSpPr>
          <p:cNvPr id="11" name="Rectangle 10">
            <a:extLst>
              <a:ext uri="{FF2B5EF4-FFF2-40B4-BE49-F238E27FC236}">
                <a16:creationId xmlns:a16="http://schemas.microsoft.com/office/drawing/2014/main" id="{68157995-9098-42A2-8E36-8BA9015D75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908536"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13" name="Rectangle 12">
            <a:extLst>
              <a:ext uri="{FF2B5EF4-FFF2-40B4-BE49-F238E27FC236}">
                <a16:creationId xmlns:a16="http://schemas.microsoft.com/office/drawing/2014/main" id="{A98AD482-27A4-454E-8A3A-84F73CBDA7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22422E2-F15A-43AE-98F1-7210710B0E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40343"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76A634E3-8654-44EA-80E9-E70EEDA177FD}"/>
              </a:ext>
            </a:extLst>
          </p:cNvPr>
          <p:cNvSpPr>
            <a:spLocks noGrp="1"/>
          </p:cNvSpPr>
          <p:nvPr>
            <p:ph type="title"/>
          </p:nvPr>
        </p:nvSpPr>
        <p:spPr>
          <a:xfrm>
            <a:off x="1304308" y="0"/>
            <a:ext cx="3662729" cy="1804737"/>
          </a:xfrm>
        </p:spPr>
        <p:txBody>
          <a:bodyPr vert="horz" lIns="91440" tIns="45720" rIns="91440" bIns="45720" rtlCol="0" anchor="ctr">
            <a:normAutofit/>
          </a:bodyPr>
          <a:lstStyle/>
          <a:p>
            <a:pPr>
              <a:lnSpc>
                <a:spcPct val="90000"/>
              </a:lnSpc>
            </a:pPr>
            <a:r>
              <a:rPr lang="en-US" sz="3100" spc="200" dirty="0">
                <a:solidFill>
                  <a:schemeClr val="tx2"/>
                </a:solidFill>
                <a:latin typeface="+mj-lt"/>
              </a:rPr>
              <a:t>Effectiveness of the Selection process </a:t>
            </a:r>
          </a:p>
        </p:txBody>
      </p:sp>
      <p:sp>
        <p:nvSpPr>
          <p:cNvPr id="17" name="Freeform 6">
            <a:extLst>
              <a:ext uri="{FF2B5EF4-FFF2-40B4-BE49-F238E27FC236}">
                <a16:creationId xmlns:a16="http://schemas.microsoft.com/office/drawing/2014/main" id="{BDC8164B-5FC0-4CBD-B7AE-0CB8780FFC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accent1">
              <a:lumMod val="75000"/>
              <a:alpha val="70000"/>
            </a:schemeClr>
          </a:solidFill>
          <a:ln w="0">
            <a:noFill/>
            <a:prstDash val="solid"/>
            <a:round/>
            <a:headEnd/>
            <a:tailEnd/>
          </a:ln>
        </p:spPr>
      </p:sp>
      <p:sp>
        <p:nvSpPr>
          <p:cNvPr id="4" name="Text Placeholder 3">
            <a:extLst>
              <a:ext uri="{FF2B5EF4-FFF2-40B4-BE49-F238E27FC236}">
                <a16:creationId xmlns:a16="http://schemas.microsoft.com/office/drawing/2014/main" id="{D602FC4B-846E-4B8B-9B87-E77DCB14FF28}"/>
              </a:ext>
            </a:extLst>
          </p:cNvPr>
          <p:cNvSpPr>
            <a:spLocks noGrp="1"/>
          </p:cNvSpPr>
          <p:nvPr>
            <p:ph type="body" sz="half" idx="2"/>
          </p:nvPr>
        </p:nvSpPr>
        <p:spPr>
          <a:xfrm>
            <a:off x="5167062" y="1078378"/>
            <a:ext cx="6262938" cy="4701244"/>
          </a:xfrm>
        </p:spPr>
        <p:txBody>
          <a:bodyPr vert="horz" lIns="91440" tIns="45720" rIns="91440" bIns="45720" rtlCol="0" anchor="ctr">
            <a:normAutofit/>
          </a:bodyPr>
          <a:lstStyle/>
          <a:p>
            <a:pPr marL="57150" indent="-285750">
              <a:lnSpc>
                <a:spcPct val="110000"/>
              </a:lnSpc>
              <a:spcBef>
                <a:spcPts val="700"/>
              </a:spcBef>
              <a:buFont typeface="Wingdings" panose="05000000000000000000" pitchFamily="2" charset="2"/>
              <a:buChar char="Ø"/>
            </a:pPr>
            <a:r>
              <a:rPr lang="en-US" sz="2000" dirty="0">
                <a:solidFill>
                  <a:schemeClr val="tx1">
                    <a:lumMod val="65000"/>
                    <a:lumOff val="35000"/>
                  </a:schemeClr>
                </a:solidFill>
              </a:rPr>
              <a:t>The selection process in the hotel is more than just effective and this because all the individuals that are applying for a job position deserve a chance to get the job position. </a:t>
            </a:r>
          </a:p>
          <a:p>
            <a:pPr marL="57150" indent="-285750">
              <a:lnSpc>
                <a:spcPct val="110000"/>
              </a:lnSpc>
              <a:spcBef>
                <a:spcPts val="700"/>
              </a:spcBef>
              <a:buFont typeface="Wingdings" panose="05000000000000000000" pitchFamily="2" charset="2"/>
              <a:buChar char="Ø"/>
            </a:pPr>
            <a:r>
              <a:rPr lang="en-US" sz="2000" dirty="0">
                <a:solidFill>
                  <a:schemeClr val="tx1">
                    <a:lumMod val="65000"/>
                    <a:lumOff val="35000"/>
                  </a:schemeClr>
                </a:solidFill>
              </a:rPr>
              <a:t>Therefore, for them to not feel discriminate the mentioned specific steps are taking place to avoid such discussions that the process of choosing the hired person is not fair. </a:t>
            </a:r>
          </a:p>
          <a:p>
            <a:pPr marL="57150" indent="-285750">
              <a:lnSpc>
                <a:spcPct val="110000"/>
              </a:lnSpc>
              <a:spcBef>
                <a:spcPts val="700"/>
              </a:spcBef>
              <a:buFont typeface="Wingdings" panose="05000000000000000000" pitchFamily="2" charset="2"/>
              <a:buChar char="Ø"/>
            </a:pPr>
            <a:r>
              <a:rPr lang="en-US" sz="2000" dirty="0">
                <a:solidFill>
                  <a:schemeClr val="tx1">
                    <a:lumMod val="65000"/>
                    <a:lumOff val="35000"/>
                  </a:schemeClr>
                </a:solidFill>
              </a:rPr>
              <a:t>Next to that the selection process, is important because it motivates the applicants to work harder and harder for the job position that is given and this because of the competition </a:t>
            </a:r>
          </a:p>
        </p:txBody>
      </p:sp>
      <p:pic>
        <p:nvPicPr>
          <p:cNvPr id="5" name="Picture 4">
            <a:extLst>
              <a:ext uri="{FF2B5EF4-FFF2-40B4-BE49-F238E27FC236}">
                <a16:creationId xmlns:a16="http://schemas.microsoft.com/office/drawing/2014/main" id="{FB53B3BA-2407-4053-888B-162207643452}"/>
              </a:ext>
            </a:extLst>
          </p:cNvPr>
          <p:cNvPicPr>
            <a:picLocks noChangeAspect="1"/>
          </p:cNvPicPr>
          <p:nvPr/>
        </p:nvPicPr>
        <p:blipFill rotWithShape="1">
          <a:blip r:embed="rId2"/>
          <a:srcRect l="8855" t="9298" r="8380" b="8596"/>
          <a:stretch/>
        </p:blipFill>
        <p:spPr>
          <a:xfrm>
            <a:off x="356437" y="2586790"/>
            <a:ext cx="4178506" cy="3060314"/>
          </a:xfrm>
          <a:prstGeom prst="rect">
            <a:avLst/>
          </a:prstGeom>
        </p:spPr>
      </p:pic>
    </p:spTree>
    <p:extLst>
      <p:ext uri="{BB962C8B-B14F-4D97-AF65-F5344CB8AC3E}">
        <p14:creationId xmlns:p14="http://schemas.microsoft.com/office/powerpoint/2010/main" val="189297515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99F178-30B3-4A1A-94E6-9804BEA4D37C}"/>
              </a:ext>
            </a:extLst>
          </p:cNvPr>
          <p:cNvSpPr>
            <a:spLocks noGrp="1"/>
          </p:cNvSpPr>
          <p:nvPr>
            <p:ph type="title"/>
          </p:nvPr>
        </p:nvSpPr>
        <p:spPr>
          <a:xfrm>
            <a:off x="1251677" y="645105"/>
            <a:ext cx="4357499" cy="1320855"/>
          </a:xfrm>
        </p:spPr>
        <p:txBody>
          <a:bodyPr>
            <a:normAutofit/>
          </a:bodyPr>
          <a:lstStyle/>
          <a:p>
            <a:r>
              <a:rPr lang="en-GB" sz="3700"/>
              <a:t>Factors affecting equality </a:t>
            </a:r>
          </a:p>
        </p:txBody>
      </p:sp>
      <p:sp>
        <p:nvSpPr>
          <p:cNvPr id="3" name="Content Placeholder 2">
            <a:extLst>
              <a:ext uri="{FF2B5EF4-FFF2-40B4-BE49-F238E27FC236}">
                <a16:creationId xmlns:a16="http://schemas.microsoft.com/office/drawing/2014/main" id="{9095BE09-A508-4575-9117-A64D2072FF05}"/>
              </a:ext>
            </a:extLst>
          </p:cNvPr>
          <p:cNvSpPr>
            <a:spLocks noGrp="1"/>
          </p:cNvSpPr>
          <p:nvPr>
            <p:ph idx="1"/>
          </p:nvPr>
        </p:nvSpPr>
        <p:spPr>
          <a:xfrm>
            <a:off x="1148576" y="1965960"/>
            <a:ext cx="4638907" cy="4445991"/>
          </a:xfrm>
        </p:spPr>
        <p:txBody>
          <a:bodyPr>
            <a:normAutofit/>
          </a:bodyPr>
          <a:lstStyle/>
          <a:p>
            <a:pPr>
              <a:lnSpc>
                <a:spcPct val="100000"/>
              </a:lnSpc>
            </a:pPr>
            <a:r>
              <a:rPr lang="en-GB" sz="1800" dirty="0"/>
              <a:t>The equality meaning varies from employer to employer and from employee to employee.</a:t>
            </a:r>
          </a:p>
          <a:p>
            <a:pPr>
              <a:lnSpc>
                <a:spcPct val="100000"/>
              </a:lnSpc>
            </a:pPr>
            <a:r>
              <a:rPr lang="en-GB" sz="1800" dirty="0"/>
              <a:t>However,  there are some specific factors that are influencing the way that equality is promoted.</a:t>
            </a:r>
          </a:p>
          <a:p>
            <a:pPr>
              <a:lnSpc>
                <a:spcPct val="100000"/>
              </a:lnSpc>
            </a:pPr>
            <a:r>
              <a:rPr lang="en-GB" sz="1800" dirty="0"/>
              <a:t>Factors such as: ¬Age</a:t>
            </a:r>
          </a:p>
          <a:p>
            <a:pPr marL="0" indent="0">
              <a:lnSpc>
                <a:spcPct val="100000"/>
              </a:lnSpc>
              <a:buNone/>
            </a:pPr>
            <a:r>
              <a:rPr lang="en-GB" sz="1800" dirty="0"/>
              <a:t>		¬Religion</a:t>
            </a:r>
          </a:p>
          <a:p>
            <a:pPr marL="0" indent="0">
              <a:lnSpc>
                <a:spcPct val="100000"/>
              </a:lnSpc>
              <a:buNone/>
            </a:pPr>
            <a:r>
              <a:rPr lang="en-GB" sz="1800" dirty="0"/>
              <a:t>		¬Sex Orientation</a:t>
            </a:r>
          </a:p>
          <a:p>
            <a:pPr marL="0" indent="0">
              <a:lnSpc>
                <a:spcPct val="100000"/>
              </a:lnSpc>
              <a:buNone/>
            </a:pPr>
            <a:r>
              <a:rPr lang="en-GB" sz="1800" dirty="0"/>
              <a:t>		¬Culture</a:t>
            </a:r>
          </a:p>
          <a:p>
            <a:pPr marL="0" indent="0">
              <a:lnSpc>
                <a:spcPct val="100000"/>
              </a:lnSpc>
              <a:buNone/>
            </a:pPr>
            <a:r>
              <a:rPr lang="en-GB" sz="1800" dirty="0"/>
              <a:t>		¬Disability</a:t>
            </a:r>
          </a:p>
          <a:p>
            <a:pPr marL="0" indent="0">
              <a:lnSpc>
                <a:spcPct val="100000"/>
              </a:lnSpc>
              <a:buNone/>
            </a:pPr>
            <a:r>
              <a:rPr lang="en-GB" sz="1800" dirty="0"/>
              <a:t>Are just some of the factors that people are not being treated equally in the workplace  </a:t>
            </a:r>
          </a:p>
        </p:txBody>
      </p:sp>
      <p:pic>
        <p:nvPicPr>
          <p:cNvPr id="2050" name="Picture 2" descr="Imagini pentru equality">
            <a:extLst>
              <a:ext uri="{FF2B5EF4-FFF2-40B4-BE49-F238E27FC236}">
                <a16:creationId xmlns:a16="http://schemas.microsoft.com/office/drawing/2014/main" id="{73A4E374-D3F9-4131-B5AB-0DCD0DA819A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7529" r="5614" b="-2"/>
          <a:stretch/>
        </p:blipFill>
        <p:spPr bwMode="auto">
          <a:xfrm>
            <a:off x="6096000" y="580713"/>
            <a:ext cx="5414304" cy="5407737"/>
          </a:xfrm>
          <a:custGeom>
            <a:avLst/>
            <a:gdLst/>
            <a:ahLst/>
            <a:cxnLst/>
            <a:rect l="l" t="t" r="r" b="b"/>
            <a:pathLst>
              <a:path w="3860171" h="3855489">
                <a:moveTo>
                  <a:pt x="1930086" y="0"/>
                </a:moveTo>
                <a:lnTo>
                  <a:pt x="1967540" y="3511"/>
                </a:lnTo>
                <a:lnTo>
                  <a:pt x="2003824" y="12875"/>
                </a:lnTo>
                <a:lnTo>
                  <a:pt x="2038938" y="26920"/>
                </a:lnTo>
                <a:lnTo>
                  <a:pt x="2075222" y="44477"/>
                </a:lnTo>
                <a:lnTo>
                  <a:pt x="2109166" y="64375"/>
                </a:lnTo>
                <a:lnTo>
                  <a:pt x="2144279" y="85443"/>
                </a:lnTo>
                <a:lnTo>
                  <a:pt x="2179393" y="104171"/>
                </a:lnTo>
                <a:lnTo>
                  <a:pt x="2214507" y="122898"/>
                </a:lnTo>
                <a:lnTo>
                  <a:pt x="2248450" y="136943"/>
                </a:lnTo>
                <a:lnTo>
                  <a:pt x="2285905" y="146307"/>
                </a:lnTo>
                <a:lnTo>
                  <a:pt x="2322189" y="150989"/>
                </a:lnTo>
                <a:lnTo>
                  <a:pt x="2360814" y="150989"/>
                </a:lnTo>
                <a:lnTo>
                  <a:pt x="2400610" y="148648"/>
                </a:lnTo>
                <a:lnTo>
                  <a:pt x="2440405" y="143966"/>
                </a:lnTo>
                <a:lnTo>
                  <a:pt x="2480201" y="138114"/>
                </a:lnTo>
                <a:lnTo>
                  <a:pt x="2519996" y="133432"/>
                </a:lnTo>
                <a:lnTo>
                  <a:pt x="2559792" y="129921"/>
                </a:lnTo>
                <a:lnTo>
                  <a:pt x="2597247" y="131091"/>
                </a:lnTo>
                <a:lnTo>
                  <a:pt x="2633531" y="135773"/>
                </a:lnTo>
                <a:lnTo>
                  <a:pt x="2668644" y="146307"/>
                </a:lnTo>
                <a:lnTo>
                  <a:pt x="2697906" y="161523"/>
                </a:lnTo>
                <a:lnTo>
                  <a:pt x="2725997" y="181421"/>
                </a:lnTo>
                <a:lnTo>
                  <a:pt x="2750577" y="204830"/>
                </a:lnTo>
                <a:lnTo>
                  <a:pt x="2775156" y="231750"/>
                </a:lnTo>
                <a:lnTo>
                  <a:pt x="2797395" y="259841"/>
                </a:lnTo>
                <a:lnTo>
                  <a:pt x="2819634" y="289103"/>
                </a:lnTo>
                <a:lnTo>
                  <a:pt x="2841872" y="318364"/>
                </a:lnTo>
                <a:lnTo>
                  <a:pt x="2864111" y="346455"/>
                </a:lnTo>
                <a:lnTo>
                  <a:pt x="2887520" y="373376"/>
                </a:lnTo>
                <a:lnTo>
                  <a:pt x="2914441" y="396785"/>
                </a:lnTo>
                <a:lnTo>
                  <a:pt x="2940191" y="417853"/>
                </a:lnTo>
                <a:lnTo>
                  <a:pt x="2969452" y="434240"/>
                </a:lnTo>
                <a:lnTo>
                  <a:pt x="3001055" y="448285"/>
                </a:lnTo>
                <a:lnTo>
                  <a:pt x="3034998" y="459990"/>
                </a:lnTo>
                <a:lnTo>
                  <a:pt x="3070112" y="470524"/>
                </a:lnTo>
                <a:lnTo>
                  <a:pt x="3105226" y="479888"/>
                </a:lnTo>
                <a:lnTo>
                  <a:pt x="3141510" y="489251"/>
                </a:lnTo>
                <a:lnTo>
                  <a:pt x="3175453" y="499785"/>
                </a:lnTo>
                <a:lnTo>
                  <a:pt x="3209396" y="511490"/>
                </a:lnTo>
                <a:lnTo>
                  <a:pt x="3240999" y="525535"/>
                </a:lnTo>
                <a:lnTo>
                  <a:pt x="3269090" y="543092"/>
                </a:lnTo>
                <a:lnTo>
                  <a:pt x="3294840" y="564161"/>
                </a:lnTo>
                <a:lnTo>
                  <a:pt x="3315908" y="589911"/>
                </a:lnTo>
                <a:lnTo>
                  <a:pt x="3333465" y="618002"/>
                </a:lnTo>
                <a:lnTo>
                  <a:pt x="3347510" y="649604"/>
                </a:lnTo>
                <a:lnTo>
                  <a:pt x="3359215" y="683547"/>
                </a:lnTo>
                <a:lnTo>
                  <a:pt x="3369749" y="717491"/>
                </a:lnTo>
                <a:lnTo>
                  <a:pt x="3379113" y="753775"/>
                </a:lnTo>
                <a:lnTo>
                  <a:pt x="3388476" y="788889"/>
                </a:lnTo>
                <a:lnTo>
                  <a:pt x="3399010" y="824002"/>
                </a:lnTo>
                <a:lnTo>
                  <a:pt x="3410715" y="857946"/>
                </a:lnTo>
                <a:lnTo>
                  <a:pt x="3424760" y="889548"/>
                </a:lnTo>
                <a:lnTo>
                  <a:pt x="3441147" y="918809"/>
                </a:lnTo>
                <a:lnTo>
                  <a:pt x="3462215" y="944560"/>
                </a:lnTo>
                <a:lnTo>
                  <a:pt x="3485624" y="971480"/>
                </a:lnTo>
                <a:lnTo>
                  <a:pt x="3512545" y="994889"/>
                </a:lnTo>
                <a:lnTo>
                  <a:pt x="3540636" y="1017128"/>
                </a:lnTo>
                <a:lnTo>
                  <a:pt x="3571068" y="1039367"/>
                </a:lnTo>
                <a:lnTo>
                  <a:pt x="3600329" y="1061605"/>
                </a:lnTo>
                <a:lnTo>
                  <a:pt x="3628420" y="1083844"/>
                </a:lnTo>
                <a:lnTo>
                  <a:pt x="3655341" y="1108424"/>
                </a:lnTo>
                <a:lnTo>
                  <a:pt x="3678750" y="1133003"/>
                </a:lnTo>
                <a:lnTo>
                  <a:pt x="3698648" y="1161094"/>
                </a:lnTo>
                <a:lnTo>
                  <a:pt x="3713864" y="1190356"/>
                </a:lnTo>
                <a:lnTo>
                  <a:pt x="3724398" y="1225469"/>
                </a:lnTo>
                <a:lnTo>
                  <a:pt x="3729080" y="1261754"/>
                </a:lnTo>
                <a:lnTo>
                  <a:pt x="3730250" y="1299208"/>
                </a:lnTo>
                <a:lnTo>
                  <a:pt x="3726739" y="1339004"/>
                </a:lnTo>
                <a:lnTo>
                  <a:pt x="3722057" y="1378799"/>
                </a:lnTo>
                <a:lnTo>
                  <a:pt x="3716205" y="1418595"/>
                </a:lnTo>
                <a:lnTo>
                  <a:pt x="3711523" y="1458391"/>
                </a:lnTo>
                <a:lnTo>
                  <a:pt x="3709182" y="1498186"/>
                </a:lnTo>
                <a:lnTo>
                  <a:pt x="3709182" y="1536811"/>
                </a:lnTo>
                <a:lnTo>
                  <a:pt x="3713864" y="1573096"/>
                </a:lnTo>
                <a:lnTo>
                  <a:pt x="3723228" y="1609380"/>
                </a:lnTo>
                <a:lnTo>
                  <a:pt x="3737273" y="1643323"/>
                </a:lnTo>
                <a:lnTo>
                  <a:pt x="3756000" y="1678437"/>
                </a:lnTo>
                <a:lnTo>
                  <a:pt x="3774728" y="1713550"/>
                </a:lnTo>
                <a:lnTo>
                  <a:pt x="3795796" y="1748664"/>
                </a:lnTo>
                <a:lnTo>
                  <a:pt x="3815694" y="1782608"/>
                </a:lnTo>
                <a:lnTo>
                  <a:pt x="3833250" y="1818892"/>
                </a:lnTo>
                <a:lnTo>
                  <a:pt x="3847296" y="1854005"/>
                </a:lnTo>
                <a:lnTo>
                  <a:pt x="3856660" y="1890290"/>
                </a:lnTo>
                <a:lnTo>
                  <a:pt x="3860171" y="1927744"/>
                </a:lnTo>
                <a:lnTo>
                  <a:pt x="3856660" y="1965199"/>
                </a:lnTo>
                <a:lnTo>
                  <a:pt x="3847296" y="2001483"/>
                </a:lnTo>
                <a:lnTo>
                  <a:pt x="3833250" y="2036597"/>
                </a:lnTo>
                <a:lnTo>
                  <a:pt x="3815694" y="2072881"/>
                </a:lnTo>
                <a:lnTo>
                  <a:pt x="3795796" y="2106824"/>
                </a:lnTo>
                <a:lnTo>
                  <a:pt x="3774728" y="2141938"/>
                </a:lnTo>
                <a:lnTo>
                  <a:pt x="3756000" y="2177052"/>
                </a:lnTo>
                <a:lnTo>
                  <a:pt x="3737273" y="2212166"/>
                </a:lnTo>
                <a:lnTo>
                  <a:pt x="3723228" y="2246109"/>
                </a:lnTo>
                <a:lnTo>
                  <a:pt x="3713864" y="2282393"/>
                </a:lnTo>
                <a:lnTo>
                  <a:pt x="3709182" y="2318677"/>
                </a:lnTo>
                <a:lnTo>
                  <a:pt x="3709182" y="2357302"/>
                </a:lnTo>
                <a:lnTo>
                  <a:pt x="3711523" y="2397098"/>
                </a:lnTo>
                <a:lnTo>
                  <a:pt x="3716205" y="2436894"/>
                </a:lnTo>
                <a:lnTo>
                  <a:pt x="3722057" y="2476689"/>
                </a:lnTo>
                <a:lnTo>
                  <a:pt x="3726739" y="2516485"/>
                </a:lnTo>
                <a:lnTo>
                  <a:pt x="3730250" y="2556280"/>
                </a:lnTo>
                <a:lnTo>
                  <a:pt x="3729080" y="2593735"/>
                </a:lnTo>
                <a:lnTo>
                  <a:pt x="3724398" y="2630019"/>
                </a:lnTo>
                <a:lnTo>
                  <a:pt x="3713864" y="2665133"/>
                </a:lnTo>
                <a:lnTo>
                  <a:pt x="3698648" y="2694394"/>
                </a:lnTo>
                <a:lnTo>
                  <a:pt x="3678750" y="2722485"/>
                </a:lnTo>
                <a:lnTo>
                  <a:pt x="3655341" y="2747065"/>
                </a:lnTo>
                <a:lnTo>
                  <a:pt x="3628420" y="2771645"/>
                </a:lnTo>
                <a:lnTo>
                  <a:pt x="3600329" y="2793883"/>
                </a:lnTo>
                <a:lnTo>
                  <a:pt x="3571068" y="2816122"/>
                </a:lnTo>
                <a:lnTo>
                  <a:pt x="3540636" y="2838361"/>
                </a:lnTo>
                <a:lnTo>
                  <a:pt x="3512545" y="2860599"/>
                </a:lnTo>
                <a:lnTo>
                  <a:pt x="3485624" y="2884009"/>
                </a:lnTo>
                <a:lnTo>
                  <a:pt x="3462215" y="2910929"/>
                </a:lnTo>
                <a:lnTo>
                  <a:pt x="3441147" y="2936679"/>
                </a:lnTo>
                <a:lnTo>
                  <a:pt x="3424760" y="2965941"/>
                </a:lnTo>
                <a:lnTo>
                  <a:pt x="3410715" y="2997543"/>
                </a:lnTo>
                <a:lnTo>
                  <a:pt x="3399010" y="3031486"/>
                </a:lnTo>
                <a:lnTo>
                  <a:pt x="3388476" y="3066600"/>
                </a:lnTo>
                <a:lnTo>
                  <a:pt x="3379113" y="3101714"/>
                </a:lnTo>
                <a:lnTo>
                  <a:pt x="3369749" y="3137998"/>
                </a:lnTo>
                <a:lnTo>
                  <a:pt x="3359215" y="3171941"/>
                </a:lnTo>
                <a:lnTo>
                  <a:pt x="3347510" y="3205885"/>
                </a:lnTo>
                <a:lnTo>
                  <a:pt x="3333465" y="3237487"/>
                </a:lnTo>
                <a:lnTo>
                  <a:pt x="3315908" y="3265578"/>
                </a:lnTo>
                <a:lnTo>
                  <a:pt x="3294840" y="3291328"/>
                </a:lnTo>
                <a:lnTo>
                  <a:pt x="3269090" y="3312396"/>
                </a:lnTo>
                <a:lnTo>
                  <a:pt x="3240999" y="3329953"/>
                </a:lnTo>
                <a:lnTo>
                  <a:pt x="3209396" y="3343999"/>
                </a:lnTo>
                <a:lnTo>
                  <a:pt x="3175453" y="3355703"/>
                </a:lnTo>
                <a:lnTo>
                  <a:pt x="3141510" y="3366237"/>
                </a:lnTo>
                <a:lnTo>
                  <a:pt x="3105226" y="3375601"/>
                </a:lnTo>
                <a:lnTo>
                  <a:pt x="3070112" y="3384965"/>
                </a:lnTo>
                <a:lnTo>
                  <a:pt x="3034998" y="3395499"/>
                </a:lnTo>
                <a:lnTo>
                  <a:pt x="3001055" y="3407203"/>
                </a:lnTo>
                <a:lnTo>
                  <a:pt x="2969452" y="3421249"/>
                </a:lnTo>
                <a:lnTo>
                  <a:pt x="2940191" y="3437635"/>
                </a:lnTo>
                <a:lnTo>
                  <a:pt x="2914441" y="3458704"/>
                </a:lnTo>
                <a:lnTo>
                  <a:pt x="2887520" y="3482113"/>
                </a:lnTo>
                <a:lnTo>
                  <a:pt x="2864111" y="3509033"/>
                </a:lnTo>
                <a:lnTo>
                  <a:pt x="2841872" y="3537124"/>
                </a:lnTo>
                <a:lnTo>
                  <a:pt x="2819634" y="3566386"/>
                </a:lnTo>
                <a:lnTo>
                  <a:pt x="2797395" y="3595647"/>
                </a:lnTo>
                <a:lnTo>
                  <a:pt x="2775156" y="3623738"/>
                </a:lnTo>
                <a:lnTo>
                  <a:pt x="2750577" y="3650659"/>
                </a:lnTo>
                <a:lnTo>
                  <a:pt x="2725997" y="3674068"/>
                </a:lnTo>
                <a:lnTo>
                  <a:pt x="2697906" y="3693966"/>
                </a:lnTo>
                <a:lnTo>
                  <a:pt x="2668644" y="3709182"/>
                </a:lnTo>
                <a:lnTo>
                  <a:pt x="2633531" y="3719716"/>
                </a:lnTo>
                <a:lnTo>
                  <a:pt x="2597247" y="3724398"/>
                </a:lnTo>
                <a:lnTo>
                  <a:pt x="2559792" y="3725568"/>
                </a:lnTo>
                <a:lnTo>
                  <a:pt x="2519996" y="3722057"/>
                </a:lnTo>
                <a:lnTo>
                  <a:pt x="2480201" y="3717375"/>
                </a:lnTo>
                <a:lnTo>
                  <a:pt x="2440405" y="3711523"/>
                </a:lnTo>
                <a:lnTo>
                  <a:pt x="2400610" y="3706841"/>
                </a:lnTo>
                <a:lnTo>
                  <a:pt x="2360814" y="3704500"/>
                </a:lnTo>
                <a:lnTo>
                  <a:pt x="2322189" y="3704500"/>
                </a:lnTo>
                <a:lnTo>
                  <a:pt x="2285905" y="3709182"/>
                </a:lnTo>
                <a:lnTo>
                  <a:pt x="2248450" y="3718545"/>
                </a:lnTo>
                <a:lnTo>
                  <a:pt x="2214507" y="3732591"/>
                </a:lnTo>
                <a:lnTo>
                  <a:pt x="2179393" y="3751318"/>
                </a:lnTo>
                <a:lnTo>
                  <a:pt x="2144279" y="3770045"/>
                </a:lnTo>
                <a:lnTo>
                  <a:pt x="2109166" y="3791114"/>
                </a:lnTo>
                <a:lnTo>
                  <a:pt x="2075222" y="3811011"/>
                </a:lnTo>
                <a:lnTo>
                  <a:pt x="2038938" y="3828568"/>
                </a:lnTo>
                <a:lnTo>
                  <a:pt x="2003824" y="3842614"/>
                </a:lnTo>
                <a:lnTo>
                  <a:pt x="1967540" y="3851978"/>
                </a:lnTo>
                <a:lnTo>
                  <a:pt x="1930086" y="3855489"/>
                </a:lnTo>
                <a:lnTo>
                  <a:pt x="1892631" y="3851978"/>
                </a:lnTo>
                <a:lnTo>
                  <a:pt x="1856347" y="3842614"/>
                </a:lnTo>
                <a:lnTo>
                  <a:pt x="1821233" y="3828568"/>
                </a:lnTo>
                <a:lnTo>
                  <a:pt x="1784949" y="3811011"/>
                </a:lnTo>
                <a:lnTo>
                  <a:pt x="1751005" y="3791114"/>
                </a:lnTo>
                <a:lnTo>
                  <a:pt x="1715892" y="3770045"/>
                </a:lnTo>
                <a:lnTo>
                  <a:pt x="1680778" y="3751318"/>
                </a:lnTo>
                <a:lnTo>
                  <a:pt x="1645664" y="3732591"/>
                </a:lnTo>
                <a:lnTo>
                  <a:pt x="1610550" y="3718545"/>
                </a:lnTo>
                <a:lnTo>
                  <a:pt x="1574266" y="3709182"/>
                </a:lnTo>
                <a:lnTo>
                  <a:pt x="1537982" y="3704500"/>
                </a:lnTo>
                <a:lnTo>
                  <a:pt x="1499357" y="3704500"/>
                </a:lnTo>
                <a:lnTo>
                  <a:pt x="1459561" y="3706841"/>
                </a:lnTo>
                <a:lnTo>
                  <a:pt x="1419766" y="3711523"/>
                </a:lnTo>
                <a:lnTo>
                  <a:pt x="1379970" y="3717375"/>
                </a:lnTo>
                <a:lnTo>
                  <a:pt x="1340175" y="3722057"/>
                </a:lnTo>
                <a:lnTo>
                  <a:pt x="1300379" y="3725568"/>
                </a:lnTo>
                <a:lnTo>
                  <a:pt x="1262924" y="3724398"/>
                </a:lnTo>
                <a:lnTo>
                  <a:pt x="1226640" y="3719716"/>
                </a:lnTo>
                <a:lnTo>
                  <a:pt x="1191526" y="3709182"/>
                </a:lnTo>
                <a:lnTo>
                  <a:pt x="1162265" y="3693966"/>
                </a:lnTo>
                <a:lnTo>
                  <a:pt x="1134174" y="3674068"/>
                </a:lnTo>
                <a:lnTo>
                  <a:pt x="1109594" y="3650659"/>
                </a:lnTo>
                <a:lnTo>
                  <a:pt x="1085015" y="3623738"/>
                </a:lnTo>
                <a:lnTo>
                  <a:pt x="1062776" y="3595647"/>
                </a:lnTo>
                <a:lnTo>
                  <a:pt x="1040537" y="3566386"/>
                </a:lnTo>
                <a:lnTo>
                  <a:pt x="1018299" y="3537124"/>
                </a:lnTo>
                <a:lnTo>
                  <a:pt x="996060" y="3509033"/>
                </a:lnTo>
                <a:lnTo>
                  <a:pt x="972651" y="3482113"/>
                </a:lnTo>
                <a:lnTo>
                  <a:pt x="945730" y="3458704"/>
                </a:lnTo>
                <a:lnTo>
                  <a:pt x="919980" y="3437635"/>
                </a:lnTo>
                <a:lnTo>
                  <a:pt x="890719" y="3421249"/>
                </a:lnTo>
                <a:lnTo>
                  <a:pt x="859116" y="3407203"/>
                </a:lnTo>
                <a:lnTo>
                  <a:pt x="825173" y="3395499"/>
                </a:lnTo>
                <a:lnTo>
                  <a:pt x="790059" y="3384965"/>
                </a:lnTo>
                <a:lnTo>
                  <a:pt x="754946" y="3375601"/>
                </a:lnTo>
                <a:lnTo>
                  <a:pt x="718662" y="3366237"/>
                </a:lnTo>
                <a:lnTo>
                  <a:pt x="684718" y="3355703"/>
                </a:lnTo>
                <a:lnTo>
                  <a:pt x="650775" y="3343999"/>
                </a:lnTo>
                <a:lnTo>
                  <a:pt x="619173" y="3329953"/>
                </a:lnTo>
                <a:lnTo>
                  <a:pt x="591082" y="3312396"/>
                </a:lnTo>
                <a:lnTo>
                  <a:pt x="565332" y="3291328"/>
                </a:lnTo>
                <a:lnTo>
                  <a:pt x="544263" y="3265578"/>
                </a:lnTo>
                <a:lnTo>
                  <a:pt x="526706" y="3237487"/>
                </a:lnTo>
                <a:lnTo>
                  <a:pt x="512661" y="3205885"/>
                </a:lnTo>
                <a:lnTo>
                  <a:pt x="500956" y="3171941"/>
                </a:lnTo>
                <a:lnTo>
                  <a:pt x="490422" y="3137998"/>
                </a:lnTo>
                <a:lnTo>
                  <a:pt x="481059" y="3101714"/>
                </a:lnTo>
                <a:lnTo>
                  <a:pt x="471695" y="3066600"/>
                </a:lnTo>
                <a:lnTo>
                  <a:pt x="461161" y="3031486"/>
                </a:lnTo>
                <a:lnTo>
                  <a:pt x="449456" y="2997543"/>
                </a:lnTo>
                <a:lnTo>
                  <a:pt x="435411" y="2965941"/>
                </a:lnTo>
                <a:lnTo>
                  <a:pt x="419024" y="2936679"/>
                </a:lnTo>
                <a:lnTo>
                  <a:pt x="397956" y="2910929"/>
                </a:lnTo>
                <a:lnTo>
                  <a:pt x="374547" y="2884009"/>
                </a:lnTo>
                <a:lnTo>
                  <a:pt x="347626" y="2860599"/>
                </a:lnTo>
                <a:lnTo>
                  <a:pt x="318365" y="2838361"/>
                </a:lnTo>
                <a:lnTo>
                  <a:pt x="289103" y="2816122"/>
                </a:lnTo>
                <a:lnTo>
                  <a:pt x="259842" y="2793883"/>
                </a:lnTo>
                <a:lnTo>
                  <a:pt x="231751" y="2771645"/>
                </a:lnTo>
                <a:lnTo>
                  <a:pt x="204830" y="2747065"/>
                </a:lnTo>
                <a:lnTo>
                  <a:pt x="181421" y="2722485"/>
                </a:lnTo>
                <a:lnTo>
                  <a:pt x="161523" y="2694394"/>
                </a:lnTo>
                <a:lnTo>
                  <a:pt x="146308" y="2665133"/>
                </a:lnTo>
                <a:lnTo>
                  <a:pt x="135773" y="2630019"/>
                </a:lnTo>
                <a:lnTo>
                  <a:pt x="131092" y="2593735"/>
                </a:lnTo>
                <a:lnTo>
                  <a:pt x="129921" y="2556280"/>
                </a:lnTo>
                <a:lnTo>
                  <a:pt x="133432" y="2516485"/>
                </a:lnTo>
                <a:lnTo>
                  <a:pt x="138114" y="2476689"/>
                </a:lnTo>
                <a:lnTo>
                  <a:pt x="143967" y="2436894"/>
                </a:lnTo>
                <a:lnTo>
                  <a:pt x="148648" y="2397098"/>
                </a:lnTo>
                <a:lnTo>
                  <a:pt x="150989" y="2357302"/>
                </a:lnTo>
                <a:lnTo>
                  <a:pt x="150989" y="2318677"/>
                </a:lnTo>
                <a:lnTo>
                  <a:pt x="146308" y="2282393"/>
                </a:lnTo>
                <a:lnTo>
                  <a:pt x="136944" y="2246109"/>
                </a:lnTo>
                <a:lnTo>
                  <a:pt x="122898" y="2212166"/>
                </a:lnTo>
                <a:lnTo>
                  <a:pt x="105341" y="2177052"/>
                </a:lnTo>
                <a:lnTo>
                  <a:pt x="85444" y="2141938"/>
                </a:lnTo>
                <a:lnTo>
                  <a:pt x="64375" y="2106824"/>
                </a:lnTo>
                <a:lnTo>
                  <a:pt x="44478" y="2072881"/>
                </a:lnTo>
                <a:lnTo>
                  <a:pt x="26921" y="2036597"/>
                </a:lnTo>
                <a:lnTo>
                  <a:pt x="12875" y="2001483"/>
                </a:lnTo>
                <a:lnTo>
                  <a:pt x="3512" y="1965199"/>
                </a:lnTo>
                <a:lnTo>
                  <a:pt x="0" y="1927744"/>
                </a:lnTo>
                <a:lnTo>
                  <a:pt x="3512" y="1890290"/>
                </a:lnTo>
                <a:lnTo>
                  <a:pt x="12875" y="1854005"/>
                </a:lnTo>
                <a:lnTo>
                  <a:pt x="26921" y="1818892"/>
                </a:lnTo>
                <a:lnTo>
                  <a:pt x="44478" y="1782608"/>
                </a:lnTo>
                <a:lnTo>
                  <a:pt x="64375" y="1748664"/>
                </a:lnTo>
                <a:lnTo>
                  <a:pt x="85444" y="1713550"/>
                </a:lnTo>
                <a:lnTo>
                  <a:pt x="105341" y="1678437"/>
                </a:lnTo>
                <a:lnTo>
                  <a:pt x="122898" y="1643323"/>
                </a:lnTo>
                <a:lnTo>
                  <a:pt x="136944" y="1609380"/>
                </a:lnTo>
                <a:lnTo>
                  <a:pt x="146308" y="1573096"/>
                </a:lnTo>
                <a:lnTo>
                  <a:pt x="150989" y="1536811"/>
                </a:lnTo>
                <a:lnTo>
                  <a:pt x="150989" y="1498186"/>
                </a:lnTo>
                <a:lnTo>
                  <a:pt x="148648" y="1458391"/>
                </a:lnTo>
                <a:lnTo>
                  <a:pt x="143967" y="1418595"/>
                </a:lnTo>
                <a:lnTo>
                  <a:pt x="138114" y="1378799"/>
                </a:lnTo>
                <a:lnTo>
                  <a:pt x="133432" y="1339004"/>
                </a:lnTo>
                <a:lnTo>
                  <a:pt x="129921" y="1299208"/>
                </a:lnTo>
                <a:lnTo>
                  <a:pt x="131092" y="1261754"/>
                </a:lnTo>
                <a:lnTo>
                  <a:pt x="135773" y="1225469"/>
                </a:lnTo>
                <a:lnTo>
                  <a:pt x="146308" y="1190356"/>
                </a:lnTo>
                <a:lnTo>
                  <a:pt x="161523" y="1161094"/>
                </a:lnTo>
                <a:lnTo>
                  <a:pt x="181421" y="1133003"/>
                </a:lnTo>
                <a:lnTo>
                  <a:pt x="204830" y="1108424"/>
                </a:lnTo>
                <a:lnTo>
                  <a:pt x="231751" y="1083844"/>
                </a:lnTo>
                <a:lnTo>
                  <a:pt x="259842" y="1061605"/>
                </a:lnTo>
                <a:lnTo>
                  <a:pt x="289103" y="1039367"/>
                </a:lnTo>
                <a:lnTo>
                  <a:pt x="318365" y="1017128"/>
                </a:lnTo>
                <a:lnTo>
                  <a:pt x="347626" y="994889"/>
                </a:lnTo>
                <a:lnTo>
                  <a:pt x="374547" y="971480"/>
                </a:lnTo>
                <a:lnTo>
                  <a:pt x="397956" y="944560"/>
                </a:lnTo>
                <a:lnTo>
                  <a:pt x="419024" y="918809"/>
                </a:lnTo>
                <a:lnTo>
                  <a:pt x="435411" y="889548"/>
                </a:lnTo>
                <a:lnTo>
                  <a:pt x="449456" y="857946"/>
                </a:lnTo>
                <a:lnTo>
                  <a:pt x="461161" y="824002"/>
                </a:lnTo>
                <a:lnTo>
                  <a:pt x="471695" y="788889"/>
                </a:lnTo>
                <a:lnTo>
                  <a:pt x="481059" y="753775"/>
                </a:lnTo>
                <a:lnTo>
                  <a:pt x="490422" y="717491"/>
                </a:lnTo>
                <a:lnTo>
                  <a:pt x="500956" y="683547"/>
                </a:lnTo>
                <a:lnTo>
                  <a:pt x="512661" y="649604"/>
                </a:lnTo>
                <a:lnTo>
                  <a:pt x="526706" y="618002"/>
                </a:lnTo>
                <a:lnTo>
                  <a:pt x="544263" y="589911"/>
                </a:lnTo>
                <a:lnTo>
                  <a:pt x="565332" y="564161"/>
                </a:lnTo>
                <a:lnTo>
                  <a:pt x="591082" y="543092"/>
                </a:lnTo>
                <a:lnTo>
                  <a:pt x="619173" y="525535"/>
                </a:lnTo>
                <a:lnTo>
                  <a:pt x="650775" y="511490"/>
                </a:lnTo>
                <a:lnTo>
                  <a:pt x="684718" y="499785"/>
                </a:lnTo>
                <a:lnTo>
                  <a:pt x="718662" y="489251"/>
                </a:lnTo>
                <a:lnTo>
                  <a:pt x="754946" y="479888"/>
                </a:lnTo>
                <a:lnTo>
                  <a:pt x="790059" y="470524"/>
                </a:lnTo>
                <a:lnTo>
                  <a:pt x="825173" y="459990"/>
                </a:lnTo>
                <a:lnTo>
                  <a:pt x="859116" y="448285"/>
                </a:lnTo>
                <a:lnTo>
                  <a:pt x="890719" y="434240"/>
                </a:lnTo>
                <a:lnTo>
                  <a:pt x="919980" y="417853"/>
                </a:lnTo>
                <a:lnTo>
                  <a:pt x="945730" y="396785"/>
                </a:lnTo>
                <a:lnTo>
                  <a:pt x="972651" y="373376"/>
                </a:lnTo>
                <a:lnTo>
                  <a:pt x="996060" y="346455"/>
                </a:lnTo>
                <a:lnTo>
                  <a:pt x="1018299" y="318364"/>
                </a:lnTo>
                <a:lnTo>
                  <a:pt x="1040537" y="289103"/>
                </a:lnTo>
                <a:lnTo>
                  <a:pt x="1062776" y="259841"/>
                </a:lnTo>
                <a:lnTo>
                  <a:pt x="1085015" y="231750"/>
                </a:lnTo>
                <a:lnTo>
                  <a:pt x="1109594" y="204830"/>
                </a:lnTo>
                <a:lnTo>
                  <a:pt x="1134174" y="181421"/>
                </a:lnTo>
                <a:lnTo>
                  <a:pt x="1162265" y="161523"/>
                </a:lnTo>
                <a:lnTo>
                  <a:pt x="1191526" y="146307"/>
                </a:lnTo>
                <a:lnTo>
                  <a:pt x="1226640" y="135773"/>
                </a:lnTo>
                <a:lnTo>
                  <a:pt x="1262924" y="131091"/>
                </a:lnTo>
                <a:lnTo>
                  <a:pt x="1300379" y="129921"/>
                </a:lnTo>
                <a:lnTo>
                  <a:pt x="1340175" y="133432"/>
                </a:lnTo>
                <a:lnTo>
                  <a:pt x="1379970" y="138114"/>
                </a:lnTo>
                <a:lnTo>
                  <a:pt x="1419766" y="143966"/>
                </a:lnTo>
                <a:lnTo>
                  <a:pt x="1459561" y="148648"/>
                </a:lnTo>
                <a:lnTo>
                  <a:pt x="1499357" y="150989"/>
                </a:lnTo>
                <a:lnTo>
                  <a:pt x="1537982" y="150989"/>
                </a:lnTo>
                <a:lnTo>
                  <a:pt x="1574266" y="146307"/>
                </a:lnTo>
                <a:lnTo>
                  <a:pt x="1610550" y="136943"/>
                </a:lnTo>
                <a:lnTo>
                  <a:pt x="1645664" y="122898"/>
                </a:lnTo>
                <a:lnTo>
                  <a:pt x="1680778" y="104171"/>
                </a:lnTo>
                <a:lnTo>
                  <a:pt x="1715892" y="85443"/>
                </a:lnTo>
                <a:lnTo>
                  <a:pt x="1751005" y="64375"/>
                </a:lnTo>
                <a:lnTo>
                  <a:pt x="1784949" y="44477"/>
                </a:lnTo>
                <a:lnTo>
                  <a:pt x="1821233" y="26920"/>
                </a:lnTo>
                <a:lnTo>
                  <a:pt x="1856347" y="12875"/>
                </a:lnTo>
                <a:lnTo>
                  <a:pt x="1892631" y="3511"/>
                </a:ln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3701293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FD27E7-4D22-4B89-A36B-2967B15C7D99}"/>
              </a:ext>
            </a:extLst>
          </p:cNvPr>
          <p:cNvSpPr>
            <a:spLocks noGrp="1"/>
          </p:cNvSpPr>
          <p:nvPr>
            <p:ph type="title"/>
          </p:nvPr>
        </p:nvSpPr>
        <p:spPr/>
        <p:txBody>
          <a:bodyPr/>
          <a:lstStyle/>
          <a:p>
            <a:r>
              <a:rPr lang="en-GB" dirty="0"/>
              <a:t>	Factors affecting culture</a:t>
            </a:r>
          </a:p>
        </p:txBody>
      </p:sp>
      <p:sp>
        <p:nvSpPr>
          <p:cNvPr id="3" name="Content Placeholder 2">
            <a:extLst>
              <a:ext uri="{FF2B5EF4-FFF2-40B4-BE49-F238E27FC236}">
                <a16:creationId xmlns:a16="http://schemas.microsoft.com/office/drawing/2014/main" id="{3F55F62D-10E8-423B-B05C-1AD92988C009}"/>
              </a:ext>
            </a:extLst>
          </p:cNvPr>
          <p:cNvSpPr>
            <a:spLocks noGrp="1"/>
          </p:cNvSpPr>
          <p:nvPr>
            <p:ph idx="1"/>
          </p:nvPr>
        </p:nvSpPr>
        <p:spPr>
          <a:xfrm>
            <a:off x="762000" y="1223391"/>
            <a:ext cx="5639775" cy="5252224"/>
          </a:xfrm>
        </p:spPr>
        <p:txBody>
          <a:bodyPr>
            <a:normAutofit/>
          </a:bodyPr>
          <a:lstStyle/>
          <a:p>
            <a:r>
              <a:rPr lang="en-GB" dirty="0"/>
              <a:t>Because the culture is represented through the specific characteristics of the workplace, there are specific factors that are influencing the way the business in contouring those characteristics. </a:t>
            </a:r>
          </a:p>
          <a:p>
            <a:r>
              <a:rPr lang="en-GB" dirty="0"/>
              <a:t>Factors affecting the culture are:</a:t>
            </a:r>
          </a:p>
          <a:p>
            <a:pPr marL="0" indent="0" algn="ctr">
              <a:buNone/>
            </a:pPr>
            <a:r>
              <a:rPr lang="en-GB" dirty="0"/>
              <a:t> ¬Leadership </a:t>
            </a:r>
          </a:p>
          <a:p>
            <a:pPr marL="0" indent="0" algn="ctr">
              <a:buNone/>
            </a:pPr>
            <a:r>
              <a:rPr lang="en-GB" dirty="0"/>
              <a:t>¬Management </a:t>
            </a:r>
          </a:p>
          <a:p>
            <a:pPr marL="0" indent="0" algn="ctr">
              <a:buNone/>
            </a:pPr>
            <a:r>
              <a:rPr lang="en-GB" dirty="0"/>
              <a:t>	¬The people that are hired</a:t>
            </a:r>
          </a:p>
          <a:p>
            <a:pPr marL="0" indent="0" algn="ctr">
              <a:buNone/>
            </a:pPr>
            <a:r>
              <a:rPr lang="en-GB" dirty="0"/>
              <a:t>	¬Your work environment</a:t>
            </a:r>
          </a:p>
          <a:p>
            <a:pPr marL="0" indent="0" algn="ctr">
              <a:buNone/>
            </a:pPr>
            <a:r>
              <a:rPr lang="en-GB" dirty="0"/>
              <a:t>	¬You, the manager, as an example </a:t>
            </a:r>
          </a:p>
          <a:p>
            <a:pPr marL="0" indent="0" algn="ctr">
              <a:buNone/>
            </a:pPr>
            <a:r>
              <a:rPr lang="en-GB" dirty="0"/>
              <a:t>	¬The guests/ competitors </a:t>
            </a:r>
          </a:p>
        </p:txBody>
      </p:sp>
      <p:pic>
        <p:nvPicPr>
          <p:cNvPr id="4" name="Picture 3">
            <a:extLst>
              <a:ext uri="{FF2B5EF4-FFF2-40B4-BE49-F238E27FC236}">
                <a16:creationId xmlns:a16="http://schemas.microsoft.com/office/drawing/2014/main" id="{5A9AC277-414E-4411-ADD1-AE56A0D5050B}"/>
              </a:ext>
            </a:extLst>
          </p:cNvPr>
          <p:cNvPicPr>
            <a:picLocks noChangeAspect="1"/>
          </p:cNvPicPr>
          <p:nvPr/>
        </p:nvPicPr>
        <p:blipFill>
          <a:blip r:embed="rId3"/>
          <a:stretch>
            <a:fillRect/>
          </a:stretch>
        </p:blipFill>
        <p:spPr>
          <a:xfrm rot="491275">
            <a:off x="5783765" y="2327096"/>
            <a:ext cx="5334000" cy="2863516"/>
          </a:xfrm>
          <a:prstGeom prst="rect">
            <a:avLst/>
          </a:prstGeom>
        </p:spPr>
      </p:pic>
    </p:spTree>
    <p:extLst>
      <p:ext uri="{BB962C8B-B14F-4D97-AF65-F5344CB8AC3E}">
        <p14:creationId xmlns:p14="http://schemas.microsoft.com/office/powerpoint/2010/main" val="166238484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CBAC8C-EA5F-464B-8C9E-CB2218750956}"/>
              </a:ext>
            </a:extLst>
          </p:cNvPr>
          <p:cNvSpPr>
            <a:spLocks noGrp="1"/>
          </p:cNvSpPr>
          <p:nvPr>
            <p:ph type="title"/>
          </p:nvPr>
        </p:nvSpPr>
        <p:spPr>
          <a:xfrm>
            <a:off x="1251677" y="645105"/>
            <a:ext cx="4357499" cy="1320855"/>
          </a:xfrm>
        </p:spPr>
        <p:txBody>
          <a:bodyPr>
            <a:normAutofit/>
          </a:bodyPr>
          <a:lstStyle/>
          <a:p>
            <a:r>
              <a:rPr lang="en-GB" sz="3700"/>
              <a:t>Factors affecting diversity </a:t>
            </a:r>
          </a:p>
        </p:txBody>
      </p:sp>
      <p:sp>
        <p:nvSpPr>
          <p:cNvPr id="3078" name="Content Placeholder 3077">
            <a:extLst>
              <a:ext uri="{FF2B5EF4-FFF2-40B4-BE49-F238E27FC236}">
                <a16:creationId xmlns:a16="http://schemas.microsoft.com/office/drawing/2014/main" id="{EC296EBB-E16D-41BA-A894-91F662F0AA71}"/>
              </a:ext>
            </a:extLst>
          </p:cNvPr>
          <p:cNvSpPr>
            <a:spLocks noGrp="1"/>
          </p:cNvSpPr>
          <p:nvPr>
            <p:ph idx="1"/>
          </p:nvPr>
        </p:nvSpPr>
        <p:spPr>
          <a:xfrm>
            <a:off x="1092820" y="1813190"/>
            <a:ext cx="4861931" cy="5059307"/>
          </a:xfrm>
        </p:spPr>
        <p:txBody>
          <a:bodyPr>
            <a:normAutofit/>
          </a:bodyPr>
          <a:lstStyle/>
          <a:p>
            <a:r>
              <a:rPr lang="en-US" dirty="0"/>
              <a:t>The diversity of the hotel is being promoted because there are multiple people with different characteristics hired. </a:t>
            </a:r>
          </a:p>
          <a:p>
            <a:r>
              <a:rPr lang="en-US" dirty="0"/>
              <a:t>For example, there are people from other culture, there are people of which the first language is not English, there are people that may like different types of songs or just simply have a different way of working. </a:t>
            </a:r>
          </a:p>
          <a:p>
            <a:r>
              <a:rPr lang="en-US" dirty="0"/>
              <a:t>There are factors influencing the diversity such as: </a:t>
            </a:r>
            <a:r>
              <a:rPr lang="en-US" i="1" dirty="0"/>
              <a:t>discrimination against people from other cultures, discriminating against people with a different religion/ sexual orientation, bullying someone because of their style…</a:t>
            </a:r>
            <a:endParaRPr lang="en-US" dirty="0"/>
          </a:p>
        </p:txBody>
      </p:sp>
      <p:pic>
        <p:nvPicPr>
          <p:cNvPr id="3074" name="Picture 2" descr="Imagini pentru diversity">
            <a:extLst>
              <a:ext uri="{FF2B5EF4-FFF2-40B4-BE49-F238E27FC236}">
                <a16:creationId xmlns:a16="http://schemas.microsoft.com/office/drawing/2014/main" id="{F6BE46D6-8C83-4209-A2A3-90A6E8B10BB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7752" r="25418" b="1"/>
          <a:stretch/>
        </p:blipFill>
        <p:spPr bwMode="auto">
          <a:xfrm>
            <a:off x="6096000" y="580713"/>
            <a:ext cx="5414304" cy="5407737"/>
          </a:xfrm>
          <a:custGeom>
            <a:avLst/>
            <a:gdLst/>
            <a:ahLst/>
            <a:cxnLst/>
            <a:rect l="l" t="t" r="r" b="b"/>
            <a:pathLst>
              <a:path w="3860171" h="3855489">
                <a:moveTo>
                  <a:pt x="1930086" y="0"/>
                </a:moveTo>
                <a:lnTo>
                  <a:pt x="1967540" y="3511"/>
                </a:lnTo>
                <a:lnTo>
                  <a:pt x="2003824" y="12875"/>
                </a:lnTo>
                <a:lnTo>
                  <a:pt x="2038938" y="26920"/>
                </a:lnTo>
                <a:lnTo>
                  <a:pt x="2075222" y="44477"/>
                </a:lnTo>
                <a:lnTo>
                  <a:pt x="2109166" y="64375"/>
                </a:lnTo>
                <a:lnTo>
                  <a:pt x="2144279" y="85443"/>
                </a:lnTo>
                <a:lnTo>
                  <a:pt x="2179393" y="104171"/>
                </a:lnTo>
                <a:lnTo>
                  <a:pt x="2214507" y="122898"/>
                </a:lnTo>
                <a:lnTo>
                  <a:pt x="2248450" y="136943"/>
                </a:lnTo>
                <a:lnTo>
                  <a:pt x="2285905" y="146307"/>
                </a:lnTo>
                <a:lnTo>
                  <a:pt x="2322189" y="150989"/>
                </a:lnTo>
                <a:lnTo>
                  <a:pt x="2360814" y="150989"/>
                </a:lnTo>
                <a:lnTo>
                  <a:pt x="2400610" y="148648"/>
                </a:lnTo>
                <a:lnTo>
                  <a:pt x="2440405" y="143966"/>
                </a:lnTo>
                <a:lnTo>
                  <a:pt x="2480201" y="138114"/>
                </a:lnTo>
                <a:lnTo>
                  <a:pt x="2519996" y="133432"/>
                </a:lnTo>
                <a:lnTo>
                  <a:pt x="2559792" y="129921"/>
                </a:lnTo>
                <a:lnTo>
                  <a:pt x="2597247" y="131091"/>
                </a:lnTo>
                <a:lnTo>
                  <a:pt x="2633531" y="135773"/>
                </a:lnTo>
                <a:lnTo>
                  <a:pt x="2668644" y="146307"/>
                </a:lnTo>
                <a:lnTo>
                  <a:pt x="2697906" y="161523"/>
                </a:lnTo>
                <a:lnTo>
                  <a:pt x="2725997" y="181421"/>
                </a:lnTo>
                <a:lnTo>
                  <a:pt x="2750577" y="204830"/>
                </a:lnTo>
                <a:lnTo>
                  <a:pt x="2775156" y="231750"/>
                </a:lnTo>
                <a:lnTo>
                  <a:pt x="2797395" y="259841"/>
                </a:lnTo>
                <a:lnTo>
                  <a:pt x="2819634" y="289103"/>
                </a:lnTo>
                <a:lnTo>
                  <a:pt x="2841872" y="318364"/>
                </a:lnTo>
                <a:lnTo>
                  <a:pt x="2864111" y="346455"/>
                </a:lnTo>
                <a:lnTo>
                  <a:pt x="2887520" y="373376"/>
                </a:lnTo>
                <a:lnTo>
                  <a:pt x="2914441" y="396785"/>
                </a:lnTo>
                <a:lnTo>
                  <a:pt x="2940191" y="417853"/>
                </a:lnTo>
                <a:lnTo>
                  <a:pt x="2969452" y="434240"/>
                </a:lnTo>
                <a:lnTo>
                  <a:pt x="3001055" y="448285"/>
                </a:lnTo>
                <a:lnTo>
                  <a:pt x="3034998" y="459990"/>
                </a:lnTo>
                <a:lnTo>
                  <a:pt x="3070112" y="470524"/>
                </a:lnTo>
                <a:lnTo>
                  <a:pt x="3105226" y="479888"/>
                </a:lnTo>
                <a:lnTo>
                  <a:pt x="3141510" y="489251"/>
                </a:lnTo>
                <a:lnTo>
                  <a:pt x="3175453" y="499785"/>
                </a:lnTo>
                <a:lnTo>
                  <a:pt x="3209396" y="511490"/>
                </a:lnTo>
                <a:lnTo>
                  <a:pt x="3240999" y="525535"/>
                </a:lnTo>
                <a:lnTo>
                  <a:pt x="3269090" y="543092"/>
                </a:lnTo>
                <a:lnTo>
                  <a:pt x="3294840" y="564161"/>
                </a:lnTo>
                <a:lnTo>
                  <a:pt x="3315908" y="589911"/>
                </a:lnTo>
                <a:lnTo>
                  <a:pt x="3333465" y="618002"/>
                </a:lnTo>
                <a:lnTo>
                  <a:pt x="3347510" y="649604"/>
                </a:lnTo>
                <a:lnTo>
                  <a:pt x="3359215" y="683547"/>
                </a:lnTo>
                <a:lnTo>
                  <a:pt x="3369749" y="717491"/>
                </a:lnTo>
                <a:lnTo>
                  <a:pt x="3379113" y="753775"/>
                </a:lnTo>
                <a:lnTo>
                  <a:pt x="3388476" y="788889"/>
                </a:lnTo>
                <a:lnTo>
                  <a:pt x="3399010" y="824002"/>
                </a:lnTo>
                <a:lnTo>
                  <a:pt x="3410715" y="857946"/>
                </a:lnTo>
                <a:lnTo>
                  <a:pt x="3424760" y="889548"/>
                </a:lnTo>
                <a:lnTo>
                  <a:pt x="3441147" y="918809"/>
                </a:lnTo>
                <a:lnTo>
                  <a:pt x="3462215" y="944560"/>
                </a:lnTo>
                <a:lnTo>
                  <a:pt x="3485624" y="971480"/>
                </a:lnTo>
                <a:lnTo>
                  <a:pt x="3512545" y="994889"/>
                </a:lnTo>
                <a:lnTo>
                  <a:pt x="3540636" y="1017128"/>
                </a:lnTo>
                <a:lnTo>
                  <a:pt x="3571068" y="1039367"/>
                </a:lnTo>
                <a:lnTo>
                  <a:pt x="3600329" y="1061605"/>
                </a:lnTo>
                <a:lnTo>
                  <a:pt x="3628420" y="1083844"/>
                </a:lnTo>
                <a:lnTo>
                  <a:pt x="3655341" y="1108424"/>
                </a:lnTo>
                <a:lnTo>
                  <a:pt x="3678750" y="1133003"/>
                </a:lnTo>
                <a:lnTo>
                  <a:pt x="3698648" y="1161094"/>
                </a:lnTo>
                <a:lnTo>
                  <a:pt x="3713864" y="1190356"/>
                </a:lnTo>
                <a:lnTo>
                  <a:pt x="3724398" y="1225469"/>
                </a:lnTo>
                <a:lnTo>
                  <a:pt x="3729080" y="1261754"/>
                </a:lnTo>
                <a:lnTo>
                  <a:pt x="3730250" y="1299208"/>
                </a:lnTo>
                <a:lnTo>
                  <a:pt x="3726739" y="1339004"/>
                </a:lnTo>
                <a:lnTo>
                  <a:pt x="3722057" y="1378799"/>
                </a:lnTo>
                <a:lnTo>
                  <a:pt x="3716205" y="1418595"/>
                </a:lnTo>
                <a:lnTo>
                  <a:pt x="3711523" y="1458391"/>
                </a:lnTo>
                <a:lnTo>
                  <a:pt x="3709182" y="1498186"/>
                </a:lnTo>
                <a:lnTo>
                  <a:pt x="3709182" y="1536811"/>
                </a:lnTo>
                <a:lnTo>
                  <a:pt x="3713864" y="1573096"/>
                </a:lnTo>
                <a:lnTo>
                  <a:pt x="3723228" y="1609380"/>
                </a:lnTo>
                <a:lnTo>
                  <a:pt x="3737273" y="1643323"/>
                </a:lnTo>
                <a:lnTo>
                  <a:pt x="3756000" y="1678437"/>
                </a:lnTo>
                <a:lnTo>
                  <a:pt x="3774728" y="1713550"/>
                </a:lnTo>
                <a:lnTo>
                  <a:pt x="3795796" y="1748664"/>
                </a:lnTo>
                <a:lnTo>
                  <a:pt x="3815694" y="1782608"/>
                </a:lnTo>
                <a:lnTo>
                  <a:pt x="3833250" y="1818892"/>
                </a:lnTo>
                <a:lnTo>
                  <a:pt x="3847296" y="1854005"/>
                </a:lnTo>
                <a:lnTo>
                  <a:pt x="3856660" y="1890290"/>
                </a:lnTo>
                <a:lnTo>
                  <a:pt x="3860171" y="1927744"/>
                </a:lnTo>
                <a:lnTo>
                  <a:pt x="3856660" y="1965199"/>
                </a:lnTo>
                <a:lnTo>
                  <a:pt x="3847296" y="2001483"/>
                </a:lnTo>
                <a:lnTo>
                  <a:pt x="3833250" y="2036597"/>
                </a:lnTo>
                <a:lnTo>
                  <a:pt x="3815694" y="2072881"/>
                </a:lnTo>
                <a:lnTo>
                  <a:pt x="3795796" y="2106824"/>
                </a:lnTo>
                <a:lnTo>
                  <a:pt x="3774728" y="2141938"/>
                </a:lnTo>
                <a:lnTo>
                  <a:pt x="3756000" y="2177052"/>
                </a:lnTo>
                <a:lnTo>
                  <a:pt x="3737273" y="2212166"/>
                </a:lnTo>
                <a:lnTo>
                  <a:pt x="3723228" y="2246109"/>
                </a:lnTo>
                <a:lnTo>
                  <a:pt x="3713864" y="2282393"/>
                </a:lnTo>
                <a:lnTo>
                  <a:pt x="3709182" y="2318677"/>
                </a:lnTo>
                <a:lnTo>
                  <a:pt x="3709182" y="2357302"/>
                </a:lnTo>
                <a:lnTo>
                  <a:pt x="3711523" y="2397098"/>
                </a:lnTo>
                <a:lnTo>
                  <a:pt x="3716205" y="2436894"/>
                </a:lnTo>
                <a:lnTo>
                  <a:pt x="3722057" y="2476689"/>
                </a:lnTo>
                <a:lnTo>
                  <a:pt x="3726739" y="2516485"/>
                </a:lnTo>
                <a:lnTo>
                  <a:pt x="3730250" y="2556280"/>
                </a:lnTo>
                <a:lnTo>
                  <a:pt x="3729080" y="2593735"/>
                </a:lnTo>
                <a:lnTo>
                  <a:pt x="3724398" y="2630019"/>
                </a:lnTo>
                <a:lnTo>
                  <a:pt x="3713864" y="2665133"/>
                </a:lnTo>
                <a:lnTo>
                  <a:pt x="3698648" y="2694394"/>
                </a:lnTo>
                <a:lnTo>
                  <a:pt x="3678750" y="2722485"/>
                </a:lnTo>
                <a:lnTo>
                  <a:pt x="3655341" y="2747065"/>
                </a:lnTo>
                <a:lnTo>
                  <a:pt x="3628420" y="2771645"/>
                </a:lnTo>
                <a:lnTo>
                  <a:pt x="3600329" y="2793883"/>
                </a:lnTo>
                <a:lnTo>
                  <a:pt x="3571068" y="2816122"/>
                </a:lnTo>
                <a:lnTo>
                  <a:pt x="3540636" y="2838361"/>
                </a:lnTo>
                <a:lnTo>
                  <a:pt x="3512545" y="2860599"/>
                </a:lnTo>
                <a:lnTo>
                  <a:pt x="3485624" y="2884009"/>
                </a:lnTo>
                <a:lnTo>
                  <a:pt x="3462215" y="2910929"/>
                </a:lnTo>
                <a:lnTo>
                  <a:pt x="3441147" y="2936679"/>
                </a:lnTo>
                <a:lnTo>
                  <a:pt x="3424760" y="2965941"/>
                </a:lnTo>
                <a:lnTo>
                  <a:pt x="3410715" y="2997543"/>
                </a:lnTo>
                <a:lnTo>
                  <a:pt x="3399010" y="3031486"/>
                </a:lnTo>
                <a:lnTo>
                  <a:pt x="3388476" y="3066600"/>
                </a:lnTo>
                <a:lnTo>
                  <a:pt x="3379113" y="3101714"/>
                </a:lnTo>
                <a:lnTo>
                  <a:pt x="3369749" y="3137998"/>
                </a:lnTo>
                <a:lnTo>
                  <a:pt x="3359215" y="3171941"/>
                </a:lnTo>
                <a:lnTo>
                  <a:pt x="3347510" y="3205885"/>
                </a:lnTo>
                <a:lnTo>
                  <a:pt x="3333465" y="3237487"/>
                </a:lnTo>
                <a:lnTo>
                  <a:pt x="3315908" y="3265578"/>
                </a:lnTo>
                <a:lnTo>
                  <a:pt x="3294840" y="3291328"/>
                </a:lnTo>
                <a:lnTo>
                  <a:pt x="3269090" y="3312396"/>
                </a:lnTo>
                <a:lnTo>
                  <a:pt x="3240999" y="3329953"/>
                </a:lnTo>
                <a:lnTo>
                  <a:pt x="3209396" y="3343999"/>
                </a:lnTo>
                <a:lnTo>
                  <a:pt x="3175453" y="3355703"/>
                </a:lnTo>
                <a:lnTo>
                  <a:pt x="3141510" y="3366237"/>
                </a:lnTo>
                <a:lnTo>
                  <a:pt x="3105226" y="3375601"/>
                </a:lnTo>
                <a:lnTo>
                  <a:pt x="3070112" y="3384965"/>
                </a:lnTo>
                <a:lnTo>
                  <a:pt x="3034998" y="3395499"/>
                </a:lnTo>
                <a:lnTo>
                  <a:pt x="3001055" y="3407203"/>
                </a:lnTo>
                <a:lnTo>
                  <a:pt x="2969452" y="3421249"/>
                </a:lnTo>
                <a:lnTo>
                  <a:pt x="2940191" y="3437635"/>
                </a:lnTo>
                <a:lnTo>
                  <a:pt x="2914441" y="3458704"/>
                </a:lnTo>
                <a:lnTo>
                  <a:pt x="2887520" y="3482113"/>
                </a:lnTo>
                <a:lnTo>
                  <a:pt x="2864111" y="3509033"/>
                </a:lnTo>
                <a:lnTo>
                  <a:pt x="2841872" y="3537124"/>
                </a:lnTo>
                <a:lnTo>
                  <a:pt x="2819634" y="3566386"/>
                </a:lnTo>
                <a:lnTo>
                  <a:pt x="2797395" y="3595647"/>
                </a:lnTo>
                <a:lnTo>
                  <a:pt x="2775156" y="3623738"/>
                </a:lnTo>
                <a:lnTo>
                  <a:pt x="2750577" y="3650659"/>
                </a:lnTo>
                <a:lnTo>
                  <a:pt x="2725997" y="3674068"/>
                </a:lnTo>
                <a:lnTo>
                  <a:pt x="2697906" y="3693966"/>
                </a:lnTo>
                <a:lnTo>
                  <a:pt x="2668644" y="3709182"/>
                </a:lnTo>
                <a:lnTo>
                  <a:pt x="2633531" y="3719716"/>
                </a:lnTo>
                <a:lnTo>
                  <a:pt x="2597247" y="3724398"/>
                </a:lnTo>
                <a:lnTo>
                  <a:pt x="2559792" y="3725568"/>
                </a:lnTo>
                <a:lnTo>
                  <a:pt x="2519996" y="3722057"/>
                </a:lnTo>
                <a:lnTo>
                  <a:pt x="2480201" y="3717375"/>
                </a:lnTo>
                <a:lnTo>
                  <a:pt x="2440405" y="3711523"/>
                </a:lnTo>
                <a:lnTo>
                  <a:pt x="2400610" y="3706841"/>
                </a:lnTo>
                <a:lnTo>
                  <a:pt x="2360814" y="3704500"/>
                </a:lnTo>
                <a:lnTo>
                  <a:pt x="2322189" y="3704500"/>
                </a:lnTo>
                <a:lnTo>
                  <a:pt x="2285905" y="3709182"/>
                </a:lnTo>
                <a:lnTo>
                  <a:pt x="2248450" y="3718545"/>
                </a:lnTo>
                <a:lnTo>
                  <a:pt x="2214507" y="3732591"/>
                </a:lnTo>
                <a:lnTo>
                  <a:pt x="2179393" y="3751318"/>
                </a:lnTo>
                <a:lnTo>
                  <a:pt x="2144279" y="3770045"/>
                </a:lnTo>
                <a:lnTo>
                  <a:pt x="2109166" y="3791114"/>
                </a:lnTo>
                <a:lnTo>
                  <a:pt x="2075222" y="3811011"/>
                </a:lnTo>
                <a:lnTo>
                  <a:pt x="2038938" y="3828568"/>
                </a:lnTo>
                <a:lnTo>
                  <a:pt x="2003824" y="3842614"/>
                </a:lnTo>
                <a:lnTo>
                  <a:pt x="1967540" y="3851978"/>
                </a:lnTo>
                <a:lnTo>
                  <a:pt x="1930086" y="3855489"/>
                </a:lnTo>
                <a:lnTo>
                  <a:pt x="1892631" y="3851978"/>
                </a:lnTo>
                <a:lnTo>
                  <a:pt x="1856347" y="3842614"/>
                </a:lnTo>
                <a:lnTo>
                  <a:pt x="1821233" y="3828568"/>
                </a:lnTo>
                <a:lnTo>
                  <a:pt x="1784949" y="3811011"/>
                </a:lnTo>
                <a:lnTo>
                  <a:pt x="1751005" y="3791114"/>
                </a:lnTo>
                <a:lnTo>
                  <a:pt x="1715892" y="3770045"/>
                </a:lnTo>
                <a:lnTo>
                  <a:pt x="1680778" y="3751318"/>
                </a:lnTo>
                <a:lnTo>
                  <a:pt x="1645664" y="3732591"/>
                </a:lnTo>
                <a:lnTo>
                  <a:pt x="1610550" y="3718545"/>
                </a:lnTo>
                <a:lnTo>
                  <a:pt x="1574266" y="3709182"/>
                </a:lnTo>
                <a:lnTo>
                  <a:pt x="1537982" y="3704500"/>
                </a:lnTo>
                <a:lnTo>
                  <a:pt x="1499357" y="3704500"/>
                </a:lnTo>
                <a:lnTo>
                  <a:pt x="1459561" y="3706841"/>
                </a:lnTo>
                <a:lnTo>
                  <a:pt x="1419766" y="3711523"/>
                </a:lnTo>
                <a:lnTo>
                  <a:pt x="1379970" y="3717375"/>
                </a:lnTo>
                <a:lnTo>
                  <a:pt x="1340175" y="3722057"/>
                </a:lnTo>
                <a:lnTo>
                  <a:pt x="1300379" y="3725568"/>
                </a:lnTo>
                <a:lnTo>
                  <a:pt x="1262924" y="3724398"/>
                </a:lnTo>
                <a:lnTo>
                  <a:pt x="1226640" y="3719716"/>
                </a:lnTo>
                <a:lnTo>
                  <a:pt x="1191526" y="3709182"/>
                </a:lnTo>
                <a:lnTo>
                  <a:pt x="1162265" y="3693966"/>
                </a:lnTo>
                <a:lnTo>
                  <a:pt x="1134174" y="3674068"/>
                </a:lnTo>
                <a:lnTo>
                  <a:pt x="1109594" y="3650659"/>
                </a:lnTo>
                <a:lnTo>
                  <a:pt x="1085015" y="3623738"/>
                </a:lnTo>
                <a:lnTo>
                  <a:pt x="1062776" y="3595647"/>
                </a:lnTo>
                <a:lnTo>
                  <a:pt x="1040537" y="3566386"/>
                </a:lnTo>
                <a:lnTo>
                  <a:pt x="1018299" y="3537124"/>
                </a:lnTo>
                <a:lnTo>
                  <a:pt x="996060" y="3509033"/>
                </a:lnTo>
                <a:lnTo>
                  <a:pt x="972651" y="3482113"/>
                </a:lnTo>
                <a:lnTo>
                  <a:pt x="945730" y="3458704"/>
                </a:lnTo>
                <a:lnTo>
                  <a:pt x="919980" y="3437635"/>
                </a:lnTo>
                <a:lnTo>
                  <a:pt x="890719" y="3421249"/>
                </a:lnTo>
                <a:lnTo>
                  <a:pt x="859116" y="3407203"/>
                </a:lnTo>
                <a:lnTo>
                  <a:pt x="825173" y="3395499"/>
                </a:lnTo>
                <a:lnTo>
                  <a:pt x="790059" y="3384965"/>
                </a:lnTo>
                <a:lnTo>
                  <a:pt x="754946" y="3375601"/>
                </a:lnTo>
                <a:lnTo>
                  <a:pt x="718662" y="3366237"/>
                </a:lnTo>
                <a:lnTo>
                  <a:pt x="684718" y="3355703"/>
                </a:lnTo>
                <a:lnTo>
                  <a:pt x="650775" y="3343999"/>
                </a:lnTo>
                <a:lnTo>
                  <a:pt x="619173" y="3329953"/>
                </a:lnTo>
                <a:lnTo>
                  <a:pt x="591082" y="3312396"/>
                </a:lnTo>
                <a:lnTo>
                  <a:pt x="565332" y="3291328"/>
                </a:lnTo>
                <a:lnTo>
                  <a:pt x="544263" y="3265578"/>
                </a:lnTo>
                <a:lnTo>
                  <a:pt x="526706" y="3237487"/>
                </a:lnTo>
                <a:lnTo>
                  <a:pt x="512661" y="3205885"/>
                </a:lnTo>
                <a:lnTo>
                  <a:pt x="500956" y="3171941"/>
                </a:lnTo>
                <a:lnTo>
                  <a:pt x="490422" y="3137998"/>
                </a:lnTo>
                <a:lnTo>
                  <a:pt x="481059" y="3101714"/>
                </a:lnTo>
                <a:lnTo>
                  <a:pt x="471695" y="3066600"/>
                </a:lnTo>
                <a:lnTo>
                  <a:pt x="461161" y="3031486"/>
                </a:lnTo>
                <a:lnTo>
                  <a:pt x="449456" y="2997543"/>
                </a:lnTo>
                <a:lnTo>
                  <a:pt x="435411" y="2965941"/>
                </a:lnTo>
                <a:lnTo>
                  <a:pt x="419024" y="2936679"/>
                </a:lnTo>
                <a:lnTo>
                  <a:pt x="397956" y="2910929"/>
                </a:lnTo>
                <a:lnTo>
                  <a:pt x="374547" y="2884009"/>
                </a:lnTo>
                <a:lnTo>
                  <a:pt x="347626" y="2860599"/>
                </a:lnTo>
                <a:lnTo>
                  <a:pt x="318365" y="2838361"/>
                </a:lnTo>
                <a:lnTo>
                  <a:pt x="289103" y="2816122"/>
                </a:lnTo>
                <a:lnTo>
                  <a:pt x="259842" y="2793883"/>
                </a:lnTo>
                <a:lnTo>
                  <a:pt x="231751" y="2771645"/>
                </a:lnTo>
                <a:lnTo>
                  <a:pt x="204830" y="2747065"/>
                </a:lnTo>
                <a:lnTo>
                  <a:pt x="181421" y="2722485"/>
                </a:lnTo>
                <a:lnTo>
                  <a:pt x="161523" y="2694394"/>
                </a:lnTo>
                <a:lnTo>
                  <a:pt x="146308" y="2665133"/>
                </a:lnTo>
                <a:lnTo>
                  <a:pt x="135773" y="2630019"/>
                </a:lnTo>
                <a:lnTo>
                  <a:pt x="131092" y="2593735"/>
                </a:lnTo>
                <a:lnTo>
                  <a:pt x="129921" y="2556280"/>
                </a:lnTo>
                <a:lnTo>
                  <a:pt x="133432" y="2516485"/>
                </a:lnTo>
                <a:lnTo>
                  <a:pt x="138114" y="2476689"/>
                </a:lnTo>
                <a:lnTo>
                  <a:pt x="143967" y="2436894"/>
                </a:lnTo>
                <a:lnTo>
                  <a:pt x="148648" y="2397098"/>
                </a:lnTo>
                <a:lnTo>
                  <a:pt x="150989" y="2357302"/>
                </a:lnTo>
                <a:lnTo>
                  <a:pt x="150989" y="2318677"/>
                </a:lnTo>
                <a:lnTo>
                  <a:pt x="146308" y="2282393"/>
                </a:lnTo>
                <a:lnTo>
                  <a:pt x="136944" y="2246109"/>
                </a:lnTo>
                <a:lnTo>
                  <a:pt x="122898" y="2212166"/>
                </a:lnTo>
                <a:lnTo>
                  <a:pt x="105341" y="2177052"/>
                </a:lnTo>
                <a:lnTo>
                  <a:pt x="85444" y="2141938"/>
                </a:lnTo>
                <a:lnTo>
                  <a:pt x="64375" y="2106824"/>
                </a:lnTo>
                <a:lnTo>
                  <a:pt x="44478" y="2072881"/>
                </a:lnTo>
                <a:lnTo>
                  <a:pt x="26921" y="2036597"/>
                </a:lnTo>
                <a:lnTo>
                  <a:pt x="12875" y="2001483"/>
                </a:lnTo>
                <a:lnTo>
                  <a:pt x="3512" y="1965199"/>
                </a:lnTo>
                <a:lnTo>
                  <a:pt x="0" y="1927744"/>
                </a:lnTo>
                <a:lnTo>
                  <a:pt x="3512" y="1890290"/>
                </a:lnTo>
                <a:lnTo>
                  <a:pt x="12875" y="1854005"/>
                </a:lnTo>
                <a:lnTo>
                  <a:pt x="26921" y="1818892"/>
                </a:lnTo>
                <a:lnTo>
                  <a:pt x="44478" y="1782608"/>
                </a:lnTo>
                <a:lnTo>
                  <a:pt x="64375" y="1748664"/>
                </a:lnTo>
                <a:lnTo>
                  <a:pt x="85444" y="1713550"/>
                </a:lnTo>
                <a:lnTo>
                  <a:pt x="105341" y="1678437"/>
                </a:lnTo>
                <a:lnTo>
                  <a:pt x="122898" y="1643323"/>
                </a:lnTo>
                <a:lnTo>
                  <a:pt x="136944" y="1609380"/>
                </a:lnTo>
                <a:lnTo>
                  <a:pt x="146308" y="1573096"/>
                </a:lnTo>
                <a:lnTo>
                  <a:pt x="150989" y="1536811"/>
                </a:lnTo>
                <a:lnTo>
                  <a:pt x="150989" y="1498186"/>
                </a:lnTo>
                <a:lnTo>
                  <a:pt x="148648" y="1458391"/>
                </a:lnTo>
                <a:lnTo>
                  <a:pt x="143967" y="1418595"/>
                </a:lnTo>
                <a:lnTo>
                  <a:pt x="138114" y="1378799"/>
                </a:lnTo>
                <a:lnTo>
                  <a:pt x="133432" y="1339004"/>
                </a:lnTo>
                <a:lnTo>
                  <a:pt x="129921" y="1299208"/>
                </a:lnTo>
                <a:lnTo>
                  <a:pt x="131092" y="1261754"/>
                </a:lnTo>
                <a:lnTo>
                  <a:pt x="135773" y="1225469"/>
                </a:lnTo>
                <a:lnTo>
                  <a:pt x="146308" y="1190356"/>
                </a:lnTo>
                <a:lnTo>
                  <a:pt x="161523" y="1161094"/>
                </a:lnTo>
                <a:lnTo>
                  <a:pt x="181421" y="1133003"/>
                </a:lnTo>
                <a:lnTo>
                  <a:pt x="204830" y="1108424"/>
                </a:lnTo>
                <a:lnTo>
                  <a:pt x="231751" y="1083844"/>
                </a:lnTo>
                <a:lnTo>
                  <a:pt x="259842" y="1061605"/>
                </a:lnTo>
                <a:lnTo>
                  <a:pt x="289103" y="1039367"/>
                </a:lnTo>
                <a:lnTo>
                  <a:pt x="318365" y="1017128"/>
                </a:lnTo>
                <a:lnTo>
                  <a:pt x="347626" y="994889"/>
                </a:lnTo>
                <a:lnTo>
                  <a:pt x="374547" y="971480"/>
                </a:lnTo>
                <a:lnTo>
                  <a:pt x="397956" y="944560"/>
                </a:lnTo>
                <a:lnTo>
                  <a:pt x="419024" y="918809"/>
                </a:lnTo>
                <a:lnTo>
                  <a:pt x="435411" y="889548"/>
                </a:lnTo>
                <a:lnTo>
                  <a:pt x="449456" y="857946"/>
                </a:lnTo>
                <a:lnTo>
                  <a:pt x="461161" y="824002"/>
                </a:lnTo>
                <a:lnTo>
                  <a:pt x="471695" y="788889"/>
                </a:lnTo>
                <a:lnTo>
                  <a:pt x="481059" y="753775"/>
                </a:lnTo>
                <a:lnTo>
                  <a:pt x="490422" y="717491"/>
                </a:lnTo>
                <a:lnTo>
                  <a:pt x="500956" y="683547"/>
                </a:lnTo>
                <a:lnTo>
                  <a:pt x="512661" y="649604"/>
                </a:lnTo>
                <a:lnTo>
                  <a:pt x="526706" y="618002"/>
                </a:lnTo>
                <a:lnTo>
                  <a:pt x="544263" y="589911"/>
                </a:lnTo>
                <a:lnTo>
                  <a:pt x="565332" y="564161"/>
                </a:lnTo>
                <a:lnTo>
                  <a:pt x="591082" y="543092"/>
                </a:lnTo>
                <a:lnTo>
                  <a:pt x="619173" y="525535"/>
                </a:lnTo>
                <a:lnTo>
                  <a:pt x="650775" y="511490"/>
                </a:lnTo>
                <a:lnTo>
                  <a:pt x="684718" y="499785"/>
                </a:lnTo>
                <a:lnTo>
                  <a:pt x="718662" y="489251"/>
                </a:lnTo>
                <a:lnTo>
                  <a:pt x="754946" y="479888"/>
                </a:lnTo>
                <a:lnTo>
                  <a:pt x="790059" y="470524"/>
                </a:lnTo>
                <a:lnTo>
                  <a:pt x="825173" y="459990"/>
                </a:lnTo>
                <a:lnTo>
                  <a:pt x="859116" y="448285"/>
                </a:lnTo>
                <a:lnTo>
                  <a:pt x="890719" y="434240"/>
                </a:lnTo>
                <a:lnTo>
                  <a:pt x="919980" y="417853"/>
                </a:lnTo>
                <a:lnTo>
                  <a:pt x="945730" y="396785"/>
                </a:lnTo>
                <a:lnTo>
                  <a:pt x="972651" y="373376"/>
                </a:lnTo>
                <a:lnTo>
                  <a:pt x="996060" y="346455"/>
                </a:lnTo>
                <a:lnTo>
                  <a:pt x="1018299" y="318364"/>
                </a:lnTo>
                <a:lnTo>
                  <a:pt x="1040537" y="289103"/>
                </a:lnTo>
                <a:lnTo>
                  <a:pt x="1062776" y="259841"/>
                </a:lnTo>
                <a:lnTo>
                  <a:pt x="1085015" y="231750"/>
                </a:lnTo>
                <a:lnTo>
                  <a:pt x="1109594" y="204830"/>
                </a:lnTo>
                <a:lnTo>
                  <a:pt x="1134174" y="181421"/>
                </a:lnTo>
                <a:lnTo>
                  <a:pt x="1162265" y="161523"/>
                </a:lnTo>
                <a:lnTo>
                  <a:pt x="1191526" y="146307"/>
                </a:lnTo>
                <a:lnTo>
                  <a:pt x="1226640" y="135773"/>
                </a:lnTo>
                <a:lnTo>
                  <a:pt x="1262924" y="131091"/>
                </a:lnTo>
                <a:lnTo>
                  <a:pt x="1300379" y="129921"/>
                </a:lnTo>
                <a:lnTo>
                  <a:pt x="1340175" y="133432"/>
                </a:lnTo>
                <a:lnTo>
                  <a:pt x="1379970" y="138114"/>
                </a:lnTo>
                <a:lnTo>
                  <a:pt x="1419766" y="143966"/>
                </a:lnTo>
                <a:lnTo>
                  <a:pt x="1459561" y="148648"/>
                </a:lnTo>
                <a:lnTo>
                  <a:pt x="1499357" y="150989"/>
                </a:lnTo>
                <a:lnTo>
                  <a:pt x="1537982" y="150989"/>
                </a:lnTo>
                <a:lnTo>
                  <a:pt x="1574266" y="146307"/>
                </a:lnTo>
                <a:lnTo>
                  <a:pt x="1610550" y="136943"/>
                </a:lnTo>
                <a:lnTo>
                  <a:pt x="1645664" y="122898"/>
                </a:lnTo>
                <a:lnTo>
                  <a:pt x="1680778" y="104171"/>
                </a:lnTo>
                <a:lnTo>
                  <a:pt x="1715892" y="85443"/>
                </a:lnTo>
                <a:lnTo>
                  <a:pt x="1751005" y="64375"/>
                </a:lnTo>
                <a:lnTo>
                  <a:pt x="1784949" y="44477"/>
                </a:lnTo>
                <a:lnTo>
                  <a:pt x="1821233" y="26920"/>
                </a:lnTo>
                <a:lnTo>
                  <a:pt x="1856347" y="12875"/>
                </a:lnTo>
                <a:lnTo>
                  <a:pt x="1892631" y="3511"/>
                </a:ln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9251347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Methods used to apprise performance</a:t>
            </a:r>
          </a:p>
        </p:txBody>
      </p:sp>
      <p:sp>
        <p:nvSpPr>
          <p:cNvPr id="3" name="Content Placeholder 2"/>
          <p:cNvSpPr>
            <a:spLocks noGrp="1"/>
          </p:cNvSpPr>
          <p:nvPr>
            <p:ph idx="1"/>
          </p:nvPr>
        </p:nvSpPr>
        <p:spPr>
          <a:xfrm>
            <a:off x="992459" y="1874517"/>
            <a:ext cx="10437541" cy="4983483"/>
          </a:xfrm>
        </p:spPr>
        <p:txBody>
          <a:bodyPr>
            <a:normAutofit fontScale="85000" lnSpcReduction="10000"/>
          </a:bodyPr>
          <a:lstStyle/>
          <a:p>
            <a:r>
              <a:rPr lang="en-GB" dirty="0"/>
              <a:t>There are two types of methods used for the appraisal of the employees performance. The two types are: </a:t>
            </a:r>
          </a:p>
          <a:p>
            <a:pPr marL="457200" indent="-457200" algn="ctr">
              <a:buAutoNum type="arabicPeriod"/>
            </a:pPr>
            <a:r>
              <a:rPr lang="en-GB" dirty="0"/>
              <a:t>Modern Methods </a:t>
            </a:r>
          </a:p>
          <a:p>
            <a:pPr marL="457200" indent="-457200" algn="ctr">
              <a:buAutoNum type="arabicPeriod"/>
            </a:pPr>
            <a:r>
              <a:rPr lang="en-GB" dirty="0"/>
              <a:t>Traditional Methods</a:t>
            </a:r>
          </a:p>
          <a:p>
            <a:pPr marL="0" indent="0">
              <a:buNone/>
            </a:pPr>
            <a:r>
              <a:rPr lang="en-GB" dirty="0"/>
              <a:t>1.Modern Methods: </a:t>
            </a:r>
            <a:r>
              <a:rPr lang="en-GB" i="1" dirty="0"/>
              <a:t>Management by Objective (MBO)</a:t>
            </a:r>
          </a:p>
          <a:p>
            <a:pPr marL="0" indent="0">
              <a:buNone/>
            </a:pPr>
            <a:r>
              <a:rPr lang="en-GB" i="1" dirty="0"/>
              <a:t>                             Behavioural Anchored Rating Scales (BARS)</a:t>
            </a:r>
          </a:p>
          <a:p>
            <a:pPr marL="0" indent="0">
              <a:buNone/>
            </a:pPr>
            <a:r>
              <a:rPr lang="en-GB" i="1" dirty="0"/>
              <a:t>                             360- degree appraisal </a:t>
            </a:r>
          </a:p>
          <a:p>
            <a:pPr marL="0" indent="0">
              <a:buNone/>
            </a:pPr>
            <a:r>
              <a:rPr lang="en-GB" i="1" dirty="0"/>
              <a:t> 		  Cost accounting method</a:t>
            </a:r>
          </a:p>
          <a:p>
            <a:pPr marL="0" indent="0">
              <a:buNone/>
            </a:pPr>
            <a:r>
              <a:rPr lang="en-GB" i="1" dirty="0"/>
              <a:t>2. Traditional Methods: Ranking Method </a:t>
            </a:r>
          </a:p>
          <a:p>
            <a:pPr marL="0" indent="0">
              <a:buNone/>
            </a:pPr>
            <a:r>
              <a:rPr lang="en-GB" i="1" dirty="0"/>
              <a:t>		   Paired Comparison</a:t>
            </a:r>
          </a:p>
          <a:p>
            <a:pPr marL="0" indent="0">
              <a:buNone/>
            </a:pPr>
            <a:r>
              <a:rPr lang="en-GB" i="1" dirty="0"/>
              <a:t>		  Grading </a:t>
            </a:r>
          </a:p>
          <a:p>
            <a:pPr marL="0" indent="0">
              <a:buNone/>
            </a:pPr>
            <a:r>
              <a:rPr lang="en-GB" i="1" dirty="0"/>
              <a:t>                                Forced Choice Method </a:t>
            </a:r>
          </a:p>
          <a:p>
            <a:pPr marL="0" indent="0">
              <a:buNone/>
            </a:pPr>
            <a:r>
              <a:rPr lang="en-GB" i="1" dirty="0"/>
              <a:t>		    Critical Incidents Method </a:t>
            </a:r>
          </a:p>
          <a:p>
            <a:pPr marL="0" indent="0">
              <a:buNone/>
            </a:pPr>
            <a:r>
              <a:rPr lang="en-GB" i="1" dirty="0"/>
              <a:t>		   Field Review Method </a:t>
            </a:r>
          </a:p>
          <a:p>
            <a:pPr marL="0" indent="0">
              <a:buNone/>
            </a:pPr>
            <a:r>
              <a:rPr lang="en-GB" i="1" dirty="0"/>
              <a:t>                                </a:t>
            </a:r>
            <a:endParaRPr lang="en-GB" dirty="0"/>
          </a:p>
        </p:txBody>
      </p:sp>
      <p:pic>
        <p:nvPicPr>
          <p:cNvPr id="4" name="Picture 3">
            <a:extLst>
              <a:ext uri="{FF2B5EF4-FFF2-40B4-BE49-F238E27FC236}">
                <a16:creationId xmlns:a16="http://schemas.microsoft.com/office/drawing/2014/main" id="{B9E08D86-BA11-4771-8B15-AC125259FCA5}"/>
              </a:ext>
            </a:extLst>
          </p:cNvPr>
          <p:cNvPicPr>
            <a:picLocks noChangeAspect="1"/>
          </p:cNvPicPr>
          <p:nvPr/>
        </p:nvPicPr>
        <p:blipFill rotWithShape="1">
          <a:blip r:embed="rId3"/>
          <a:srcRect b="7823"/>
          <a:stretch/>
        </p:blipFill>
        <p:spPr>
          <a:xfrm>
            <a:off x="6367313" y="3512634"/>
            <a:ext cx="4701200" cy="3111189"/>
          </a:xfrm>
          <a:prstGeom prst="rect">
            <a:avLst/>
          </a:prstGeom>
        </p:spPr>
      </p:pic>
    </p:spTree>
    <p:extLst>
      <p:ext uri="{BB962C8B-B14F-4D97-AF65-F5344CB8AC3E}">
        <p14:creationId xmlns:p14="http://schemas.microsoft.com/office/powerpoint/2010/main" val="10216601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 Page</a:t>
            </a:r>
          </a:p>
        </p:txBody>
      </p:sp>
      <p:sp>
        <p:nvSpPr>
          <p:cNvPr id="3" name="Content Placeholder 2"/>
          <p:cNvSpPr>
            <a:spLocks noGrp="1"/>
          </p:cNvSpPr>
          <p:nvPr>
            <p:ph idx="1"/>
          </p:nvPr>
        </p:nvSpPr>
        <p:spPr>
          <a:xfrm>
            <a:off x="911352" y="1527272"/>
            <a:ext cx="10369296" cy="4709160"/>
          </a:xfrm>
        </p:spPr>
        <p:txBody>
          <a:bodyPr>
            <a:normAutofit/>
          </a:bodyPr>
          <a:lstStyle/>
          <a:p>
            <a:r>
              <a:rPr lang="en-GB" sz="1200" dirty="0"/>
              <a:t>Adebayo I.O, Ogunyomi P.O &amp; Ojodu H.O, “</a:t>
            </a:r>
            <a:r>
              <a:rPr lang="en-GB" sz="1200" i="1" dirty="0"/>
              <a:t>Introduction to Business Management”, </a:t>
            </a:r>
            <a:r>
              <a:rPr lang="en-GB" sz="1200" dirty="0"/>
              <a:t>[available on: </a:t>
            </a:r>
            <a:r>
              <a:rPr lang="en-GB" sz="1200" dirty="0">
                <a:hlinkClick r:id="rId2"/>
              </a:rPr>
              <a:t>https://www.academia.edu/30410289/Business_Environmental_Factors_Implications_on_the_Survival_and_Growth_of_Business_Organisations_in_the_Manufacturing_Sector_of_Lagos_Metropolis</a:t>
            </a:r>
            <a:r>
              <a:rPr lang="en-GB" sz="1200" dirty="0"/>
              <a:t>, accessed on: 05/03/2020]</a:t>
            </a:r>
          </a:p>
          <a:p>
            <a:r>
              <a:rPr lang="en-GB" sz="1200" dirty="0"/>
              <a:t>Bush T. (2015), “</a:t>
            </a:r>
            <a:r>
              <a:rPr lang="en-GB" sz="1200" i="1" dirty="0"/>
              <a:t>Economic Factors affecting business”, </a:t>
            </a:r>
            <a:r>
              <a:rPr lang="en-GB" sz="1200" dirty="0"/>
              <a:t>[available on: </a:t>
            </a:r>
            <a:r>
              <a:rPr lang="en-GB" sz="1200" u="sng" dirty="0">
                <a:hlinkClick r:id="rId3"/>
              </a:rPr>
              <a:t>https://pestleanalysis.com/economic-factors-affecting-business/</a:t>
            </a:r>
            <a:r>
              <a:rPr lang="en-GB" sz="1200" dirty="0"/>
              <a:t>, accessed on 02/02/2020</a:t>
            </a:r>
          </a:p>
          <a:p>
            <a:r>
              <a:rPr lang="en-GB" sz="1200" dirty="0"/>
              <a:t>Carrell M. R.&amp; Elbert N. F.&amp; Hatfield, R. D. (1995) </a:t>
            </a:r>
            <a:r>
              <a:rPr lang="en-GB" sz="1200" i="1" dirty="0"/>
              <a:t>'Employee Selection’, </a:t>
            </a:r>
            <a:r>
              <a:rPr lang="en-GB" sz="1200" dirty="0"/>
              <a:t>[available on: </a:t>
            </a:r>
            <a:r>
              <a:rPr lang="en-GB" sz="1200" dirty="0">
                <a:hlinkClick r:id="rId4"/>
              </a:rPr>
              <a:t>https://books.google.co.uk/</a:t>
            </a:r>
            <a:r>
              <a:rPr lang="en-GB" sz="1200" dirty="0"/>
              <a:t>, accessed on: 05/03/2020</a:t>
            </a:r>
          </a:p>
          <a:p>
            <a:r>
              <a:rPr lang="en-GB" sz="1200" dirty="0"/>
              <a:t>Cherrington D. J. (1995), “</a:t>
            </a:r>
            <a:r>
              <a:rPr lang="en-GB" sz="1200" i="1" dirty="0"/>
              <a:t>Job analysis and strategic Recruitment”, </a:t>
            </a:r>
            <a:r>
              <a:rPr lang="en-GB" sz="1200" dirty="0"/>
              <a:t>[available on: </a:t>
            </a:r>
            <a:r>
              <a:rPr lang="en-GB" sz="1200" dirty="0">
                <a:hlinkClick r:id="rId5"/>
              </a:rPr>
              <a:t>https://core.ac.uk/</a:t>
            </a:r>
            <a:r>
              <a:rPr lang="en-GB" sz="1200" dirty="0"/>
              <a:t>, accessed on: 05/03/2020] </a:t>
            </a:r>
          </a:p>
          <a:p>
            <a:r>
              <a:rPr lang="en-GB" sz="1200" dirty="0"/>
              <a:t>Dcosta A. (2011), “</a:t>
            </a:r>
            <a:r>
              <a:rPr lang="en-GB" sz="1200" i="1" dirty="0"/>
              <a:t>PESTLE Analysis History and Application</a:t>
            </a:r>
            <a:r>
              <a:rPr lang="en-GB" sz="1200" dirty="0"/>
              <a:t>”, [online] available on: </a:t>
            </a:r>
            <a:r>
              <a:rPr lang="en-GB" sz="1200" dirty="0">
                <a:hlinkClick r:id="rId6"/>
              </a:rPr>
              <a:t>https://www.academia.edu/39859801/PESTLE-Analysis</a:t>
            </a:r>
            <a:r>
              <a:rPr lang="en-GB" sz="1200" dirty="0"/>
              <a:t>, [accessed on: 04/03/2020] </a:t>
            </a:r>
          </a:p>
          <a:p>
            <a:r>
              <a:rPr lang="en-GB" sz="1200" dirty="0"/>
              <a:t>Johnson G.&amp; Whittington R.&amp; Scholes K. (2009), “</a:t>
            </a:r>
            <a:r>
              <a:rPr lang="en-GB" sz="1200" i="1" dirty="0"/>
              <a:t>Exploring corporate strategy with MyStrategyLab”, </a:t>
            </a:r>
            <a:r>
              <a:rPr lang="en-GB" sz="1200" dirty="0"/>
              <a:t>[online] available on: </a:t>
            </a:r>
            <a:r>
              <a:rPr lang="en-GB" sz="1200" dirty="0">
                <a:hlinkClick r:id="rId7"/>
              </a:rPr>
              <a:t>http://dl.icdst.org/pdfs/files/2d89fe2521e3327388a4e68bbf59a72b.pdf</a:t>
            </a:r>
            <a:r>
              <a:rPr lang="en-GB" sz="1200" dirty="0"/>
              <a:t>, [accessed on 04/03/2020]</a:t>
            </a:r>
          </a:p>
          <a:p>
            <a:r>
              <a:rPr lang="en-GB" sz="1200" dirty="0"/>
              <a:t>Farooq U. (2016), “</a:t>
            </a:r>
            <a:r>
              <a:rPr lang="en-GB" sz="1200" i="1" dirty="0"/>
              <a:t>How social factors affect business environment”, </a:t>
            </a:r>
            <a:r>
              <a:rPr lang="en-GB" sz="1200" dirty="0"/>
              <a:t>[ available on:</a:t>
            </a:r>
            <a:r>
              <a:rPr lang="en-GB" sz="1200" dirty="0">
                <a:hlinkClick r:id="rId8"/>
              </a:rPr>
              <a:t> https://scholar.google.com/citations?user=4ZRrSgsAAAAJ&amp;hl=en </a:t>
            </a:r>
            <a:r>
              <a:rPr lang="en-GB" sz="1200" dirty="0"/>
              <a:t> accessed on: 05/02/2020] </a:t>
            </a:r>
          </a:p>
          <a:p>
            <a:r>
              <a:rPr lang="en-GB" sz="1200" dirty="0"/>
              <a:t>Mondy R. W. &amp; Noe, R. M. &amp; Premeaux S. R. (1996) </a:t>
            </a:r>
            <a:r>
              <a:rPr lang="en-GB" sz="1200" i="1" dirty="0"/>
              <a:t>'Selection</a:t>
            </a:r>
            <a:r>
              <a:rPr lang="en-GB" sz="1200" dirty="0"/>
              <a:t>’ , [available on: </a:t>
            </a:r>
            <a:r>
              <a:rPr lang="en-GB" sz="1200" dirty="0">
                <a:hlinkClick r:id="rId9"/>
              </a:rPr>
              <a:t>https://core.ac.uk/download/pdf/29818879.pdf</a:t>
            </a:r>
            <a:r>
              <a:rPr lang="en-GB" sz="1200" dirty="0"/>
              <a:t>, accessed on: 05/03/2020] </a:t>
            </a:r>
          </a:p>
          <a:p>
            <a:r>
              <a:rPr lang="en-GB" sz="1200" dirty="0"/>
              <a:t>Schuler R. S. (1992) </a:t>
            </a:r>
            <a:r>
              <a:rPr lang="en-GB" sz="1200" i="1" dirty="0"/>
              <a:t>'Selection and Placement</a:t>
            </a:r>
            <a:r>
              <a:rPr lang="en-GB" sz="1200" dirty="0"/>
              <a:t>', in Managing Human Resources, St. Paul, Minn: West Publishing Company, [available on: </a:t>
            </a:r>
            <a:r>
              <a:rPr lang="en-GB" sz="1200" dirty="0">
                <a:hlinkClick r:id="rId9"/>
              </a:rPr>
              <a:t>https://core.ac.uk/download/pdf/29818879.pdf</a:t>
            </a:r>
            <a:r>
              <a:rPr lang="en-GB" sz="1200" dirty="0"/>
              <a:t>, accessed on: 05/03/2020] </a:t>
            </a:r>
          </a:p>
          <a:p>
            <a:r>
              <a:rPr lang="en-GB" sz="1200" dirty="0"/>
              <a:t>Sparrow P. R (1995) </a:t>
            </a:r>
            <a:r>
              <a:rPr lang="en-GB" sz="1200" i="1" dirty="0"/>
              <a:t>'Towards a Dynamic and Comparative Model of European Human Resource Management: An Extended Review</a:t>
            </a:r>
            <a:r>
              <a:rPr lang="en-GB" sz="1200" dirty="0"/>
              <a:t>’ in the International Journal of Humm1 Resource Management, Vol. 6, pp.935-953., [retried from: </a:t>
            </a:r>
            <a:r>
              <a:rPr lang="en-GB" sz="1200" dirty="0">
                <a:hlinkClick r:id="rId9"/>
              </a:rPr>
              <a:t>https://core.ac.uk/download/pdf/29818879.pdf</a:t>
            </a:r>
            <a:r>
              <a:rPr lang="en-GB" sz="1200" dirty="0"/>
              <a:t>, accessed on: 05/03/2020] </a:t>
            </a:r>
          </a:p>
          <a:p>
            <a:endParaRPr lang="en-GB" dirty="0"/>
          </a:p>
        </p:txBody>
      </p:sp>
    </p:spTree>
    <p:extLst>
      <p:ext uri="{BB962C8B-B14F-4D97-AF65-F5344CB8AC3E}">
        <p14:creationId xmlns:p14="http://schemas.microsoft.com/office/powerpoint/2010/main" val="189472711"/>
      </p:ext>
    </p:extLst>
  </p:cSld>
  <p:clrMapOvr>
    <a:masterClrMapping/>
  </p:clrMapOvr>
</p:sld>
</file>

<file path=ppt/theme/theme1.xml><?xml version="1.0" encoding="utf-8"?>
<a:theme xmlns:a="http://schemas.openxmlformats.org/drawingml/2006/main" name="Badge">
  <a:themeElements>
    <a:clrScheme name="Badge">
      <a:dk1>
        <a:sysClr val="windowText" lastClr="000000"/>
      </a:dk1>
      <a:lt1>
        <a:sysClr val="window" lastClr="FFFFFF"/>
      </a:lt1>
      <a:dk2>
        <a:srgbClr val="2A1A00"/>
      </a:dk2>
      <a:lt2>
        <a:srgbClr val="F3F3F2"/>
      </a:lt2>
      <a:accent1>
        <a:srgbClr val="F8B323"/>
      </a:accent1>
      <a:accent2>
        <a:srgbClr val="656A59"/>
      </a:accent2>
      <a:accent3>
        <a:srgbClr val="46B2B5"/>
      </a:accent3>
      <a:accent4>
        <a:srgbClr val="8CAA7E"/>
      </a:accent4>
      <a:accent5>
        <a:srgbClr val="D36F68"/>
      </a:accent5>
      <a:accent6>
        <a:srgbClr val="826276"/>
      </a:accent6>
      <a:hlink>
        <a:srgbClr val="46B2B5"/>
      </a:hlink>
      <a:folHlink>
        <a:srgbClr val="A46694"/>
      </a:folHlink>
    </a:clrScheme>
    <a:fontScheme name="Badge">
      <a:majorFont>
        <a:latin typeface="Impact" panose="020B080603090205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ill Sans MT" panose="020B0502020104020203"/>
        <a:ea typeface=""/>
        <a:cs typeface=""/>
        <a:font script="Grek" typeface="Corbel"/>
        <a:font script="Cyrl" typeface="Corbel"/>
        <a:font script="Jpan" typeface="メイリオ"/>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Badge">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12700" cap="flat" cmpd="sng" algn="in">
          <a:solidFill>
            <a:schemeClr val="phClr"/>
          </a:solidFill>
          <a:prstDash val="solid"/>
        </a:ln>
        <a:ln w="50800" cap="flat" cmpd="sng" algn="in">
          <a:solidFill>
            <a:schemeClr val="phClr"/>
          </a:solidFill>
          <a:prstDash val="solid"/>
        </a:ln>
      </a:lnStyleLst>
      <a:effectStyleLst>
        <a:effectStyle>
          <a:effectLst/>
        </a:effectStyle>
        <a:effectStyle>
          <a:effectLst/>
        </a:effectStyle>
        <a:effectStyle>
          <a:effectLst>
            <a:outerShdw blurRad="38100" dist="25400" dir="5400000" algn="ctr" rotWithShape="0">
              <a:srgbClr val="000000">
                <a:alpha val="2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adge" id="{71A07785-5930-41D4-9A83-E23602B48E98}" vid="{771EA782-DFA6-45B1-AEA3-661F1715B31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TotalTime>
  <Words>3369</Words>
  <Application>Microsoft Office PowerPoint</Application>
  <PresentationFormat>Widescreen</PresentationFormat>
  <Paragraphs>188</Paragraphs>
  <Slides>17</Slides>
  <Notes>15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Arial</vt:lpstr>
      <vt:lpstr>Calibri</vt:lpstr>
      <vt:lpstr>Gill Sans MT</vt:lpstr>
      <vt:lpstr>Impact</vt:lpstr>
      <vt:lpstr>Wingdings</vt:lpstr>
      <vt:lpstr>Badge</vt:lpstr>
      <vt:lpstr>Personnel Resourcing Management </vt:lpstr>
      <vt:lpstr>Introduction </vt:lpstr>
      <vt:lpstr>PESTLE ANALYSIS </vt:lpstr>
      <vt:lpstr>POLITICAL FACTORS</vt:lpstr>
      <vt:lpstr>ECONOMIC FACTORS </vt:lpstr>
      <vt:lpstr>SOCIAL FACTORS</vt:lpstr>
      <vt:lpstr>LEGAL FACTORS </vt:lpstr>
      <vt:lpstr>EMVIRONMENTAL FACTORS</vt:lpstr>
      <vt:lpstr>Selection Process </vt:lpstr>
      <vt:lpstr>Recruitment Process </vt:lpstr>
      <vt:lpstr>Effectiveness of the Recruitment process </vt:lpstr>
      <vt:lpstr>Effectiveness of the Selection process </vt:lpstr>
      <vt:lpstr>Factors affecting equality </vt:lpstr>
      <vt:lpstr> Factors affecting culture</vt:lpstr>
      <vt:lpstr>Factors affecting diversity </vt:lpstr>
      <vt:lpstr>Methods used to apprise performance</vt:lpstr>
      <vt:lpstr>Reference Page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Personnel Resourcing Management </dc:title>
  <dc:creator>Policica Dansatoarea</dc:creator>
  <cp:lastModifiedBy>Policica Dansatoarea</cp:lastModifiedBy>
  <cp:revision>2</cp:revision>
  <dcterms:created xsi:type="dcterms:W3CDTF">2020-03-05T21:35:30Z</dcterms:created>
  <dcterms:modified xsi:type="dcterms:W3CDTF">2020-03-05T21:45:15Z</dcterms:modified>
</cp:coreProperties>
</file>