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2"/>
    <p:sldId id="262" r:id="rId3"/>
    <p:sldId id="257" r:id="rId4"/>
    <p:sldId id="258" r:id="rId5"/>
    <p:sldId id="259" r:id="rId6"/>
    <p:sldId id="260" r:id="rId7"/>
    <p:sldId id="261" r:id="rId8"/>
    <p:sldId id="263" r:id="rId9"/>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Calibri Light" panose="020F0302020204030204" pitchFamily="34" charset="0"/>
      <p:regular r:id="rId15"/>
      <p: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5A64BF-12AD-414B-B54D-EC524CE198CC}" type="datetimeFigureOut">
              <a:rPr lang="en-GB" smtClean="0"/>
              <a:t>09/07/2020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D63641-EA8B-439B-947C-808DCE491BC0}" type="slidenum">
              <a:rPr lang="en-GB" smtClean="0"/>
              <a:t>‹#›</a:t>
            </a:fld>
            <a:endParaRPr lang="en-GB"/>
          </a:p>
        </p:txBody>
      </p:sp>
    </p:spTree>
    <p:extLst>
      <p:ext uri="{BB962C8B-B14F-4D97-AF65-F5344CB8AC3E}">
        <p14:creationId xmlns:p14="http://schemas.microsoft.com/office/powerpoint/2010/main" val="3668631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Vasoconstriction is the narrowing of the blood vessels resulting from contraction of the muscular wall of the vessels, in particular the large arteries and small arterioles. The process is the opposite of vasodilation, the widening of blood vessels. The process is particularly important in controlling hemorrhage and reducing acute blood loss. When blood vessels constrict, the flow of blood is restricted or decreased, thus retaining body heat or increasing vascular resistance. This makes the skin turn paler because less blood reaches the surface, reducing the radiation of heat. On a larger level, vasoconstriction is one mechanism by which the body regulates and maintains mean arterial pressure</a:t>
            </a:r>
            <a:endParaRPr lang="en-GB" dirty="0"/>
          </a:p>
        </p:txBody>
      </p:sp>
      <p:sp>
        <p:nvSpPr>
          <p:cNvPr id="4" name="Slide Number Placeholder 3"/>
          <p:cNvSpPr>
            <a:spLocks noGrp="1"/>
          </p:cNvSpPr>
          <p:nvPr>
            <p:ph type="sldNum" sz="quarter" idx="5"/>
          </p:nvPr>
        </p:nvSpPr>
        <p:spPr/>
        <p:txBody>
          <a:bodyPr/>
          <a:lstStyle/>
          <a:p>
            <a:fld id="{39D63641-EA8B-439B-947C-808DCE491BC0}" type="slidenum">
              <a:rPr lang="en-GB" smtClean="0"/>
              <a:t>5</a:t>
            </a:fld>
            <a:endParaRPr lang="en-GB"/>
          </a:p>
        </p:txBody>
      </p:sp>
    </p:spTree>
    <p:extLst>
      <p:ext uri="{BB962C8B-B14F-4D97-AF65-F5344CB8AC3E}">
        <p14:creationId xmlns:p14="http://schemas.microsoft.com/office/powerpoint/2010/main" val="3195706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exchange of oxygen, nutrients, and waste between your blood and tissues also happens in your capillaries. This happens through two processes:</a:t>
            </a:r>
          </a:p>
          <a:p>
            <a:r>
              <a:rPr lang="en-US" b="1" dirty="0"/>
              <a:t>Passive diffusion. </a:t>
            </a:r>
            <a:r>
              <a:rPr lang="en-US" dirty="0"/>
              <a:t>This is the movement of a substance from an area of higher concentration to an area of lower concentration.</a:t>
            </a:r>
          </a:p>
          <a:p>
            <a:r>
              <a:rPr lang="en-US" b="1" dirty="0"/>
              <a:t>Pinocytosis. </a:t>
            </a:r>
            <a:r>
              <a:rPr lang="en-US" dirty="0"/>
              <a:t>This refers to the process through which your body’s cells actively take in small molecules, such as fats and proteins.</a:t>
            </a:r>
          </a:p>
          <a:p>
            <a:endParaRPr lang="en-GB" dirty="0"/>
          </a:p>
        </p:txBody>
      </p:sp>
      <p:sp>
        <p:nvSpPr>
          <p:cNvPr id="4" name="Slide Number Placeholder 3"/>
          <p:cNvSpPr>
            <a:spLocks noGrp="1"/>
          </p:cNvSpPr>
          <p:nvPr>
            <p:ph type="sldNum" sz="quarter" idx="5"/>
          </p:nvPr>
        </p:nvSpPr>
        <p:spPr/>
        <p:txBody>
          <a:bodyPr/>
          <a:lstStyle/>
          <a:p>
            <a:fld id="{39D63641-EA8B-439B-947C-808DCE491BC0}" type="slidenum">
              <a:rPr lang="en-GB" smtClean="0"/>
              <a:t>7</a:t>
            </a:fld>
            <a:endParaRPr lang="en-GB"/>
          </a:p>
        </p:txBody>
      </p:sp>
    </p:spTree>
    <p:extLst>
      <p:ext uri="{BB962C8B-B14F-4D97-AF65-F5344CB8AC3E}">
        <p14:creationId xmlns:p14="http://schemas.microsoft.com/office/powerpoint/2010/main" val="2048676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C9990-0C80-4578-8A15-F8D5EA03B3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4A4DD5-4B74-42FD-998B-6B19198B45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7607EC-DB7E-492C-8792-88AADD239FB4}"/>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937EE940-9703-47FD-9BD9-E75C25F1C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D64084-CF26-4C4B-8A68-99B17C290965}"/>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3596160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0B62C-AAB4-4696-B841-3AAC7D86E9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790AFF-9266-4933-86DC-D9E4988DDE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91AEFA-46F3-4821-8A5A-E47177D7A828}"/>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B9EFDF78-82A0-409E-B5E6-44BC371B87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2BD3C4-B046-483D-B07E-2B718885EFB7}"/>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200456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6C15A-17C7-40AE-A4EF-029B3687DD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7C06B3-B8B9-4E96-85E6-B6C5A24FB0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A2359A-B183-4FB1-85BB-BF6EB9CB5519}"/>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5B3CD084-5494-4309-A3A2-AC5866B8A5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1A8932-1895-433C-891A-019775B71057}"/>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270317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20E41-F51D-451E-9BD0-9000A123E8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A2790F-1B79-4DCD-B09B-767AB9D679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113573E-C09E-4E07-9EEF-42EB7045A6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5D1F8C-8159-41E1-9B02-3C46FF2CFC2E}"/>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6" name="Footer Placeholder 5">
            <a:extLst>
              <a:ext uri="{FF2B5EF4-FFF2-40B4-BE49-F238E27FC236}">
                <a16:creationId xmlns:a16="http://schemas.microsoft.com/office/drawing/2014/main" id="{DEE2FF88-08BD-4E8F-A2D4-FEFD2EB440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62D7C2-9765-4DE9-B361-FEC044B3D25C}"/>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929645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DCAAF-C43F-4462-9116-706A445359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F733CF-62B1-4B1F-9ED5-2A804CD5A0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B06D75-45C8-4236-90DB-EFB4E85CDC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5815427-06BA-41B0-8A70-2B85C320B6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02AF5B-5289-4F0A-AC82-813F7B5A44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3F98C52-E183-45EB-A410-F9D15C332D34}"/>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8" name="Footer Placeholder 7">
            <a:extLst>
              <a:ext uri="{FF2B5EF4-FFF2-40B4-BE49-F238E27FC236}">
                <a16:creationId xmlns:a16="http://schemas.microsoft.com/office/drawing/2014/main" id="{293D3786-D9F0-4A25-941A-C597332E186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88B8E3-8786-40EC-BAE9-A12B8C930068}"/>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394555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76635-3014-498A-A75D-4041F80BD2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43A3D27-0DEC-4067-A1CC-C1AB9482E9E4}"/>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4" name="Footer Placeholder 3">
            <a:extLst>
              <a:ext uri="{FF2B5EF4-FFF2-40B4-BE49-F238E27FC236}">
                <a16:creationId xmlns:a16="http://schemas.microsoft.com/office/drawing/2014/main" id="{4FEE1E5D-09BF-445D-839F-75ABAF311C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CA3667F-E18E-4C5C-8FB6-A849D66DC927}"/>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910373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250C46-B51B-4F2F-B478-A67ADB53ACB9}"/>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3" name="Footer Placeholder 2">
            <a:extLst>
              <a:ext uri="{FF2B5EF4-FFF2-40B4-BE49-F238E27FC236}">
                <a16:creationId xmlns:a16="http://schemas.microsoft.com/office/drawing/2014/main" id="{7799B9A9-2F34-49C4-B7B7-D3B23C2A5F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BF71EE-8F96-45D7-9C3F-6FE101980D3E}"/>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976039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80DA4-2FAF-4BC1-AAF4-13B1033EB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8B6587-D998-47BF-ACDF-6B0075FCB2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28C3EF-60C6-48AC-BF4C-BF01379A8C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387BE7-8633-448F-AC3D-8A01835F953F}"/>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6" name="Footer Placeholder 5">
            <a:extLst>
              <a:ext uri="{FF2B5EF4-FFF2-40B4-BE49-F238E27FC236}">
                <a16:creationId xmlns:a16="http://schemas.microsoft.com/office/drawing/2014/main" id="{7A200DC7-EF16-4E28-AAC2-41F521CFA1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61C5F0-442B-485A-9635-ABA3D15B5491}"/>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3219669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CA80-EF9C-446F-99A0-CFF35D0C03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8154B55-05B0-4844-BD7B-5086EF871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2BC9AF-2744-4CCE-8C19-3E693C57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1B034E-3D23-4310-9276-39A088D89353}"/>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6" name="Footer Placeholder 5">
            <a:extLst>
              <a:ext uri="{FF2B5EF4-FFF2-40B4-BE49-F238E27FC236}">
                <a16:creationId xmlns:a16="http://schemas.microsoft.com/office/drawing/2014/main" id="{D1A0ABFB-E9DF-4986-9094-AB8713414B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863C99-2860-448C-B263-823B826FBD12}"/>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257405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0943F-8715-43C6-980D-3DD51D6174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DDFB6A-6396-4A94-9CE4-60B20A34E3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F3177C-13FC-44F4-8DE4-C97C7F5E398D}"/>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ECB1A04C-0E01-4B52-BAFD-18D67EA82B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2E5025-EEB2-4046-BE1E-C940744C175B}"/>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808180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866BE8-81A4-4D47-8601-2571EB7E191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400CA3-18A1-4F0F-BD3C-5AE563D43F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4B8CE4-784A-4A76-BFEB-87F7DC82386A}"/>
              </a:ext>
            </a:extLst>
          </p:cNvPr>
          <p:cNvSpPr>
            <a:spLocks noGrp="1"/>
          </p:cNvSpPr>
          <p:nvPr>
            <p:ph type="dt" sz="half" idx="10"/>
          </p:nvPr>
        </p:nvSpPr>
        <p:spPr/>
        <p:txBody>
          <a:body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48F8A4C1-03C3-4DA3-B492-787D44741E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EBAC38-6816-430A-B8F1-EA30FE2C900D}"/>
              </a:ext>
            </a:extLst>
          </p:cNvPr>
          <p:cNvSpPr>
            <a:spLocks noGrp="1"/>
          </p:cNvSpPr>
          <p:nvPr>
            <p:ph type="sldNum" sz="quarter" idx="12"/>
          </p:nvPr>
        </p:nvSpPr>
        <p:spPr/>
        <p:txBody>
          <a:bodyPr/>
          <a:lstStyle/>
          <a:p>
            <a:fld id="{B69796E2-FC13-4C84-850C-4D71CABCA742}" type="slidenum">
              <a:rPr lang="en-GB" smtClean="0"/>
              <a:t>‹#›</a:t>
            </a:fld>
            <a:endParaRPr lang="en-GB"/>
          </a:p>
        </p:txBody>
      </p:sp>
    </p:spTree>
    <p:extLst>
      <p:ext uri="{BB962C8B-B14F-4D97-AF65-F5344CB8AC3E}">
        <p14:creationId xmlns:p14="http://schemas.microsoft.com/office/powerpoint/2010/main" val="1068251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F26309-43B7-4F99-9CE0-9BF24249AF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4FAAAF-1DC4-423F-9453-1570BA38CB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B61FB2-7608-4D2F-80FF-A96D1EE74C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890C61-D4B7-4421-A4C9-D4F0B19606DC}" type="datetimeFigureOut">
              <a:rPr lang="en-GB" smtClean="0"/>
              <a:t>09/07/2020</a:t>
            </a:fld>
            <a:endParaRPr lang="en-GB"/>
          </a:p>
        </p:txBody>
      </p:sp>
      <p:sp>
        <p:nvSpPr>
          <p:cNvPr id="5" name="Footer Placeholder 4">
            <a:extLst>
              <a:ext uri="{FF2B5EF4-FFF2-40B4-BE49-F238E27FC236}">
                <a16:creationId xmlns:a16="http://schemas.microsoft.com/office/drawing/2014/main" id="{E614E893-05CD-4563-BBE0-AA4D5B2C56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29FD8C-40A7-46ED-880E-0692766707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9796E2-FC13-4C84-850C-4D71CABCA742}" type="slidenum">
              <a:rPr lang="en-GB" smtClean="0"/>
              <a:t>‹#›</a:t>
            </a:fld>
            <a:endParaRPr lang="en-GB"/>
          </a:p>
        </p:txBody>
      </p:sp>
    </p:spTree>
    <p:extLst>
      <p:ext uri="{BB962C8B-B14F-4D97-AF65-F5344CB8AC3E}">
        <p14:creationId xmlns:p14="http://schemas.microsoft.com/office/powerpoint/2010/main" val="3056116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v43ej5lCeBo?feature=oembed"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hyperlink" Target="https://www.ivyroses.com/HumanBody/Blood/Blood_StructureandFunctions.php" TargetMode="External"/><Relationship Id="rId5" Type="http://schemas.openxmlformats.org/officeDocument/2006/relationships/hyperlink" Target="https://www.ivyroses.com/Biology/Transport/Transport-Systems.php" TargetMode="Externa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hyperlink" Target="https://www.ivyroses.com/HumanBody/Blood/Heart_Structure.php" TargetMode="External"/><Relationship Id="rId4" Type="http://schemas.openxmlformats.org/officeDocument/2006/relationships/hyperlink" Target="https://www.ivyroses.com/HumanBody/Blood/Blood_StructureandFunctions.php" TargetMode="Externa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hyperlink" Target="https://www.healthline.com/health/venous-system" TargetMode="External"/><Relationship Id="rId2" Type="http://schemas.openxmlformats.org/officeDocument/2006/relationships/slideLayout" Target="../slideLayouts/slideLayout4.xml"/><Relationship Id="rId1" Type="http://schemas.openxmlformats.org/officeDocument/2006/relationships/video" Target="https://www.youtube.com/embed/UNDT2rwMItQ?feature=oembed" TargetMode="External"/><Relationship Id="rId6" Type="http://schemas.openxmlformats.org/officeDocument/2006/relationships/hyperlink" Target="https://www.healthline.com/human-body-maps/heart" TargetMode="External"/><Relationship Id="rId5" Type="http://schemas.openxmlformats.org/officeDocument/2006/relationships/image" Target="../media/image11.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Ab9OZsDECZw?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7FBFCF3-EDAC-42A9-8016-631B797136B5}"/>
              </a:ext>
            </a:extLst>
          </p:cNvPr>
          <p:cNvSpPr>
            <a:spLocks noGrp="1"/>
          </p:cNvSpPr>
          <p:nvPr>
            <p:ph type="ctrTitle"/>
          </p:nvPr>
        </p:nvSpPr>
        <p:spPr>
          <a:xfrm>
            <a:off x="3045368" y="2043663"/>
            <a:ext cx="6105194" cy="2031055"/>
          </a:xfrm>
        </p:spPr>
        <p:txBody>
          <a:bodyPr>
            <a:normAutofit/>
          </a:bodyPr>
          <a:lstStyle/>
          <a:p>
            <a:r>
              <a:rPr lang="en-US">
                <a:solidFill>
                  <a:srgbClr val="FFFFFF"/>
                </a:solidFill>
              </a:rPr>
              <a:t>Blood Vessels </a:t>
            </a:r>
            <a:endParaRPr lang="en-GB">
              <a:solidFill>
                <a:srgbClr val="FFFFFF"/>
              </a:solidFill>
            </a:endParaRPr>
          </a:p>
        </p:txBody>
      </p:sp>
      <p:sp>
        <p:nvSpPr>
          <p:cNvPr id="3" name="Subtitle 2">
            <a:extLst>
              <a:ext uri="{FF2B5EF4-FFF2-40B4-BE49-F238E27FC236}">
                <a16:creationId xmlns:a16="http://schemas.microsoft.com/office/drawing/2014/main" id="{AE2CBF77-00E6-4E8D-BCBD-E64522D7BB6F}"/>
              </a:ext>
            </a:extLst>
          </p:cNvPr>
          <p:cNvSpPr>
            <a:spLocks noGrp="1"/>
          </p:cNvSpPr>
          <p:nvPr>
            <p:ph type="subTitle" idx="1"/>
          </p:nvPr>
        </p:nvSpPr>
        <p:spPr>
          <a:xfrm>
            <a:off x="3045368" y="4074718"/>
            <a:ext cx="6105194" cy="682079"/>
          </a:xfrm>
        </p:spPr>
        <p:txBody>
          <a:bodyPr>
            <a:normAutofit/>
          </a:bodyPr>
          <a:lstStyle/>
          <a:p>
            <a:r>
              <a:rPr lang="en-US">
                <a:solidFill>
                  <a:srgbClr val="FFFFFF"/>
                </a:solidFill>
              </a:rPr>
              <a:t>Structure and function </a:t>
            </a:r>
            <a:endParaRPr lang="en-GB">
              <a:solidFill>
                <a:srgbClr val="FFFFFF"/>
              </a:solidFill>
            </a:endParaRPr>
          </a:p>
        </p:txBody>
      </p:sp>
    </p:spTree>
    <p:extLst>
      <p:ext uri="{BB962C8B-B14F-4D97-AF65-F5344CB8AC3E}">
        <p14:creationId xmlns:p14="http://schemas.microsoft.com/office/powerpoint/2010/main" val="2959068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5B7FC-DBF5-4832-B5B8-50BAFAAE9EFC}"/>
              </a:ext>
            </a:extLst>
          </p:cNvPr>
          <p:cNvSpPr>
            <a:spLocks noGrp="1"/>
          </p:cNvSpPr>
          <p:nvPr>
            <p:ph type="title"/>
          </p:nvPr>
        </p:nvSpPr>
        <p:spPr/>
        <p:txBody>
          <a:bodyPr/>
          <a:lstStyle/>
          <a:p>
            <a:r>
              <a:rPr lang="en-US" dirty="0"/>
              <a:t>Blood vessels </a:t>
            </a:r>
            <a:endParaRPr lang="en-GB" dirty="0"/>
          </a:p>
        </p:txBody>
      </p:sp>
      <p:pic>
        <p:nvPicPr>
          <p:cNvPr id="4" name="Online Media 3" title="Blood Vessels, Part 1 - Form and Function: Crash Course A&amp;P #27">
            <a:hlinkClick r:id="" action="ppaction://media"/>
            <a:extLst>
              <a:ext uri="{FF2B5EF4-FFF2-40B4-BE49-F238E27FC236}">
                <a16:creationId xmlns:a16="http://schemas.microsoft.com/office/drawing/2014/main" id="{E71BCA5D-FBEA-4F16-885D-DAFFFA1A168E}"/>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3237232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3EF92BF-0F81-4809-934F-656C098E971E}"/>
              </a:ext>
            </a:extLst>
          </p:cNvPr>
          <p:cNvSpPr>
            <a:spLocks noGrp="1"/>
          </p:cNvSpPr>
          <p:nvPr>
            <p:ph type="title"/>
          </p:nvPr>
        </p:nvSpPr>
        <p:spPr/>
        <p:txBody>
          <a:bodyPr/>
          <a:lstStyle/>
          <a:p>
            <a:r>
              <a:rPr lang="en-US" dirty="0"/>
              <a:t>Arteries </a:t>
            </a:r>
            <a:endParaRPr lang="en-GB" dirty="0"/>
          </a:p>
        </p:txBody>
      </p:sp>
      <p:sp>
        <p:nvSpPr>
          <p:cNvPr id="6" name="Content Placeholder 5">
            <a:extLst>
              <a:ext uri="{FF2B5EF4-FFF2-40B4-BE49-F238E27FC236}">
                <a16:creationId xmlns:a16="http://schemas.microsoft.com/office/drawing/2014/main" id="{F970C066-35FE-4051-882E-07636EB46C8E}"/>
              </a:ext>
            </a:extLst>
          </p:cNvPr>
          <p:cNvSpPr>
            <a:spLocks noGrp="1"/>
          </p:cNvSpPr>
          <p:nvPr>
            <p:ph sz="half" idx="1"/>
          </p:nvPr>
        </p:nvSpPr>
        <p:spPr/>
        <p:txBody>
          <a:bodyPr>
            <a:normAutofit/>
          </a:bodyPr>
          <a:lstStyle/>
          <a:p>
            <a:r>
              <a:rPr lang="en-US" dirty="0"/>
              <a:t>Carry blood away from the heart at high pressure.</a:t>
            </a:r>
          </a:p>
          <a:p>
            <a:r>
              <a:rPr lang="en-US" dirty="0"/>
              <a:t>Arteries require elastic walls to cope with the pressure caused when the ventricles contract and  muscle to provide a further contraction to help move the blood. The muscles also help dilate (open) the artery to increase blood flow. </a:t>
            </a:r>
            <a:endParaRPr lang="en-GB" dirty="0"/>
          </a:p>
        </p:txBody>
      </p:sp>
      <p:pic>
        <p:nvPicPr>
          <p:cNvPr id="10" name="Content Placeholder 9" descr="A picture containing device&#10;&#10;Description automatically generated">
            <a:extLst>
              <a:ext uri="{FF2B5EF4-FFF2-40B4-BE49-F238E27FC236}">
                <a16:creationId xmlns:a16="http://schemas.microsoft.com/office/drawing/2014/main" id="{72F2380C-2E4D-46EF-B30E-D703731C7D8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48500" y="2629694"/>
            <a:ext cx="3429000" cy="2743200"/>
          </a:xfrm>
        </p:spPr>
      </p:pic>
      <p:sp>
        <p:nvSpPr>
          <p:cNvPr id="5" name="Text Placeholder 4">
            <a:extLst>
              <a:ext uri="{FF2B5EF4-FFF2-40B4-BE49-F238E27FC236}">
                <a16:creationId xmlns:a16="http://schemas.microsoft.com/office/drawing/2014/main" id="{5DAA5F74-FB4D-4E96-A2F1-FB495EA325C2}"/>
              </a:ext>
            </a:extLst>
          </p:cNvPr>
          <p:cNvSpPr>
            <a:spLocks noGrp="1"/>
          </p:cNvSpPr>
          <p:nvPr>
            <p:ph type="body" idx="4294967295"/>
          </p:nvPr>
        </p:nvSpPr>
        <p:spPr>
          <a:xfrm>
            <a:off x="0" y="1681163"/>
            <a:ext cx="5157788" cy="823912"/>
          </a:xfrm>
        </p:spPr>
        <p:txBody>
          <a:bodyPr/>
          <a:lstStyle/>
          <a:p>
            <a:pPr marL="0" indent="0">
              <a:buNone/>
            </a:pPr>
            <a:r>
              <a:rPr lang="en-US" dirty="0"/>
              <a:t> </a:t>
            </a:r>
            <a:endParaRPr lang="en-GB" dirty="0"/>
          </a:p>
        </p:txBody>
      </p:sp>
    </p:spTree>
    <p:extLst>
      <p:ext uri="{BB962C8B-B14F-4D97-AF65-F5344CB8AC3E}">
        <p14:creationId xmlns:p14="http://schemas.microsoft.com/office/powerpoint/2010/main" val="2318086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AF5C66A-E8F2-4E13-98A3-FE96597C5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AC860275-E106-493A-8BF0-E0A91130EF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6E4DE54-60F4-45A9-8D65-9F2E1F056DAA}"/>
              </a:ext>
            </a:extLst>
          </p:cNvPr>
          <p:cNvSpPr>
            <a:spLocks noGrp="1"/>
          </p:cNvSpPr>
          <p:nvPr>
            <p:ph type="title"/>
          </p:nvPr>
        </p:nvSpPr>
        <p:spPr>
          <a:xfrm>
            <a:off x="1179576" y="822960"/>
            <a:ext cx="9829800" cy="1325880"/>
          </a:xfrm>
        </p:spPr>
        <p:txBody>
          <a:bodyPr vert="horz" lIns="91440" tIns="45720" rIns="91440" bIns="45720" rtlCol="0" anchor="ctr">
            <a:normAutofit/>
          </a:bodyPr>
          <a:lstStyle/>
          <a:p>
            <a:pPr algn="ctr"/>
            <a:r>
              <a:rPr lang="en-US" sz="4000" kern="1200">
                <a:solidFill>
                  <a:srgbClr val="FFFFFF"/>
                </a:solidFill>
                <a:latin typeface="+mj-lt"/>
                <a:ea typeface="+mj-ea"/>
                <a:cs typeface="+mj-cs"/>
              </a:rPr>
              <a:t>Veins</a:t>
            </a:r>
          </a:p>
        </p:txBody>
      </p:sp>
      <p:sp>
        <p:nvSpPr>
          <p:cNvPr id="4" name="Content Placeholder 3">
            <a:extLst>
              <a:ext uri="{FF2B5EF4-FFF2-40B4-BE49-F238E27FC236}">
                <a16:creationId xmlns:a16="http://schemas.microsoft.com/office/drawing/2014/main" id="{DF23B625-F310-4DAF-9AEB-11893BEBE06E}"/>
              </a:ext>
            </a:extLst>
          </p:cNvPr>
          <p:cNvSpPr>
            <a:spLocks noGrp="1"/>
          </p:cNvSpPr>
          <p:nvPr>
            <p:ph sz="half" idx="1"/>
          </p:nvPr>
        </p:nvSpPr>
        <p:spPr>
          <a:xfrm>
            <a:off x="804672" y="2827419"/>
            <a:ext cx="5126896" cy="3227626"/>
          </a:xfrm>
        </p:spPr>
        <p:txBody>
          <a:bodyPr vert="horz" lIns="91440" tIns="45720" rIns="91440" bIns="45720" rtlCol="0" anchor="ctr">
            <a:normAutofit/>
          </a:bodyPr>
          <a:lstStyle/>
          <a:p>
            <a:r>
              <a:rPr lang="en-US" sz="1900">
                <a:solidFill>
                  <a:srgbClr val="000000"/>
                </a:solidFill>
              </a:rPr>
              <a:t>Provide the tubing to take blood back to the heart. </a:t>
            </a:r>
          </a:p>
          <a:p>
            <a:r>
              <a:rPr lang="en-US" sz="1900">
                <a:solidFill>
                  <a:srgbClr val="000000"/>
                </a:solidFill>
              </a:rPr>
              <a:t>Veins have a thinner wall because they do not have to deal with constant changes in blood pressure with heart contractions, and the blood moves more slowly through them. </a:t>
            </a:r>
          </a:p>
          <a:p>
            <a:r>
              <a:rPr lang="en-US" sz="1900">
                <a:solidFill>
                  <a:srgbClr val="000000"/>
                </a:solidFill>
              </a:rPr>
              <a:t>They contain valves, which help to prevent blood flowing in the wrong direction. This is needed especially in veins that are bringing blood up-wards against gravity</a:t>
            </a:r>
          </a:p>
        </p:txBody>
      </p:sp>
      <p:pic>
        <p:nvPicPr>
          <p:cNvPr id="7" name="Content Placeholder 6" descr="A close up of a logo&#10;&#10;Description automatically generated">
            <a:extLst>
              <a:ext uri="{FF2B5EF4-FFF2-40B4-BE49-F238E27FC236}">
                <a16:creationId xmlns:a16="http://schemas.microsoft.com/office/drawing/2014/main" id="{CE8C209C-9A1F-4A9B-8C2C-48641FE4394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895891" y="2837712"/>
            <a:ext cx="4021666" cy="3217333"/>
          </a:xfrm>
          <a:prstGeom prst="rect">
            <a:avLst/>
          </a:prstGeom>
        </p:spPr>
      </p:pic>
    </p:spTree>
    <p:extLst>
      <p:ext uri="{BB962C8B-B14F-4D97-AF65-F5344CB8AC3E}">
        <p14:creationId xmlns:p14="http://schemas.microsoft.com/office/powerpoint/2010/main" val="1417500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23E859E-BCBF-4E66-BDB2-B45C407894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27419"/>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3A9AEE7E-B925-446D-8A61-75BFE40B8B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45716" b="33968"/>
          <a:stretch/>
        </p:blipFill>
        <p:spPr>
          <a:xfrm>
            <a:off x="0" y="1217573"/>
            <a:ext cx="12192000" cy="1393277"/>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 name="Title 1">
            <a:extLst>
              <a:ext uri="{FF2B5EF4-FFF2-40B4-BE49-F238E27FC236}">
                <a16:creationId xmlns:a16="http://schemas.microsoft.com/office/drawing/2014/main" id="{CDF15A33-F922-4E0A-B797-CA7E3CEF0BE7}"/>
              </a:ext>
            </a:extLst>
          </p:cNvPr>
          <p:cNvSpPr>
            <a:spLocks noGrp="1"/>
          </p:cNvSpPr>
          <p:nvPr>
            <p:ph type="title"/>
          </p:nvPr>
        </p:nvSpPr>
        <p:spPr>
          <a:xfrm>
            <a:off x="804672" y="457200"/>
            <a:ext cx="10579398" cy="1299411"/>
          </a:xfrm>
        </p:spPr>
        <p:txBody>
          <a:bodyPr vert="horz" lIns="91440" tIns="45720" rIns="91440" bIns="45720" rtlCol="0" anchor="ctr">
            <a:normAutofit/>
          </a:bodyPr>
          <a:lstStyle/>
          <a:p>
            <a:r>
              <a:rPr lang="en-US" kern="1200">
                <a:solidFill>
                  <a:srgbClr val="FFFFFF"/>
                </a:solidFill>
                <a:latin typeface="+mj-lt"/>
                <a:ea typeface="+mj-ea"/>
                <a:cs typeface="+mj-cs"/>
              </a:rPr>
              <a:t>Arterioles </a:t>
            </a:r>
          </a:p>
        </p:txBody>
      </p:sp>
      <p:sp>
        <p:nvSpPr>
          <p:cNvPr id="16" name="Rectangle 15">
            <a:extLst>
              <a:ext uri="{FF2B5EF4-FFF2-40B4-BE49-F238E27FC236}">
                <a16:creationId xmlns:a16="http://schemas.microsoft.com/office/drawing/2014/main" id="{B45D527E-542C-44E0-8FC2-F03B24CFA2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466471"/>
            <a:ext cx="12188952" cy="439152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picture containing food&#10;&#10;Description automatically generated">
            <a:extLst>
              <a:ext uri="{FF2B5EF4-FFF2-40B4-BE49-F238E27FC236}">
                <a16:creationId xmlns:a16="http://schemas.microsoft.com/office/drawing/2014/main" id="{D4C25381-3895-489D-9080-F47D4CE86A6D}"/>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1137129" y="2837712"/>
            <a:ext cx="4289777" cy="3217333"/>
          </a:xfrm>
          <a:prstGeom prst="rect">
            <a:avLst/>
          </a:prstGeom>
        </p:spPr>
      </p:pic>
      <p:sp>
        <p:nvSpPr>
          <p:cNvPr id="3" name="Content Placeholder 2">
            <a:extLst>
              <a:ext uri="{FF2B5EF4-FFF2-40B4-BE49-F238E27FC236}">
                <a16:creationId xmlns:a16="http://schemas.microsoft.com/office/drawing/2014/main" id="{7DD9E61E-6E34-4ACC-B984-589E769FE10A}"/>
              </a:ext>
            </a:extLst>
          </p:cNvPr>
          <p:cNvSpPr>
            <a:spLocks noGrp="1"/>
          </p:cNvSpPr>
          <p:nvPr>
            <p:ph sz="half" idx="1"/>
          </p:nvPr>
        </p:nvSpPr>
        <p:spPr>
          <a:xfrm>
            <a:off x="6354871" y="2827419"/>
            <a:ext cx="5029200" cy="3227626"/>
          </a:xfrm>
        </p:spPr>
        <p:txBody>
          <a:bodyPr vert="horz" lIns="91440" tIns="45720" rIns="91440" bIns="45720" rtlCol="0" anchor="ctr">
            <a:normAutofit/>
          </a:bodyPr>
          <a:lstStyle/>
          <a:p>
            <a:r>
              <a:rPr lang="en-US" sz="1900" b="1">
                <a:solidFill>
                  <a:srgbClr val="000000"/>
                </a:solidFill>
              </a:rPr>
              <a:t>Arterioles</a:t>
            </a:r>
            <a:r>
              <a:rPr lang="en-US" sz="1900">
                <a:solidFill>
                  <a:srgbClr val="000000"/>
                </a:solidFill>
              </a:rPr>
              <a:t> are tiny branches of arteries that lead to capillaries. </a:t>
            </a:r>
            <a:r>
              <a:rPr lang="en-US" sz="1900" b="1">
                <a:solidFill>
                  <a:srgbClr val="000000"/>
                </a:solidFill>
              </a:rPr>
              <a:t>Arterioles</a:t>
            </a:r>
            <a:r>
              <a:rPr lang="en-US" sz="1900">
                <a:solidFill>
                  <a:srgbClr val="000000"/>
                </a:solidFill>
              </a:rPr>
              <a:t> are under the control of the sympathetic nervous system and constrict and dilate to </a:t>
            </a:r>
            <a:r>
              <a:rPr lang="en-US" sz="1900" u="sng">
                <a:solidFill>
                  <a:srgbClr val="000000"/>
                </a:solidFill>
              </a:rPr>
              <a:t>regulate blood flow</a:t>
            </a:r>
            <a:r>
              <a:rPr lang="en-US" sz="1900">
                <a:solidFill>
                  <a:srgbClr val="000000"/>
                </a:solidFill>
              </a:rPr>
              <a:t>.</a:t>
            </a:r>
          </a:p>
          <a:p>
            <a:pPr marL="0"/>
            <a:r>
              <a:rPr lang="en-US" sz="1900">
                <a:solidFill>
                  <a:srgbClr val="000000"/>
                </a:solidFill>
              </a:rPr>
              <a:t>The </a:t>
            </a:r>
            <a:r>
              <a:rPr lang="en-US" sz="1900" u="sng">
                <a:solidFill>
                  <a:srgbClr val="000000"/>
                </a:solidFill>
              </a:rPr>
              <a:t>functions</a:t>
            </a:r>
            <a:r>
              <a:rPr lang="en-US" sz="1900">
                <a:solidFill>
                  <a:srgbClr val="000000"/>
                </a:solidFill>
              </a:rPr>
              <a:t> of </a:t>
            </a:r>
            <a:r>
              <a:rPr lang="en-US" sz="1900" b="1">
                <a:solidFill>
                  <a:srgbClr val="000000"/>
                </a:solidFill>
              </a:rPr>
              <a:t>arterioles</a:t>
            </a:r>
            <a:r>
              <a:rPr lang="en-US" sz="1900">
                <a:solidFill>
                  <a:srgbClr val="000000"/>
                </a:solidFill>
              </a:rPr>
              <a:t> include:</a:t>
            </a:r>
          </a:p>
          <a:p>
            <a:r>
              <a:rPr lang="en-US" sz="1900">
                <a:solidFill>
                  <a:srgbClr val="000000"/>
                </a:solidFill>
                <a:hlinkClick r:id="rId5">
                  <a:extLst>
                    <a:ext uri="{A12FA001-AC4F-418D-AE19-62706E023703}">
                      <ahyp:hlinkClr xmlns:ahyp="http://schemas.microsoft.com/office/drawing/2018/hyperlinkcolor" val="tx"/>
                    </a:ext>
                  </a:extLst>
                </a:hlinkClick>
              </a:rPr>
              <a:t>Transport</a:t>
            </a:r>
            <a:r>
              <a:rPr lang="en-US" sz="1900">
                <a:solidFill>
                  <a:srgbClr val="000000"/>
                </a:solidFill>
              </a:rPr>
              <a:t> </a:t>
            </a:r>
            <a:r>
              <a:rPr lang="en-US" sz="1900">
                <a:solidFill>
                  <a:srgbClr val="000000"/>
                </a:solidFill>
                <a:hlinkClick r:id="rId6">
                  <a:extLst>
                    <a:ext uri="{A12FA001-AC4F-418D-AE19-62706E023703}">
                      <ahyp:hlinkClr xmlns:ahyp="http://schemas.microsoft.com/office/drawing/2018/hyperlinkcolor" val="tx"/>
                    </a:ext>
                  </a:extLst>
                </a:hlinkClick>
              </a:rPr>
              <a:t>blood</a:t>
            </a:r>
            <a:r>
              <a:rPr lang="en-US" sz="1900">
                <a:solidFill>
                  <a:srgbClr val="000000"/>
                </a:solidFill>
              </a:rPr>
              <a:t> from arteries to capillaries</a:t>
            </a:r>
          </a:p>
          <a:p>
            <a:r>
              <a:rPr lang="en-US" sz="1900" b="1">
                <a:solidFill>
                  <a:srgbClr val="000000"/>
                </a:solidFill>
              </a:rPr>
              <a:t>Arterioles</a:t>
            </a:r>
            <a:r>
              <a:rPr lang="en-US" sz="1900">
                <a:solidFill>
                  <a:srgbClr val="000000"/>
                </a:solidFill>
              </a:rPr>
              <a:t> are the main regulators of blood flow and pressure.</a:t>
            </a:r>
          </a:p>
          <a:p>
            <a:pPr marL="0"/>
            <a:br>
              <a:rPr lang="en-US" sz="1900">
                <a:solidFill>
                  <a:srgbClr val="000000"/>
                </a:solidFill>
              </a:rPr>
            </a:br>
            <a:endParaRPr lang="en-US" sz="1900">
              <a:solidFill>
                <a:srgbClr val="000000"/>
              </a:solidFill>
            </a:endParaRPr>
          </a:p>
        </p:txBody>
      </p:sp>
    </p:spTree>
    <p:extLst>
      <p:ext uri="{BB962C8B-B14F-4D97-AF65-F5344CB8AC3E}">
        <p14:creationId xmlns:p14="http://schemas.microsoft.com/office/powerpoint/2010/main" val="3441335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id="{9E7379D1-22F6-4D56-A874-AF9DD5BE9A0B}"/>
              </a:ext>
            </a:extLst>
          </p:cNvPr>
          <p:cNvSpPr>
            <a:spLocks noGrp="1"/>
          </p:cNvSpPr>
          <p:nvPr>
            <p:ph type="title"/>
          </p:nvPr>
        </p:nvSpPr>
        <p:spPr>
          <a:xfrm>
            <a:off x="6094105" y="802955"/>
            <a:ext cx="4977976" cy="1454051"/>
          </a:xfrm>
        </p:spPr>
        <p:txBody>
          <a:bodyPr vert="horz" lIns="91440" tIns="45720" rIns="91440" bIns="45720" rtlCol="0" anchor="ctr">
            <a:normAutofit/>
          </a:bodyPr>
          <a:lstStyle/>
          <a:p>
            <a:r>
              <a:rPr lang="en-US" kern="1200">
                <a:solidFill>
                  <a:srgbClr val="000000"/>
                </a:solidFill>
                <a:latin typeface="+mj-lt"/>
                <a:ea typeface="+mj-ea"/>
                <a:cs typeface="+mj-cs"/>
              </a:rPr>
              <a:t>Venules </a:t>
            </a:r>
          </a:p>
        </p:txBody>
      </p:sp>
      <p:sp>
        <p:nvSpPr>
          <p:cNvPr id="18"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Content Placeholder 8" descr="A picture containing drawing&#10;&#10;Description automatically generated">
            <a:extLst>
              <a:ext uri="{FF2B5EF4-FFF2-40B4-BE49-F238E27FC236}">
                <a16:creationId xmlns:a16="http://schemas.microsoft.com/office/drawing/2014/main" id="{D92C897E-8182-4AAE-B15E-55B30F24309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29349" y="2747929"/>
            <a:ext cx="3661831" cy="1382341"/>
          </a:xfrm>
          <a:prstGeom prst="rect">
            <a:avLst/>
          </a:prstGeom>
        </p:spPr>
      </p:pic>
      <p:sp>
        <p:nvSpPr>
          <p:cNvPr id="5" name="Content Placeholder 4">
            <a:extLst>
              <a:ext uri="{FF2B5EF4-FFF2-40B4-BE49-F238E27FC236}">
                <a16:creationId xmlns:a16="http://schemas.microsoft.com/office/drawing/2014/main" id="{637658FC-933C-4B23-8FE6-BBCD1149760D}"/>
              </a:ext>
            </a:extLst>
          </p:cNvPr>
          <p:cNvSpPr>
            <a:spLocks noGrp="1"/>
          </p:cNvSpPr>
          <p:nvPr>
            <p:ph sz="half" idx="1"/>
          </p:nvPr>
        </p:nvSpPr>
        <p:spPr>
          <a:xfrm>
            <a:off x="6090574" y="2421682"/>
            <a:ext cx="4977578" cy="3639289"/>
          </a:xfrm>
        </p:spPr>
        <p:txBody>
          <a:bodyPr vert="horz" lIns="91440" tIns="45720" rIns="91440" bIns="45720" rtlCol="0" anchor="ctr">
            <a:normAutofit/>
          </a:bodyPr>
          <a:lstStyle/>
          <a:p>
            <a:r>
              <a:rPr lang="en-US" sz="2000" b="1">
                <a:solidFill>
                  <a:srgbClr val="000000"/>
                </a:solidFill>
              </a:rPr>
              <a:t>venules</a:t>
            </a:r>
            <a:r>
              <a:rPr lang="en-US" sz="2000">
                <a:solidFill>
                  <a:srgbClr val="000000"/>
                </a:solidFill>
              </a:rPr>
              <a:t> are minute vessels that drain </a:t>
            </a:r>
            <a:r>
              <a:rPr lang="en-US" sz="2000">
                <a:solidFill>
                  <a:srgbClr val="000000"/>
                </a:solidFill>
                <a:hlinkClick r:id="rId4"/>
              </a:rPr>
              <a:t>blood</a:t>
            </a:r>
            <a:r>
              <a:rPr lang="en-US" sz="2000">
                <a:solidFill>
                  <a:srgbClr val="000000"/>
                </a:solidFill>
              </a:rPr>
              <a:t> from capillaries into veins.</a:t>
            </a:r>
          </a:p>
          <a:p>
            <a:r>
              <a:rPr lang="en-US" sz="2000">
                <a:solidFill>
                  <a:srgbClr val="000000"/>
                </a:solidFill>
              </a:rPr>
              <a:t>Many venules unite to form a vein.</a:t>
            </a:r>
          </a:p>
          <a:p>
            <a:pPr marL="0"/>
            <a:endParaRPr lang="en-US" sz="2000">
              <a:solidFill>
                <a:srgbClr val="000000"/>
              </a:solidFill>
            </a:endParaRPr>
          </a:p>
          <a:p>
            <a:r>
              <a:rPr lang="en-US" sz="2000">
                <a:solidFill>
                  <a:srgbClr val="000000"/>
                </a:solidFill>
              </a:rPr>
              <a:t>Drains blood from capillaries into veins, for return to the </a:t>
            </a:r>
            <a:r>
              <a:rPr lang="en-US" sz="2000">
                <a:solidFill>
                  <a:srgbClr val="000000"/>
                </a:solidFill>
                <a:hlinkClick r:id="rId5"/>
              </a:rPr>
              <a:t>heart</a:t>
            </a:r>
            <a:r>
              <a:rPr lang="en-US" sz="2000">
                <a:solidFill>
                  <a:srgbClr val="000000"/>
                </a:solidFill>
              </a:rPr>
              <a:t>.</a:t>
            </a:r>
          </a:p>
          <a:p>
            <a:endParaRPr lang="en-US" sz="2000">
              <a:solidFill>
                <a:srgbClr val="000000"/>
              </a:solidFill>
            </a:endParaRPr>
          </a:p>
          <a:p>
            <a:endParaRPr lang="en-US" sz="2000">
              <a:solidFill>
                <a:srgbClr val="000000"/>
              </a:solidFill>
            </a:endParaRPr>
          </a:p>
        </p:txBody>
      </p:sp>
    </p:spTree>
    <p:extLst>
      <p:ext uri="{BB962C8B-B14F-4D97-AF65-F5344CB8AC3E}">
        <p14:creationId xmlns:p14="http://schemas.microsoft.com/office/powerpoint/2010/main" val="4229236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05E4F47-B148-49E0-B472-BBF149315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A2CE8EB-F719-4F84-9E91-F538438CAC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E701740-D700-4B7C-AE39-0B2DCD2C61CC}"/>
              </a:ext>
            </a:extLst>
          </p:cNvPr>
          <p:cNvSpPr>
            <a:spLocks noGrp="1"/>
          </p:cNvSpPr>
          <p:nvPr>
            <p:ph type="title"/>
          </p:nvPr>
        </p:nvSpPr>
        <p:spPr>
          <a:xfrm>
            <a:off x="6617740" y="802955"/>
            <a:ext cx="4766330" cy="1454051"/>
          </a:xfrm>
        </p:spPr>
        <p:txBody>
          <a:bodyPr vert="horz" lIns="91440" tIns="45720" rIns="91440" bIns="45720" rtlCol="0" anchor="ctr">
            <a:normAutofit/>
          </a:bodyPr>
          <a:lstStyle/>
          <a:p>
            <a:r>
              <a:rPr lang="en-US" sz="3600" kern="1200">
                <a:solidFill>
                  <a:srgbClr val="000000"/>
                </a:solidFill>
                <a:latin typeface="+mj-lt"/>
                <a:ea typeface="+mj-ea"/>
                <a:cs typeface="+mj-cs"/>
              </a:rPr>
              <a:t>Capillaries </a:t>
            </a:r>
          </a:p>
        </p:txBody>
      </p:sp>
      <p:sp>
        <p:nvSpPr>
          <p:cNvPr id="14" name="Freeform 50">
            <a:extLst>
              <a:ext uri="{FF2B5EF4-FFF2-40B4-BE49-F238E27FC236}">
                <a16:creationId xmlns:a16="http://schemas.microsoft.com/office/drawing/2014/main" id="{684BF3E1-C321-4F38-85CF-FEBBEEC15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Online Media 4" title="Passive Transport: Simple Diffusion">
            <a:hlinkClick r:id="" action="ppaction://media"/>
            <a:extLst>
              <a:ext uri="{FF2B5EF4-FFF2-40B4-BE49-F238E27FC236}">
                <a16:creationId xmlns:a16="http://schemas.microsoft.com/office/drawing/2014/main" id="{17A4F22F-7822-405A-9693-4FBB52443E9F}"/>
              </a:ext>
            </a:extLst>
          </p:cNvPr>
          <p:cNvPicPr>
            <a:picLocks noGrp="1" noRot="1" noChangeAspect="1"/>
          </p:cNvPicPr>
          <p:nvPr>
            <p:ph sz="half" idx="2"/>
            <a:videoFile r:link="rId1"/>
          </p:nvPr>
        </p:nvPicPr>
        <p:blipFill>
          <a:blip r:embed="rId5"/>
          <a:stretch>
            <a:fillRect/>
          </a:stretch>
        </p:blipFill>
        <p:spPr>
          <a:xfrm>
            <a:off x="338328" y="2725769"/>
            <a:ext cx="4142232" cy="2330005"/>
          </a:xfrm>
          <a:prstGeom prst="rect">
            <a:avLst/>
          </a:prstGeom>
        </p:spPr>
      </p:pic>
      <p:sp>
        <p:nvSpPr>
          <p:cNvPr id="3" name="Content Placeholder 2">
            <a:extLst>
              <a:ext uri="{FF2B5EF4-FFF2-40B4-BE49-F238E27FC236}">
                <a16:creationId xmlns:a16="http://schemas.microsoft.com/office/drawing/2014/main" id="{0B761B1F-4436-4CF8-8540-7E9B13E61195}"/>
              </a:ext>
            </a:extLst>
          </p:cNvPr>
          <p:cNvSpPr>
            <a:spLocks noGrp="1"/>
          </p:cNvSpPr>
          <p:nvPr>
            <p:ph sz="half" idx="1"/>
          </p:nvPr>
        </p:nvSpPr>
        <p:spPr>
          <a:xfrm>
            <a:off x="6621072" y="2421683"/>
            <a:ext cx="4765949" cy="3353476"/>
          </a:xfrm>
        </p:spPr>
        <p:txBody>
          <a:bodyPr vert="horz" lIns="91440" tIns="45720" rIns="91440" bIns="45720" rtlCol="0" anchor="t">
            <a:normAutofit/>
          </a:bodyPr>
          <a:lstStyle/>
          <a:p>
            <a:r>
              <a:rPr lang="en-US" sz="1800">
                <a:solidFill>
                  <a:srgbClr val="000000"/>
                </a:solidFill>
              </a:rPr>
              <a:t>Capillaries are very tiny blood vessels — so small that a single red blood cell can barely fit through them.</a:t>
            </a:r>
          </a:p>
          <a:p>
            <a:r>
              <a:rPr lang="en-US" sz="1800">
                <a:solidFill>
                  <a:srgbClr val="000000"/>
                </a:solidFill>
              </a:rPr>
              <a:t>They help to connect your arteries and veins in addition to facilitating the exchange of certain elements between your blood and tissues.</a:t>
            </a:r>
          </a:p>
          <a:p>
            <a:r>
              <a:rPr lang="en-US" sz="1800">
                <a:solidFill>
                  <a:srgbClr val="000000"/>
                </a:solidFill>
              </a:rPr>
              <a:t>Capillaries connect the arterial system — which includes the blood vessels that carry blood away from your </a:t>
            </a:r>
            <a:r>
              <a:rPr lang="en-US" sz="1800">
                <a:solidFill>
                  <a:srgbClr val="000000"/>
                </a:solidFill>
                <a:hlinkClick r:id="rId6"/>
              </a:rPr>
              <a:t>heart</a:t>
            </a:r>
            <a:r>
              <a:rPr lang="en-US" sz="1800">
                <a:solidFill>
                  <a:srgbClr val="000000"/>
                </a:solidFill>
              </a:rPr>
              <a:t> — to your </a:t>
            </a:r>
            <a:r>
              <a:rPr lang="en-US" sz="1800">
                <a:solidFill>
                  <a:srgbClr val="000000"/>
                </a:solidFill>
                <a:hlinkClick r:id="rId7"/>
              </a:rPr>
              <a:t>venous system</a:t>
            </a:r>
            <a:r>
              <a:rPr lang="en-US" sz="1800">
                <a:solidFill>
                  <a:srgbClr val="000000"/>
                </a:solidFill>
              </a:rPr>
              <a:t>. Your venous system includes the blood vessels that carry blood back to your heart</a:t>
            </a:r>
          </a:p>
          <a:p>
            <a:endParaRPr lang="en-US" sz="1800">
              <a:solidFill>
                <a:srgbClr val="000000"/>
              </a:solidFill>
            </a:endParaRPr>
          </a:p>
        </p:txBody>
      </p:sp>
    </p:spTree>
    <p:extLst>
      <p:ext uri="{BB962C8B-B14F-4D97-AF65-F5344CB8AC3E}">
        <p14:creationId xmlns:p14="http://schemas.microsoft.com/office/powerpoint/2010/main" val="224015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200FB-2175-4962-89D0-F39058DA1E1F}"/>
              </a:ext>
            </a:extLst>
          </p:cNvPr>
          <p:cNvSpPr>
            <a:spLocks noGrp="1"/>
          </p:cNvSpPr>
          <p:nvPr>
            <p:ph type="title"/>
          </p:nvPr>
        </p:nvSpPr>
        <p:spPr/>
        <p:txBody>
          <a:bodyPr/>
          <a:lstStyle/>
          <a:p>
            <a:r>
              <a:rPr lang="en-US" dirty="0"/>
              <a:t>Blood pressure and how it works </a:t>
            </a:r>
            <a:endParaRPr lang="en-GB" dirty="0"/>
          </a:p>
        </p:txBody>
      </p:sp>
      <p:pic>
        <p:nvPicPr>
          <p:cNvPr id="4" name="Online Media 3" title="How blood pressure works - Wilfred Manzano">
            <a:hlinkClick r:id="" action="ppaction://media"/>
            <a:extLst>
              <a:ext uri="{FF2B5EF4-FFF2-40B4-BE49-F238E27FC236}">
                <a16:creationId xmlns:a16="http://schemas.microsoft.com/office/drawing/2014/main" id="{9B2AC240-5CE7-408D-9A8E-8162736C1C66}"/>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19740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502</Words>
  <Application>Microsoft Office PowerPoint</Application>
  <PresentationFormat>Widescreen</PresentationFormat>
  <Paragraphs>33</Paragraphs>
  <Slides>8</Slides>
  <Notes>2</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 Light</vt:lpstr>
      <vt:lpstr>Arial</vt:lpstr>
      <vt:lpstr>Calibri</vt:lpstr>
      <vt:lpstr>Office Theme</vt:lpstr>
      <vt:lpstr>Blood Vessels </vt:lpstr>
      <vt:lpstr>Blood vessels </vt:lpstr>
      <vt:lpstr>Arteries </vt:lpstr>
      <vt:lpstr>Veins</vt:lpstr>
      <vt:lpstr>Arterioles </vt:lpstr>
      <vt:lpstr>Venules </vt:lpstr>
      <vt:lpstr>Capillaries </vt:lpstr>
      <vt:lpstr>Blood pressure and how it works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Blood Vessels</dc:title>
  <dc:creator>Felicity Page</dc:creator>
  <cp:lastModifiedBy>Felicity Page</cp:lastModifiedBy>
  <cp:revision>3</cp:revision>
  <dcterms:created xsi:type="dcterms:W3CDTF">2020-07-08T16:42:16Z</dcterms:created>
  <dcterms:modified xsi:type="dcterms:W3CDTF">2020-07-09T13:59:48Z</dcterms:modified>
</cp:coreProperties>
</file>