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4" r:id="rId5"/>
    <p:sldId id="256" r:id="rId6"/>
    <p:sldId id="257" r:id="rId7"/>
    <p:sldId id="258" r:id="rId8"/>
    <p:sldId id="259" r:id="rId9"/>
    <p:sldId id="260" r:id="rId10"/>
    <p:sldId id="261" r:id="rId11"/>
    <p:sldId id="263" r:id="rId12"/>
    <p:sldId id="26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12" autoAdjust="0"/>
    <p:restoredTop sz="94660"/>
  </p:normalViewPr>
  <p:slideViewPr>
    <p:cSldViewPr snapToGrid="0">
      <p:cViewPr varScale="1">
        <p:scale>
          <a:sx n="72" d="100"/>
          <a:sy n="72" d="100"/>
        </p:scale>
        <p:origin x="68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39B44-23B0-429B-B975-3117E1A27A2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ACB7530-6C3E-4DBE-AFBC-9AA0121EA9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2D283A4-0AAB-402B-A98D-CD3D6A269BF1}"/>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5" name="Footer Placeholder 4">
            <a:extLst>
              <a:ext uri="{FF2B5EF4-FFF2-40B4-BE49-F238E27FC236}">
                <a16:creationId xmlns:a16="http://schemas.microsoft.com/office/drawing/2014/main" id="{9CAD780E-272D-40A7-B4C9-B042AA5793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D55F12-E925-4ED3-A33F-A1DE0788BD10}"/>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228504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13B8A-A87E-455B-A393-6BAC5F3213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874BA9-E9CB-4659-A498-8CC98158E9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9BC66D-CE64-4F61-B4E1-22F6A6AA82BC}"/>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5" name="Footer Placeholder 4">
            <a:extLst>
              <a:ext uri="{FF2B5EF4-FFF2-40B4-BE49-F238E27FC236}">
                <a16:creationId xmlns:a16="http://schemas.microsoft.com/office/drawing/2014/main" id="{E5F71EDB-D21F-40AF-8E0D-842513FDBE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120204-3802-4A0C-AED9-305B65F7F2D4}"/>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757905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09596-3D64-4D57-803A-175B2A23BB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BCB6C36-E84B-4187-9804-F462B6D743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AA93C8-85D5-4B15-A826-E4879B85A5B3}"/>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5" name="Footer Placeholder 4">
            <a:extLst>
              <a:ext uri="{FF2B5EF4-FFF2-40B4-BE49-F238E27FC236}">
                <a16:creationId xmlns:a16="http://schemas.microsoft.com/office/drawing/2014/main" id="{176EDB36-1893-4BCE-8438-126F7B41F5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C91C03-BF5B-4AE3-AA27-D7381DB8A6CD}"/>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1742075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694CD-085C-4689-9C49-0D2089C9A8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8B16E5-222F-4250-B436-D389BA11D10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767194-71FD-4034-890D-00302376C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B19C254-CE90-4FB3-82B9-140B93A23339}"/>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6" name="Footer Placeholder 5">
            <a:extLst>
              <a:ext uri="{FF2B5EF4-FFF2-40B4-BE49-F238E27FC236}">
                <a16:creationId xmlns:a16="http://schemas.microsoft.com/office/drawing/2014/main" id="{8CF6CF43-07B1-46AB-87CE-9E572221A9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287032-EA52-48C6-8F87-4D0CEFBC900D}"/>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777837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A8B3D-F289-4D86-8BA9-824C9D85D43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8275DF-9D37-4714-8325-A1FF017DE6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1E0C77-B952-430C-A3F6-ED94B1CE84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32F526-2C74-4674-A60D-EF2DAEC345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1F6A36C-8A79-4095-8187-6E556C93CB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042E11E-5086-496C-A764-4FB95F5A2CF1}"/>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8" name="Footer Placeholder 7">
            <a:extLst>
              <a:ext uri="{FF2B5EF4-FFF2-40B4-BE49-F238E27FC236}">
                <a16:creationId xmlns:a16="http://schemas.microsoft.com/office/drawing/2014/main" id="{E8AFC3A6-DEBD-47C9-9D71-FB82844B694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033FCC-E529-4B33-A9C7-9BE6402F4A4B}"/>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1763794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4DEFD-CA1E-42E1-90D0-16ADA9D79C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154BB3-056E-4743-8254-3574DE9642D7}"/>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4" name="Footer Placeholder 3">
            <a:extLst>
              <a:ext uri="{FF2B5EF4-FFF2-40B4-BE49-F238E27FC236}">
                <a16:creationId xmlns:a16="http://schemas.microsoft.com/office/drawing/2014/main" id="{33775BDC-2E7F-46C2-80DF-76A726DDF35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E4EF70-A3B8-4781-964A-AE86BF477269}"/>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2399956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7C2C8D-8976-4D5F-B0A0-044BE0A36934}"/>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3" name="Footer Placeholder 2">
            <a:extLst>
              <a:ext uri="{FF2B5EF4-FFF2-40B4-BE49-F238E27FC236}">
                <a16:creationId xmlns:a16="http://schemas.microsoft.com/office/drawing/2014/main" id="{EBF4F416-3A7E-47FD-9B90-E77B9ED3642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765A5D5-0C10-4D80-A299-FE7AC4E1B1AC}"/>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2237448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D3102-D702-41DC-AAD3-8127ED68DB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4D54CE9-57A0-49A7-B093-790BBA0FED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771579C-15F5-4B32-BBE5-AB193586D0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8C528D-B49E-41E0-B646-AB4BF4312D48}"/>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6" name="Footer Placeholder 5">
            <a:extLst>
              <a:ext uri="{FF2B5EF4-FFF2-40B4-BE49-F238E27FC236}">
                <a16:creationId xmlns:a16="http://schemas.microsoft.com/office/drawing/2014/main" id="{A9FA6FD0-C331-4851-AE89-9DB57264BE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51204B-B57B-448A-A038-F0F85190FFE0}"/>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1662809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04589-D140-438E-9F04-4661A3A835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4E0F642-C34C-41A6-9FBC-FAB9B84954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704B516-6F64-430A-AC8A-82B2619044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DE2823-AA96-401B-A594-0DA408B66122}"/>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6" name="Footer Placeholder 5">
            <a:extLst>
              <a:ext uri="{FF2B5EF4-FFF2-40B4-BE49-F238E27FC236}">
                <a16:creationId xmlns:a16="http://schemas.microsoft.com/office/drawing/2014/main" id="{B75CD560-BCE2-407F-BF4E-903EB0008E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90CCF9-1A5B-44E5-9253-AF2ABD169604}"/>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12390106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AEC7B-3416-4B1F-ADEB-F119E885299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9B49472-1C80-4D33-8EDB-AEAD8AD604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D2433F-9833-4F2A-8F42-35E1A511EB0D}"/>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5" name="Footer Placeholder 4">
            <a:extLst>
              <a:ext uri="{FF2B5EF4-FFF2-40B4-BE49-F238E27FC236}">
                <a16:creationId xmlns:a16="http://schemas.microsoft.com/office/drawing/2014/main" id="{CE40B519-5787-4AE1-8BA3-383259E73D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93BFC8-9A83-459D-BBC5-B6406AEC55CD}"/>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2433179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C92A5E-C486-41F9-B7B2-C2C31FEA862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455839-60AA-445A-AA52-9DF6C69A79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3F44D7-E4DA-41A6-93BB-09DFE2083B2D}"/>
              </a:ext>
            </a:extLst>
          </p:cNvPr>
          <p:cNvSpPr>
            <a:spLocks noGrp="1"/>
          </p:cNvSpPr>
          <p:nvPr>
            <p:ph type="dt" sz="half" idx="10"/>
          </p:nvPr>
        </p:nvSpPr>
        <p:spPr/>
        <p:txBody>
          <a:bodyPr/>
          <a:lstStyle/>
          <a:p>
            <a:fld id="{12754802-FFAA-46C3-B309-3F893379CAB9}" type="datetimeFigureOut">
              <a:rPr lang="en-GB" smtClean="0"/>
              <a:t>19/10/2021</a:t>
            </a:fld>
            <a:endParaRPr lang="en-GB"/>
          </a:p>
        </p:txBody>
      </p:sp>
      <p:sp>
        <p:nvSpPr>
          <p:cNvPr id="5" name="Footer Placeholder 4">
            <a:extLst>
              <a:ext uri="{FF2B5EF4-FFF2-40B4-BE49-F238E27FC236}">
                <a16:creationId xmlns:a16="http://schemas.microsoft.com/office/drawing/2014/main" id="{A4EFD8CC-ACB1-4C81-B9E4-70E48E4A8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6B269C-A819-42FE-B698-37C5D78EB488}"/>
              </a:ext>
            </a:extLst>
          </p:cNvPr>
          <p:cNvSpPr>
            <a:spLocks noGrp="1"/>
          </p:cNvSpPr>
          <p:nvPr>
            <p:ph type="sldNum" sz="quarter" idx="12"/>
          </p:nvPr>
        </p:nvSpPr>
        <p:spPr/>
        <p:txBody>
          <a:bodyPr/>
          <a:lstStyle/>
          <a:p>
            <a:fld id="{31AB3687-E447-4392-BF31-F4D2E90380FC}" type="slidenum">
              <a:rPr lang="en-GB" smtClean="0"/>
              <a:t>‹#›</a:t>
            </a:fld>
            <a:endParaRPr lang="en-GB"/>
          </a:p>
        </p:txBody>
      </p:sp>
    </p:spTree>
    <p:extLst>
      <p:ext uri="{BB962C8B-B14F-4D97-AF65-F5344CB8AC3E}">
        <p14:creationId xmlns:p14="http://schemas.microsoft.com/office/powerpoint/2010/main" val="897020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7000">
              <a:schemeClr val="accent2">
                <a:lumMod val="60000"/>
                <a:lumOff val="40000"/>
              </a:schemeClr>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DBE721-3683-4558-873B-DF693BEFEC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2F4D33-D68E-429D-9E54-01D318A8B4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6AB6CE-0CC7-4DF8-99B9-06671057BE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754802-FFAA-46C3-B309-3F893379CAB9}" type="datetimeFigureOut">
              <a:rPr lang="en-GB" smtClean="0"/>
              <a:t>19/10/2021</a:t>
            </a:fld>
            <a:endParaRPr lang="en-GB"/>
          </a:p>
        </p:txBody>
      </p:sp>
      <p:sp>
        <p:nvSpPr>
          <p:cNvPr id="5" name="Footer Placeholder 4">
            <a:extLst>
              <a:ext uri="{FF2B5EF4-FFF2-40B4-BE49-F238E27FC236}">
                <a16:creationId xmlns:a16="http://schemas.microsoft.com/office/drawing/2014/main" id="{0BCA8E19-78C8-4BCB-854C-729BB01653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007452B-A79F-492B-95E7-AF2E560E62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AB3687-E447-4392-BF31-F4D2E90380FC}" type="slidenum">
              <a:rPr lang="en-GB" smtClean="0"/>
              <a:t>‹#›</a:t>
            </a:fld>
            <a:endParaRPr lang="en-GB"/>
          </a:p>
        </p:txBody>
      </p:sp>
    </p:spTree>
    <p:extLst>
      <p:ext uri="{BB962C8B-B14F-4D97-AF65-F5344CB8AC3E}">
        <p14:creationId xmlns:p14="http://schemas.microsoft.com/office/powerpoint/2010/main" val="2248325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22DDA-61A4-4E61-A24D-7B654128CD08}"/>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a:bodyPr>
          <a:lstStyle/>
          <a:p>
            <a:r>
              <a:rPr lang="en-GB" sz="2000" dirty="0">
                <a:latin typeface="Arial Black" panose="020B0A04020102020204" pitchFamily="34" charset="0"/>
              </a:rPr>
              <a:t>“A child’s experience between the ages of 0-5 years can affect the rest of their lives” </a:t>
            </a:r>
          </a:p>
        </p:txBody>
      </p:sp>
      <p:graphicFrame>
        <p:nvGraphicFramePr>
          <p:cNvPr id="3" name="Table 3">
            <a:extLst>
              <a:ext uri="{FF2B5EF4-FFF2-40B4-BE49-F238E27FC236}">
                <a16:creationId xmlns:a16="http://schemas.microsoft.com/office/drawing/2014/main" id="{99E8390E-CEF1-4433-81AC-58A9A5306F78}"/>
              </a:ext>
            </a:extLst>
          </p:cNvPr>
          <p:cNvGraphicFramePr>
            <a:graphicFrameLocks noGrp="1"/>
          </p:cNvGraphicFramePr>
          <p:nvPr>
            <p:extLst>
              <p:ext uri="{D42A27DB-BD31-4B8C-83A1-F6EECF244321}">
                <p14:modId xmlns:p14="http://schemas.microsoft.com/office/powerpoint/2010/main" val="1566615754"/>
              </p:ext>
            </p:extLst>
          </p:nvPr>
        </p:nvGraphicFramePr>
        <p:xfrm>
          <a:off x="1311966" y="1948070"/>
          <a:ext cx="9037982" cy="4422774"/>
        </p:xfrm>
        <a:graphic>
          <a:graphicData uri="http://schemas.openxmlformats.org/drawingml/2006/table">
            <a:tbl>
              <a:tblPr firstRow="1" bandRow="1">
                <a:tableStyleId>{21E4AEA4-8DFA-4A89-87EB-49C32662AFE0}</a:tableStyleId>
              </a:tblPr>
              <a:tblGrid>
                <a:gridCol w="4423103">
                  <a:extLst>
                    <a:ext uri="{9D8B030D-6E8A-4147-A177-3AD203B41FA5}">
                      <a16:colId xmlns:a16="http://schemas.microsoft.com/office/drawing/2014/main" val="3400820860"/>
                    </a:ext>
                  </a:extLst>
                </a:gridCol>
                <a:gridCol w="4614879">
                  <a:extLst>
                    <a:ext uri="{9D8B030D-6E8A-4147-A177-3AD203B41FA5}">
                      <a16:colId xmlns:a16="http://schemas.microsoft.com/office/drawing/2014/main" val="2103729461"/>
                    </a:ext>
                  </a:extLst>
                </a:gridCol>
              </a:tblGrid>
              <a:tr h="769178">
                <a:tc>
                  <a:txBody>
                    <a:bodyPr/>
                    <a:lstStyle/>
                    <a:p>
                      <a:r>
                        <a:rPr lang="en-GB" dirty="0">
                          <a:ln>
                            <a:solidFill>
                              <a:schemeClr val="tx1"/>
                            </a:solidFill>
                          </a:ln>
                        </a:rPr>
                        <a:t>Student Name </a:t>
                      </a:r>
                    </a:p>
                  </a:txBody>
                  <a:tcPr/>
                </a:tc>
                <a:tc>
                  <a:txBody>
                    <a:bodyPr/>
                    <a:lstStyle/>
                    <a:p>
                      <a:r>
                        <a:rPr lang="en-GB" dirty="0">
                          <a:ln>
                            <a:solidFill>
                              <a:schemeClr val="tx1"/>
                            </a:solidFill>
                          </a:ln>
                        </a:rPr>
                        <a:t>Silvia Carolina </a:t>
                      </a:r>
                      <a:r>
                        <a:rPr lang="en-GB" dirty="0" err="1">
                          <a:ln>
                            <a:solidFill>
                              <a:schemeClr val="tx1"/>
                            </a:solidFill>
                          </a:ln>
                        </a:rPr>
                        <a:t>Flore</a:t>
                      </a:r>
                      <a:r>
                        <a:rPr lang="en-GB" dirty="0">
                          <a:ln>
                            <a:solidFill>
                              <a:schemeClr val="tx1"/>
                            </a:solidFill>
                          </a:ln>
                        </a:rPr>
                        <a:t> de Hyland</a:t>
                      </a:r>
                    </a:p>
                  </a:txBody>
                  <a:tcPr/>
                </a:tc>
                <a:extLst>
                  <a:ext uri="{0D108BD9-81ED-4DB2-BD59-A6C34878D82A}">
                    <a16:rowId xmlns:a16="http://schemas.microsoft.com/office/drawing/2014/main" val="4248293454"/>
                  </a:ext>
                </a:extLst>
              </a:tr>
              <a:tr h="769178">
                <a:tc>
                  <a:txBody>
                    <a:bodyPr/>
                    <a:lstStyle/>
                    <a:p>
                      <a:r>
                        <a:rPr lang="en-GB" dirty="0"/>
                        <a:t>Student ID</a:t>
                      </a:r>
                    </a:p>
                  </a:txBody>
                  <a:tcPr/>
                </a:tc>
                <a:tc>
                  <a:txBody>
                    <a:bodyPr/>
                    <a:lstStyle/>
                    <a:p>
                      <a:r>
                        <a:rPr lang="en-GB" dirty="0"/>
                        <a:t>2017650</a:t>
                      </a:r>
                    </a:p>
                  </a:txBody>
                  <a:tcPr/>
                </a:tc>
                <a:extLst>
                  <a:ext uri="{0D108BD9-81ED-4DB2-BD59-A6C34878D82A}">
                    <a16:rowId xmlns:a16="http://schemas.microsoft.com/office/drawing/2014/main" val="2668641568"/>
                  </a:ext>
                </a:extLst>
              </a:tr>
              <a:tr h="1346062">
                <a:tc>
                  <a:txBody>
                    <a:bodyPr/>
                    <a:lstStyle/>
                    <a:p>
                      <a:r>
                        <a:rPr lang="en-GB" dirty="0"/>
                        <a:t>Module Code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BMHP4019-BIRM</a:t>
                      </a:r>
                    </a:p>
                    <a:p>
                      <a:endParaRPr lang="en-GB" dirty="0"/>
                    </a:p>
                  </a:txBody>
                  <a:tcPr/>
                </a:tc>
                <a:extLst>
                  <a:ext uri="{0D108BD9-81ED-4DB2-BD59-A6C34878D82A}">
                    <a16:rowId xmlns:a16="http://schemas.microsoft.com/office/drawing/2014/main" val="4212738401"/>
                  </a:ext>
                </a:extLst>
              </a:tr>
              <a:tr h="769178">
                <a:tc>
                  <a:txBody>
                    <a:bodyPr/>
                    <a:lstStyle/>
                    <a:p>
                      <a:r>
                        <a:rPr lang="en-GB" dirty="0"/>
                        <a:t>Module</a:t>
                      </a:r>
                    </a:p>
                  </a:txBody>
                  <a:tcPr/>
                </a:tc>
                <a:tc>
                  <a:txBody>
                    <a:bodyPr/>
                    <a:lstStyle/>
                    <a:p>
                      <a:r>
                        <a:rPr lang="en-GB" dirty="0"/>
                        <a:t>Psychology for Health and Social Care </a:t>
                      </a:r>
                    </a:p>
                  </a:txBody>
                  <a:tcPr/>
                </a:tc>
                <a:extLst>
                  <a:ext uri="{0D108BD9-81ED-4DB2-BD59-A6C34878D82A}">
                    <a16:rowId xmlns:a16="http://schemas.microsoft.com/office/drawing/2014/main" val="462576415"/>
                  </a:ext>
                </a:extLst>
              </a:tr>
              <a:tr h="769178">
                <a:tc>
                  <a:txBody>
                    <a:bodyPr/>
                    <a:lstStyle/>
                    <a:p>
                      <a:r>
                        <a:rPr lang="en-GB" dirty="0"/>
                        <a:t>Lecture’s Name </a:t>
                      </a:r>
                    </a:p>
                  </a:txBody>
                  <a:tcPr/>
                </a:tc>
                <a:tc>
                  <a:txBody>
                    <a:bodyPr/>
                    <a:lstStyle/>
                    <a:p>
                      <a:r>
                        <a:rPr lang="en-GB" dirty="0"/>
                        <a:t>Rebecca Kavanagh</a:t>
                      </a:r>
                    </a:p>
                  </a:txBody>
                  <a:tcPr/>
                </a:tc>
                <a:extLst>
                  <a:ext uri="{0D108BD9-81ED-4DB2-BD59-A6C34878D82A}">
                    <a16:rowId xmlns:a16="http://schemas.microsoft.com/office/drawing/2014/main" val="3720687675"/>
                  </a:ext>
                </a:extLst>
              </a:tr>
            </a:tbl>
          </a:graphicData>
        </a:graphic>
      </p:graphicFrame>
    </p:spTree>
    <p:extLst>
      <p:ext uri="{BB962C8B-B14F-4D97-AF65-F5344CB8AC3E}">
        <p14:creationId xmlns:p14="http://schemas.microsoft.com/office/powerpoint/2010/main" val="4274981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37000">
              <a:schemeClr val="accent2">
                <a:lumMod val="60000"/>
                <a:lumOff val="40000"/>
              </a:schemeClr>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useBgFill="1">
        <p:nvSpPr>
          <p:cNvPr id="135"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7"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9" name="Group 138">
            <a:extLst>
              <a:ext uri="{FF2B5EF4-FFF2-40B4-BE49-F238E27FC236}">
                <a16:creationId xmlns:a16="http://schemas.microsoft.com/office/drawing/2014/main" id="{0C08EDA0-D5F6-4481-BBA8-966D95EC42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40" name="Color">
              <a:extLst>
                <a:ext uri="{FF2B5EF4-FFF2-40B4-BE49-F238E27FC236}">
                  <a16:creationId xmlns:a16="http://schemas.microsoft.com/office/drawing/2014/main" id="{CC23B4B4-906F-45F7-A1BD-F1DBF97EB4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Color">
              <a:extLst>
                <a:ext uri="{FF2B5EF4-FFF2-40B4-BE49-F238E27FC236}">
                  <a16:creationId xmlns:a16="http://schemas.microsoft.com/office/drawing/2014/main" id="{4CD72A2D-5584-4CC0-828C-F46BC42607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146" name="Picture 2" descr="Sigmund Freud - Wikipedia">
            <a:extLst>
              <a:ext uri="{FF2B5EF4-FFF2-40B4-BE49-F238E27FC236}">
                <a16:creationId xmlns:a16="http://schemas.microsoft.com/office/drawing/2014/main" id="{3930C6C4-FC07-4BD3-AE7F-A7B551DB480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26762"/>
          <a:stretch/>
        </p:blipFill>
        <p:spPr bwMode="auto">
          <a:xfrm>
            <a:off x="6803647" y="1065276"/>
            <a:ext cx="4730214" cy="4727448"/>
          </a:xfrm>
          <a:prstGeom prst="rect">
            <a:avLst/>
          </a:prstGeom>
          <a:noFill/>
          <a:extLst>
            <a:ext uri="{909E8E84-426E-40DD-AFC4-6F175D3DCCD1}">
              <a14:hiddenFill xmlns:a14="http://schemas.microsoft.com/office/drawing/2010/main">
                <a:solidFill>
                  <a:srgbClr val="FFFFFF"/>
                </a:solidFill>
              </a14:hiddenFill>
            </a:ext>
          </a:extLst>
        </p:spPr>
      </p:pic>
      <p:grpSp>
        <p:nvGrpSpPr>
          <p:cNvPr id="143" name="Group 142">
            <a:extLst>
              <a:ext uri="{FF2B5EF4-FFF2-40B4-BE49-F238E27FC236}">
                <a16:creationId xmlns:a16="http://schemas.microsoft.com/office/drawing/2014/main" id="{ED1D4DBC-180F-4364-A77A-427818EEA4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44" name="Freeform: Shape 143">
              <a:extLst>
                <a:ext uri="{FF2B5EF4-FFF2-40B4-BE49-F238E27FC236}">
                  <a16:creationId xmlns:a16="http://schemas.microsoft.com/office/drawing/2014/main" id="{E979919B-BEE8-434A-89DF-BE8E28142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Freeform: Shape 144">
              <a:extLst>
                <a:ext uri="{FF2B5EF4-FFF2-40B4-BE49-F238E27FC236}">
                  <a16:creationId xmlns:a16="http://schemas.microsoft.com/office/drawing/2014/main" id="{F9CD2586-0E0D-473F-B583-24719041D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Freeform: Shape 145">
              <a:extLst>
                <a:ext uri="{FF2B5EF4-FFF2-40B4-BE49-F238E27FC236}">
                  <a16:creationId xmlns:a16="http://schemas.microsoft.com/office/drawing/2014/main" id="{30BAE38B-57E3-40D2-B225-F815D1C8D5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Freeform: Shape 146">
              <a:extLst>
                <a:ext uri="{FF2B5EF4-FFF2-40B4-BE49-F238E27FC236}">
                  <a16:creationId xmlns:a16="http://schemas.microsoft.com/office/drawing/2014/main" id="{2F0F9843-D824-455E-9174-8418FDCE5F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Freeform: Shape 147">
              <a:extLst>
                <a:ext uri="{FF2B5EF4-FFF2-40B4-BE49-F238E27FC236}">
                  <a16:creationId xmlns:a16="http://schemas.microsoft.com/office/drawing/2014/main" id="{E6B526B7-0747-48BB-BDD0-E9E358F098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Freeform: Shape 148">
              <a:extLst>
                <a:ext uri="{FF2B5EF4-FFF2-40B4-BE49-F238E27FC236}">
                  <a16:creationId xmlns:a16="http://schemas.microsoft.com/office/drawing/2014/main" id="{7E5E2A43-EBD9-4E2B-8167-6EFCC3646E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Freeform: Shape 149">
              <a:extLst>
                <a:ext uri="{FF2B5EF4-FFF2-40B4-BE49-F238E27FC236}">
                  <a16:creationId xmlns:a16="http://schemas.microsoft.com/office/drawing/2014/main" id="{4EE56EB6-9B75-4BB0-A6E5-071CDEFC2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3">
            <a:extLst>
              <a:ext uri="{FF2B5EF4-FFF2-40B4-BE49-F238E27FC236}">
                <a16:creationId xmlns:a16="http://schemas.microsoft.com/office/drawing/2014/main" id="{DCC206B8-1BF2-414C-88D0-75714AD6B865}"/>
              </a:ext>
            </a:extLst>
          </p:cNvPr>
          <p:cNvSpPr>
            <a:spLocks noGrp="1"/>
          </p:cNvSpPr>
          <p:nvPr>
            <p:ph type="title"/>
          </p:nvPr>
        </p:nvSpPr>
        <p:spPr>
          <a:xfrm>
            <a:off x="786384" y="841249"/>
            <a:ext cx="5692953" cy="2594302"/>
          </a:xfrm>
        </p:spPr>
        <p:style>
          <a:lnRef idx="1">
            <a:schemeClr val="dk1"/>
          </a:lnRef>
          <a:fillRef idx="3">
            <a:schemeClr val="dk1"/>
          </a:fillRef>
          <a:effectRef idx="2">
            <a:schemeClr val="dk1"/>
          </a:effectRef>
          <a:fontRef idx="minor">
            <a:schemeClr val="lt1"/>
          </a:fontRef>
        </p:style>
        <p:txBody>
          <a:bodyPr vert="horz" lIns="91440" tIns="45720" rIns="91440" bIns="45720" rtlCol="0" anchor="b">
            <a:normAutofit/>
          </a:bodyPr>
          <a:lstStyle/>
          <a:p>
            <a:r>
              <a:rPr lang="en-US" sz="4800">
                <a:solidFill>
                  <a:schemeClr val="bg1"/>
                </a:solidFill>
                <a:latin typeface="+mj-lt"/>
                <a:ea typeface="+mj-ea"/>
                <a:cs typeface="+mj-cs"/>
              </a:rPr>
              <a:t>Freud’s Psychosexual Stages.</a:t>
            </a:r>
          </a:p>
        </p:txBody>
      </p:sp>
      <p:sp>
        <p:nvSpPr>
          <p:cNvPr id="8" name="TextBox 7">
            <a:extLst>
              <a:ext uri="{FF2B5EF4-FFF2-40B4-BE49-F238E27FC236}">
                <a16:creationId xmlns:a16="http://schemas.microsoft.com/office/drawing/2014/main" id="{44D062B1-9474-49BD-BAAE-09E880711457}"/>
              </a:ext>
            </a:extLst>
          </p:cNvPr>
          <p:cNvSpPr txBox="1"/>
          <p:nvPr/>
        </p:nvSpPr>
        <p:spPr>
          <a:xfrm>
            <a:off x="786383" y="3566810"/>
            <a:ext cx="5692953" cy="2651110"/>
          </a:xfrm>
          <a:prstGeom prst="rect">
            <a:avLst/>
          </a:prstGeom>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t">
            <a:normAutofit fontScale="92500" lnSpcReduction="10000"/>
          </a:bodyPr>
          <a:lstStyle/>
          <a:p>
            <a:pPr indent="-228600">
              <a:lnSpc>
                <a:spcPct val="90000"/>
              </a:lnSpc>
              <a:spcAft>
                <a:spcPts val="600"/>
              </a:spcAft>
              <a:buFont typeface="Arial" panose="020B0604020202020204" pitchFamily="34" charset="0"/>
              <a:buChar char="•"/>
            </a:pPr>
            <a:r>
              <a:rPr lang="en-US" sz="1100" dirty="0">
                <a:solidFill>
                  <a:schemeClr val="tx2"/>
                </a:solidFill>
              </a:rPr>
              <a:t> </a:t>
            </a:r>
            <a:r>
              <a:rPr lang="en-US" sz="1500" dirty="0">
                <a:solidFill>
                  <a:schemeClr val="tx2"/>
                </a:solidFill>
                <a:latin typeface="Arial" panose="020B0604020202020204" pitchFamily="34" charset="0"/>
                <a:cs typeface="Arial" panose="020B0604020202020204" pitchFamily="34" charset="0"/>
              </a:rPr>
              <a:t>Freud's studies, human sexuality is one of the main sources of vital energy that drives human behaviors. This energy, which received the name of libido.</a:t>
            </a:r>
            <a:r>
              <a:rPr lang="en-US" sz="1500" b="0" i="0" dirty="0">
                <a:solidFill>
                  <a:schemeClr val="tx2"/>
                </a:solidFill>
                <a:effectLst/>
                <a:latin typeface="Arial" panose="020B0604020202020204" pitchFamily="34" charset="0"/>
                <a:cs typeface="Arial" panose="020B0604020202020204" pitchFamily="34" charset="0"/>
              </a:rPr>
              <a:t> (Thornton, 2021)</a:t>
            </a:r>
            <a:endParaRPr lang="en-US" sz="1500" dirty="0">
              <a:solidFill>
                <a:schemeClr val="tx2"/>
              </a:solidFill>
              <a:latin typeface="Arial" panose="020B0604020202020204" pitchFamily="34" charset="0"/>
              <a:cs typeface="Arial" panose="020B0604020202020204" pitchFamily="34" charset="0"/>
            </a:endParaRPr>
          </a:p>
          <a:p>
            <a:pPr>
              <a:lnSpc>
                <a:spcPct val="90000"/>
              </a:lnSpc>
              <a:spcAft>
                <a:spcPts val="600"/>
              </a:spcAft>
            </a:pPr>
            <a:endParaRPr lang="en-US" sz="1500" dirty="0">
              <a:solidFill>
                <a:schemeClr val="tx2"/>
              </a:solidFill>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1500" dirty="0">
                <a:solidFill>
                  <a:schemeClr val="tx2"/>
                </a:solidFill>
                <a:latin typeface="Arial" panose="020B0604020202020204" pitchFamily="34" charset="0"/>
                <a:cs typeface="Arial" panose="020B0604020202020204" pitchFamily="34" charset="0"/>
              </a:rPr>
              <a:t>Libido is the source of the impulses that, for the father of psychoanalysis, make us tend towards certain short-term goals and, at the same time, force other instances of our psyche to repress these tendencies so as not to put ourselves in danger or enter conflict with the environment in which we live.</a:t>
            </a:r>
            <a:r>
              <a:rPr lang="en-US" sz="1500" b="0" i="0" dirty="0">
                <a:solidFill>
                  <a:schemeClr val="tx2"/>
                </a:solidFill>
                <a:effectLst/>
                <a:latin typeface="Arial" panose="020B0604020202020204" pitchFamily="34" charset="0"/>
                <a:cs typeface="Arial" panose="020B0604020202020204" pitchFamily="34" charset="0"/>
              </a:rPr>
              <a:t> </a:t>
            </a:r>
            <a:endParaRPr lang="en-US" sz="1500" dirty="0">
              <a:solidFill>
                <a:schemeClr val="tx2"/>
              </a:solidFill>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1500" dirty="0">
                <a:solidFill>
                  <a:schemeClr val="tx2"/>
                </a:solidFill>
                <a:latin typeface="Arial" panose="020B0604020202020204" pitchFamily="34" charset="0"/>
                <a:cs typeface="Arial" panose="020B0604020202020204" pitchFamily="34" charset="0"/>
              </a:rPr>
              <a:t>Biology and parenting are involved in psychosexual development. Therefore, the way a person behaves will depend on the way in which they have faced the different stages of psychosexual development and the characteristic challenges of each phase</a:t>
            </a:r>
            <a:r>
              <a:rPr lang="en-US" sz="1100" dirty="0">
                <a:solidFill>
                  <a:schemeClr val="tx2"/>
                </a:solidFill>
              </a:rPr>
              <a:t>.</a:t>
            </a:r>
          </a:p>
          <a:p>
            <a:pPr indent="-228600">
              <a:lnSpc>
                <a:spcPct val="90000"/>
              </a:lnSpc>
              <a:spcAft>
                <a:spcPts val="600"/>
              </a:spcAft>
              <a:buFont typeface="Arial" panose="020B0604020202020204" pitchFamily="34" charset="0"/>
              <a:buChar char="•"/>
            </a:pPr>
            <a:endParaRPr lang="en-US" sz="1100" dirty="0">
              <a:solidFill>
                <a:schemeClr val="tx2"/>
              </a:solidFill>
            </a:endParaRPr>
          </a:p>
          <a:p>
            <a:pPr indent="-228600">
              <a:lnSpc>
                <a:spcPct val="90000"/>
              </a:lnSpc>
              <a:spcAft>
                <a:spcPts val="600"/>
              </a:spcAft>
              <a:buFont typeface="Arial" panose="020B0604020202020204" pitchFamily="34" charset="0"/>
              <a:buChar char="•"/>
            </a:pPr>
            <a:endParaRPr lang="en-US" sz="1100" dirty="0">
              <a:solidFill>
                <a:schemeClr val="tx2"/>
              </a:solidFill>
            </a:endParaRPr>
          </a:p>
          <a:p>
            <a:pPr indent="-228600">
              <a:lnSpc>
                <a:spcPct val="90000"/>
              </a:lnSpc>
              <a:spcAft>
                <a:spcPts val="600"/>
              </a:spcAft>
              <a:buFont typeface="Arial" panose="020B0604020202020204" pitchFamily="34" charset="0"/>
              <a:buChar char="•"/>
            </a:pPr>
            <a:endParaRPr lang="en-US" sz="1100" dirty="0">
              <a:solidFill>
                <a:schemeClr val="tx2"/>
              </a:solidFill>
            </a:endParaRPr>
          </a:p>
          <a:p>
            <a:pPr indent="-228600">
              <a:lnSpc>
                <a:spcPct val="90000"/>
              </a:lnSpc>
              <a:spcAft>
                <a:spcPts val="600"/>
              </a:spcAft>
              <a:buFont typeface="Arial" panose="020B0604020202020204" pitchFamily="34" charset="0"/>
              <a:buChar char="•"/>
            </a:pPr>
            <a:endParaRPr lang="en-US" sz="1100" dirty="0">
              <a:solidFill>
                <a:schemeClr val="tx2"/>
              </a:solidFill>
            </a:endParaRPr>
          </a:p>
          <a:p>
            <a:pPr indent="-228600">
              <a:lnSpc>
                <a:spcPct val="90000"/>
              </a:lnSpc>
              <a:spcAft>
                <a:spcPts val="600"/>
              </a:spcAft>
              <a:buFont typeface="Arial" panose="020B0604020202020204" pitchFamily="34" charset="0"/>
              <a:buChar char="•"/>
            </a:pPr>
            <a:endParaRPr lang="en-US" sz="1100" dirty="0">
              <a:solidFill>
                <a:schemeClr val="tx2"/>
              </a:solidFill>
            </a:endParaRPr>
          </a:p>
        </p:txBody>
      </p:sp>
    </p:spTree>
    <p:extLst>
      <p:ext uri="{BB962C8B-B14F-4D97-AF65-F5344CB8AC3E}">
        <p14:creationId xmlns:p14="http://schemas.microsoft.com/office/powerpoint/2010/main" val="3233492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78C99A0-34EE-4E68-A3A4-49D47240616E}"/>
              </a:ext>
            </a:extLst>
          </p:cNvPr>
          <p:cNvSpPr>
            <a:spLocks noGrp="1"/>
          </p:cNvSpPr>
          <p:nvPr>
            <p:ph type="title"/>
          </p:nvPr>
        </p:nvSpPr>
        <p:spPr>
          <a:xfrm>
            <a:off x="266218" y="104173"/>
            <a:ext cx="11087582" cy="1586516"/>
          </a:xfrm>
        </p:spPr>
        <p:txBody>
          <a:bodyPr/>
          <a:lstStyle/>
          <a:p>
            <a:r>
              <a:rPr lang="en-GB" dirty="0">
                <a:highlight>
                  <a:srgbClr val="FF00FF"/>
                </a:highlight>
              </a:rPr>
              <a:t>Freud's theory of psychosexual development defines the following stages:</a:t>
            </a:r>
          </a:p>
        </p:txBody>
      </p:sp>
      <p:sp>
        <p:nvSpPr>
          <p:cNvPr id="5" name="Content Placeholder 4">
            <a:extLst>
              <a:ext uri="{FF2B5EF4-FFF2-40B4-BE49-F238E27FC236}">
                <a16:creationId xmlns:a16="http://schemas.microsoft.com/office/drawing/2014/main" id="{9384C06F-F7D8-4BBB-A58F-0BAFA805D294}"/>
              </a:ext>
            </a:extLst>
          </p:cNvPr>
          <p:cNvSpPr>
            <a:spLocks noGrp="1"/>
          </p:cNvSpPr>
          <p:nvPr>
            <p:ph idx="1"/>
          </p:nvPr>
        </p:nvSpPr>
        <p:spPr>
          <a:xfrm>
            <a:off x="395111" y="1690688"/>
            <a:ext cx="12057644" cy="5373784"/>
          </a:xfrm>
        </p:spPr>
        <p:txBody>
          <a:bodyPr>
            <a:normAutofit/>
          </a:bodyPr>
          <a:lstStyle/>
          <a:p>
            <a:r>
              <a:rPr lang="en-GB" dirty="0">
                <a:highlight>
                  <a:srgbClr val="FF00FF"/>
                </a:highlight>
              </a:rPr>
              <a:t>Oral (0 - 1.5 years)</a:t>
            </a:r>
          </a:p>
          <a:p>
            <a:endParaRPr lang="en-GB" dirty="0"/>
          </a:p>
          <a:p>
            <a:endParaRPr lang="en-GB" dirty="0"/>
          </a:p>
          <a:p>
            <a:endParaRPr lang="en-GB" dirty="0"/>
          </a:p>
          <a:p>
            <a:r>
              <a:rPr lang="en-GB" dirty="0">
                <a:highlight>
                  <a:srgbClr val="FF00FF"/>
                </a:highlight>
              </a:rPr>
              <a:t>Anal (1.5 years - 3 years</a:t>
            </a:r>
            <a:r>
              <a:rPr lang="en-GB" dirty="0"/>
              <a:t>)</a:t>
            </a:r>
          </a:p>
          <a:p>
            <a:endParaRPr lang="en-GB" dirty="0"/>
          </a:p>
          <a:p>
            <a:endParaRPr lang="en-GB" dirty="0"/>
          </a:p>
          <a:p>
            <a:endParaRPr lang="en-GB" dirty="0"/>
          </a:p>
          <a:p>
            <a:endParaRPr lang="en-GB" dirty="0"/>
          </a:p>
        </p:txBody>
      </p:sp>
      <p:pic>
        <p:nvPicPr>
          <p:cNvPr id="1026" name="Picture 2" descr="Oral Fixation: Definition &amp; Explanation - Video &amp; Lesson Transcript |  Study.com">
            <a:extLst>
              <a:ext uri="{FF2B5EF4-FFF2-40B4-BE49-F238E27FC236}">
                <a16:creationId xmlns:a16="http://schemas.microsoft.com/office/drawing/2014/main" id="{03A41E14-64A5-42BA-AA8A-8536CBE8BF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90688"/>
            <a:ext cx="4705351" cy="22085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ase anal">
            <a:extLst>
              <a:ext uri="{FF2B5EF4-FFF2-40B4-BE49-F238E27FC236}">
                <a16:creationId xmlns:a16="http://schemas.microsoft.com/office/drawing/2014/main" id="{136E90D4-D323-45F5-B2E8-E3CDAB4414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0410" y="4243388"/>
            <a:ext cx="4114801" cy="26146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0C61839-5E15-4941-8169-DF247A872267}"/>
              </a:ext>
            </a:extLst>
          </p:cNvPr>
          <p:cNvSpPr txBox="1"/>
          <p:nvPr/>
        </p:nvSpPr>
        <p:spPr>
          <a:xfrm>
            <a:off x="395112" y="2196948"/>
            <a:ext cx="3852798" cy="150810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GB" sz="1600" dirty="0">
                <a:latin typeface="Arial" panose="020B0604020202020204" pitchFamily="34" charset="0"/>
                <a:cs typeface="Arial" panose="020B0604020202020204" pitchFamily="34" charset="0"/>
              </a:rPr>
              <a:t>The oral phase is the stage of a baby's development in which he experiences his environment primarily with his mouth and also derives his satisfaction and joy from it.</a:t>
            </a:r>
            <a:r>
              <a:rPr lang="en-GB" sz="1600" b="0" i="0" dirty="0">
                <a:solidFill>
                  <a:srgbClr val="000000"/>
                </a:solidFill>
                <a:effectLst/>
                <a:latin typeface="Open Sans" panose="020B0606030504020204" pitchFamily="34" charset="0"/>
              </a:rPr>
              <a:t> (Lantz and Ray, 2021)</a:t>
            </a:r>
            <a:endParaRPr lang="en-GB" sz="1600" dirty="0">
              <a:latin typeface="Arial" panose="020B0604020202020204" pitchFamily="34" charset="0"/>
              <a:cs typeface="Arial" panose="020B0604020202020204" pitchFamily="34" charset="0"/>
            </a:endParaRPr>
          </a:p>
          <a:p>
            <a:endParaRPr lang="en-GB" sz="1200" dirty="0"/>
          </a:p>
        </p:txBody>
      </p:sp>
      <p:sp>
        <p:nvSpPr>
          <p:cNvPr id="7" name="TextBox 6">
            <a:extLst>
              <a:ext uri="{FF2B5EF4-FFF2-40B4-BE49-F238E27FC236}">
                <a16:creationId xmlns:a16="http://schemas.microsoft.com/office/drawing/2014/main" id="{13135A75-E818-4F49-A9C1-C1DD75D3BF7C}"/>
              </a:ext>
            </a:extLst>
          </p:cNvPr>
          <p:cNvSpPr txBox="1"/>
          <p:nvPr/>
        </p:nvSpPr>
        <p:spPr>
          <a:xfrm>
            <a:off x="395112" y="4352081"/>
            <a:ext cx="3852798" cy="156966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1600" dirty="0">
                <a:latin typeface="Arial" panose="020B0604020202020204" pitchFamily="34" charset="0"/>
                <a:cs typeface="Arial" panose="020B0604020202020204" pitchFamily="34" charset="0"/>
              </a:rPr>
              <a:t>The child learns to go to the bathroom by himself. This control gives you great satisfaction since it is one of the first functions that require you to be aware of his actions.</a:t>
            </a:r>
            <a:r>
              <a:rPr lang="en-GB" sz="1600" b="0" i="0" dirty="0">
                <a:solidFill>
                  <a:srgbClr val="000000"/>
                </a:solidFill>
                <a:effectLst/>
                <a:latin typeface="Arial" panose="020B0604020202020204" pitchFamily="34" charset="0"/>
                <a:cs typeface="Arial" panose="020B0604020202020204" pitchFamily="34" charset="0"/>
              </a:rPr>
              <a:t> (Haslam, 2012)</a:t>
            </a: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577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3C63586D-8C8F-495C-8950-C943C2D4F921}"/>
              </a:ext>
            </a:extLst>
          </p:cNvPr>
          <p:cNvSpPr>
            <a:spLocks noGrp="1"/>
          </p:cNvSpPr>
          <p:nvPr>
            <p:ph idx="1"/>
          </p:nvPr>
        </p:nvSpPr>
        <p:spPr>
          <a:xfrm>
            <a:off x="228601" y="357188"/>
            <a:ext cx="11377610" cy="6500811"/>
          </a:xfrm>
        </p:spPr>
        <p:txBody>
          <a:bodyPr>
            <a:normAutofit/>
          </a:bodyPr>
          <a:lstStyle/>
          <a:p>
            <a:r>
              <a:rPr lang="en-GB" dirty="0">
                <a:highlight>
                  <a:srgbClr val="FF00FF"/>
                </a:highlight>
              </a:rPr>
              <a:t>Phallic (3 years - 6 years)</a:t>
            </a:r>
          </a:p>
          <a:p>
            <a:endParaRPr lang="en-GB" dirty="0"/>
          </a:p>
          <a:p>
            <a:endParaRPr lang="en-GB" dirty="0"/>
          </a:p>
          <a:p>
            <a:endParaRPr lang="en-GB" dirty="0"/>
          </a:p>
          <a:p>
            <a:endParaRPr lang="en-GB" dirty="0"/>
          </a:p>
          <a:p>
            <a:endParaRPr lang="en-GB" dirty="0"/>
          </a:p>
          <a:p>
            <a:endParaRPr lang="en-GB" dirty="0"/>
          </a:p>
          <a:p>
            <a:r>
              <a:rPr lang="en-GB" dirty="0"/>
              <a:t>Latent (6 - 12 years)</a:t>
            </a:r>
          </a:p>
          <a:p>
            <a:endParaRPr lang="en-GB" dirty="0"/>
          </a:p>
          <a:p>
            <a:endParaRPr lang="en-GB" dirty="0"/>
          </a:p>
          <a:p>
            <a:endParaRPr lang="en-GB" dirty="0"/>
          </a:p>
          <a:p>
            <a:endParaRPr lang="en-GB" dirty="0"/>
          </a:p>
          <a:p>
            <a:endParaRPr lang="en-GB" dirty="0"/>
          </a:p>
          <a:p>
            <a:endParaRPr lang="en-GB" dirty="0"/>
          </a:p>
        </p:txBody>
      </p:sp>
      <p:pic>
        <p:nvPicPr>
          <p:cNvPr id="2052" name="Picture 4" descr="Child development stages: Ages 6-12 the mid years">
            <a:extLst>
              <a:ext uri="{FF2B5EF4-FFF2-40B4-BE49-F238E27FC236}">
                <a16:creationId xmlns:a16="http://schemas.microsoft.com/office/drawing/2014/main" id="{11C1FD6D-83EB-4036-B235-9E5A8484FE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4075612"/>
            <a:ext cx="3408731" cy="19833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sicoanálisis Clásico | Mapa Mental">
            <a:extLst>
              <a:ext uri="{FF2B5EF4-FFF2-40B4-BE49-F238E27FC236}">
                <a16:creationId xmlns:a16="http://schemas.microsoft.com/office/drawing/2014/main" id="{47AFE221-88D9-405A-81F9-21041F75A7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006064"/>
            <a:ext cx="3313289" cy="257533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FE64C1B-BEF3-418A-8021-C7496449A117}"/>
              </a:ext>
            </a:extLst>
          </p:cNvPr>
          <p:cNvSpPr txBox="1"/>
          <p:nvPr/>
        </p:nvSpPr>
        <p:spPr>
          <a:xfrm>
            <a:off x="340335" y="1299269"/>
            <a:ext cx="5405708" cy="1846659"/>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1600" dirty="0">
                <a:latin typeface="Arial" panose="020B0604020202020204" pitchFamily="34" charset="0"/>
                <a:cs typeface="Arial" panose="020B0604020202020204" pitchFamily="34" charset="0"/>
              </a:rPr>
              <a:t>Children can consider and explore their genitalia and show interest in issues related to sexuality. Although their perceptions of adult sexuality are often vague, erroneous, and highly inaccurate. A predominant conflict in the phallic stage is what Freud called the Oedipus complex, a similar conflict in girls is called the Elektra complex.</a:t>
            </a:r>
            <a:r>
              <a:rPr lang="en-GB" sz="1600" b="0" i="0" dirty="0">
                <a:solidFill>
                  <a:srgbClr val="000000"/>
                </a:solidFill>
                <a:effectLst/>
                <a:latin typeface="Arial" panose="020B0604020202020204" pitchFamily="34" charset="0"/>
                <a:cs typeface="Arial" panose="020B0604020202020204" pitchFamily="34" charset="0"/>
              </a:rPr>
              <a:t> </a:t>
            </a:r>
            <a:endParaRPr lang="en-GB" dirty="0"/>
          </a:p>
          <a:p>
            <a:endParaRPr lang="en-GB" dirty="0"/>
          </a:p>
        </p:txBody>
      </p:sp>
      <p:sp>
        <p:nvSpPr>
          <p:cNvPr id="12" name="TextBox 11">
            <a:extLst>
              <a:ext uri="{FF2B5EF4-FFF2-40B4-BE49-F238E27FC236}">
                <a16:creationId xmlns:a16="http://schemas.microsoft.com/office/drawing/2014/main" id="{3E7F8020-5933-465D-A7D8-8D47562A1BFF}"/>
              </a:ext>
            </a:extLst>
          </p:cNvPr>
          <p:cNvSpPr txBox="1"/>
          <p:nvPr/>
        </p:nvSpPr>
        <p:spPr>
          <a:xfrm rot="10800000" flipV="1">
            <a:off x="340336" y="4572226"/>
            <a:ext cx="5405707" cy="1323439"/>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GB" sz="1600" dirty="0">
                <a:solidFill>
                  <a:schemeClr val="tx1"/>
                </a:solidFill>
                <a:latin typeface="Arial" panose="020B0604020202020204" pitchFamily="34" charset="0"/>
                <a:cs typeface="Arial" panose="020B0604020202020204" pitchFamily="34" charset="0"/>
              </a:rPr>
              <a:t>In this phase, the child is interested in various intellectual activities, sports, and socializing with his peers. The latency period can be considered as a time of preparation for adulthood, which occurs in the last psychosexual stage.</a:t>
            </a:r>
            <a:r>
              <a:rPr lang="en-GB" sz="1600" b="0" i="0" dirty="0">
                <a:solidFill>
                  <a:schemeClr val="tx1"/>
                </a:solidFill>
                <a:effectLst/>
                <a:latin typeface="Arial" panose="020B0604020202020204" pitchFamily="34" charset="0"/>
                <a:cs typeface="Arial" panose="020B0604020202020204" pitchFamily="34" charset="0"/>
              </a:rPr>
              <a:t> (Lantz and Ray, 2021)</a:t>
            </a:r>
            <a:endParaRPr lang="en-GB" sz="1600" dirty="0">
              <a:solidFill>
                <a:schemeClr val="tx1"/>
              </a:solidFill>
              <a:latin typeface="Arial" panose="020B0604020202020204" pitchFamily="34" charset="0"/>
              <a:cs typeface="Arial" panose="020B0604020202020204" pitchFamily="34" charset="0"/>
            </a:endParaRPr>
          </a:p>
        </p:txBody>
      </p:sp>
      <p:sp>
        <p:nvSpPr>
          <p:cNvPr id="14" name="AutoShape 8" descr="young smiling girl holding a man's hand">
            <a:extLst>
              <a:ext uri="{FF2B5EF4-FFF2-40B4-BE49-F238E27FC236}">
                <a16:creationId xmlns:a16="http://schemas.microsoft.com/office/drawing/2014/main" id="{D8BB262F-040D-43F6-BBBE-64B222A690C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10" descr="young smiling girl holding a man's hand">
            <a:extLst>
              <a:ext uri="{FF2B5EF4-FFF2-40B4-BE49-F238E27FC236}">
                <a16:creationId xmlns:a16="http://schemas.microsoft.com/office/drawing/2014/main" id="{E59BF9CA-867E-4D00-93BD-D0AD6FD62F5B}"/>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12" descr="young smiling girl holding a man's hand">
            <a:extLst>
              <a:ext uri="{FF2B5EF4-FFF2-40B4-BE49-F238E27FC236}">
                <a16:creationId xmlns:a16="http://schemas.microsoft.com/office/drawing/2014/main" id="{8A623EF0-871E-4C05-8DE3-0799C861E88E}"/>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34801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9634E5-3E62-436C-AF4D-AEE59A0B9DD8}"/>
              </a:ext>
            </a:extLst>
          </p:cNvPr>
          <p:cNvSpPr>
            <a:spLocks noGrp="1"/>
          </p:cNvSpPr>
          <p:nvPr>
            <p:ph idx="1"/>
          </p:nvPr>
        </p:nvSpPr>
        <p:spPr>
          <a:xfrm>
            <a:off x="462845" y="319050"/>
            <a:ext cx="10981267" cy="5849585"/>
          </a:xfrm>
        </p:spPr>
        <p:txBody>
          <a:bodyPr/>
          <a:lstStyle/>
          <a:p>
            <a:r>
              <a:rPr lang="en-GB" dirty="0">
                <a:highlight>
                  <a:srgbClr val="FF00FF"/>
                </a:highlight>
              </a:rPr>
              <a:t>Genital (from 12 years old)</a:t>
            </a:r>
          </a:p>
          <a:p>
            <a:endParaRPr lang="en-GB" dirty="0"/>
          </a:p>
        </p:txBody>
      </p:sp>
      <p:sp>
        <p:nvSpPr>
          <p:cNvPr id="4" name="TextBox 3">
            <a:extLst>
              <a:ext uri="{FF2B5EF4-FFF2-40B4-BE49-F238E27FC236}">
                <a16:creationId xmlns:a16="http://schemas.microsoft.com/office/drawing/2014/main" id="{FB0F3330-F9F3-4F1D-A782-E14A9B3C61AC}"/>
              </a:ext>
            </a:extLst>
          </p:cNvPr>
          <p:cNvSpPr txBox="1"/>
          <p:nvPr/>
        </p:nvSpPr>
        <p:spPr>
          <a:xfrm>
            <a:off x="5638800" y="2974622"/>
            <a:ext cx="914400" cy="914400"/>
          </a:xfrm>
          <a:prstGeom prst="rect">
            <a:avLst/>
          </a:prstGeom>
          <a:noFill/>
        </p:spPr>
        <p:txBody>
          <a:bodyPr wrap="square" rtlCol="0">
            <a:spAutoFit/>
          </a:bodyPr>
          <a:lstStyle/>
          <a:p>
            <a:endParaRPr lang="en-GB" dirty="0"/>
          </a:p>
        </p:txBody>
      </p:sp>
      <p:pic>
        <p:nvPicPr>
          <p:cNvPr id="3074" name="Picture 2" descr="Psychoanalysis Sigmund Freud ( ) - ppt video online download">
            <a:extLst>
              <a:ext uri="{FF2B5EF4-FFF2-40B4-BE49-F238E27FC236}">
                <a16:creationId xmlns:a16="http://schemas.microsoft.com/office/drawing/2014/main" id="{B84A56FF-0A77-4C4A-BD3D-42DB5DCC8C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3111" y="866423"/>
            <a:ext cx="4857167" cy="237742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D9F63C8-51E4-4281-BDB9-10479FEB3359}"/>
              </a:ext>
            </a:extLst>
          </p:cNvPr>
          <p:cNvSpPr txBox="1"/>
          <p:nvPr/>
        </p:nvSpPr>
        <p:spPr>
          <a:xfrm>
            <a:off x="462844" y="936978"/>
            <a:ext cx="5175955" cy="535531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dirty="0">
                <a:latin typeface="Arial" panose="020B0604020202020204" pitchFamily="34" charset="0"/>
                <a:cs typeface="Arial" panose="020B0604020202020204" pitchFamily="34" charset="0"/>
              </a:rPr>
              <a:t>The last stage of psychosexual development is the genital stage, which configures the attitude of the person towards his partner, the choice of behavioural strategies in sexual relations. The Id, the ego and the superego are the concepts that Freud used to refer to the conflict and the struggle of antagonistic forces that, according to him, govern our way of thinking and acting.</a:t>
            </a:r>
            <a:r>
              <a:rPr lang="en-GB" b="0" i="0" dirty="0">
                <a:solidFill>
                  <a:srgbClr val="000000"/>
                </a:solidFill>
                <a:effectLst/>
                <a:latin typeface="Arial" panose="020B0604020202020204" pitchFamily="34" charset="0"/>
                <a:cs typeface="Arial" panose="020B0604020202020204" pitchFamily="34" charset="0"/>
              </a:rPr>
              <a:t> (Newman and Newman, 2021</a:t>
            </a:r>
            <a:r>
              <a:rPr lang="en-GB" b="0" i="0" dirty="0">
                <a:solidFill>
                  <a:srgbClr val="000000"/>
                </a:solidFill>
                <a:effectLst/>
                <a:latin typeface="Open Sans" panose="020B0606030504020204" pitchFamily="34" charset="0"/>
              </a:rPr>
              <a:t>)</a:t>
            </a:r>
            <a:endParaRPr lang="en-GB" dirty="0"/>
          </a:p>
          <a:p>
            <a:endParaRPr lang="en-GB" dirty="0"/>
          </a:p>
          <a:p>
            <a:r>
              <a:rPr lang="en-GB" dirty="0">
                <a:latin typeface="Arial" panose="020B0604020202020204" pitchFamily="34" charset="0"/>
                <a:cs typeface="Arial" panose="020B0604020202020204" pitchFamily="34" charset="0"/>
              </a:rPr>
              <a:t>The id is an immediate pleasure and is governed by the person's behaviour through her impulses.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Ego and the Superego is present from the moment we are born, and therefore during the first two years of our lives it is the one that commands throughout that period of time.</a:t>
            </a:r>
            <a:r>
              <a:rPr lang="en-GB" b="0" i="0" dirty="0">
                <a:solidFill>
                  <a:srgbClr val="000000"/>
                </a:solidFill>
                <a:effectLst/>
                <a:latin typeface="Arial" panose="020B0604020202020204" pitchFamily="34" charset="0"/>
                <a:cs typeface="Arial" panose="020B0604020202020204" pitchFamily="34" charset="0"/>
              </a:rPr>
              <a:t> (Lapsley, 2012)</a:t>
            </a:r>
            <a:endParaRPr lang="en-GB" dirty="0">
              <a:latin typeface="Arial" panose="020B0604020202020204" pitchFamily="34" charset="0"/>
              <a:cs typeface="Arial" panose="020B0604020202020204" pitchFamily="34" charset="0"/>
            </a:endParaRPr>
          </a:p>
          <a:p>
            <a:endParaRPr lang="en-GB" dirty="0"/>
          </a:p>
        </p:txBody>
      </p:sp>
      <p:pic>
        <p:nvPicPr>
          <p:cNvPr id="3080" name="Picture 8" descr="Id, Ego, and Superego | Simply Psychology">
            <a:extLst>
              <a:ext uri="{FF2B5EF4-FFF2-40B4-BE49-F238E27FC236}">
                <a16:creationId xmlns:a16="http://schemas.microsoft.com/office/drawing/2014/main" id="{B8DC7C24-EEF8-463B-BD6A-B1BB5E4CF7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0328" y="3791216"/>
            <a:ext cx="4949949" cy="2377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792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27BE9-6D18-488F-A523-57511F9354CF}"/>
              </a:ext>
            </a:extLst>
          </p:cNvPr>
          <p:cNvSpPr>
            <a:spLocks noGrp="1"/>
          </p:cNvSpPr>
          <p:nvPr>
            <p:ph type="title"/>
          </p:nvPr>
        </p:nvSpPr>
        <p:spPr>
          <a:xfrm>
            <a:off x="171450" y="-157163"/>
            <a:ext cx="11182350" cy="1847851"/>
          </a:xfrm>
        </p:spPr>
        <p:txBody>
          <a:bodyPr>
            <a:normAutofit/>
          </a:bodyPr>
          <a:lstStyle/>
          <a:p>
            <a:r>
              <a:rPr lang="en-GB" dirty="0">
                <a:highlight>
                  <a:srgbClr val="0000FF"/>
                </a:highlight>
              </a:rPr>
              <a:t>Piaget’s theory of cognitive development.</a:t>
            </a:r>
          </a:p>
        </p:txBody>
      </p:sp>
      <p:sp>
        <p:nvSpPr>
          <p:cNvPr id="7" name="TextBox 6">
            <a:extLst>
              <a:ext uri="{FF2B5EF4-FFF2-40B4-BE49-F238E27FC236}">
                <a16:creationId xmlns:a16="http://schemas.microsoft.com/office/drawing/2014/main" id="{FE265A76-968D-4CBA-A9B0-49DB7ECA6BB5}"/>
              </a:ext>
            </a:extLst>
          </p:cNvPr>
          <p:cNvSpPr txBox="1"/>
          <p:nvPr/>
        </p:nvSpPr>
        <p:spPr>
          <a:xfrm>
            <a:off x="279753" y="1365955"/>
            <a:ext cx="6042025" cy="587853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dirty="0"/>
              <a:t>Cognitive development, or the way in which children acquire knowledge about the world around them, according to Piaget, is divided into four:</a:t>
            </a:r>
          </a:p>
          <a:p>
            <a:endParaRPr lang="en-GB" dirty="0"/>
          </a:p>
          <a:p>
            <a:endParaRPr lang="en-GB" dirty="0"/>
          </a:p>
          <a:p>
            <a:r>
              <a:rPr lang="en-GB" dirty="0"/>
              <a:t>*</a:t>
            </a:r>
            <a:r>
              <a:rPr lang="en-GB" sz="1600" dirty="0">
                <a:latin typeface="Arial" panose="020B0604020202020204" pitchFamily="34" charset="0"/>
                <a:cs typeface="Arial" panose="020B0604020202020204" pitchFamily="34" charset="0"/>
              </a:rPr>
              <a:t>Sensory-Motor : (Birth to 2 years)The first sensorimotor stage is very important in the cognitive growth of children, and at the same time an important aspect of the human mind appears where there is the permanence of the object. The child uses his senses to touch, smell, see, taste and hear the objects around him.</a:t>
            </a:r>
            <a:r>
              <a:rPr lang="en-GB" sz="1600" b="0" i="0" dirty="0">
                <a:solidFill>
                  <a:srgbClr val="000000"/>
                </a:solidFill>
                <a:effectLst/>
                <a:latin typeface="Arial" panose="020B0604020202020204" pitchFamily="34" charset="0"/>
                <a:cs typeface="Arial" panose="020B0604020202020204" pitchFamily="34" charset="0"/>
              </a:rPr>
              <a:t> (Kesselring and Muller, 2021)</a:t>
            </a:r>
            <a:endParaRPr lang="en-GB" sz="1600" dirty="0">
              <a:latin typeface="Arial" panose="020B0604020202020204" pitchFamily="34" charset="0"/>
              <a:cs typeface="Arial" panose="020B0604020202020204" pitchFamily="34" charset="0"/>
            </a:endParaRPr>
          </a:p>
          <a:p>
            <a:endParaRPr lang="en-GB" dirty="0"/>
          </a:p>
          <a:p>
            <a:endParaRPr lang="en-GB" dirty="0"/>
          </a:p>
          <a:p>
            <a:r>
              <a:rPr lang="en-GB" dirty="0"/>
              <a:t>* </a:t>
            </a:r>
            <a:r>
              <a:rPr lang="en-GB" sz="1600" dirty="0">
                <a:latin typeface="Arial" panose="020B0604020202020204" pitchFamily="34" charset="0"/>
                <a:cs typeface="Arial" panose="020B0604020202020204" pitchFamily="34" charset="0"/>
              </a:rPr>
              <a:t>Stage Pre-Operational</a:t>
            </a:r>
            <a:r>
              <a:rPr lang="en-GB" sz="1600" dirty="0">
                <a:latin typeface="Arial" panose="020B0604020202020204" pitchFamily="34" charset="0"/>
                <a:cs typeface="Arial" panose="020B0604020202020204" pitchFamily="34" charset="0"/>
                <a:sym typeface="Wingdings" panose="05000000000000000000" pitchFamily="2" charset="2"/>
              </a:rPr>
              <a:t>: (2 to7 years)</a:t>
            </a:r>
            <a:r>
              <a:rPr lang="en-GB" sz="1600" dirty="0">
                <a:latin typeface="Arial" panose="020B0604020202020204" pitchFamily="34" charset="0"/>
                <a:cs typeface="Arial" panose="020B0604020202020204" pitchFamily="34" charset="0"/>
              </a:rPr>
              <a:t> The development of the symbolic world is manifested in role-play, such as doctors, houses, cars, or kitchens, where the child uses toys to imitate activities and behaviours observed in the adult world such as cooking, driving , work, clean or even war.</a:t>
            </a:r>
            <a:r>
              <a:rPr lang="en-GB" sz="1600" b="0" i="0" dirty="0">
                <a:solidFill>
                  <a:srgbClr val="000000"/>
                </a:solidFill>
                <a:effectLst/>
                <a:latin typeface="Arial" panose="020B0604020202020204" pitchFamily="34" charset="0"/>
                <a:cs typeface="Arial" panose="020B0604020202020204" pitchFamily="34" charset="0"/>
              </a:rPr>
              <a:t> (</a:t>
            </a:r>
            <a:r>
              <a:rPr lang="en-GB" sz="1600" b="0" i="0" dirty="0" err="1">
                <a:solidFill>
                  <a:srgbClr val="000000"/>
                </a:solidFill>
                <a:effectLst/>
                <a:latin typeface="Arial" panose="020B0604020202020204" pitchFamily="34" charset="0"/>
                <a:cs typeface="Arial" panose="020B0604020202020204" pitchFamily="34" charset="0"/>
              </a:rPr>
              <a:t>Bashrin</a:t>
            </a:r>
            <a:r>
              <a:rPr lang="en-GB" sz="1600" b="0" i="0" dirty="0">
                <a:solidFill>
                  <a:srgbClr val="000000"/>
                </a:solidFill>
                <a:effectLst/>
                <a:latin typeface="Arial" panose="020B0604020202020204" pitchFamily="34" charset="0"/>
                <a:cs typeface="Arial" panose="020B0604020202020204" pitchFamily="34" charset="0"/>
              </a:rPr>
              <a:t>, 2015)</a:t>
            </a: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dirty="0"/>
          </a:p>
          <a:p>
            <a:endParaRPr lang="en-GB" dirty="0"/>
          </a:p>
          <a:p>
            <a:endParaRPr lang="en-GB" dirty="0"/>
          </a:p>
        </p:txBody>
      </p:sp>
      <p:pic>
        <p:nvPicPr>
          <p:cNvPr id="4098" name="Picture 2" descr="Sensorimotor Stage | Play Encyclopedia">
            <a:extLst>
              <a:ext uri="{FF2B5EF4-FFF2-40B4-BE49-F238E27FC236}">
                <a16:creationId xmlns:a16="http://schemas.microsoft.com/office/drawing/2014/main" id="{0E1ECF15-0431-4E5C-AC2E-7043E8AB56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8200" y="3172477"/>
            <a:ext cx="4165599" cy="164645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PT - Piaget&amp;#39;s Theory of Cognitive Development PowerPoint Presentation -  ID:1907325">
            <a:extLst>
              <a:ext uri="{FF2B5EF4-FFF2-40B4-BE49-F238E27FC236}">
                <a16:creationId xmlns:a16="http://schemas.microsoft.com/office/drawing/2014/main" id="{8ED4ED92-4826-4062-BCAD-8CCE2AB4E9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8200" y="1324626"/>
            <a:ext cx="4165599" cy="1847851"/>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tages of Development - Piaget — My Teaching Cupboard">
            <a:extLst>
              <a:ext uri="{FF2B5EF4-FFF2-40B4-BE49-F238E27FC236}">
                <a16:creationId xmlns:a16="http://schemas.microsoft.com/office/drawing/2014/main" id="{C69FF916-3B40-4182-915C-E7BFBDA3DA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8199" y="4987230"/>
            <a:ext cx="4165599" cy="1646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2375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5EEE4EA-00D8-4769-96E6-4652EACA4188}"/>
              </a:ext>
            </a:extLst>
          </p:cNvPr>
          <p:cNvSpPr txBox="1"/>
          <p:nvPr/>
        </p:nvSpPr>
        <p:spPr>
          <a:xfrm>
            <a:off x="395110" y="598310"/>
            <a:ext cx="7224889" cy="5940088"/>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GB" dirty="0"/>
              <a:t>*</a:t>
            </a:r>
            <a:r>
              <a:rPr lang="en-GB" sz="1600" dirty="0">
                <a:latin typeface="Arial" panose="020B0604020202020204" pitchFamily="34" charset="0"/>
                <a:cs typeface="Arial" panose="020B0604020202020204" pitchFamily="34" charset="0"/>
              </a:rPr>
              <a:t>Concrete Operational: (7 to 11 years)This stage it is characterized by the development of organized and rational thought. The child enters a maturity and uses logical thinking but can only apply logic to physical objects. It is the improvement of the ability to think logically, in a constant change.</a:t>
            </a:r>
            <a:r>
              <a:rPr lang="en-GB" sz="1600" b="0" i="0" dirty="0">
                <a:solidFill>
                  <a:srgbClr val="000000"/>
                </a:solidFill>
                <a:effectLst/>
                <a:latin typeface="Arial" panose="020B0604020202020204" pitchFamily="34" charset="0"/>
                <a:cs typeface="Arial" panose="020B0604020202020204" pitchFamily="34" charset="0"/>
              </a:rPr>
              <a:t> (Newton and Harrison, 2005</a:t>
            </a:r>
            <a:r>
              <a:rPr lang="en-GB" b="0" i="0" dirty="0">
                <a:solidFill>
                  <a:srgbClr val="000000"/>
                </a:solidFill>
                <a:effectLst/>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a:p>
            <a:endParaRPr lang="en-GB" dirty="0"/>
          </a:p>
          <a:p>
            <a:endParaRPr lang="en-GB" dirty="0"/>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*Formal Operations Stage: (12 an up ) Formal operations-Mental activity-Abstract and hypothetical-use of combinatorial logic-assumptions to solve problems-idealistic feelings-personality traits. Therefore develop moral concepts. (Sutherland, 1992)</a:t>
            </a:r>
            <a:endParaRPr lang="en-GB" dirty="0">
              <a:latin typeface="Arial" panose="020B0604020202020204" pitchFamily="34" charset="0"/>
              <a:cs typeface="Arial" panose="020B0604020202020204" pitchFamily="34" charset="0"/>
            </a:endParaRP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5122" name="Picture 2" descr="Piaget&amp;#39;s Concrete Operational Stage of Development: Definition &amp;amp; Examples -  Video &amp;amp; Lesson Transcript | Study.com">
            <a:extLst>
              <a:ext uri="{FF2B5EF4-FFF2-40B4-BE49-F238E27FC236}">
                <a16:creationId xmlns:a16="http://schemas.microsoft.com/office/drawing/2014/main" id="{511AD126-8928-45BB-89F3-6B6FF33B38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99" y="598310"/>
            <a:ext cx="3824289" cy="24191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Stage 4: Formal Operational - Jean Piaget&amp;#39;s Developmental Theory">
            <a:extLst>
              <a:ext uri="{FF2B5EF4-FFF2-40B4-BE49-F238E27FC236}">
                <a16:creationId xmlns:a16="http://schemas.microsoft.com/office/drawing/2014/main" id="{04200592-5704-4A0C-A482-6597D42532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2365" y="4401073"/>
            <a:ext cx="3751615" cy="2145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162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0AE1B-1891-4971-960E-1D049AC31ED6}"/>
              </a:ext>
            </a:extLst>
          </p:cNvPr>
          <p:cNvSpPr>
            <a:spLocks noGrp="1"/>
          </p:cNvSpPr>
          <p:nvPr>
            <p:ph type="title"/>
          </p:nvPr>
        </p:nvSpPr>
        <p:spPr>
          <a:xfrm>
            <a:off x="132522" y="106017"/>
            <a:ext cx="8189843" cy="5035826"/>
          </a:xfrm>
        </p:spPr>
        <p:style>
          <a:lnRef idx="1">
            <a:schemeClr val="accent2"/>
          </a:lnRef>
          <a:fillRef idx="2">
            <a:schemeClr val="accent2"/>
          </a:fillRef>
          <a:effectRef idx="1">
            <a:schemeClr val="accent2"/>
          </a:effectRef>
          <a:fontRef idx="minor">
            <a:schemeClr val="dk1"/>
          </a:fontRef>
        </p:style>
        <p:txBody>
          <a:bodyPr>
            <a:normAutofit fontScale="90000"/>
          </a:bodyPr>
          <a:lstStyle/>
          <a:p>
            <a:br>
              <a:rPr lang="en-GB" dirty="0"/>
            </a:br>
            <a:br>
              <a:rPr lang="en-GB" dirty="0"/>
            </a:br>
            <a:br>
              <a:rPr lang="en-GB" dirty="0"/>
            </a:br>
            <a:r>
              <a:rPr lang="en-GB" dirty="0">
                <a:highlight>
                  <a:srgbClr val="FF00FF"/>
                </a:highlight>
              </a:rPr>
              <a:t>How a parent can support their child’s development </a:t>
            </a:r>
            <a:br>
              <a:rPr lang="en-GB" dirty="0"/>
            </a:br>
            <a:r>
              <a:rPr lang="en-GB" sz="1800" dirty="0">
                <a:latin typeface="Arial" panose="020B0604020202020204" pitchFamily="34" charset="0"/>
                <a:cs typeface="Arial" panose="020B0604020202020204" pitchFamily="34" charset="0"/>
              </a:rPr>
              <a:t>Example 1 </a:t>
            </a:r>
            <a:br>
              <a:rPr lang="en-GB" dirty="0"/>
            </a:br>
            <a:r>
              <a:rPr lang="en-GB" sz="1800" dirty="0">
                <a:latin typeface="Arial" panose="020B0604020202020204" pitchFamily="34" charset="0"/>
                <a:cs typeface="Arial" panose="020B0604020202020204" pitchFamily="34" charset="0"/>
              </a:rPr>
              <a:t>Parents can play with their children and interact with them in this way can help as movement and physical activity helps develop children's muscles, bone density and coordination, strengthens good behaviour patterns. (Piaget's Stage Pre-Operational)</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Raising children in positive, safe and loving environments has a profound impact on their emotional, physical and social growth and development.</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Example 2</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When infants and toddlers have strong emotional ties to parents, good health and care and positive early learning experiences serve as a lasting foundation to help them function in adult life.( Freud's Laten stage )</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endParaRPr lang="en-GB" sz="1800" dirty="0">
              <a:latin typeface="Arial" panose="020B0604020202020204" pitchFamily="34" charset="0"/>
              <a:cs typeface="Arial" panose="020B0604020202020204" pitchFamily="34" charset="0"/>
            </a:endParaRPr>
          </a:p>
        </p:txBody>
      </p:sp>
      <p:pic>
        <p:nvPicPr>
          <p:cNvPr id="7170" name="Picture 2" descr="Over-parenting teaches children to be entitled – let them fail and learn to  be resilient instead">
            <a:extLst>
              <a:ext uri="{FF2B5EF4-FFF2-40B4-BE49-F238E27FC236}">
                <a16:creationId xmlns:a16="http://schemas.microsoft.com/office/drawing/2014/main" id="{BBCC384A-6BCD-464C-A23A-9DC7C34B66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6596" y="973051"/>
            <a:ext cx="3360667" cy="330175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aring Relationships: The Heart of Early Brain Development | NAEYC">
            <a:extLst>
              <a:ext uri="{FF2B5EF4-FFF2-40B4-BE49-F238E27FC236}">
                <a16:creationId xmlns:a16="http://schemas.microsoft.com/office/drawing/2014/main" id="{E2D31502-1459-48C2-9FDD-049D97ED70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2835" y="4797287"/>
            <a:ext cx="4392774" cy="1937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12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E6AF6-9239-4CD6-AF27-7F98A630DA5A}"/>
              </a:ext>
            </a:extLst>
          </p:cNvPr>
          <p:cNvSpPr>
            <a:spLocks noGrp="1"/>
          </p:cNvSpPr>
          <p:nvPr>
            <p:ph type="title"/>
          </p:nvPr>
        </p:nvSpPr>
        <p:spPr>
          <a:xfrm>
            <a:off x="327990" y="-106017"/>
            <a:ext cx="11025810" cy="1796705"/>
          </a:xfrm>
        </p:spPr>
        <p:txBody>
          <a:bodyPr/>
          <a:lstStyle/>
          <a:p>
            <a:r>
              <a:rPr lang="en-GB" dirty="0"/>
              <a:t>References</a:t>
            </a:r>
          </a:p>
        </p:txBody>
      </p:sp>
      <p:sp>
        <p:nvSpPr>
          <p:cNvPr id="4" name="TextBox 3">
            <a:extLst>
              <a:ext uri="{FF2B5EF4-FFF2-40B4-BE49-F238E27FC236}">
                <a16:creationId xmlns:a16="http://schemas.microsoft.com/office/drawing/2014/main" id="{D2773467-8293-434A-BCC0-9F17E32E9857}"/>
              </a:ext>
            </a:extLst>
          </p:cNvPr>
          <p:cNvSpPr txBox="1"/>
          <p:nvPr/>
        </p:nvSpPr>
        <p:spPr>
          <a:xfrm>
            <a:off x="327990" y="917912"/>
            <a:ext cx="10515600" cy="6155531"/>
          </a:xfrm>
          <a:prstGeom prst="rect">
            <a:avLst/>
          </a:prstGeom>
          <a:noFill/>
        </p:spPr>
        <p:txBody>
          <a:bodyPr wrap="square">
            <a:spAutoFit/>
          </a:bodyPr>
          <a:lstStyle/>
          <a:p>
            <a:endParaRPr lang="en-GB" sz="1400" b="0" i="0" dirty="0">
              <a:solidFill>
                <a:srgbClr val="000000"/>
              </a:solidFill>
              <a:effectLst/>
              <a:latin typeface="Arial" panose="020B0604020202020204" pitchFamily="34" charset="0"/>
              <a:cs typeface="Arial" panose="020B0604020202020204" pitchFamily="34" charset="0"/>
            </a:endParaRPr>
          </a:p>
          <a:p>
            <a:r>
              <a:rPr lang="en-GB" sz="1400" b="0" i="0" dirty="0" err="1">
                <a:solidFill>
                  <a:srgbClr val="000000"/>
                </a:solidFill>
                <a:effectLst/>
                <a:latin typeface="Arial" panose="020B0604020202020204" pitchFamily="34" charset="0"/>
                <a:cs typeface="Arial" panose="020B0604020202020204" pitchFamily="34" charset="0"/>
              </a:rPr>
              <a:t>Bashrin</a:t>
            </a:r>
            <a:r>
              <a:rPr lang="en-GB" sz="1400" b="0" i="0" dirty="0">
                <a:solidFill>
                  <a:srgbClr val="000000"/>
                </a:solidFill>
                <a:effectLst/>
                <a:latin typeface="Arial" panose="020B0604020202020204" pitchFamily="34" charset="0"/>
                <a:cs typeface="Arial" panose="020B0604020202020204" pitchFamily="34" charset="0"/>
              </a:rPr>
              <a:t>, S., 2015. </a:t>
            </a:r>
            <a:r>
              <a:rPr lang="en-GB" sz="1400" b="0" i="1" dirty="0">
                <a:solidFill>
                  <a:srgbClr val="000000"/>
                </a:solidFill>
                <a:effectLst/>
                <a:latin typeface="Arial" panose="020B0604020202020204" pitchFamily="34" charset="0"/>
                <a:cs typeface="Arial" panose="020B0604020202020204" pitchFamily="34" charset="0"/>
              </a:rPr>
              <a:t>Piaget’s Pre-operational Stage in Children: A Comparative Study</a:t>
            </a:r>
            <a:r>
              <a:rPr lang="en-GB" sz="1400" b="0" i="0" dirty="0">
                <a:solidFill>
                  <a:srgbClr val="000000"/>
                </a:solidFill>
                <a:effectLst/>
                <a:latin typeface="Arial" panose="020B0604020202020204" pitchFamily="34" charset="0"/>
                <a:cs typeface="Arial" panose="020B0604020202020204" pitchFamily="34" charset="0"/>
              </a:rPr>
              <a:t>. [online] Core.ac.uk. Available at: &lt;https://core.ac.uk/download/pdf/61807613.pdf&gt; [Accessed 7 October 2021].</a:t>
            </a:r>
          </a:p>
          <a:p>
            <a:endParaRPr lang="en-GB" sz="1400" dirty="0">
              <a:solidFill>
                <a:srgbClr val="000000"/>
              </a:solidFill>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Irby et al., 2013. The Handbook of Educational Theories. Greenwich: IAP, pp.106-107, 152-153</a:t>
            </a:r>
            <a:endParaRPr lang="en-GB" sz="1400" b="0" i="0" dirty="0">
              <a:solidFill>
                <a:srgbClr val="000000"/>
              </a:solidFill>
              <a:effectLst/>
              <a:latin typeface="Arial" panose="020B0604020202020204" pitchFamily="34" charset="0"/>
              <a:cs typeface="Arial" panose="020B0604020202020204" pitchFamily="34" charset="0"/>
            </a:endParaRPr>
          </a:p>
          <a:p>
            <a:endParaRPr lang="en-GB" sz="1400" i="0" dirty="0">
              <a:solidFill>
                <a:srgbClr val="000000"/>
              </a:solidFill>
              <a:effectLst/>
              <a:latin typeface="Arial" panose="020B0604020202020204" pitchFamily="34" charset="0"/>
              <a:cs typeface="Arial" panose="020B0604020202020204" pitchFamily="34" charset="0"/>
            </a:endParaRPr>
          </a:p>
          <a:p>
            <a:r>
              <a:rPr lang="en-GB" sz="1400" i="0" dirty="0">
                <a:solidFill>
                  <a:srgbClr val="000000"/>
                </a:solidFill>
                <a:effectLst/>
                <a:latin typeface="Arial" panose="020B0604020202020204" pitchFamily="34" charset="0"/>
                <a:cs typeface="Arial" panose="020B0604020202020204" pitchFamily="34" charset="0"/>
              </a:rPr>
              <a:t>Kesselring, T. and Muller, U., 2021. </a:t>
            </a:r>
            <a:r>
              <a:rPr lang="en-GB" sz="1400" i="1" dirty="0">
                <a:solidFill>
                  <a:srgbClr val="000000"/>
                </a:solidFill>
                <a:effectLst/>
                <a:latin typeface="Arial" panose="020B0604020202020204" pitchFamily="34" charset="0"/>
                <a:cs typeface="Arial" panose="020B0604020202020204" pitchFamily="34" charset="0"/>
              </a:rPr>
              <a:t>The concept of egocentrism in the context of Piaget’s theory</a:t>
            </a:r>
            <a:r>
              <a:rPr lang="en-GB" sz="1400" i="0" dirty="0">
                <a:solidFill>
                  <a:srgbClr val="000000"/>
                </a:solidFill>
                <a:effectLst/>
                <a:latin typeface="Arial" panose="020B0604020202020204" pitchFamily="34" charset="0"/>
                <a:cs typeface="Arial" panose="020B0604020202020204" pitchFamily="34" charset="0"/>
              </a:rPr>
              <a:t>. Canada: Elsevier, pp.338,339,340,341,342.</a:t>
            </a:r>
          </a:p>
          <a:p>
            <a:endParaRPr lang="en-GB" sz="1400" i="0" dirty="0">
              <a:solidFill>
                <a:srgbClr val="000000"/>
              </a:solidFill>
              <a:effectLst/>
              <a:latin typeface="Arial" panose="020B0604020202020204" pitchFamily="34" charset="0"/>
              <a:cs typeface="Arial" panose="020B0604020202020204" pitchFamily="34" charset="0"/>
            </a:endParaRPr>
          </a:p>
          <a:p>
            <a:r>
              <a:rPr lang="en-GB" sz="1400" b="0" i="0" dirty="0">
                <a:solidFill>
                  <a:srgbClr val="000000"/>
                </a:solidFill>
                <a:effectLst/>
                <a:latin typeface="Arial" panose="020B0604020202020204" pitchFamily="34" charset="0"/>
                <a:cs typeface="Arial" panose="020B0604020202020204" pitchFamily="34" charset="0"/>
              </a:rPr>
              <a:t>Lantz, S. and Ray, S., 2021. </a:t>
            </a:r>
            <a:r>
              <a:rPr lang="en-GB" sz="1400" b="0" i="1" dirty="0">
                <a:solidFill>
                  <a:srgbClr val="000000"/>
                </a:solidFill>
                <a:effectLst/>
                <a:latin typeface="Arial" panose="020B0604020202020204" pitchFamily="34" charset="0"/>
                <a:cs typeface="Arial" panose="020B0604020202020204" pitchFamily="34" charset="0"/>
              </a:rPr>
              <a:t>Freud Developmental Theory</a:t>
            </a:r>
            <a:r>
              <a:rPr lang="en-GB" sz="1400" b="0" i="0" dirty="0">
                <a:solidFill>
                  <a:srgbClr val="000000"/>
                </a:solidFill>
                <a:effectLst/>
                <a:latin typeface="Arial" panose="020B0604020202020204" pitchFamily="34" charset="0"/>
                <a:cs typeface="Arial" panose="020B0604020202020204" pitchFamily="34" charset="0"/>
              </a:rPr>
              <a:t>. [online] Ncbi.nlm.nih.gov. Available at: &lt;https://www.ncbi.nlm.nih.gov/books/NBK557526/&gt; [Accessed 6 October 2021].</a:t>
            </a:r>
          </a:p>
          <a:p>
            <a:endParaRPr lang="en-GB" sz="1400" b="0" i="0" dirty="0">
              <a:solidFill>
                <a:srgbClr val="000000"/>
              </a:solidFill>
              <a:effectLst/>
              <a:latin typeface="Arial" panose="020B0604020202020204" pitchFamily="34" charset="0"/>
              <a:cs typeface="Arial" panose="020B0604020202020204" pitchFamily="34" charset="0"/>
            </a:endParaRPr>
          </a:p>
          <a:p>
            <a:r>
              <a:rPr lang="en-GB" sz="1400" b="0" i="0" dirty="0">
                <a:solidFill>
                  <a:srgbClr val="000000"/>
                </a:solidFill>
                <a:effectLst/>
                <a:latin typeface="Arial" panose="020B0604020202020204" pitchFamily="34" charset="0"/>
                <a:cs typeface="Arial" panose="020B0604020202020204" pitchFamily="34" charset="0"/>
              </a:rPr>
              <a:t>Lapsley, D., 2012. </a:t>
            </a:r>
            <a:r>
              <a:rPr lang="en-GB" sz="1400" b="0" i="1" dirty="0">
                <a:solidFill>
                  <a:srgbClr val="000000"/>
                </a:solidFill>
                <a:effectLst/>
                <a:latin typeface="Arial" panose="020B0604020202020204" pitchFamily="34" charset="0"/>
                <a:cs typeface="Arial" panose="020B0604020202020204" pitchFamily="34" charset="0"/>
              </a:rPr>
              <a:t>(PDF) Id, Ego, and Superego</a:t>
            </a:r>
            <a:r>
              <a:rPr lang="en-GB" sz="1400" b="0" i="0" dirty="0">
                <a:solidFill>
                  <a:srgbClr val="000000"/>
                </a:solidFill>
                <a:effectLst/>
                <a:latin typeface="Arial" panose="020B0604020202020204" pitchFamily="34" charset="0"/>
                <a:cs typeface="Arial" panose="020B0604020202020204" pitchFamily="34" charset="0"/>
              </a:rPr>
              <a:t>. [online] ResearchGate. Available at: &lt;https://www.researchgate.net/publication/237306175_Id_Ego_and_Superego&gt; [Accessed 8 October 2021].</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McLeod, S., 2021. Formal Operational Stage | Simply Psychology. [online] Simplypsychology.org. Available at:</a:t>
            </a:r>
          </a:p>
          <a:p>
            <a:r>
              <a:rPr lang="en-GB" sz="1400" dirty="0">
                <a:latin typeface="Arial" panose="020B0604020202020204" pitchFamily="34" charset="0"/>
                <a:cs typeface="Arial" panose="020B0604020202020204" pitchFamily="34" charset="0"/>
              </a:rPr>
              <a:t>&lt;https://www.simplypsychology.org/formal-operational.html&gt; [Accessed 6 October 2021].</a:t>
            </a:r>
          </a:p>
          <a:p>
            <a:endParaRPr lang="en-GB" sz="1400" b="0" i="0" dirty="0">
              <a:solidFill>
                <a:srgbClr val="000000"/>
              </a:solidFill>
              <a:effectLst/>
              <a:latin typeface="Arial" panose="020B0604020202020204" pitchFamily="34" charset="0"/>
              <a:cs typeface="Arial" panose="020B0604020202020204" pitchFamily="34" charset="0"/>
            </a:endParaRPr>
          </a:p>
          <a:p>
            <a:r>
              <a:rPr lang="en-GB" sz="1400" b="0" i="0" dirty="0">
                <a:solidFill>
                  <a:srgbClr val="000000"/>
                </a:solidFill>
                <a:effectLst/>
                <a:latin typeface="Arial" panose="020B0604020202020204" pitchFamily="34" charset="0"/>
                <a:cs typeface="Arial" panose="020B0604020202020204" pitchFamily="34" charset="0"/>
              </a:rPr>
              <a:t>Newman, B. and Newman, P., 2021. </a:t>
            </a:r>
            <a:r>
              <a:rPr lang="en-GB" sz="1400" b="0" i="1" dirty="0">
                <a:solidFill>
                  <a:srgbClr val="000000"/>
                </a:solidFill>
                <a:effectLst/>
                <a:latin typeface="Arial" panose="020B0604020202020204" pitchFamily="34" charset="0"/>
                <a:cs typeface="Arial" panose="020B0604020202020204" pitchFamily="34" charset="0"/>
              </a:rPr>
              <a:t>Genital Stage</a:t>
            </a:r>
            <a:r>
              <a:rPr lang="en-GB" sz="1400" b="0" i="0" dirty="0">
                <a:solidFill>
                  <a:srgbClr val="000000"/>
                </a:solidFill>
                <a:effectLst/>
                <a:latin typeface="Arial" panose="020B0604020202020204" pitchFamily="34" charset="0"/>
                <a:cs typeface="Arial" panose="020B0604020202020204" pitchFamily="34" charset="0"/>
              </a:rPr>
              <a:t>. [online] sciencedirect.com. Available at: &lt;https://www.sciencedirect.com/topics/psychology/genital-stage&gt; [Accessed 8 October 2021].</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Sutherland, P., 1992. Cognitive Development Today Piaget and his Critics. London: P.C.P Paul Chapman, pp.7-12.</a:t>
            </a:r>
          </a:p>
          <a:p>
            <a:endParaRPr lang="en-GB" sz="1400" dirty="0">
              <a:solidFill>
                <a:srgbClr val="000000"/>
              </a:solidFill>
              <a:latin typeface="Arial" panose="020B0604020202020204" pitchFamily="34" charset="0"/>
              <a:cs typeface="Arial" panose="020B0604020202020204" pitchFamily="34" charset="0"/>
            </a:endParaRPr>
          </a:p>
          <a:p>
            <a:endParaRPr lang="en-GB" sz="1400" b="0" i="0" dirty="0">
              <a:solidFill>
                <a:srgbClr val="000000"/>
              </a:solidFill>
              <a:effectLst/>
              <a:latin typeface="Arial" panose="020B0604020202020204" pitchFamily="34" charset="0"/>
              <a:cs typeface="Arial" panose="020B0604020202020204" pitchFamily="34" charset="0"/>
            </a:endParaRPr>
          </a:p>
          <a:p>
            <a:r>
              <a:rPr lang="en-GB" sz="1400" b="0" i="0" dirty="0">
                <a:solidFill>
                  <a:srgbClr val="000000"/>
                </a:solidFill>
                <a:effectLst/>
                <a:latin typeface="Arial" panose="020B0604020202020204" pitchFamily="34" charset="0"/>
                <a:cs typeface="Arial" panose="020B0604020202020204" pitchFamily="34" charset="0"/>
              </a:rPr>
              <a:t>Thornton, S., 2021. </a:t>
            </a:r>
            <a:r>
              <a:rPr lang="en-GB" sz="1400" b="0" i="1" dirty="0">
                <a:solidFill>
                  <a:srgbClr val="000000"/>
                </a:solidFill>
                <a:effectLst/>
                <a:latin typeface="Arial" panose="020B0604020202020204" pitchFamily="34" charset="0"/>
                <a:cs typeface="Arial" panose="020B0604020202020204" pitchFamily="34" charset="0"/>
              </a:rPr>
              <a:t>Freud, Sigmund | Internet </a:t>
            </a:r>
            <a:r>
              <a:rPr lang="en-GB" sz="1400" b="0" i="1" dirty="0" err="1">
                <a:solidFill>
                  <a:srgbClr val="000000"/>
                </a:solidFill>
                <a:effectLst/>
                <a:latin typeface="Arial" panose="020B0604020202020204" pitchFamily="34" charset="0"/>
                <a:cs typeface="Arial" panose="020B0604020202020204" pitchFamily="34" charset="0"/>
              </a:rPr>
              <a:t>Encyclopedia</a:t>
            </a:r>
            <a:r>
              <a:rPr lang="en-GB" sz="1400" b="0" i="1" dirty="0">
                <a:solidFill>
                  <a:srgbClr val="000000"/>
                </a:solidFill>
                <a:effectLst/>
                <a:latin typeface="Arial" panose="020B0604020202020204" pitchFamily="34" charset="0"/>
                <a:cs typeface="Arial" panose="020B0604020202020204" pitchFamily="34" charset="0"/>
              </a:rPr>
              <a:t> of Philosophy</a:t>
            </a:r>
            <a:r>
              <a:rPr lang="en-GB" sz="1400" b="0" i="0" dirty="0">
                <a:solidFill>
                  <a:srgbClr val="000000"/>
                </a:solidFill>
                <a:effectLst/>
                <a:latin typeface="Arial" panose="020B0604020202020204" pitchFamily="34" charset="0"/>
                <a:cs typeface="Arial" panose="020B0604020202020204" pitchFamily="34" charset="0"/>
              </a:rPr>
              <a:t>. [online] Iep.utm.edu. Available at: &lt;https://iep.utm.edu/freud/&gt; [Accessed 6 October 2021].</a:t>
            </a:r>
          </a:p>
          <a:p>
            <a:endParaRPr lang="en-GB" sz="1400" dirty="0">
              <a:solidFill>
                <a:srgbClr val="000000"/>
              </a:solidFill>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93300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79CC29ABECA4240AC0B18D52B09841D" ma:contentTypeVersion="7" ma:contentTypeDescription="Create a new document." ma:contentTypeScope="" ma:versionID="1db94c9bf3d67d26067745710d6e05a9">
  <xsd:schema xmlns:xsd="http://www.w3.org/2001/XMLSchema" xmlns:xs="http://www.w3.org/2001/XMLSchema" xmlns:p="http://schemas.microsoft.com/office/2006/metadata/properties" xmlns:ns3="dd7bbc2b-1d05-4a2b-aef3-b6f0207d1649" xmlns:ns4="d6f7a6e2-a2bb-432a-b406-760b1b1769a2" targetNamespace="http://schemas.microsoft.com/office/2006/metadata/properties" ma:root="true" ma:fieldsID="273c8a26ffff571f5296168ca5928a1a" ns3:_="" ns4:_="">
    <xsd:import namespace="dd7bbc2b-1d05-4a2b-aef3-b6f0207d1649"/>
    <xsd:import namespace="d6f7a6e2-a2bb-432a-b406-760b1b1769a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7bbc2b-1d05-4a2b-aef3-b6f0207d164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6f7a6e2-a2bb-432a-b406-760b1b1769a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6D01F5A-7895-421B-8E36-D35FF68A6499}">
  <ds:schemaRefs>
    <ds:schemaRef ds:uri="http://schemas.microsoft.com/sharepoint/v3/contenttype/forms"/>
  </ds:schemaRefs>
</ds:datastoreItem>
</file>

<file path=customXml/itemProps2.xml><?xml version="1.0" encoding="utf-8"?>
<ds:datastoreItem xmlns:ds="http://schemas.openxmlformats.org/officeDocument/2006/customXml" ds:itemID="{E3102611-9D4F-4841-9E66-78E1EF2532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7bbc2b-1d05-4a2b-aef3-b6f0207d1649"/>
    <ds:schemaRef ds:uri="d6f7a6e2-a2bb-432a-b406-760b1b176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31A051-78C1-42E4-824F-CD2EB9CF66A8}">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dd7bbc2b-1d05-4a2b-aef3-b6f0207d1649"/>
    <ds:schemaRef ds:uri="http://purl.org/dc/elements/1.1/"/>
    <ds:schemaRef ds:uri="http://schemas.microsoft.com/office/2006/metadata/properties"/>
    <ds:schemaRef ds:uri="d6f7a6e2-a2bb-432a-b406-760b1b1769a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4606</TotalTime>
  <Words>1311</Words>
  <Application>Microsoft Office PowerPoint</Application>
  <PresentationFormat>Widescreen</PresentationFormat>
  <Paragraphs>94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Arial Black</vt:lpstr>
      <vt:lpstr>Calibri</vt:lpstr>
      <vt:lpstr>Calibri Light</vt:lpstr>
      <vt:lpstr>Open Sans</vt:lpstr>
      <vt:lpstr>Office Theme</vt:lpstr>
      <vt:lpstr>“A child’s experience between the ages of 0-5 years can affect the rest of their lives” </vt:lpstr>
      <vt:lpstr>Freud’s Psychosexual Stages.</vt:lpstr>
      <vt:lpstr>Freud's theory of psychosexual development defines the following stages:</vt:lpstr>
      <vt:lpstr>PowerPoint Presentation</vt:lpstr>
      <vt:lpstr>PowerPoint Presentation</vt:lpstr>
      <vt:lpstr>Piaget’s theory of cognitive development.</vt:lpstr>
      <vt:lpstr>PowerPoint Presentation</vt:lpstr>
      <vt:lpstr>   How a parent can support their child’s development  Example 1  Parents can play with their children and interact with them in this way can help as movement and physical activity helps develop children's muscles, bone density and coordination, strengthens good behaviour patterns. (Piaget's Stage Pre-Operational) Raising children in positive, safe and loving environments has a profound impact on their emotional, physical and social growth and development.  Example 2 When infants and toddlers have strong emotional ties to parents, good health and care and positive early learning experiences serve as a lasting foundation to help them function in adult life.( Freud's Laten stage )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Freud’s Psychosexual Stages.</dc:title>
  <dc:creator>Silvia Carolina Flores De Hyland (2017650)</dc:creator>
  <cp:lastModifiedBy>Silvia Carolina Flores De Hyland (2017650)</cp:lastModifiedBy>
  <cp:revision>10</cp:revision>
  <dcterms:created xsi:type="dcterms:W3CDTF">2021-10-05T08:13:06Z</dcterms:created>
  <dcterms:modified xsi:type="dcterms:W3CDTF">2021-10-19T20:38:52Z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0x010100F79CC29ABECA4240AC0B18D52B09841D</vt:lpwstr>
  </property>
</Properties>
</file>