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9" r:id="rId3"/>
    <p:sldId id="261" r:id="rId4"/>
    <p:sldId id="260" r:id="rId5"/>
    <p:sldId id="262" r:id="rId6"/>
    <p:sldId id="257" r:id="rId7"/>
    <p:sldId id="263" r:id="rId8"/>
    <p:sldId id="264" r:id="rId9"/>
    <p:sldId id="265" r:id="rId10"/>
    <p:sldId id="266" r:id="rId11"/>
    <p:sldId id="272" r:id="rId12"/>
    <p:sldId id="273" r:id="rId13"/>
    <p:sldId id="271" r:id="rId14"/>
    <p:sldId id="270"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91" d="100"/>
          <a:sy n="91" d="100"/>
        </p:scale>
        <p:origin x="29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83EFAC-0003-4DAF-9801-BE1311119BF5}" type="datetimeFigureOut">
              <a:rPr lang="en-GB" smtClean="0"/>
              <a:t>30/10/2018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20FD6A-B502-4949-B506-4FB027047A0F}" type="slidenum">
              <a:rPr lang="en-GB" smtClean="0"/>
              <a:t>‹#›</a:t>
            </a:fld>
            <a:endParaRPr lang="en-GB"/>
          </a:p>
        </p:txBody>
      </p:sp>
    </p:spTree>
    <p:extLst>
      <p:ext uri="{BB962C8B-B14F-4D97-AF65-F5344CB8AC3E}">
        <p14:creationId xmlns:p14="http://schemas.microsoft.com/office/powerpoint/2010/main" val="787293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5E125F-DFAF-4070-A93F-E04F6FE257A7}" type="slidenum">
              <a:rPr lang="en-GB" smtClean="0"/>
              <a:pPr/>
              <a:t>11</a:t>
            </a:fld>
            <a:endParaRPr lang="en-GB"/>
          </a:p>
        </p:txBody>
      </p:sp>
    </p:spTree>
    <p:extLst>
      <p:ext uri="{BB962C8B-B14F-4D97-AF65-F5344CB8AC3E}">
        <p14:creationId xmlns:p14="http://schemas.microsoft.com/office/powerpoint/2010/main" val="307133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10/30/2018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urse/view.php?id=3974"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k/" TargetMode="External"/><Relationship Id="rId2" Type="http://schemas.openxmlformats.org/officeDocument/2006/relationships/hyperlink" Target="http://k"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hyperlink" Target="http://v.uk/areas/doublejeopardy.htm"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thoughtco.com/culture-definition-413540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differencebetween.com/difference-between-citation-and-vs-quotatio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647452"/>
            <a:ext cx="7766936" cy="1000844"/>
          </a:xfrm>
        </p:spPr>
        <p:txBody>
          <a:bodyPr/>
          <a:lstStyle/>
          <a:p>
            <a:r>
              <a:rPr lang="en-US" dirty="0"/>
              <a:t>Referencing Questions</a:t>
            </a:r>
          </a:p>
        </p:txBody>
      </p:sp>
      <p:sp>
        <p:nvSpPr>
          <p:cNvPr id="3" name="Subtitle 2"/>
          <p:cNvSpPr>
            <a:spLocks noGrp="1"/>
          </p:cNvSpPr>
          <p:nvPr>
            <p:ph type="subTitle" idx="1"/>
          </p:nvPr>
        </p:nvSpPr>
        <p:spPr>
          <a:xfrm>
            <a:off x="1471208" y="2132387"/>
            <a:ext cx="7766936" cy="3875956"/>
          </a:xfrm>
        </p:spPr>
        <p:txBody>
          <a:bodyPr>
            <a:normAutofit/>
          </a:bodyPr>
          <a:lstStyle/>
          <a:p>
            <a:pPr marL="285750" indent="-285750" algn="l">
              <a:buFont typeface="Arial" charset="2"/>
              <a:buChar char="•"/>
            </a:pPr>
            <a:r>
              <a:rPr lang="en-US" sz="3200" dirty="0"/>
              <a:t>Can I referencing from Tutors lecture?</a:t>
            </a:r>
          </a:p>
          <a:p>
            <a:pPr algn="l"/>
            <a:r>
              <a:rPr lang="en-US" dirty="0"/>
              <a:t>Example - </a:t>
            </a:r>
          </a:p>
          <a:p>
            <a:pPr algn="l"/>
            <a:endParaRPr lang="en-US" i="1" dirty="0"/>
          </a:p>
          <a:p>
            <a:pPr algn="ctr"/>
            <a:r>
              <a:rPr lang="en-US" sz="3200" i="1" dirty="0"/>
              <a:t>'Do not address the reader' </a:t>
            </a:r>
            <a:r>
              <a:rPr lang="en-US" sz="3200" dirty="0"/>
              <a:t>(Thomas, 2018)</a:t>
            </a:r>
          </a:p>
          <a:p>
            <a:pPr algn="l"/>
            <a:endParaRPr lang="en-US" dirty="0"/>
          </a:p>
          <a:p>
            <a:pPr algn="l"/>
            <a:endParaRPr lang="en-US" dirty="0"/>
          </a:p>
          <a:p>
            <a:pPr marL="285750" indent="-285750" algn="l">
              <a:buFont typeface="Arial" charset="2"/>
              <a:buChar char="•"/>
            </a:pPr>
            <a:endParaRPr lang="en-US" dirty="0"/>
          </a:p>
          <a:p>
            <a:pPr marL="285750" indent="-285750" algn="l">
              <a:buFont typeface="Arial" charset="2"/>
              <a:buChar char="•"/>
            </a:pPr>
            <a:endParaRPr lang="en-US" dirty="0"/>
          </a:p>
        </p:txBody>
      </p:sp>
    </p:spTree>
    <p:extLst>
      <p:ext uri="{BB962C8B-B14F-4D97-AF65-F5344CB8AC3E}">
        <p14:creationId xmlns:p14="http://schemas.microsoft.com/office/powerpoint/2010/main" val="5210406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42852-72FA-401D-AF20-9507545AC435}"/>
              </a:ext>
            </a:extLst>
          </p:cNvPr>
          <p:cNvSpPr>
            <a:spLocks noGrp="1"/>
          </p:cNvSpPr>
          <p:nvPr>
            <p:ph type="title"/>
          </p:nvPr>
        </p:nvSpPr>
        <p:spPr/>
        <p:txBody>
          <a:bodyPr/>
          <a:lstStyle/>
          <a:p>
            <a:pPr marL="285750" indent="-285750">
              <a:spcBef>
                <a:spcPts val="1000"/>
              </a:spcBef>
              <a:buFont typeface="Arial,Sans-Serif"/>
              <a:buChar char="•"/>
            </a:pPr>
            <a:r>
              <a:rPr lang="en-US" dirty="0"/>
              <a:t>Can I referencing from Tutors lecture?</a:t>
            </a:r>
          </a:p>
          <a:p>
            <a:endParaRPr lang="en-US" dirty="0"/>
          </a:p>
        </p:txBody>
      </p:sp>
      <p:sp>
        <p:nvSpPr>
          <p:cNvPr id="3" name="Content Placeholder 2">
            <a:extLst>
              <a:ext uri="{FF2B5EF4-FFF2-40B4-BE49-F238E27FC236}">
                <a16:creationId xmlns:a16="http://schemas.microsoft.com/office/drawing/2014/main" id="{82129500-9B7B-4AAC-A4E3-F3A6F3FA3B23}"/>
              </a:ext>
            </a:extLst>
          </p:cNvPr>
          <p:cNvSpPr>
            <a:spLocks noGrp="1"/>
          </p:cNvSpPr>
          <p:nvPr>
            <p:ph sz="half" idx="1"/>
          </p:nvPr>
        </p:nvSpPr>
        <p:spPr/>
        <p:txBody>
          <a:bodyPr vert="horz" lIns="91440" tIns="45720" rIns="91440" bIns="45720" rtlCol="0" anchor="t">
            <a:normAutofit/>
          </a:bodyPr>
          <a:lstStyle/>
          <a:p>
            <a:pPr marL="285750" indent="-285750"/>
            <a:r>
              <a:rPr lang="en-US" dirty="0"/>
              <a:t>Order: </a:t>
            </a:r>
          </a:p>
          <a:p>
            <a:pPr marL="0" indent="0"/>
            <a:r>
              <a:rPr lang="en-US" dirty="0"/>
              <a:t>Tutor</a:t>
            </a:r>
          </a:p>
          <a:p>
            <a:pPr marL="0" indent="0"/>
            <a:r>
              <a:rPr lang="en-US" dirty="0"/>
              <a:t>Year</a:t>
            </a:r>
          </a:p>
          <a:p>
            <a:pPr marL="0" indent="0"/>
            <a:r>
              <a:rPr lang="en-US" dirty="0"/>
              <a:t>Title of Presentation</a:t>
            </a:r>
          </a:p>
          <a:p>
            <a:pPr marL="0" indent="0"/>
            <a:r>
              <a:rPr lang="en-US" dirty="0"/>
              <a:t>(PowerPoint presentation)</a:t>
            </a:r>
          </a:p>
          <a:p>
            <a:pPr marL="0" indent="0"/>
            <a:r>
              <a:rPr lang="en-US" dirty="0"/>
              <a:t>Module code: Module title (in italics)</a:t>
            </a:r>
          </a:p>
          <a:p>
            <a:pPr marL="0" indent="0"/>
            <a:r>
              <a:rPr lang="en-US" dirty="0"/>
              <a:t>Available at: </a:t>
            </a:r>
          </a:p>
          <a:p>
            <a:pPr marL="0" indent="0"/>
            <a:r>
              <a:rPr lang="en-US" dirty="0"/>
              <a:t>(accessed: date)  </a:t>
            </a:r>
          </a:p>
          <a:p>
            <a:endParaRPr lang="en-US" dirty="0"/>
          </a:p>
        </p:txBody>
      </p:sp>
      <p:sp>
        <p:nvSpPr>
          <p:cNvPr id="4" name="Content Placeholder 3">
            <a:extLst>
              <a:ext uri="{FF2B5EF4-FFF2-40B4-BE49-F238E27FC236}">
                <a16:creationId xmlns:a16="http://schemas.microsoft.com/office/drawing/2014/main" id="{4243C101-603C-4966-AAFA-F71FFA2AC06F}"/>
              </a:ext>
            </a:extLst>
          </p:cNvPr>
          <p:cNvSpPr>
            <a:spLocks noGrp="1"/>
          </p:cNvSpPr>
          <p:nvPr>
            <p:ph sz="half" idx="2"/>
          </p:nvPr>
        </p:nvSpPr>
        <p:spPr/>
        <p:txBody>
          <a:bodyPr vert="horz" lIns="91440" tIns="45720" rIns="91440" bIns="45720" rtlCol="0" anchor="t">
            <a:normAutofit/>
          </a:bodyPr>
          <a:lstStyle/>
          <a:p>
            <a:r>
              <a:rPr lang="en-US" dirty="0"/>
              <a:t>Reference:</a:t>
            </a:r>
          </a:p>
          <a:p>
            <a:r>
              <a:rPr lang="en-US" dirty="0"/>
              <a:t>Thomas, J. (2018) 'Academic Writing' (PowerPoint presentation).BMPS4003: </a:t>
            </a:r>
            <a:r>
              <a:rPr lang="en-US" i="1" dirty="0"/>
              <a:t>Academic Skills. </a:t>
            </a:r>
            <a:r>
              <a:rPr lang="en-US" dirty="0"/>
              <a:t>Available at </a:t>
            </a:r>
            <a:r>
              <a:rPr lang="en-US" dirty="0">
                <a:hlinkClick r:id="rId2"/>
              </a:rPr>
              <a:t>https://moodle.uwtsd.ac.uk/course/view.php?id=3974</a:t>
            </a:r>
            <a:r>
              <a:rPr lang="en-US" dirty="0"/>
              <a:t> (Accessed:23rd October 2018).</a:t>
            </a:r>
          </a:p>
          <a:p>
            <a:endParaRPr lang="en-US" dirty="0"/>
          </a:p>
          <a:p>
            <a:r>
              <a:rPr lang="en-US" dirty="0">
                <a:solidFill>
                  <a:srgbClr val="FF0000"/>
                </a:solidFill>
              </a:rPr>
              <a:t>BEWARE!  </a:t>
            </a:r>
          </a:p>
        </p:txBody>
      </p:sp>
      <p:pic>
        <p:nvPicPr>
          <p:cNvPr id="5" name="Picture 5" descr="A sign on the side of a building&#10;&#10;Description generated with very high confidence">
            <a:extLst>
              <a:ext uri="{FF2B5EF4-FFF2-40B4-BE49-F238E27FC236}">
                <a16:creationId xmlns:a16="http://schemas.microsoft.com/office/drawing/2014/main" id="{CA69FDCB-1C21-4320-BF61-DA87C4CBAEB8}"/>
              </a:ext>
            </a:extLst>
          </p:cNvPr>
          <p:cNvPicPr>
            <a:picLocks noChangeAspect="1"/>
          </p:cNvPicPr>
          <p:nvPr/>
        </p:nvPicPr>
        <p:blipFill>
          <a:blip r:embed="rId3"/>
          <a:stretch>
            <a:fillRect/>
          </a:stretch>
        </p:blipFill>
        <p:spPr>
          <a:xfrm>
            <a:off x="7091082" y="4950012"/>
            <a:ext cx="977153" cy="884518"/>
          </a:xfrm>
          <a:prstGeom prst="rect">
            <a:avLst/>
          </a:prstGeom>
        </p:spPr>
      </p:pic>
    </p:spTree>
    <p:extLst>
      <p:ext uri="{BB962C8B-B14F-4D97-AF65-F5344CB8AC3E}">
        <p14:creationId xmlns:p14="http://schemas.microsoft.com/office/powerpoint/2010/main" val="42556138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F9384-2487-463B-A81F-33714D1A0CE0}"/>
              </a:ext>
            </a:extLst>
          </p:cNvPr>
          <p:cNvSpPr>
            <a:spLocks noGrp="1"/>
          </p:cNvSpPr>
          <p:nvPr>
            <p:ph type="title"/>
          </p:nvPr>
        </p:nvSpPr>
        <p:spPr/>
        <p:txBody>
          <a:bodyPr/>
          <a:lstStyle/>
          <a:p>
            <a:r>
              <a:rPr lang="en-US" dirty="0"/>
              <a:t>Online reference</a:t>
            </a:r>
          </a:p>
        </p:txBody>
      </p:sp>
      <p:sp>
        <p:nvSpPr>
          <p:cNvPr id="3" name="Content Placeholder 2">
            <a:extLst>
              <a:ext uri="{FF2B5EF4-FFF2-40B4-BE49-F238E27FC236}">
                <a16:creationId xmlns:a16="http://schemas.microsoft.com/office/drawing/2014/main" id="{661A02A9-B202-46D2-8DCE-23F010DB22C2}"/>
              </a:ext>
            </a:extLst>
          </p:cNvPr>
          <p:cNvSpPr>
            <a:spLocks noGrp="1"/>
          </p:cNvSpPr>
          <p:nvPr>
            <p:ph idx="1"/>
          </p:nvPr>
        </p:nvSpPr>
        <p:spPr/>
        <p:txBody>
          <a:bodyPr vert="horz" lIns="91440" tIns="45720" rIns="91440" bIns="45720" rtlCol="0" anchor="t">
            <a:normAutofit/>
          </a:bodyPr>
          <a:lstStyle/>
          <a:p>
            <a:pPr algn="ctr"/>
            <a:endParaRPr lang="en-US" sz="2400" b="1" i="1" dirty="0"/>
          </a:p>
          <a:p>
            <a:pPr algn="ctr"/>
            <a:endParaRPr lang="en-US" sz="2400" b="1" i="1" dirty="0"/>
          </a:p>
          <a:p>
            <a:pPr algn="ctr"/>
            <a:endParaRPr lang="en-US" sz="2400" b="1" i="1" dirty="0"/>
          </a:p>
          <a:p>
            <a:pPr algn="ctr"/>
            <a:r>
              <a:rPr lang="en-US" sz="2400" b="1" i="1" dirty="0"/>
              <a:t>"Burton (2012) provided information for the visit"</a:t>
            </a:r>
          </a:p>
          <a:p>
            <a:pPr marL="0" indent="0">
              <a:buNone/>
            </a:pPr>
            <a:endParaRPr lang="en-US" b="1" i="1" dirty="0"/>
          </a:p>
        </p:txBody>
      </p:sp>
    </p:spTree>
    <p:extLst>
      <p:ext uri="{BB962C8B-B14F-4D97-AF65-F5344CB8AC3E}">
        <p14:creationId xmlns:p14="http://schemas.microsoft.com/office/powerpoint/2010/main" val="3005131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CF42A-A492-46AE-BC8E-B22C299874BA}"/>
              </a:ext>
            </a:extLst>
          </p:cNvPr>
          <p:cNvSpPr>
            <a:spLocks noGrp="1"/>
          </p:cNvSpPr>
          <p:nvPr>
            <p:ph type="title"/>
          </p:nvPr>
        </p:nvSpPr>
        <p:spPr/>
        <p:txBody>
          <a:bodyPr/>
          <a:lstStyle/>
          <a:p>
            <a:r>
              <a:rPr lang="en-US" dirty="0"/>
              <a:t>Online reference</a:t>
            </a:r>
          </a:p>
        </p:txBody>
      </p:sp>
      <p:sp>
        <p:nvSpPr>
          <p:cNvPr id="3" name="Text Placeholder 2">
            <a:extLst>
              <a:ext uri="{FF2B5EF4-FFF2-40B4-BE49-F238E27FC236}">
                <a16:creationId xmlns:a16="http://schemas.microsoft.com/office/drawing/2014/main" id="{07CECA1C-909A-4158-895F-0B1A35437A91}"/>
              </a:ext>
            </a:extLst>
          </p:cNvPr>
          <p:cNvSpPr>
            <a:spLocks noGrp="1"/>
          </p:cNvSpPr>
          <p:nvPr>
            <p:ph type="body" idx="1"/>
          </p:nvPr>
        </p:nvSpPr>
        <p:spPr/>
        <p:txBody>
          <a:bodyPr/>
          <a:lstStyle/>
          <a:p>
            <a:r>
              <a:rPr lang="en-US" dirty="0"/>
              <a:t>Order:</a:t>
            </a:r>
          </a:p>
        </p:txBody>
      </p:sp>
      <p:sp>
        <p:nvSpPr>
          <p:cNvPr id="4" name="Content Placeholder 3">
            <a:extLst>
              <a:ext uri="{FF2B5EF4-FFF2-40B4-BE49-F238E27FC236}">
                <a16:creationId xmlns:a16="http://schemas.microsoft.com/office/drawing/2014/main" id="{1ECB4AD8-DD9C-439F-ACBB-43CC4FDEA9C9}"/>
              </a:ext>
            </a:extLst>
          </p:cNvPr>
          <p:cNvSpPr>
            <a:spLocks noGrp="1"/>
          </p:cNvSpPr>
          <p:nvPr>
            <p:ph sz="half" idx="2"/>
          </p:nvPr>
        </p:nvSpPr>
        <p:spPr/>
        <p:txBody>
          <a:bodyPr vert="horz" lIns="91440" tIns="45720" rIns="91440" bIns="45720" rtlCol="0" anchor="t">
            <a:normAutofit/>
          </a:bodyPr>
          <a:lstStyle/>
          <a:p>
            <a:r>
              <a:rPr lang="en-US" dirty="0"/>
              <a:t>Author</a:t>
            </a:r>
          </a:p>
          <a:p>
            <a:r>
              <a:rPr lang="en-US" dirty="0"/>
              <a:t>Year the site was published/last updated (in round brackets)</a:t>
            </a:r>
          </a:p>
          <a:p>
            <a:r>
              <a:rPr lang="en-US" dirty="0"/>
              <a:t>Title of webpage (in italics)</a:t>
            </a:r>
          </a:p>
          <a:p>
            <a:r>
              <a:rPr lang="en-US" dirty="0"/>
              <a:t>Available at: URL</a:t>
            </a:r>
          </a:p>
          <a:p>
            <a:r>
              <a:rPr lang="en-US" dirty="0"/>
              <a:t>(Accessed: date)</a:t>
            </a:r>
          </a:p>
        </p:txBody>
      </p:sp>
      <p:sp>
        <p:nvSpPr>
          <p:cNvPr id="5" name="Text Placeholder 4">
            <a:extLst>
              <a:ext uri="{FF2B5EF4-FFF2-40B4-BE49-F238E27FC236}">
                <a16:creationId xmlns:a16="http://schemas.microsoft.com/office/drawing/2014/main" id="{676BB5F4-B3D3-4A7D-B228-14BE0CC13343}"/>
              </a:ext>
            </a:extLst>
          </p:cNvPr>
          <p:cNvSpPr>
            <a:spLocks noGrp="1"/>
          </p:cNvSpPr>
          <p:nvPr>
            <p:ph type="body" sz="quarter" idx="3"/>
          </p:nvPr>
        </p:nvSpPr>
        <p:spPr/>
        <p:txBody>
          <a:bodyPr/>
          <a:lstStyle/>
          <a:p>
            <a:r>
              <a:rPr lang="en-US" dirty="0"/>
              <a:t>Reference:</a:t>
            </a:r>
          </a:p>
        </p:txBody>
      </p:sp>
      <p:sp>
        <p:nvSpPr>
          <p:cNvPr id="6" name="Content Placeholder 5">
            <a:extLst>
              <a:ext uri="{FF2B5EF4-FFF2-40B4-BE49-F238E27FC236}">
                <a16:creationId xmlns:a16="http://schemas.microsoft.com/office/drawing/2014/main" id="{F14009A6-3544-4A36-8362-373074F5EA07}"/>
              </a:ext>
            </a:extLst>
          </p:cNvPr>
          <p:cNvSpPr>
            <a:spLocks noGrp="1"/>
          </p:cNvSpPr>
          <p:nvPr>
            <p:ph sz="quarter" idx="4"/>
          </p:nvPr>
        </p:nvSpPr>
        <p:spPr/>
        <p:txBody>
          <a:bodyPr vert="horz" lIns="91440" tIns="45720" rIns="91440" bIns="45720" rtlCol="0" anchor="t">
            <a:normAutofit/>
          </a:bodyPr>
          <a:lstStyle/>
          <a:p>
            <a:r>
              <a:rPr lang="en-US" dirty="0"/>
              <a:t>Burton, P.A. (2012) </a:t>
            </a:r>
            <a:r>
              <a:rPr lang="en-US" i="1" dirty="0"/>
              <a:t>Castles of Spain.</a:t>
            </a:r>
            <a:r>
              <a:rPr lang="en-US" dirty="0"/>
              <a:t> Available at: </a:t>
            </a:r>
            <a:r>
              <a:rPr lang="en-US" dirty="0">
                <a:hlinkClick r:id="rId2"/>
              </a:rPr>
              <a:t>http://www.castlesofspain.co.uk</a:t>
            </a:r>
            <a:r>
              <a:rPr lang="en-US" dirty="0"/>
              <a:t> (accessed: 14 October 2015)</a:t>
            </a:r>
          </a:p>
          <a:p>
            <a:endParaRPr lang="en-US" dirty="0"/>
          </a:p>
          <a:p>
            <a:r>
              <a:rPr lang="en-US" dirty="0"/>
              <a:t>NO AUTHOR?</a:t>
            </a:r>
          </a:p>
          <a:p>
            <a:r>
              <a:rPr lang="en-US" i="1" dirty="0"/>
              <a:t>Castles of Spain.</a:t>
            </a:r>
            <a:r>
              <a:rPr lang="en-US" dirty="0"/>
              <a:t> Available at: </a:t>
            </a:r>
            <a:r>
              <a:rPr lang="en-US" u="sng" dirty="0">
                <a:hlinkClick r:id="rId3"/>
              </a:rPr>
              <a:t>http://www.castlesofspain.co.uk</a:t>
            </a:r>
            <a:r>
              <a:rPr lang="en-US" u="sng" dirty="0"/>
              <a:t> (accessed: 14 October 2015)</a:t>
            </a:r>
            <a:endParaRPr lang="en-US" dirty="0"/>
          </a:p>
          <a:p>
            <a:pPr marL="0" indent="0">
              <a:buNone/>
            </a:pPr>
            <a:endParaRPr lang="en-US" dirty="0"/>
          </a:p>
        </p:txBody>
      </p:sp>
    </p:spTree>
    <p:extLst>
      <p:ext uri="{BB962C8B-B14F-4D97-AF65-F5344CB8AC3E}">
        <p14:creationId xmlns:p14="http://schemas.microsoft.com/office/powerpoint/2010/main" val="30926515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2AB8-DB22-412F-B527-F0FE61E064F5}"/>
              </a:ext>
            </a:extLst>
          </p:cNvPr>
          <p:cNvSpPr>
            <a:spLocks noGrp="1"/>
          </p:cNvSpPr>
          <p:nvPr>
            <p:ph type="title"/>
          </p:nvPr>
        </p:nvSpPr>
        <p:spPr/>
        <p:txBody>
          <a:bodyPr/>
          <a:lstStyle/>
          <a:p>
            <a:r>
              <a:rPr lang="en-US" dirty="0"/>
              <a:t>Law Commission Reports and Consultation papers</a:t>
            </a:r>
          </a:p>
        </p:txBody>
      </p:sp>
      <p:sp>
        <p:nvSpPr>
          <p:cNvPr id="3" name="Text Placeholder 2">
            <a:extLst>
              <a:ext uri="{FF2B5EF4-FFF2-40B4-BE49-F238E27FC236}">
                <a16:creationId xmlns:a16="http://schemas.microsoft.com/office/drawing/2014/main" id="{84709E5C-948D-44C1-8E64-C729C0FE7380}"/>
              </a:ext>
            </a:extLst>
          </p:cNvPr>
          <p:cNvSpPr>
            <a:spLocks noGrp="1"/>
          </p:cNvSpPr>
          <p:nvPr>
            <p:ph type="body" idx="1"/>
          </p:nvPr>
        </p:nvSpPr>
        <p:spPr>
          <a:xfrm>
            <a:off x="675745" y="2160983"/>
            <a:ext cx="4185623" cy="289392"/>
          </a:xfrm>
        </p:spPr>
        <p:txBody>
          <a:bodyPr/>
          <a:lstStyle/>
          <a:p>
            <a:r>
              <a:rPr lang="en-US" dirty="0"/>
              <a:t>Order:</a:t>
            </a:r>
          </a:p>
        </p:txBody>
      </p:sp>
      <p:sp>
        <p:nvSpPr>
          <p:cNvPr id="4" name="Content Placeholder 3">
            <a:extLst>
              <a:ext uri="{FF2B5EF4-FFF2-40B4-BE49-F238E27FC236}">
                <a16:creationId xmlns:a16="http://schemas.microsoft.com/office/drawing/2014/main" id="{501947BF-5188-444E-B083-1C9E35875FAD}"/>
              </a:ext>
            </a:extLst>
          </p:cNvPr>
          <p:cNvSpPr>
            <a:spLocks noGrp="1"/>
          </p:cNvSpPr>
          <p:nvPr>
            <p:ph sz="half" idx="2"/>
          </p:nvPr>
        </p:nvSpPr>
        <p:spPr>
          <a:xfrm>
            <a:off x="675745" y="2611739"/>
            <a:ext cx="4185623" cy="3662705"/>
          </a:xfrm>
        </p:spPr>
        <p:txBody>
          <a:bodyPr vert="horz" lIns="91440" tIns="45720" rIns="91440" bIns="45720" rtlCol="0" anchor="t">
            <a:normAutofit fontScale="92500" lnSpcReduction="10000"/>
          </a:bodyPr>
          <a:lstStyle/>
          <a:p>
            <a:r>
              <a:rPr lang="en-US" dirty="0"/>
              <a:t>Law Commission</a:t>
            </a:r>
          </a:p>
          <a:p>
            <a:r>
              <a:rPr lang="en-US" dirty="0"/>
              <a:t>Year of publication (in brackets)</a:t>
            </a:r>
          </a:p>
          <a:p>
            <a:r>
              <a:rPr lang="en-US" dirty="0"/>
              <a:t>Title of Report or consultation paper (in italics)</a:t>
            </a:r>
          </a:p>
          <a:p>
            <a:r>
              <a:rPr lang="en-US" dirty="0"/>
              <a:t>Number of report or paper, command paper number (if given) (in round brackets)</a:t>
            </a:r>
          </a:p>
          <a:p>
            <a:r>
              <a:rPr lang="en-US" dirty="0"/>
              <a:t>Place of publication: publisher </a:t>
            </a:r>
          </a:p>
          <a:p>
            <a:pPr marL="0" indent="0">
              <a:buNone/>
            </a:pPr>
            <a:r>
              <a:rPr lang="en-US" sz="1900" dirty="0">
                <a:solidFill>
                  <a:srgbClr val="FF0000"/>
                </a:solidFill>
              </a:rPr>
              <a:t>OR if online:</a:t>
            </a:r>
            <a:endParaRPr lang="en-US" dirty="0"/>
          </a:p>
          <a:p>
            <a:r>
              <a:rPr lang="en-US" dirty="0"/>
              <a:t>Available at URL</a:t>
            </a:r>
          </a:p>
          <a:p>
            <a:r>
              <a:rPr lang="en-US" dirty="0"/>
              <a:t>(Accessed: date)</a:t>
            </a:r>
          </a:p>
        </p:txBody>
      </p:sp>
      <p:sp>
        <p:nvSpPr>
          <p:cNvPr id="5" name="Text Placeholder 4">
            <a:extLst>
              <a:ext uri="{FF2B5EF4-FFF2-40B4-BE49-F238E27FC236}">
                <a16:creationId xmlns:a16="http://schemas.microsoft.com/office/drawing/2014/main" id="{EA9F48E2-A575-4FDC-A39A-EBF597BA06BE}"/>
              </a:ext>
            </a:extLst>
          </p:cNvPr>
          <p:cNvSpPr>
            <a:spLocks noGrp="1"/>
          </p:cNvSpPr>
          <p:nvPr>
            <p:ph type="body" sz="quarter" idx="3"/>
          </p:nvPr>
        </p:nvSpPr>
        <p:spPr>
          <a:xfrm>
            <a:off x="5088383" y="2160983"/>
            <a:ext cx="4185618" cy="208710"/>
          </a:xfrm>
        </p:spPr>
        <p:txBody>
          <a:bodyPr/>
          <a:lstStyle/>
          <a:p>
            <a:r>
              <a:rPr lang="en-US" dirty="0"/>
              <a:t>Example</a:t>
            </a:r>
          </a:p>
        </p:txBody>
      </p:sp>
      <p:sp>
        <p:nvSpPr>
          <p:cNvPr id="6" name="Content Placeholder 5">
            <a:extLst>
              <a:ext uri="{FF2B5EF4-FFF2-40B4-BE49-F238E27FC236}">
                <a16:creationId xmlns:a16="http://schemas.microsoft.com/office/drawing/2014/main" id="{8D8D84E5-01F3-4F73-BDE4-2CE2D31FA594}"/>
              </a:ext>
            </a:extLst>
          </p:cNvPr>
          <p:cNvSpPr>
            <a:spLocks noGrp="1"/>
          </p:cNvSpPr>
          <p:nvPr>
            <p:ph sz="quarter" idx="4"/>
          </p:nvPr>
        </p:nvSpPr>
        <p:spPr>
          <a:xfrm>
            <a:off x="5088384" y="2611740"/>
            <a:ext cx="4185617" cy="3510304"/>
          </a:xfrm>
        </p:spPr>
        <p:txBody>
          <a:bodyPr vert="horz" lIns="91440" tIns="45720" rIns="91440" bIns="45720" rtlCol="0" anchor="t">
            <a:normAutofit fontScale="92500" lnSpcReduction="10000"/>
          </a:bodyPr>
          <a:lstStyle/>
          <a:p>
            <a:r>
              <a:rPr lang="en-US" sz="1900" dirty="0"/>
              <a:t> Law Commission (2001) </a:t>
            </a:r>
            <a:r>
              <a:rPr lang="en-US" sz="1900" i="1" dirty="0"/>
              <a:t>Double  Jeopardy and Prosecution Appeals,</a:t>
            </a:r>
            <a:r>
              <a:rPr lang="en-US" sz="1900" dirty="0"/>
              <a:t> (Law com No 267, Cm 5048). London: The Stationery Office</a:t>
            </a:r>
          </a:p>
          <a:p>
            <a:pPr marL="0" indent="0">
              <a:buNone/>
            </a:pPr>
            <a:r>
              <a:rPr lang="en-US" sz="1900" dirty="0">
                <a:solidFill>
                  <a:srgbClr val="FF0000"/>
                </a:solidFill>
                <a:ea typeface="+mn-lt"/>
                <a:cs typeface="+mn-lt"/>
              </a:rPr>
              <a:t>OR</a:t>
            </a:r>
          </a:p>
          <a:p>
            <a:r>
              <a:rPr lang="en-US" sz="1900" dirty="0">
                <a:ea typeface="+mn-lt"/>
                <a:cs typeface="+mn-lt"/>
              </a:rPr>
              <a:t>Law Commission (2001) D</a:t>
            </a:r>
            <a:r>
              <a:rPr lang="en-US" sz="1900" i="1" dirty="0">
                <a:ea typeface="+mn-lt"/>
                <a:cs typeface="+mn-lt"/>
              </a:rPr>
              <a:t>ouble   Jeopardy and Prosecution Appeals</a:t>
            </a:r>
            <a:r>
              <a:rPr lang="en-US" sz="1900" dirty="0">
                <a:ea typeface="+mn-lt"/>
                <a:cs typeface="+mn-lt"/>
              </a:rPr>
              <a:t>, (Law com No 267, Cm5048). Available at </a:t>
            </a:r>
            <a:r>
              <a:rPr lang="en-US" sz="1900" dirty="0">
                <a:ea typeface="+mn-lt"/>
                <a:cs typeface="+mn-lt"/>
                <a:hlinkClick r:id="rId2"/>
              </a:rPr>
              <a:t>http://lawcommssion.justice.gov.uk/areas/doublejeopardy.htm</a:t>
            </a:r>
            <a:r>
              <a:rPr lang="en-US" sz="1900" dirty="0">
                <a:ea typeface="+mn-lt"/>
                <a:cs typeface="+mn-lt"/>
              </a:rPr>
              <a:t> (accessed: 17 September 2015)</a:t>
            </a:r>
          </a:p>
          <a:p>
            <a:pPr marL="0" indent="0">
              <a:buNone/>
            </a:pPr>
            <a:endParaRPr lang="en-US" sz="1900" dirty="0">
              <a:ea typeface="+mn-lt"/>
              <a:cs typeface="+mn-lt"/>
            </a:endParaRPr>
          </a:p>
        </p:txBody>
      </p:sp>
    </p:spTree>
    <p:extLst>
      <p:ext uri="{BB962C8B-B14F-4D97-AF65-F5344CB8AC3E}">
        <p14:creationId xmlns:p14="http://schemas.microsoft.com/office/powerpoint/2010/main" val="6011324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89BF-0F62-4D35-B48D-070F3F24C8DA}"/>
              </a:ext>
            </a:extLst>
          </p:cNvPr>
          <p:cNvSpPr>
            <a:spLocks noGrp="1"/>
          </p:cNvSpPr>
          <p:nvPr>
            <p:ph type="title"/>
          </p:nvPr>
        </p:nvSpPr>
        <p:spPr/>
        <p:txBody>
          <a:bodyPr/>
          <a:lstStyle/>
          <a:p>
            <a:r>
              <a:rPr lang="en-US" dirty="0"/>
              <a:t>Reliable Sources</a:t>
            </a:r>
          </a:p>
        </p:txBody>
      </p:sp>
      <p:sp>
        <p:nvSpPr>
          <p:cNvPr id="3" name="Content Placeholder 2">
            <a:extLst>
              <a:ext uri="{FF2B5EF4-FFF2-40B4-BE49-F238E27FC236}">
                <a16:creationId xmlns:a16="http://schemas.microsoft.com/office/drawing/2014/main" id="{87192CFB-B5E7-41AE-8598-D2CA03955CC0}"/>
              </a:ext>
            </a:extLst>
          </p:cNvPr>
          <p:cNvSpPr>
            <a:spLocks noGrp="1"/>
          </p:cNvSpPr>
          <p:nvPr>
            <p:ph idx="1"/>
          </p:nvPr>
        </p:nvSpPr>
        <p:spPr/>
        <p:txBody>
          <a:bodyPr vert="horz" lIns="91440" tIns="45720" rIns="91440" bIns="45720" rtlCol="0" anchor="t">
            <a:normAutofit/>
          </a:bodyPr>
          <a:lstStyle/>
          <a:p>
            <a:pPr marL="0" indent="0">
              <a:buNone/>
            </a:pPr>
            <a:r>
              <a:rPr lang="en-US" dirty="0"/>
              <a:t>How do you know if anything is a Reliable source?</a:t>
            </a:r>
          </a:p>
          <a:p>
            <a:pPr marL="0" indent="0">
              <a:buNone/>
            </a:pPr>
            <a:r>
              <a:rPr lang="en-US" dirty="0"/>
              <a:t>Reliable Sources are books (printed/eBooks), articles, conference papers, government publications, journals etc. </a:t>
            </a:r>
          </a:p>
          <a:p>
            <a:pPr marL="0" indent="0">
              <a:buNone/>
            </a:pPr>
            <a:endParaRPr lang="en-US" dirty="0"/>
          </a:p>
          <a:p>
            <a:pPr marL="0" indent="0">
              <a:buNone/>
            </a:pPr>
            <a:r>
              <a:rPr lang="en-US" dirty="0"/>
              <a:t>Many newspapers, webpages magazines &amp; social media can be unreliable.</a:t>
            </a:r>
          </a:p>
          <a:p>
            <a:pPr marL="0" indent="0">
              <a:buNone/>
            </a:pPr>
            <a:r>
              <a:rPr lang="en-US" dirty="0"/>
              <a:t>They may be weak sources of information; offer someone's opinion; they are not experts.</a:t>
            </a:r>
          </a:p>
          <a:p>
            <a:pPr marL="0" indent="0">
              <a:buNone/>
            </a:pPr>
            <a:r>
              <a:rPr lang="en-US" dirty="0"/>
              <a:t>Webpages – if there are no author names, titles or dates – Ask yourself is it reliable or suitable of academic work? </a:t>
            </a:r>
          </a:p>
        </p:txBody>
      </p:sp>
    </p:spTree>
    <p:extLst>
      <p:ext uri="{BB962C8B-B14F-4D97-AF65-F5344CB8AC3E}">
        <p14:creationId xmlns:p14="http://schemas.microsoft.com/office/powerpoint/2010/main" val="10229026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1F0E6-F841-4CF2-97BE-9AAF4B77FD95}"/>
              </a:ext>
            </a:extLst>
          </p:cNvPr>
          <p:cNvSpPr>
            <a:spLocks noGrp="1"/>
          </p:cNvSpPr>
          <p:nvPr>
            <p:ph type="title"/>
          </p:nvPr>
        </p:nvSpPr>
        <p:spPr/>
        <p:txBody>
          <a:bodyPr/>
          <a:lstStyle/>
          <a:p>
            <a:r>
              <a:rPr lang="en-US" dirty="0"/>
              <a:t>Secondary Referencing</a:t>
            </a:r>
          </a:p>
        </p:txBody>
      </p:sp>
      <p:sp>
        <p:nvSpPr>
          <p:cNvPr id="3" name="Content Placeholder 2">
            <a:extLst>
              <a:ext uri="{FF2B5EF4-FFF2-40B4-BE49-F238E27FC236}">
                <a16:creationId xmlns:a16="http://schemas.microsoft.com/office/drawing/2014/main" id="{D37FFD88-27C5-4E08-A194-B52227131062}"/>
              </a:ext>
            </a:extLst>
          </p:cNvPr>
          <p:cNvSpPr>
            <a:spLocks noGrp="1"/>
          </p:cNvSpPr>
          <p:nvPr>
            <p:ph sz="half" idx="1"/>
          </p:nvPr>
        </p:nvSpPr>
        <p:spPr/>
        <p:txBody>
          <a:bodyPr vert="horz" lIns="91440" tIns="45720" rIns="91440" bIns="45720" rtlCol="0" anchor="t">
            <a:normAutofit/>
          </a:bodyPr>
          <a:lstStyle/>
          <a:p>
            <a:r>
              <a:rPr lang="en-US" dirty="0"/>
              <a:t>Citing or referencing work that has been mentioned or quoted in the work you are reading (Pears &amp; Shields, 2016)</a:t>
            </a:r>
          </a:p>
          <a:p>
            <a:r>
              <a:rPr lang="en-US" dirty="0"/>
              <a:t>It is important you cite/reference the primary source of your information. </a:t>
            </a:r>
          </a:p>
          <a:p>
            <a:endParaRPr lang="en-US" dirty="0"/>
          </a:p>
          <a:p>
            <a:endParaRPr lang="en-US" dirty="0"/>
          </a:p>
        </p:txBody>
      </p:sp>
      <p:sp>
        <p:nvSpPr>
          <p:cNvPr id="4" name="Content Placeholder 3">
            <a:extLst>
              <a:ext uri="{FF2B5EF4-FFF2-40B4-BE49-F238E27FC236}">
                <a16:creationId xmlns:a16="http://schemas.microsoft.com/office/drawing/2014/main" id="{4F79D439-12ED-4049-A9CE-758F9E9A206B}"/>
              </a:ext>
            </a:extLst>
          </p:cNvPr>
          <p:cNvSpPr>
            <a:spLocks noGrp="1"/>
          </p:cNvSpPr>
          <p:nvPr>
            <p:ph sz="half" idx="2"/>
          </p:nvPr>
        </p:nvSpPr>
        <p:spPr/>
        <p:txBody>
          <a:bodyPr vert="horz" lIns="91440" tIns="45720" rIns="91440" bIns="45720" rtlCol="0" anchor="t">
            <a:normAutofit/>
          </a:bodyPr>
          <a:lstStyle/>
          <a:p>
            <a:r>
              <a:rPr lang="en-US" dirty="0"/>
              <a:t>Example- </a:t>
            </a:r>
          </a:p>
          <a:p>
            <a:r>
              <a:rPr lang="en-US" dirty="0"/>
              <a:t>You read a study by Harvey (primary Source) in a book by Lewis (secondary Source) you should locate and read the original work by Harvey. If you cannot find original source THEN you cannot include it in your reference list. You can only cite it in your text. </a:t>
            </a:r>
          </a:p>
        </p:txBody>
      </p:sp>
    </p:spTree>
    <p:extLst>
      <p:ext uri="{BB962C8B-B14F-4D97-AF65-F5344CB8AC3E}">
        <p14:creationId xmlns:p14="http://schemas.microsoft.com/office/powerpoint/2010/main" val="29037093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02DF-4856-4DB6-A207-DF23E314F8E4}"/>
              </a:ext>
            </a:extLst>
          </p:cNvPr>
          <p:cNvSpPr>
            <a:spLocks noGrp="1"/>
          </p:cNvSpPr>
          <p:nvPr>
            <p:ph type="title"/>
          </p:nvPr>
        </p:nvSpPr>
        <p:spPr/>
        <p:txBody>
          <a:bodyPr/>
          <a:lstStyle/>
          <a:p>
            <a:r>
              <a:rPr lang="en-US" dirty="0"/>
              <a:t>Secondary Referencing</a:t>
            </a:r>
          </a:p>
        </p:txBody>
      </p:sp>
      <p:sp>
        <p:nvSpPr>
          <p:cNvPr id="3" name="Content Placeholder 2">
            <a:extLst>
              <a:ext uri="{FF2B5EF4-FFF2-40B4-BE49-F238E27FC236}">
                <a16:creationId xmlns:a16="http://schemas.microsoft.com/office/drawing/2014/main" id="{F805E41C-32CE-49E3-A23B-30683516232C}"/>
              </a:ext>
            </a:extLst>
          </p:cNvPr>
          <p:cNvSpPr>
            <a:spLocks noGrp="1"/>
          </p:cNvSpPr>
          <p:nvPr>
            <p:ph idx="1"/>
          </p:nvPr>
        </p:nvSpPr>
        <p:spPr/>
        <p:txBody>
          <a:bodyPr vert="horz" lIns="91440" tIns="45720" rIns="91440" bIns="45720" rtlCol="0" anchor="t">
            <a:normAutofit/>
          </a:bodyPr>
          <a:lstStyle/>
          <a:p>
            <a:r>
              <a:rPr lang="en-US" dirty="0"/>
              <a:t>Example's - </a:t>
            </a:r>
          </a:p>
          <a:p>
            <a:endParaRPr lang="en-US" dirty="0"/>
          </a:p>
          <a:p>
            <a:pPr marL="0" indent="0">
              <a:buNone/>
            </a:pPr>
            <a:r>
              <a:rPr lang="en-US" dirty="0"/>
              <a:t>Harvey (2015, quoted in Lewis, 2016, p 86) provides an excellent survey...</a:t>
            </a:r>
          </a:p>
          <a:p>
            <a:r>
              <a:rPr lang="en-US" dirty="0"/>
              <a:t>You include Harvey and Lewis in your reference.</a:t>
            </a:r>
          </a:p>
          <a:p>
            <a:pPr marL="0" indent="0">
              <a:buNone/>
            </a:pPr>
            <a:endParaRPr lang="en-US" dirty="0"/>
          </a:p>
          <a:p>
            <a:pPr marL="0" indent="0">
              <a:buNone/>
            </a:pPr>
            <a:r>
              <a:rPr lang="en-US" dirty="0"/>
              <a:t>White's view on genetic abnormalities in crops (2014, cited in Murray, 2015) support the idea that...</a:t>
            </a:r>
          </a:p>
          <a:p>
            <a:r>
              <a:rPr lang="en-US" dirty="0"/>
              <a:t>If you are unable to read primary source you can only CITE them.</a:t>
            </a:r>
          </a:p>
        </p:txBody>
      </p:sp>
    </p:spTree>
    <p:extLst>
      <p:ext uri="{BB962C8B-B14F-4D97-AF65-F5344CB8AC3E}">
        <p14:creationId xmlns:p14="http://schemas.microsoft.com/office/powerpoint/2010/main" val="388072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Reference?</a:t>
            </a:r>
            <a:endParaRPr lang="en-GB" dirty="0"/>
          </a:p>
        </p:txBody>
      </p:sp>
      <p:sp>
        <p:nvSpPr>
          <p:cNvPr id="3" name="Content Placeholder 2"/>
          <p:cNvSpPr>
            <a:spLocks noGrp="1"/>
          </p:cNvSpPr>
          <p:nvPr>
            <p:ph idx="1"/>
          </p:nvPr>
        </p:nvSpPr>
        <p:spPr/>
        <p:txBody>
          <a:bodyPr/>
          <a:lstStyle/>
          <a:p>
            <a:r>
              <a:rPr lang="en-GB" sz="1600" i="1" dirty="0" smtClean="0"/>
              <a:t>“The key </a:t>
            </a:r>
            <a:r>
              <a:rPr lang="en-GB" sz="1600" i="1" dirty="0"/>
              <a:t>issues that concerned </a:t>
            </a:r>
            <a:r>
              <a:rPr lang="en-GB" sz="1600" i="1" dirty="0" smtClean="0"/>
              <a:t>Marx the </a:t>
            </a:r>
            <a:r>
              <a:rPr lang="en-GB" sz="1600" i="1" dirty="0"/>
              <a:t>politics of economic class, relations between </a:t>
            </a:r>
            <a:r>
              <a:rPr lang="en-GB" sz="1600" i="1" dirty="0" smtClean="0"/>
              <a:t>labour </a:t>
            </a:r>
            <a:r>
              <a:rPr lang="en-GB" sz="1600" i="1" dirty="0"/>
              <a:t>and capital, relations between </a:t>
            </a:r>
            <a:r>
              <a:rPr lang="en-GB" sz="1600" i="1" dirty="0">
                <a:hlinkClick r:id="rId2"/>
              </a:rPr>
              <a:t>culture</a:t>
            </a:r>
            <a:r>
              <a:rPr lang="en-GB" sz="1600" i="1" dirty="0"/>
              <a:t>, social life, and economy, economic exploitation, and inequality, the connections between wealth and power, and the connections between critical consciousness and progressive social </a:t>
            </a:r>
            <a:r>
              <a:rPr lang="en-GB" sz="1600" i="1" dirty="0" smtClean="0"/>
              <a:t>change”.</a:t>
            </a:r>
            <a:endParaRPr lang="en-GB" sz="1600" i="1" dirty="0"/>
          </a:p>
          <a:p>
            <a:endParaRPr lang="en-GB" dirty="0" smtClean="0"/>
          </a:p>
          <a:p>
            <a:r>
              <a:rPr lang="en-GB" dirty="0" smtClean="0"/>
              <a:t>If you change this text into your </a:t>
            </a:r>
            <a:r>
              <a:rPr lang="en-GB" b="1" dirty="0" smtClean="0"/>
              <a:t>own words </a:t>
            </a:r>
            <a:r>
              <a:rPr lang="en-GB" dirty="0" smtClean="0"/>
              <a:t>do you need to quote?</a:t>
            </a:r>
          </a:p>
          <a:p>
            <a:r>
              <a:rPr lang="en-GB" dirty="0" smtClean="0"/>
              <a:t> For Example: - the </a:t>
            </a:r>
            <a:r>
              <a:rPr lang="en-GB" dirty="0"/>
              <a:t>key things which worried him </a:t>
            </a:r>
            <a:r>
              <a:rPr lang="en-GB" dirty="0" smtClean="0"/>
              <a:t>were</a:t>
            </a:r>
            <a:r>
              <a:rPr lang="en-GB" dirty="0"/>
              <a:t>: relations between </a:t>
            </a:r>
            <a:r>
              <a:rPr lang="en-GB" dirty="0" smtClean="0"/>
              <a:t>culture, Labour and capital, economy and economy exploitation, politics </a:t>
            </a:r>
            <a:r>
              <a:rPr lang="en-GB" dirty="0"/>
              <a:t>of economic class, relations between </a:t>
            </a:r>
            <a:r>
              <a:rPr lang="en-GB" dirty="0" smtClean="0"/>
              <a:t>social life and economic inequality</a:t>
            </a:r>
            <a:r>
              <a:rPr lang="en-GB" dirty="0"/>
              <a:t>.  </a:t>
            </a:r>
            <a:endParaRPr lang="en-GB" dirty="0" smtClean="0"/>
          </a:p>
          <a:p>
            <a:pPr marL="0" indent="0">
              <a:buNone/>
            </a:pPr>
            <a:r>
              <a:rPr lang="en-GB" dirty="0" smtClean="0"/>
              <a:t>Answer?</a:t>
            </a:r>
            <a:endParaRPr lang="en-GB" dirty="0"/>
          </a:p>
        </p:txBody>
      </p:sp>
    </p:spTree>
    <p:extLst>
      <p:ext uri="{BB962C8B-B14F-4D97-AF65-F5344CB8AC3E}">
        <p14:creationId xmlns:p14="http://schemas.microsoft.com/office/powerpoint/2010/main" val="25711636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22500" y="2133600"/>
            <a:ext cx="7747000" cy="4191000"/>
          </a:xfrm>
        </p:spPr>
        <p:txBody>
          <a:bodyPr/>
          <a:lstStyle/>
          <a:p>
            <a:pPr>
              <a:defRPr/>
            </a:pPr>
            <a:r>
              <a:rPr lang="en-GB" dirty="0" smtClean="0"/>
              <a:t>Citation and quotation are two ways to refer to earlier works to bolster one’s point of view</a:t>
            </a:r>
          </a:p>
          <a:p>
            <a:pPr>
              <a:defRPr/>
            </a:pPr>
            <a:r>
              <a:rPr lang="en-GB" dirty="0" smtClean="0"/>
              <a:t>Quotation requires you reproduce entire text along with quotation marks. On the other had, you are at liberty to paraphrase the text in your own words and there is no need to make use of quotation marks.</a:t>
            </a:r>
          </a:p>
          <a:p>
            <a:pPr>
              <a:defRPr/>
            </a:pPr>
            <a:r>
              <a:rPr lang="en-GB" dirty="0" smtClean="0"/>
              <a:t>Citation is general where you casually refer to an earlier view point. On the other hand, quotation is specific and requires reproduction of the actual text.</a:t>
            </a:r>
          </a:p>
          <a:p>
            <a:pPr>
              <a:defRPr/>
            </a:pPr>
            <a:endParaRPr lang="en-GB" sz="800" dirty="0"/>
          </a:p>
          <a:p>
            <a:pPr>
              <a:defRPr/>
            </a:pPr>
            <a:r>
              <a:rPr lang="en-GB" sz="900" dirty="0"/>
              <a:t>Difference between citations &amp; Quotes (2001) Online Available at: </a:t>
            </a:r>
            <a:r>
              <a:rPr lang="en-GB" sz="900" dirty="0">
                <a:hlinkClick r:id="rId2"/>
              </a:rPr>
              <a:t>https://www.differencebetween.com/difference-between-citation-and-vs-quotation/</a:t>
            </a:r>
            <a:r>
              <a:rPr lang="en-GB" sz="900" dirty="0"/>
              <a:t> </a:t>
            </a:r>
            <a:r>
              <a:rPr lang="en-GB" sz="900" dirty="0">
                <a:solidFill>
                  <a:schemeClr val="tx1"/>
                </a:solidFill>
              </a:rPr>
              <a:t>(Accessed 4</a:t>
            </a:r>
            <a:r>
              <a:rPr lang="en-GB" sz="900" baseline="30000" dirty="0">
                <a:solidFill>
                  <a:schemeClr val="tx1"/>
                </a:solidFill>
              </a:rPr>
              <a:t>th</a:t>
            </a:r>
            <a:r>
              <a:rPr lang="en-GB" sz="900" dirty="0">
                <a:solidFill>
                  <a:schemeClr val="tx1"/>
                </a:solidFill>
              </a:rPr>
              <a:t> October 2018)</a:t>
            </a:r>
            <a:endParaRPr lang="en-GB" sz="900" dirty="0"/>
          </a:p>
          <a:p>
            <a:pPr marL="0" indent="0">
              <a:buNone/>
              <a:defRPr/>
            </a:pPr>
            <a:endParaRPr lang="en-GB" dirty="0"/>
          </a:p>
        </p:txBody>
      </p:sp>
      <p:sp>
        <p:nvSpPr>
          <p:cNvPr id="18435" name="Title 2"/>
          <p:cNvSpPr>
            <a:spLocks noGrp="1"/>
          </p:cNvSpPr>
          <p:nvPr>
            <p:ph type="title"/>
          </p:nvPr>
        </p:nvSpPr>
        <p:spPr/>
        <p:txBody>
          <a:bodyPr/>
          <a:lstStyle/>
          <a:p>
            <a:r>
              <a:rPr lang="en-GB" altLang="en-US" b="1" dirty="0"/>
              <a:t>Citation vs Quotation</a:t>
            </a:r>
            <a:endParaRPr lang="en-GB" altLang="en-US" dirty="0"/>
          </a:p>
        </p:txBody>
      </p:sp>
    </p:spTree>
    <p:extLst>
      <p:ext uri="{BB962C8B-B14F-4D97-AF65-F5344CB8AC3E}">
        <p14:creationId xmlns:p14="http://schemas.microsoft.com/office/powerpoint/2010/main" val="39592348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2719" y="881450"/>
            <a:ext cx="7449740" cy="1068796"/>
          </a:xfrm>
        </p:spPr>
        <p:txBody>
          <a:bodyPr>
            <a:normAutofit fontScale="90000"/>
          </a:bodyPr>
          <a:lstStyle/>
          <a:p>
            <a:r>
              <a:rPr lang="en-GB" dirty="0" smtClean="0"/>
              <a:t>Referencing: This is how your ‘sources’ should look on your reference page. </a:t>
            </a: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a:xfrm>
            <a:off x="2281237" y="1950245"/>
            <a:ext cx="7871222" cy="4129713"/>
          </a:xfrm>
        </p:spPr>
        <p:txBody>
          <a:bodyPr>
            <a:normAutofit fontScale="77500" lnSpcReduction="20000"/>
          </a:bodyPr>
          <a:lstStyle/>
          <a:p>
            <a:endParaRPr lang="en-GB" dirty="0"/>
          </a:p>
          <a:p>
            <a:r>
              <a:rPr lang="en-GB" dirty="0"/>
              <a:t>Ashes to Ashes Season 1 Episode 1. Found at </a:t>
            </a:r>
            <a:r>
              <a:rPr lang="en-GB" dirty="0" smtClean="0"/>
              <a:t>: www.youtube.com/watch?v=NtVn7oWm05Y Accessed </a:t>
            </a:r>
            <a:r>
              <a:rPr lang="en-GB" dirty="0"/>
              <a:t>19th October 2015. </a:t>
            </a:r>
          </a:p>
          <a:p>
            <a:endParaRPr lang="en-GB" dirty="0"/>
          </a:p>
          <a:p>
            <a:r>
              <a:rPr lang="en-GB" dirty="0"/>
              <a:t>Liberty: Countering Terrorism. Found at </a:t>
            </a:r>
            <a:r>
              <a:rPr lang="en-GB" dirty="0" smtClean="0"/>
              <a:t>https</a:t>
            </a:r>
            <a:r>
              <a:rPr lang="en-GB" dirty="0"/>
              <a:t>://</a:t>
            </a:r>
            <a:r>
              <a:rPr lang="en-GB" dirty="0" smtClean="0"/>
              <a:t>www.liberty-human-rights.org.uk/human-rights/countering-terrorism. </a:t>
            </a:r>
            <a:r>
              <a:rPr lang="en-GB" dirty="0"/>
              <a:t>Accessed 19th October 2015.  </a:t>
            </a:r>
          </a:p>
          <a:p>
            <a:endParaRPr lang="en-GB" dirty="0"/>
          </a:p>
          <a:p>
            <a:r>
              <a:rPr lang="en-GB" dirty="0"/>
              <a:t>McCulloch J. and Pickering S. (2009) </a:t>
            </a:r>
            <a:r>
              <a:rPr lang="en-GB" i="1" dirty="0" smtClean="0"/>
              <a:t>Pre-Crime </a:t>
            </a:r>
            <a:r>
              <a:rPr lang="en-GB" i="1" dirty="0"/>
              <a:t>and Counter-Terrorism: Imagining Future Crime in the “War on Terror”</a:t>
            </a:r>
            <a:r>
              <a:rPr lang="en-GB" dirty="0"/>
              <a:t>. The British Journal of Criminology. Vol. 49. Number 5. p. 628 – 645.  </a:t>
            </a:r>
          </a:p>
          <a:p>
            <a:endParaRPr lang="en-GB" dirty="0"/>
          </a:p>
          <a:p>
            <a:r>
              <a:rPr lang="en-GB" dirty="0" smtClean="0"/>
              <a:t>Richardson, </a:t>
            </a:r>
            <a:r>
              <a:rPr lang="en-GB" dirty="0"/>
              <a:t>L. (2006) </a:t>
            </a:r>
            <a:r>
              <a:rPr lang="en-GB" i="1" dirty="0"/>
              <a:t>What Terrorists Want</a:t>
            </a:r>
            <a:r>
              <a:rPr lang="en-GB" dirty="0"/>
              <a:t>. John Murray Publishers. London.</a:t>
            </a:r>
          </a:p>
          <a:p>
            <a:endParaRPr lang="en-GB" dirty="0"/>
          </a:p>
          <a:p>
            <a:r>
              <a:rPr lang="en-GB" dirty="0" smtClean="0"/>
              <a:t>Waterfield, </a:t>
            </a:r>
            <a:r>
              <a:rPr lang="en-GB" dirty="0"/>
              <a:t>B. and </a:t>
            </a:r>
            <a:r>
              <a:rPr lang="en-GB" dirty="0" smtClean="0"/>
              <a:t>Coates, </a:t>
            </a:r>
            <a:r>
              <a:rPr lang="en-GB" dirty="0"/>
              <a:t>S. (2015) </a:t>
            </a:r>
            <a:r>
              <a:rPr lang="en-GB" i="1" dirty="0"/>
              <a:t>Leaders warn Greece will leave EU if it votes no</a:t>
            </a:r>
            <a:r>
              <a:rPr lang="en-GB" dirty="0"/>
              <a:t>. The Times. Tuesday June 30 p.1. </a:t>
            </a:r>
          </a:p>
          <a:p>
            <a:r>
              <a:rPr lang="en-GB" dirty="0" smtClean="0"/>
              <a:t>Case Law reference -  see email.</a:t>
            </a:r>
            <a:endParaRPr lang="en-GB" dirty="0"/>
          </a:p>
        </p:txBody>
      </p:sp>
    </p:spTree>
    <p:extLst>
      <p:ext uri="{BB962C8B-B14F-4D97-AF65-F5344CB8AC3E}">
        <p14:creationId xmlns:p14="http://schemas.microsoft.com/office/powerpoint/2010/main" val="38974161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Case List</a:t>
            </a:r>
            <a:endParaRPr lang="en-GB" dirty="0">
              <a:solidFill>
                <a:schemeClr val="tx1"/>
              </a:solidFill>
            </a:endParaRPr>
          </a:p>
        </p:txBody>
      </p:sp>
      <p:sp>
        <p:nvSpPr>
          <p:cNvPr id="3" name="Content Placeholder 2"/>
          <p:cNvSpPr>
            <a:spLocks noGrp="1"/>
          </p:cNvSpPr>
          <p:nvPr>
            <p:ph idx="1"/>
          </p:nvPr>
        </p:nvSpPr>
        <p:spPr/>
        <p:txBody>
          <a:bodyPr/>
          <a:lstStyle/>
          <a:p>
            <a:r>
              <a:rPr lang="en-GB" dirty="0" smtClean="0"/>
              <a:t>DPP v Smith (1961) AC290</a:t>
            </a:r>
          </a:p>
          <a:p>
            <a:r>
              <a:rPr lang="en-GB" dirty="0" smtClean="0"/>
              <a:t>Brown (2005) EWCA Crim 359</a:t>
            </a:r>
          </a:p>
          <a:p>
            <a:r>
              <a:rPr lang="en-GB" dirty="0" err="1" smtClean="0"/>
              <a:t>Bollom</a:t>
            </a:r>
            <a:r>
              <a:rPr lang="en-GB" dirty="0" smtClean="0"/>
              <a:t> (2004) 2Cr App R 50</a:t>
            </a:r>
          </a:p>
          <a:p>
            <a:r>
              <a:rPr lang="en-GB" dirty="0" smtClean="0"/>
              <a:t>Miller (1954) 2 QB 262</a:t>
            </a:r>
          </a:p>
          <a:p>
            <a:r>
              <a:rPr lang="en-GB" dirty="0" smtClean="0"/>
              <a:t>Smith (1961) AC 290</a:t>
            </a:r>
          </a:p>
          <a:p>
            <a:r>
              <a:rPr lang="en-GB" dirty="0" smtClean="0"/>
              <a:t>R V Constanta (1997) Crim LR 471</a:t>
            </a:r>
            <a:endParaRPr lang="en-GB" dirty="0"/>
          </a:p>
        </p:txBody>
      </p:sp>
    </p:spTree>
    <p:extLst>
      <p:ext uri="{BB962C8B-B14F-4D97-AF65-F5344CB8AC3E}">
        <p14:creationId xmlns:p14="http://schemas.microsoft.com/office/powerpoint/2010/main" val="37366335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Procedure to write Essay’s </a:t>
            </a:r>
            <a:endParaRPr lang="en-GB" dirty="0"/>
          </a:p>
        </p:txBody>
      </p:sp>
      <p:sp>
        <p:nvSpPr>
          <p:cNvPr id="3" name="Content Placeholder 2"/>
          <p:cNvSpPr>
            <a:spLocks noGrp="1"/>
          </p:cNvSpPr>
          <p:nvPr>
            <p:ph idx="1"/>
          </p:nvPr>
        </p:nvSpPr>
        <p:spPr>
          <a:xfrm>
            <a:off x="677334" y="2223651"/>
            <a:ext cx="8596668" cy="3880773"/>
          </a:xfrm>
        </p:spPr>
        <p:txBody>
          <a:bodyPr/>
          <a:lstStyle/>
          <a:p>
            <a:r>
              <a:rPr lang="en-GB" dirty="0" smtClean="0"/>
              <a:t>Clarify the task,</a:t>
            </a:r>
          </a:p>
          <a:p>
            <a:r>
              <a:rPr lang="en-GB" dirty="0" smtClean="0"/>
              <a:t>Collect and Record Information,</a:t>
            </a:r>
          </a:p>
          <a:p>
            <a:r>
              <a:rPr lang="en-GB" dirty="0" smtClean="0"/>
              <a:t>Organise and Plan,</a:t>
            </a:r>
          </a:p>
          <a:p>
            <a:r>
              <a:rPr lang="en-GB" dirty="0" smtClean="0"/>
              <a:t>Write first draft,</a:t>
            </a:r>
          </a:p>
          <a:p>
            <a:r>
              <a:rPr lang="en-GB" dirty="0" smtClean="0"/>
              <a:t>Work on first draft,</a:t>
            </a:r>
          </a:p>
          <a:p>
            <a:r>
              <a:rPr lang="en-GB" dirty="0" smtClean="0"/>
              <a:t>Final draft. </a:t>
            </a:r>
          </a:p>
          <a:p>
            <a:endParaRPr lang="en-GB" dirty="0"/>
          </a:p>
        </p:txBody>
      </p:sp>
    </p:spTree>
    <p:extLst>
      <p:ext uri="{BB962C8B-B14F-4D97-AF65-F5344CB8AC3E}">
        <p14:creationId xmlns:p14="http://schemas.microsoft.com/office/powerpoint/2010/main" val="27259199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write an Essay?</a:t>
            </a:r>
            <a:br>
              <a:rPr lang="en-GB" dirty="0" smtClean="0"/>
            </a:br>
            <a:endParaRPr lang="en-GB" dirty="0"/>
          </a:p>
        </p:txBody>
      </p:sp>
      <p:sp>
        <p:nvSpPr>
          <p:cNvPr id="3" name="Content Placeholder 2"/>
          <p:cNvSpPr>
            <a:spLocks noGrp="1"/>
          </p:cNvSpPr>
          <p:nvPr>
            <p:ph idx="1"/>
          </p:nvPr>
        </p:nvSpPr>
        <p:spPr>
          <a:xfrm>
            <a:off x="677334" y="2218254"/>
            <a:ext cx="8596668" cy="3880773"/>
          </a:xfrm>
        </p:spPr>
        <p:txBody>
          <a:bodyPr>
            <a:normAutofit/>
          </a:bodyPr>
          <a:lstStyle/>
          <a:p>
            <a:r>
              <a:rPr lang="en-GB" sz="2400" b="1" dirty="0" smtClean="0"/>
              <a:t>Understand the title </a:t>
            </a:r>
            <a:r>
              <a:rPr lang="en-GB" sz="2400" dirty="0" smtClean="0"/>
              <a:t>– plan, mind map etc.</a:t>
            </a:r>
          </a:p>
          <a:p>
            <a:r>
              <a:rPr lang="en-GB" sz="2400" b="1" dirty="0" smtClean="0"/>
              <a:t>Introduction</a:t>
            </a:r>
            <a:r>
              <a:rPr lang="en-GB" sz="2400" dirty="0" smtClean="0"/>
              <a:t> – to tell the reader what you are going to do;</a:t>
            </a:r>
          </a:p>
          <a:p>
            <a:r>
              <a:rPr lang="en-GB" sz="2400" b="1" dirty="0" smtClean="0"/>
              <a:t>Main argument </a:t>
            </a:r>
            <a:r>
              <a:rPr lang="en-GB" sz="2400" dirty="0" smtClean="0"/>
              <a:t>– state, support, explain</a:t>
            </a:r>
          </a:p>
          <a:p>
            <a:r>
              <a:rPr lang="en-GB" sz="2400" dirty="0" smtClean="0"/>
              <a:t>You may have </a:t>
            </a:r>
            <a:r>
              <a:rPr lang="en-GB" sz="2400" b="1" dirty="0" smtClean="0"/>
              <a:t>an alternative argument</a:t>
            </a:r>
            <a:r>
              <a:rPr lang="en-GB" sz="2400" dirty="0" smtClean="0"/>
              <a:t> - </a:t>
            </a:r>
            <a:r>
              <a:rPr lang="en-GB" sz="2400" dirty="0"/>
              <a:t>state, support, explain</a:t>
            </a:r>
            <a:endParaRPr lang="en-GB" sz="2400" b="1" dirty="0" smtClean="0"/>
          </a:p>
          <a:p>
            <a:r>
              <a:rPr lang="en-GB" sz="2400" dirty="0" smtClean="0"/>
              <a:t>Make judgements on evidence</a:t>
            </a:r>
          </a:p>
          <a:p>
            <a:r>
              <a:rPr lang="en-GB" sz="2400" b="1" dirty="0" smtClean="0"/>
              <a:t>Conclusion</a:t>
            </a:r>
          </a:p>
          <a:p>
            <a:r>
              <a:rPr lang="en-GB" sz="2400" b="1" dirty="0" smtClean="0"/>
              <a:t>references</a:t>
            </a:r>
          </a:p>
        </p:txBody>
      </p:sp>
    </p:spTree>
    <p:extLst>
      <p:ext uri="{BB962C8B-B14F-4D97-AF65-F5344CB8AC3E}">
        <p14:creationId xmlns:p14="http://schemas.microsoft.com/office/powerpoint/2010/main" val="40772152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Reading</a:t>
            </a:r>
            <a:endParaRPr lang="en-GB" dirty="0"/>
          </a:p>
        </p:txBody>
      </p:sp>
      <p:sp>
        <p:nvSpPr>
          <p:cNvPr id="3" name="Content Placeholder 2"/>
          <p:cNvSpPr>
            <a:spLocks noGrp="1"/>
          </p:cNvSpPr>
          <p:nvPr>
            <p:ph idx="1"/>
          </p:nvPr>
        </p:nvSpPr>
        <p:spPr/>
        <p:txBody>
          <a:bodyPr>
            <a:normAutofit fontScale="85000" lnSpcReduction="20000"/>
          </a:bodyPr>
          <a:lstStyle/>
          <a:p>
            <a:r>
              <a:rPr lang="en-GB" sz="3200" dirty="0"/>
              <a:t>Sarah Moore. The </a:t>
            </a:r>
            <a:r>
              <a:rPr lang="en-GB" sz="3200" dirty="0" smtClean="0"/>
              <a:t>Ultimate Study Skills Handbook (2010) </a:t>
            </a:r>
            <a:r>
              <a:rPr lang="en-GB" sz="3200" b="1" dirty="0" smtClean="0"/>
              <a:t>378.170281ULT</a:t>
            </a:r>
          </a:p>
          <a:p>
            <a:r>
              <a:rPr lang="en-GB" sz="3200" dirty="0" smtClean="0"/>
              <a:t>Essential Study Skills  - The </a:t>
            </a:r>
            <a:r>
              <a:rPr lang="en-GB" sz="3200" dirty="0"/>
              <a:t>C</a:t>
            </a:r>
            <a:r>
              <a:rPr lang="en-GB" sz="3200" dirty="0" smtClean="0"/>
              <a:t>omplete Guide to Success at University Burns. Tom and Sinfield. Sandra (2013) </a:t>
            </a:r>
            <a:r>
              <a:rPr lang="en-GB" sz="3200" b="1" dirty="0" smtClean="0"/>
              <a:t>378.170281 ESS</a:t>
            </a:r>
          </a:p>
          <a:p>
            <a:r>
              <a:rPr lang="en-GB" sz="3200" dirty="0" smtClean="0"/>
              <a:t>Study Skills for Foundation Degree’s (2013) Bedford, D and Wilson, E. </a:t>
            </a:r>
            <a:r>
              <a:rPr lang="en-GB" sz="3200" b="1" dirty="0" smtClean="0"/>
              <a:t>378.170281 BED (Y </a:t>
            </a:r>
            <a:r>
              <a:rPr lang="en-GB" sz="3200" b="1" dirty="0" err="1" smtClean="0"/>
              <a:t>Fform</a:t>
            </a:r>
            <a:r>
              <a:rPr lang="en-GB" sz="3200" b="1" dirty="0" smtClean="0"/>
              <a:t>) and Online</a:t>
            </a:r>
          </a:p>
          <a:p>
            <a:r>
              <a:rPr lang="en-GB" sz="3200" dirty="0" smtClean="0"/>
              <a:t>Pears, R. &amp; Shields, G. (2016) </a:t>
            </a:r>
            <a:r>
              <a:rPr lang="en-GB" sz="3200" i="1" dirty="0" smtClean="0"/>
              <a:t>Cite Them Right. </a:t>
            </a:r>
            <a:r>
              <a:rPr lang="en-GB" sz="3200" dirty="0" smtClean="0"/>
              <a:t>London: Palgrave </a:t>
            </a:r>
            <a:endParaRPr lang="en-GB" sz="3200" dirty="0"/>
          </a:p>
        </p:txBody>
      </p:sp>
    </p:spTree>
    <p:extLst>
      <p:ext uri="{BB962C8B-B14F-4D97-AF65-F5344CB8AC3E}">
        <p14:creationId xmlns:p14="http://schemas.microsoft.com/office/powerpoint/2010/main" val="150051361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228</TotalTime>
  <Words>630</Words>
  <Application>Microsoft Office PowerPoint</Application>
  <PresentationFormat>Widescreen</PresentationFormat>
  <Paragraphs>123</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Arial,Sans-Serif</vt:lpstr>
      <vt:lpstr>Calibri</vt:lpstr>
      <vt:lpstr>Trebuchet MS</vt:lpstr>
      <vt:lpstr>Wingdings 3</vt:lpstr>
      <vt:lpstr>Facet</vt:lpstr>
      <vt:lpstr>Referencing Questions</vt:lpstr>
      <vt:lpstr>Can I referencing from Tutors lecture? </vt:lpstr>
      <vt:lpstr>Online reference</vt:lpstr>
      <vt:lpstr>Online reference</vt:lpstr>
      <vt:lpstr>Law Commission Reports and Consultation papers</vt:lpstr>
      <vt:lpstr>Reliable Sources</vt:lpstr>
      <vt:lpstr>Secondary Referencing</vt:lpstr>
      <vt:lpstr>Secondary Referencing</vt:lpstr>
      <vt:lpstr>How to Reference?</vt:lpstr>
      <vt:lpstr>Citation vs Quotation</vt:lpstr>
      <vt:lpstr>Referencing: This is how your ‘sources’ should look on your reference page.   </vt:lpstr>
      <vt:lpstr>Case List</vt:lpstr>
      <vt:lpstr>Procedure to write Essay’s </vt:lpstr>
      <vt:lpstr>How to write an Essay? </vt:lpstr>
      <vt:lpstr>Additional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Jane Thomas</cp:lastModifiedBy>
  <cp:revision>555</cp:revision>
  <dcterms:created xsi:type="dcterms:W3CDTF">2014-09-12T02:18:09Z</dcterms:created>
  <dcterms:modified xsi:type="dcterms:W3CDTF">2018-10-30T14:45:11Z</dcterms:modified>
</cp:coreProperties>
</file>