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2" r:id="rId2"/>
    <p:sldMasterId id="2147484210" r:id="rId3"/>
    <p:sldMasterId id="2147484302" r:id="rId4"/>
    <p:sldMasterId id="2147484322" r:id="rId5"/>
  </p:sldMasterIdLst>
  <p:notesMasterIdLst>
    <p:notesMasterId r:id="rId61"/>
  </p:notesMasterIdLst>
  <p:handoutMasterIdLst>
    <p:handoutMasterId r:id="rId62"/>
  </p:handoutMasterIdLst>
  <p:sldIdLst>
    <p:sldId id="640" r:id="rId6"/>
    <p:sldId id="258" r:id="rId7"/>
    <p:sldId id="259" r:id="rId8"/>
    <p:sldId id="683" r:id="rId9"/>
    <p:sldId id="279" r:id="rId10"/>
    <p:sldId id="690" r:id="rId11"/>
    <p:sldId id="695" r:id="rId12"/>
    <p:sldId id="682" r:id="rId13"/>
    <p:sldId id="691" r:id="rId14"/>
    <p:sldId id="623" r:id="rId15"/>
    <p:sldId id="624" r:id="rId16"/>
    <p:sldId id="584" r:id="rId17"/>
    <p:sldId id="628" r:id="rId18"/>
    <p:sldId id="650" r:id="rId19"/>
    <p:sldId id="651" r:id="rId20"/>
    <p:sldId id="652" r:id="rId21"/>
    <p:sldId id="647" r:id="rId22"/>
    <p:sldId id="692" r:id="rId23"/>
    <p:sldId id="653" r:id="rId24"/>
    <p:sldId id="648" r:id="rId25"/>
    <p:sldId id="660" r:id="rId26"/>
    <p:sldId id="661" r:id="rId27"/>
    <p:sldId id="654" r:id="rId28"/>
    <p:sldId id="655" r:id="rId29"/>
    <p:sldId id="585" r:id="rId30"/>
    <p:sldId id="629" r:id="rId31"/>
    <p:sldId id="688" r:id="rId32"/>
    <p:sldId id="689" r:id="rId33"/>
    <p:sldId id="587" r:id="rId34"/>
    <p:sldId id="638" r:id="rId35"/>
    <p:sldId id="670" r:id="rId36"/>
    <p:sldId id="669" r:id="rId37"/>
    <p:sldId id="589" r:id="rId38"/>
    <p:sldId id="639" r:id="rId39"/>
    <p:sldId id="649" r:id="rId40"/>
    <p:sldId id="663" r:id="rId41"/>
    <p:sldId id="662" r:id="rId42"/>
    <p:sldId id="664" r:id="rId43"/>
    <p:sldId id="665" r:id="rId44"/>
    <p:sldId id="674" r:id="rId45"/>
    <p:sldId id="673" r:id="rId46"/>
    <p:sldId id="666" r:id="rId47"/>
    <p:sldId id="667" r:id="rId48"/>
    <p:sldId id="675" r:id="rId49"/>
    <p:sldId id="676" r:id="rId50"/>
    <p:sldId id="677" r:id="rId51"/>
    <p:sldId id="678" r:id="rId52"/>
    <p:sldId id="618" r:id="rId53"/>
    <p:sldId id="680" r:id="rId54"/>
    <p:sldId id="672" r:id="rId55"/>
    <p:sldId id="527" r:id="rId56"/>
    <p:sldId id="681" r:id="rId57"/>
    <p:sldId id="484" r:id="rId58"/>
    <p:sldId id="687" r:id="rId59"/>
    <p:sldId id="686" r:id="rId60"/>
  </p:sldIdLst>
  <p:sldSz cx="12192000" cy="6858000"/>
  <p:notesSz cx="6669088" cy="9802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CC00"/>
    <a:srgbClr val="58B931"/>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345" y="228"/>
      </p:cViewPr>
      <p:guideLst>
        <p:guide orient="horz" pos="2205"/>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slideMaster" Target="slideMasters/slideMaster1.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4.xml"/><Relationship Id="rId61" Type="http://schemas.openxmlformats.org/officeDocument/2006/relationships/notesMaster" Target="notesMasters/notes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3.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0538"/>
          </a:xfrm>
          <a:prstGeom prst="rect">
            <a:avLst/>
          </a:prstGeom>
        </p:spPr>
        <p:txBody>
          <a:bodyPr vert="horz" lIns="91440" tIns="45720" rIns="91440" bIns="45720" rtlCol="0"/>
          <a:lstStyle>
            <a:lvl1pPr algn="r">
              <a:defRPr sz="1200"/>
            </a:lvl1pPr>
          </a:lstStyle>
          <a:p>
            <a:fld id="{6605995F-9A3F-4527-BC04-963638F98C7E}" type="datetimeFigureOut">
              <a:rPr lang="en-GB" smtClean="0"/>
              <a:t>27/09/2024</a:t>
            </a:fld>
            <a:endParaRPr lang="en-GB"/>
          </a:p>
        </p:txBody>
      </p:sp>
      <p:sp>
        <p:nvSpPr>
          <p:cNvPr id="4" name="Footer Placeholder 3"/>
          <p:cNvSpPr>
            <a:spLocks noGrp="1"/>
          </p:cNvSpPr>
          <p:nvPr>
            <p:ph type="ftr" sz="quarter" idx="2"/>
          </p:nvPr>
        </p:nvSpPr>
        <p:spPr>
          <a:xfrm>
            <a:off x="0" y="9310688"/>
            <a:ext cx="2889250" cy="49053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310688"/>
            <a:ext cx="2889250" cy="490537"/>
          </a:xfrm>
          <a:prstGeom prst="rect">
            <a:avLst/>
          </a:prstGeom>
        </p:spPr>
        <p:txBody>
          <a:bodyPr vert="horz" lIns="91440" tIns="45720" rIns="91440" bIns="45720" rtlCol="0" anchor="b"/>
          <a:lstStyle>
            <a:lvl1pPr algn="r">
              <a:defRPr sz="1200"/>
            </a:lvl1pPr>
          </a:lstStyle>
          <a:p>
            <a:fld id="{DD544E0F-A2A5-40DE-B5D3-B6043AD60711}" type="slidenum">
              <a:rPr lang="en-GB" smtClean="0"/>
              <a:t>‹#›</a:t>
            </a:fld>
            <a:endParaRPr lang="en-GB"/>
          </a:p>
        </p:txBody>
      </p:sp>
    </p:spTree>
    <p:extLst>
      <p:ext uri="{BB962C8B-B14F-4D97-AF65-F5344CB8AC3E}">
        <p14:creationId xmlns:p14="http://schemas.microsoft.com/office/powerpoint/2010/main" val="36245595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014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0141"/>
          </a:xfrm>
          <a:prstGeom prst="rect">
            <a:avLst/>
          </a:prstGeom>
        </p:spPr>
        <p:txBody>
          <a:bodyPr vert="horz" lIns="91440" tIns="45720" rIns="91440" bIns="45720" rtlCol="0"/>
          <a:lstStyle>
            <a:lvl1pPr algn="r">
              <a:defRPr sz="1200"/>
            </a:lvl1pPr>
          </a:lstStyle>
          <a:p>
            <a:fld id="{428CA46D-AFCD-456D-8B0C-E27013F8AAA6}" type="datetimeFigureOut">
              <a:rPr lang="en-GB" smtClean="0"/>
              <a:t>27/09/2024</a:t>
            </a:fld>
            <a:endParaRPr lang="en-GB"/>
          </a:p>
        </p:txBody>
      </p:sp>
      <p:sp>
        <p:nvSpPr>
          <p:cNvPr id="4" name="Slide Image Placeholder 3"/>
          <p:cNvSpPr>
            <a:spLocks noGrp="1" noRot="1" noChangeAspect="1"/>
          </p:cNvSpPr>
          <p:nvPr>
            <p:ph type="sldImg" idx="2"/>
          </p:nvPr>
        </p:nvSpPr>
        <p:spPr>
          <a:xfrm>
            <a:off x="66675" y="735013"/>
            <a:ext cx="6535738" cy="36766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56336"/>
            <a:ext cx="5335270" cy="441126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10971"/>
            <a:ext cx="2889938" cy="49014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310971"/>
            <a:ext cx="2889938" cy="490141"/>
          </a:xfrm>
          <a:prstGeom prst="rect">
            <a:avLst/>
          </a:prstGeom>
        </p:spPr>
        <p:txBody>
          <a:bodyPr vert="horz" lIns="91440" tIns="45720" rIns="91440" bIns="45720" rtlCol="0" anchor="b"/>
          <a:lstStyle>
            <a:lvl1pPr algn="r">
              <a:defRPr sz="1200"/>
            </a:lvl1pPr>
          </a:lstStyle>
          <a:p>
            <a:fld id="{24F61E92-E8C3-4F05-9D0E-2CAC79A2BA67}" type="slidenum">
              <a:rPr lang="en-GB" smtClean="0"/>
              <a:t>‹#›</a:t>
            </a:fld>
            <a:endParaRPr lang="en-GB"/>
          </a:p>
        </p:txBody>
      </p:sp>
    </p:spTree>
    <p:extLst>
      <p:ext uri="{BB962C8B-B14F-4D97-AF65-F5344CB8AC3E}">
        <p14:creationId xmlns:p14="http://schemas.microsoft.com/office/powerpoint/2010/main" val="973847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55</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1608775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72184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538667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2284" y="1557338"/>
            <a:ext cx="5283200" cy="4156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98684" y="1557338"/>
            <a:ext cx="5283200" cy="4156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987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64553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175855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8580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74987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1540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4318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9484" y="481013"/>
            <a:ext cx="2692400" cy="5232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2284" y="481013"/>
            <a:ext cx="7874000" cy="5232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66319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596918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1803266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505578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14227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293064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776410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697681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40882058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415539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0865413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0663147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8976320" y="6309331"/>
            <a:ext cx="2844800" cy="365125"/>
          </a:xfrm>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29848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9011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602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64053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69805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56946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lvl1pPr>
              <a:defRPr b="1"/>
            </a:lvl1pPr>
          </a:lstStyle>
          <a:p>
            <a:fld id="{C4009609-DC48-4DDF-96FA-41A39884BE3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047012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PowerPoint.jp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914400" y="2130428"/>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43704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0192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607388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0467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4984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088283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88719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867511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364207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710091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815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4.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194" name="Picture 2" descr="slide"/>
          <p:cNvPicPr>
            <a:picLocks noChangeAspect="1" noChangeArrowheads="1"/>
          </p:cNvPicPr>
          <p:nvPr userDrawn="1"/>
        </p:nvPicPr>
        <p:blipFill>
          <a:blip r:embed="rId13" cstate="print">
            <a:extLst>
              <a:ext uri="{28A0092B-C50C-407E-A947-70E740481C1C}">
                <a14:useLocalDpi xmlns:a14="http://schemas.microsoft.com/office/drawing/2010/main" val="0"/>
              </a:ext>
            </a:extLst>
          </a:blip>
          <a:srcRect/>
          <a:stretch>
            <a:fillRect/>
          </a:stretch>
        </p:blipFill>
        <p:spPr bwMode="auto">
          <a:xfrm>
            <a:off x="2117" y="3"/>
            <a:ext cx="12189883"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3"/>
          <p:cNvSpPr>
            <a:spLocks noGrp="1" noChangeArrowheads="1"/>
          </p:cNvSpPr>
          <p:nvPr>
            <p:ph type="title"/>
          </p:nvPr>
        </p:nvSpPr>
        <p:spPr bwMode="auto">
          <a:xfrm>
            <a:off x="4146553" y="481013"/>
            <a:ext cx="6942667"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title style</a:t>
            </a:r>
          </a:p>
        </p:txBody>
      </p:sp>
      <p:sp>
        <p:nvSpPr>
          <p:cNvPr id="8196" name="Rectangle 4"/>
          <p:cNvSpPr>
            <a:spLocks noGrp="1" noChangeArrowheads="1"/>
          </p:cNvSpPr>
          <p:nvPr>
            <p:ph type="body" idx="1"/>
          </p:nvPr>
        </p:nvSpPr>
        <p:spPr bwMode="auto">
          <a:xfrm>
            <a:off x="912284" y="1557338"/>
            <a:ext cx="10769600"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99628117"/>
      </p:ext>
    </p:extLst>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Lst>
  <p:hf hdr="0" ftr="0" dt="0"/>
  <p:txStyles>
    <p:title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p:titleStyle>
    <p:bodyStyle>
      <a:lvl1pPr marL="342900" indent="-342900" algn="l" rtl="0" eaLnBrk="0" fontAlgn="base" hangingPunct="0">
        <a:spcBef>
          <a:spcPct val="20000"/>
        </a:spcBef>
        <a:spcAft>
          <a:spcPct val="0"/>
        </a:spcAft>
        <a:buChar char="•"/>
        <a:defRPr sz="3200">
          <a:solidFill>
            <a:srgbClr val="0033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3399"/>
          </a:solidFill>
          <a:latin typeface="+mn-lt"/>
        </a:defRPr>
      </a:lvl2pPr>
      <a:lvl3pPr marL="1143000" indent="-228600" algn="l" rtl="0" eaLnBrk="0" fontAlgn="base" hangingPunct="0">
        <a:spcBef>
          <a:spcPct val="20000"/>
        </a:spcBef>
        <a:spcAft>
          <a:spcPct val="0"/>
        </a:spcAft>
        <a:buChar char="•"/>
        <a:defRPr sz="2400">
          <a:solidFill>
            <a:srgbClr val="003399"/>
          </a:solidFill>
          <a:latin typeface="+mn-lt"/>
        </a:defRPr>
      </a:lvl3pPr>
      <a:lvl4pPr marL="1600200" indent="-228600" algn="l" rtl="0" eaLnBrk="0" fontAlgn="base" hangingPunct="0">
        <a:spcBef>
          <a:spcPct val="20000"/>
        </a:spcBef>
        <a:spcAft>
          <a:spcPct val="0"/>
        </a:spcAft>
        <a:buChar char="–"/>
        <a:defRPr sz="2000">
          <a:solidFill>
            <a:srgbClr val="003399"/>
          </a:solidFill>
          <a:latin typeface="+mn-lt"/>
        </a:defRPr>
      </a:lvl4pPr>
      <a:lvl5pPr marL="2057400" indent="-228600" algn="l" rtl="0" eaLnBrk="0" fontAlgn="base" hangingPunct="0">
        <a:spcBef>
          <a:spcPct val="20000"/>
        </a:spcBef>
        <a:spcAft>
          <a:spcPct val="0"/>
        </a:spcAft>
        <a:buChar char="»"/>
        <a:defRPr sz="2000">
          <a:solidFill>
            <a:srgbClr val="003399"/>
          </a:solidFill>
          <a:latin typeface="+mn-lt"/>
        </a:defRPr>
      </a:lvl5pPr>
      <a:lvl6pPr marL="2514600" indent="-228600" algn="l" rtl="0" fontAlgn="base">
        <a:spcBef>
          <a:spcPct val="20000"/>
        </a:spcBef>
        <a:spcAft>
          <a:spcPct val="0"/>
        </a:spcAft>
        <a:buChar char="»"/>
        <a:defRPr sz="2000">
          <a:solidFill>
            <a:srgbClr val="003399"/>
          </a:solidFill>
          <a:latin typeface="+mn-lt"/>
        </a:defRPr>
      </a:lvl6pPr>
      <a:lvl7pPr marL="2971800" indent="-228600" algn="l" rtl="0" fontAlgn="base">
        <a:spcBef>
          <a:spcPct val="20000"/>
        </a:spcBef>
        <a:spcAft>
          <a:spcPct val="0"/>
        </a:spcAft>
        <a:buChar char="»"/>
        <a:defRPr sz="2000">
          <a:solidFill>
            <a:srgbClr val="003399"/>
          </a:solidFill>
          <a:latin typeface="+mn-lt"/>
        </a:defRPr>
      </a:lvl7pPr>
      <a:lvl8pPr marL="3429000" indent="-228600" algn="l" rtl="0" fontAlgn="base">
        <a:spcBef>
          <a:spcPct val="20000"/>
        </a:spcBef>
        <a:spcAft>
          <a:spcPct val="0"/>
        </a:spcAft>
        <a:buChar char="»"/>
        <a:defRPr sz="2000">
          <a:solidFill>
            <a:srgbClr val="003399"/>
          </a:solidFill>
          <a:latin typeface="+mn-lt"/>
        </a:defRPr>
      </a:lvl8pPr>
      <a:lvl9pPr marL="3886200" indent="-228600" algn="l" rtl="0" fontAlgn="base">
        <a:spcBef>
          <a:spcPct val="20000"/>
        </a:spcBef>
        <a:spcAft>
          <a:spcPct val="0"/>
        </a:spcAft>
        <a:buChar char="»"/>
        <a:defRPr sz="2000">
          <a:solidFill>
            <a:srgbClr val="003399"/>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6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009609-DC48-4DDF-96FA-41A39884BE33}" type="slidenum">
              <a:rPr lang="en-GB" smtClean="0"/>
              <a:pPr/>
              <a:t>‹#›</a:t>
            </a:fld>
            <a:endParaRPr lang="en-GB"/>
          </a:p>
        </p:txBody>
      </p:sp>
    </p:spTree>
    <p:extLst>
      <p:ext uri="{BB962C8B-B14F-4D97-AF65-F5344CB8AC3E}">
        <p14:creationId xmlns:p14="http://schemas.microsoft.com/office/powerpoint/2010/main" val="2717510697"/>
      </p:ext>
    </p:extLst>
  </p:cSld>
  <p:clrMap bg1="lt1" tx1="dk1" bg2="lt2" tx2="dk2" accent1="accent1" accent2="accent2" accent3="accent3" accent4="accent4" accent5="accent5" accent6="accent6" hlink="hlink" folHlink="folHlink"/>
  <p:sldLayoutIdLst>
    <p:sldLayoutId id="2147484211" r:id="rId1"/>
    <p:sldLayoutId id="2147484212" r:id="rId2"/>
    <p:sldLayoutId id="2147484213" r:id="rId3"/>
    <p:sldLayoutId id="2147484214" r:id="rId4"/>
    <p:sldLayoutId id="2147484215" r:id="rId5"/>
    <p:sldLayoutId id="2147484216" r:id="rId6"/>
    <p:sldLayoutId id="2147484217" r:id="rId7"/>
    <p:sldLayoutId id="2147484218" r:id="rId8"/>
    <p:sldLayoutId id="2147484219" r:id="rId9"/>
    <p:sldLayoutId id="2147484220" r:id="rId10"/>
    <p:sldLayoutId id="21474842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solidFill>
                <a:prstClr val="black">
                  <a:tint val="75000"/>
                </a:prstClr>
              </a:solidFill>
            </a:endParaRPr>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976320" y="6381339"/>
            <a:ext cx="2844800" cy="365125"/>
          </a:xfrm>
          <a:prstGeom prst="rect">
            <a:avLst/>
          </a:prstGeom>
        </p:spPr>
        <p:txBody>
          <a:bodyPr vert="horz" lIns="91440" tIns="45720" rIns="91440" bIns="45720" rtlCol="0" anchor="ctr"/>
          <a:lstStyle>
            <a:lvl1pPr algn="r">
              <a:defRPr sz="1200" b="1">
                <a:solidFill>
                  <a:schemeClr val="tx1">
                    <a:tint val="75000"/>
                  </a:schemeClr>
                </a:solidFill>
              </a:defRPr>
            </a:lvl1pPr>
          </a:lstStyle>
          <a:p>
            <a:fld id="{C4009609-DC48-4DDF-96FA-41A39884BE3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07312305"/>
      </p:ext>
    </p:extLst>
  </p:cSld>
  <p:clrMap bg1="lt1" tx1="dk1" bg2="lt2" tx2="dk2" accent1="accent1" accent2="accent2" accent3="accent3" accent4="accent4" accent5="accent5" accent6="accent6" hlink="hlink" folHlink="folHlink"/>
  <p:sldLayoutIdLst>
    <p:sldLayoutId id="2147484303" r:id="rId1"/>
    <p:sldLayoutId id="2147484304" r:id="rId2"/>
    <p:sldLayoutId id="2147484305" r:id="rId3"/>
    <p:sldLayoutId id="2147484306" r:id="rId4"/>
    <p:sldLayoutId id="2147484307" r:id="rId5"/>
    <p:sldLayoutId id="2147484308" r:id="rId6"/>
    <p:sldLayoutId id="2147484309" r:id="rId7"/>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endParaRPr lang="en-US">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5E1689CA-9909-284B-B2CC-404496F9F74A}"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941009221"/>
      </p:ext>
    </p:extLst>
  </p:cSld>
  <p:clrMap bg1="lt1" tx1="dk1" bg2="lt2" tx2="dk2" accent1="accent1" accent2="accent2" accent3="accent3" accent4="accent4" accent5="accent5" accent6="accent6" hlink="hlink" folHlink="folHlink"/>
  <p:sldLayoutIdLst>
    <p:sldLayoutId id="2147484323" r:id="rId1"/>
    <p:sldLayoutId id="2147484324" r:id="rId2"/>
    <p:sldLayoutId id="2147484325" r:id="rId3"/>
    <p:sldLayoutId id="2147484326" r:id="rId4"/>
    <p:sldLayoutId id="2147484327" r:id="rId5"/>
    <p:sldLayoutId id="2147484328" r:id="rId6"/>
    <p:sldLayoutId id="2147484329" r:id="rId7"/>
    <p:sldLayoutId id="2147484330" r:id="rId8"/>
    <p:sldLayoutId id="2147484331" r:id="rId9"/>
    <p:sldLayoutId id="2147484332" r:id="rId10"/>
    <p:sldLayoutId id="2147484333"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dgehill.ac.uk/courses/pgce-primary-mathematics-specialist/" TargetMode="External"/><Relationship Id="rId2" Type="http://schemas.openxmlformats.org/officeDocument/2006/relationships/image" Target="../media/image3.jpg"/><Relationship Id="rId1" Type="http://schemas.openxmlformats.org/officeDocument/2006/relationships/slideLayout" Target="../slideLayouts/slideLayout30.xml"/></Relationships>
</file>

<file path=ppt/slides/_rels/slide2.xml.rels><?xml version="1.0" encoding="UTF-8" standalone="yes"?>
<Relationships xmlns="http://schemas.openxmlformats.org/package/2006/relationships"><Relationship Id="rId3" Type="http://schemas.openxmlformats.org/officeDocument/2006/relationships/hyperlink" Target="https://clipartstation.com/on-target-clipart-4/" TargetMode="External"/><Relationship Id="rId2" Type="http://schemas.openxmlformats.org/officeDocument/2006/relationships/image" Target="../media/image4.jpeg"/><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3" Type="http://schemas.openxmlformats.org/officeDocument/2006/relationships/hyperlink" Target="https://clipartstation.com/on-target-clipart-4/" TargetMode="External"/><Relationship Id="rId2" Type="http://schemas.openxmlformats.org/officeDocument/2006/relationships/image" Target="../media/image4.jpeg"/><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5.jpg"/><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hyperlink" Target="https://techyteacherweb.wordpress.com/2017/11/05/week-5-formative-assessment-2-0/" TargetMode="External"/><Relationship Id="rId2" Type="http://schemas.openxmlformats.org/officeDocument/2006/relationships/image" Target="../media/image6.jpeg"/><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api/storage/fc420cab-f7cf-4dbc-9794-f17f435ddccb/safonau-proffesiynol-ar-gyfer-cynorthwyo-addysgu-pdf-rhyngweithiol-ar-gyfer-cyfrifiaduron-personol.pdf" TargetMode="External"/><Relationship Id="rId2" Type="http://schemas.openxmlformats.org/officeDocument/2006/relationships/hyperlink" Target="https://hwb.gov.wales/dysgu-proffesiynol/adnabod-anghenion-dysgu-proffesiynol/safonau-proffesiynol" TargetMode="External"/><Relationship Id="rId1" Type="http://schemas.openxmlformats.org/officeDocument/2006/relationships/slideLayout" Target="../slideLayouts/slideLayout33.xml"/><Relationship Id="rId5" Type="http://schemas.openxmlformats.org/officeDocument/2006/relationships/hyperlink" Target="https://hwb.gov.wales/storage/1f42779c-2002-4bb3-8d8d-b7bd56fca32e/professional-standards-for-assisting-teaching-interactive-pdf-for-pc.pdf" TargetMode="External"/><Relationship Id="rId4" Type="http://schemas.openxmlformats.org/officeDocument/2006/relationships/hyperlink" Target="https://hwb.gov.wales/professional-learning/identifying-professional-learning-needs/professional-standard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en/view-image.php?image=49294&amp;picture=green-question-mark-2" TargetMode="External"/><Relationship Id="rId2" Type="http://schemas.openxmlformats.org/officeDocument/2006/relationships/image" Target="../media/image7.jp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36.xml"/><Relationship Id="rId1" Type="http://schemas.openxmlformats.org/officeDocument/2006/relationships/video" Target="https://www.youtube.com/embed/EEfTLHz3WtE?start=18&amp;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api/storage/19bc948b-8a3f-41e0-944a-7bf2cadf7d18/professional-standards-for-teaching-and-leadership-interactive-pdf-for-pc.pdf" TargetMode="External"/><Relationship Id="rId2" Type="http://schemas.openxmlformats.org/officeDocument/2006/relationships/hyperlink" Target="https://hwb.gov.wales/api/storage/ae783486-0851-4ec6-9e73-2e2b99515cf5/safonau-proffesiynol-ar-gyfer-addysgu-ac-arweinyddiaeth-pdf-rhyngweithiol-ar-gyfer-cyfrifiaduron-personol.pdf" TargetMode="Externa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hyperlink" Target="https://www.pngall.com/checklist-png" TargetMode="External"/><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hyperlink" Target="https://freesvg.org/green-questionmark-sign-vector-image" TargetMode="External"/><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FBGVlyhZWf4" TargetMode="Externa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hyperlink" Target="https://hwb.gov.wales/storage/1f42779c-2002-4bb3-8d8d-b7bd56fca32e/professional-standards-for-assisting-teaching-interactive-pdf-for-pc.pdf" TargetMode="External"/><Relationship Id="rId3" Type="http://schemas.openxmlformats.org/officeDocument/2006/relationships/hyperlink" Target="https://www.ewc.wales/site/index.php/en/fitness-to-practise/code-of-professional-conduct-and-practice" TargetMode="External"/><Relationship Id="rId7" Type="http://schemas.openxmlformats.org/officeDocument/2006/relationships/hyperlink" Target="https://dera.ioe.ac.uk/id/eprint/40689/1/evaluation-of-the-professional-standards-for-teaching-leadership-and-assisting-teaching-final-report.pdf" TargetMode="External"/><Relationship Id="rId12"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estyn.llyw.cymru/system/files/2022-06/Adolygiad%20o%20God%20Ymddygiad%20ac%20Ymarfer%20Proffesiynol%20(CGA).pdf" TargetMode="External"/><Relationship Id="rId11" Type="http://schemas.openxmlformats.org/officeDocument/2006/relationships/hyperlink" Target="https://hwb.gov.wales/dysgu-proffesiynol/adnabod-anghenion-dysgu-proffesiynol/safonau-proffesiynol" TargetMode="External"/><Relationship Id="rId5" Type="http://schemas.openxmlformats.org/officeDocument/2006/relationships/hyperlink" Target="https://estyn.gov.wales/system/files/2022-06/Code%20of%20Professional%20Conduct%20and%20Practice%20review%20(EWC)_0.pdf" TargetMode="External"/><Relationship Id="rId10" Type="http://schemas.openxmlformats.org/officeDocument/2006/relationships/hyperlink" Target="https://hwb.gov.wales/professional-learning/identifying-professional-learning-needs/professional-standards" TargetMode="External"/><Relationship Id="rId4" Type="http://schemas.openxmlformats.org/officeDocument/2006/relationships/hyperlink" Target="https://www.ewc.wales/site/index.php/cy/priodoldeb-i-ymarfer/cod-ymddygiad-ac-ymarfer-proffesiynol-cga" TargetMode="External"/><Relationship Id="rId9" Type="http://schemas.openxmlformats.org/officeDocument/2006/relationships/hyperlink" Target="https://hwb.gov.wales/api/storage/fc420cab-f7cf-4dbc-9794-f17f435ddccb/safonau-proffesiynol-ar-gyfer-cynorthwyo-addysgu-pdf-rhyngweithiol-ar-gyfer-cyfrifiaduron-persono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73342" y="1700808"/>
            <a:ext cx="8645315" cy="2308324"/>
          </a:xfrm>
          <a:prstGeom prst="rect">
            <a:avLst/>
          </a:prstGeom>
          <a:noFill/>
        </p:spPr>
        <p:txBody>
          <a:bodyPr wrap="none" rtlCol="0">
            <a:spAutoFit/>
          </a:bodyPr>
          <a:lstStyle/>
          <a:p>
            <a:pPr algn="ctr" defTabSz="457200"/>
            <a:r>
              <a:rPr lang="en-GB" sz="2400" b="1" dirty="0">
                <a:solidFill>
                  <a:prstClr val="black"/>
                </a:solidFill>
                <a:latin typeface="Arial" panose="020B0604020202020204" pitchFamily="34" charset="0"/>
                <a:cs typeface="Arial" panose="020B0604020202020204" pitchFamily="34" charset="0"/>
              </a:rPr>
              <a:t>Safonau proffesiynol ar gyfer </a:t>
            </a:r>
            <a:r>
              <a:rPr lang="en-GB" sz="2400" b="1" dirty="0" err="1">
                <a:solidFill>
                  <a:prstClr val="black"/>
                </a:solidFill>
                <a:latin typeface="Arial" panose="020B0604020202020204" pitchFamily="34" charset="0"/>
                <a:cs typeface="Arial" panose="020B0604020202020204" pitchFamily="34" charset="0"/>
              </a:rPr>
              <a:t>addysgu</a:t>
            </a:r>
            <a:r>
              <a:rPr lang="en-GB" sz="2400" b="1" dirty="0">
                <a:solidFill>
                  <a:prstClr val="black"/>
                </a:solidFill>
                <a:latin typeface="Arial" panose="020B0604020202020204" pitchFamily="34" charset="0"/>
                <a:cs typeface="Arial" panose="020B0604020202020204" pitchFamily="34" charset="0"/>
              </a:rPr>
              <a:t> ac </a:t>
            </a:r>
            <a:r>
              <a:rPr lang="en-GB" sz="2400" b="1" dirty="0" err="1">
                <a:solidFill>
                  <a:prstClr val="black"/>
                </a:solidFill>
                <a:latin typeface="Arial" panose="020B0604020202020204" pitchFamily="34" charset="0"/>
                <a:cs typeface="Arial" panose="020B0604020202020204" pitchFamily="34" charset="0"/>
              </a:rPr>
              <a:t>arweinyddiaeth</a:t>
            </a:r>
            <a:r>
              <a:rPr lang="en-GB" sz="2400" b="1" dirty="0">
                <a:solidFill>
                  <a:prstClr val="black"/>
                </a:solidFill>
                <a:latin typeface="Arial" panose="020B0604020202020204" pitchFamily="34" charset="0"/>
                <a:cs typeface="Arial" panose="020B0604020202020204" pitchFamily="34" charset="0"/>
              </a:rPr>
              <a:t> </a:t>
            </a:r>
          </a:p>
          <a:p>
            <a:pPr algn="ctr" defTabSz="457200"/>
            <a:endParaRPr lang="en-GB" sz="2400" b="1" dirty="0">
              <a:solidFill>
                <a:prstClr val="black"/>
              </a:solidFill>
              <a:latin typeface="Arial" panose="020B0604020202020204" pitchFamily="34" charset="0"/>
              <a:cs typeface="Arial" panose="020B0604020202020204" pitchFamily="34" charset="0"/>
            </a:endParaRPr>
          </a:p>
          <a:p>
            <a:pPr algn="ctr" defTabSz="457200"/>
            <a:r>
              <a:rPr lang="en-GB" sz="2400" b="1" dirty="0">
                <a:solidFill>
                  <a:prstClr val="black"/>
                </a:solidFill>
                <a:latin typeface="Arial" panose="020B0604020202020204" pitchFamily="34" charset="0"/>
                <a:cs typeface="Arial" panose="020B0604020202020204" pitchFamily="34" charset="0"/>
              </a:rPr>
              <a:t>Professional standards for teaching and leadership</a:t>
            </a:r>
          </a:p>
          <a:p>
            <a:pPr algn="ctr" defTabSz="457200"/>
            <a:endParaRPr lang="en-GB" sz="2400" b="1" dirty="0">
              <a:solidFill>
                <a:prstClr val="black"/>
              </a:solidFill>
              <a:latin typeface="Arial" panose="020B0604020202020204" pitchFamily="34" charset="0"/>
              <a:cs typeface="Arial" panose="020B0604020202020204" pitchFamily="34" charset="0"/>
            </a:endParaRPr>
          </a:p>
          <a:p>
            <a:pPr algn="ctr" defTabSz="457200"/>
            <a:r>
              <a:rPr lang="en-GB" sz="2400" b="1" dirty="0">
                <a:solidFill>
                  <a:prstClr val="black"/>
                </a:solidFill>
                <a:latin typeface="Arial" panose="020B0604020202020204" pitchFamily="34" charset="0"/>
                <a:cs typeface="Arial" panose="020B0604020202020204" pitchFamily="34" charset="0"/>
              </a:rPr>
              <a:t>ECES5019/C</a:t>
            </a:r>
          </a:p>
          <a:p>
            <a:pPr algn="ctr" defTabSz="457200"/>
            <a:r>
              <a:rPr lang="en-GB" sz="2400" b="1" dirty="0" err="1">
                <a:solidFill>
                  <a:prstClr val="black"/>
                </a:solidFill>
                <a:latin typeface="Arial" panose="020B0604020202020204" pitchFamily="34" charset="0"/>
                <a:cs typeface="Arial" panose="020B0604020202020204" pitchFamily="34" charset="0"/>
              </a:rPr>
              <a:t>Sesiwn</a:t>
            </a:r>
            <a:r>
              <a:rPr lang="en-GB" sz="2400" b="1" dirty="0">
                <a:solidFill>
                  <a:prstClr val="black"/>
                </a:solidFill>
                <a:latin typeface="Arial" panose="020B0604020202020204" pitchFamily="34" charset="0"/>
                <a:cs typeface="Arial" panose="020B0604020202020204" pitchFamily="34" charset="0"/>
              </a:rPr>
              <a:t> 5/ Session 5 </a:t>
            </a:r>
          </a:p>
        </p:txBody>
      </p:sp>
      <p:sp>
        <p:nvSpPr>
          <p:cNvPr id="2" name="Slide Number Placeholder 1"/>
          <p:cNvSpPr>
            <a:spLocks noGrp="1"/>
          </p:cNvSpPr>
          <p:nvPr>
            <p:ph type="sldNum" sz="quarter" idx="12"/>
          </p:nvPr>
        </p:nvSpPr>
        <p:spPr/>
        <p:txBody>
          <a:bodyPr/>
          <a:lstStyle/>
          <a:p>
            <a:fld id="{5E1689CA-9909-284B-B2CC-404496F9F74A}" type="slidenum">
              <a:rPr lang="en-US" smtClean="0">
                <a:solidFill>
                  <a:prstClr val="black">
                    <a:tint val="75000"/>
                  </a:prstClr>
                </a:solidFill>
              </a:rPr>
              <a:pPr/>
              <a:t>1</a:t>
            </a:fld>
            <a:endParaRPr lang="en-US">
              <a:solidFill>
                <a:prstClr val="black">
                  <a:tint val="75000"/>
                </a:prstClr>
              </a:solidFill>
            </a:endParaRPr>
          </a:p>
        </p:txBody>
      </p:sp>
      <p:pic>
        <p:nvPicPr>
          <p:cNvPr id="5" name="Picture 4" descr="A group of people sitting at a table&#10;&#10;Description automatically generated with low confidence">
            <a:extLst>
              <a:ext uri="{FF2B5EF4-FFF2-40B4-BE49-F238E27FC236}">
                <a16:creationId xmlns:a16="http://schemas.microsoft.com/office/drawing/2014/main" id="{DEB54DA3-2EA3-4ABE-B950-D44CA29555C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35760" y="4293096"/>
            <a:ext cx="4156720" cy="2338155"/>
          </a:xfrm>
          <a:prstGeom prst="rect">
            <a:avLst/>
          </a:prstGeom>
        </p:spPr>
      </p:pic>
    </p:spTree>
    <p:extLst>
      <p:ext uri="{BB962C8B-B14F-4D97-AF65-F5344CB8AC3E}">
        <p14:creationId xmlns:p14="http://schemas.microsoft.com/office/powerpoint/2010/main" val="1258582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847528" y="620688"/>
            <a:ext cx="8229600" cy="1143000"/>
          </a:xfrm>
        </p:spPr>
        <p:txBody>
          <a:bodyPr rtlCol="0">
            <a:normAutofit fontScale="90000"/>
          </a:bodyPr>
          <a:lstStyle/>
          <a:p>
            <a:pPr>
              <a:defRPr/>
            </a:pPr>
            <a:r>
              <a:rPr lang="en-GB" dirty="0" err="1"/>
              <a:t>Amcanion</a:t>
            </a:r>
            <a:r>
              <a:rPr lang="en-GB" dirty="0"/>
              <a:t>/Aims</a:t>
            </a:r>
            <a:br>
              <a:rPr lang="en-GB" dirty="0"/>
            </a:br>
            <a:endParaRPr lang="en-GB" i="1" dirty="0"/>
          </a:p>
        </p:txBody>
      </p:sp>
      <p:sp>
        <p:nvSpPr>
          <p:cNvPr id="5122" name="Rectangle 3"/>
          <p:cNvSpPr>
            <a:spLocks noGrp="1" noChangeArrowheads="1"/>
          </p:cNvSpPr>
          <p:nvPr>
            <p:ph sz="half" idx="1"/>
          </p:nvPr>
        </p:nvSpPr>
        <p:spPr>
          <a:xfrm>
            <a:off x="1127448" y="1600201"/>
            <a:ext cx="4625008" cy="4525963"/>
          </a:xfrm>
        </p:spPr>
        <p:style>
          <a:lnRef idx="2">
            <a:schemeClr val="accent4"/>
          </a:lnRef>
          <a:fillRef idx="1">
            <a:schemeClr val="lt1"/>
          </a:fillRef>
          <a:effectRef idx="0">
            <a:schemeClr val="accent4"/>
          </a:effectRef>
          <a:fontRef idx="minor">
            <a:schemeClr val="dk1"/>
          </a:fontRef>
        </p:style>
        <p:txBody>
          <a:bodyPr rtlCol="0">
            <a:normAutofit/>
          </a:bodyPr>
          <a:lstStyle/>
          <a:p>
            <a:r>
              <a:rPr lang="en-GB" sz="2000" b="1" dirty="0" err="1">
                <a:latin typeface="Arial" panose="020B0604020202020204" pitchFamily="34" charset="0"/>
                <a:ea typeface="Times New Roman" panose="02020603050405020304" pitchFamily="18" charset="0"/>
              </a:rPr>
              <a:t>Amcanion</a:t>
            </a:r>
            <a:r>
              <a:rPr lang="en-GB" sz="2000" b="1" dirty="0">
                <a:latin typeface="Arial" panose="020B0604020202020204" pitchFamily="34" charset="0"/>
                <a:ea typeface="Times New Roman" panose="02020603050405020304" pitchFamily="18" charset="0"/>
              </a:rPr>
              <a:t> y </a:t>
            </a:r>
            <a:r>
              <a:rPr lang="en-GB" sz="2000" b="1" dirty="0" err="1">
                <a:latin typeface="Arial" panose="020B0604020202020204" pitchFamily="34" charset="0"/>
                <a:ea typeface="Times New Roman" panose="02020603050405020304" pitchFamily="18" charset="0"/>
              </a:rPr>
              <a:t>modiwl</a:t>
            </a:r>
            <a:r>
              <a:rPr lang="en-GB" sz="2000" b="1" dirty="0">
                <a:latin typeface="Arial" panose="020B0604020202020204" pitchFamily="34" charset="0"/>
                <a:ea typeface="Times New Roman" panose="02020603050405020304" pitchFamily="18" charset="0"/>
              </a:rPr>
              <a:t> </a:t>
            </a:r>
            <a:r>
              <a:rPr lang="en-GB" sz="2000" b="1" dirty="0" err="1">
                <a:latin typeface="Arial" panose="020B0604020202020204" pitchFamily="34" charset="0"/>
                <a:ea typeface="Times New Roman" panose="02020603050405020304" pitchFamily="18" charset="0"/>
              </a:rPr>
              <a:t>hwn</a:t>
            </a:r>
            <a:r>
              <a:rPr lang="en-GB" sz="2000" b="1" dirty="0">
                <a:latin typeface="Arial" panose="020B0604020202020204" pitchFamily="34" charset="0"/>
                <a:ea typeface="Times New Roman" panose="02020603050405020304" pitchFamily="18" charset="0"/>
              </a:rPr>
              <a:t> </a:t>
            </a:r>
            <a:r>
              <a:rPr lang="en-GB" sz="2000" b="1" dirty="0" err="1">
                <a:latin typeface="Arial" panose="020B0604020202020204" pitchFamily="34" charset="0"/>
                <a:ea typeface="Times New Roman" panose="02020603050405020304" pitchFamily="18" charset="0"/>
              </a:rPr>
              <a:t>yw</a:t>
            </a:r>
            <a:r>
              <a:rPr lang="en-GB" sz="2000" b="1" dirty="0">
                <a:latin typeface="Arial" panose="020B0604020202020204" pitchFamily="34" charset="0"/>
                <a:ea typeface="Times New Roman" panose="02020603050405020304" pitchFamily="18" charset="0"/>
              </a:rPr>
              <a:t>:</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    </a:t>
            </a:r>
            <a:r>
              <a:rPr lang="cy-GB" sz="2000" dirty="0">
                <a:latin typeface="Arial" panose="020B0604020202020204" pitchFamily="34" charset="0"/>
                <a:ea typeface="Times New Roman" panose="02020603050405020304" pitchFamily="18" charset="0"/>
              </a:rPr>
              <a:t>Archwilio damcaniaethau allweddol sy’n ddylanwadol wrth ddeall arfer gorau mewn dysgu ac addysgu. </a:t>
            </a: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3200" dirty="0">
              <a:ea typeface="ＭＳ Ｐゴシック" pitchFamily="34" charset="-128"/>
            </a:endParaRPr>
          </a:p>
        </p:txBody>
      </p:sp>
      <p:sp>
        <p:nvSpPr>
          <p:cNvPr id="7171"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rtlCol="0">
            <a:normAutofit/>
          </a:bodyPr>
          <a:lstStyle/>
          <a:p>
            <a:r>
              <a:rPr lang="en-GB" sz="2000" b="1" dirty="0">
                <a:latin typeface="Arial" panose="020B0604020202020204" pitchFamily="34" charset="0"/>
                <a:ea typeface="Times New Roman" panose="02020603050405020304" pitchFamily="18" charset="0"/>
              </a:rPr>
              <a:t>The aims of the module are:</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en-GB" sz="2000" dirty="0">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2000" b="1" dirty="0">
              <a:latin typeface="Arial" panose="020B0604020202020204" pitchFamily="34" charset="0"/>
              <a:ea typeface="Times New Roman" panose="02020603050405020304" pitchFamily="18" charset="0"/>
            </a:endParaRPr>
          </a:p>
          <a:p>
            <a:pPr marL="0" indent="0" algn="just">
              <a:buNone/>
            </a:pPr>
            <a:r>
              <a:rPr lang="en-GB" sz="2000" dirty="0">
                <a:latin typeface="Arial" panose="020B0604020202020204" pitchFamily="34" charset="0"/>
                <a:ea typeface="Times New Roman" panose="02020603050405020304" pitchFamily="18" charset="0"/>
              </a:rPr>
              <a:t> </a:t>
            </a:r>
            <a:endParaRPr lang="en-GB" sz="2000" b="1" dirty="0">
              <a:latin typeface="Arial" panose="020B0604020202020204" pitchFamily="34" charset="0"/>
              <a:ea typeface="Times New Roman" panose="02020603050405020304" pitchFamily="18" charset="0"/>
            </a:endParaRPr>
          </a:p>
          <a:p>
            <a:pPr algn="just">
              <a:buFont typeface="Symbol" panose="05050102010706020507" pitchFamily="18" charset="2"/>
              <a:buChar char=""/>
            </a:pPr>
            <a:r>
              <a:rPr lang="en-GB" sz="2000" dirty="0">
                <a:latin typeface="Arial" panose="020B0604020202020204" pitchFamily="34" charset="0"/>
                <a:ea typeface="Times New Roman" panose="02020603050405020304" pitchFamily="18" charset="0"/>
              </a:rPr>
              <a:t>To introduce students to a range of skills, values and knowledge needed by effective educators.</a:t>
            </a:r>
            <a:endParaRPr lang="en-GB" sz="2000" b="1" dirty="0">
              <a:latin typeface="Arial" panose="020B0604020202020204" pitchFamily="34" charset="0"/>
              <a:ea typeface="Times New Roman" panose="02020603050405020304" pitchFamily="18" charset="0"/>
            </a:endParaRPr>
          </a:p>
        </p:txBody>
      </p:sp>
      <p:pic>
        <p:nvPicPr>
          <p:cNvPr id="3" name="Picture 2" descr="Icon&#10;&#10;Description automatically generated">
            <a:extLst>
              <a:ext uri="{FF2B5EF4-FFF2-40B4-BE49-F238E27FC236}">
                <a16:creationId xmlns:a16="http://schemas.microsoft.com/office/drawing/2014/main" id="{17D0FA9E-D6D6-4D99-A782-99CB511D523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37514" y="4509120"/>
            <a:ext cx="1679228" cy="1364050"/>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1343472" y="1818845"/>
            <a:ext cx="4038600" cy="4525963"/>
          </a:xfrm>
        </p:spPr>
        <p:style>
          <a:lnRef idx="2">
            <a:schemeClr val="accent4"/>
          </a:lnRef>
          <a:fillRef idx="1">
            <a:schemeClr val="lt1"/>
          </a:fillRef>
          <a:effectRef idx="0">
            <a:schemeClr val="accent4"/>
          </a:effectRef>
          <a:fontRef idx="minor">
            <a:schemeClr val="dk1"/>
          </a:fontRef>
        </p:style>
        <p:txBody>
          <a:bodyPr rtlCol="0">
            <a:normAutofit lnSpcReduction="10000"/>
          </a:bodyPr>
          <a:lstStyle/>
          <a:p>
            <a:r>
              <a:rPr lang="cy-GB" sz="2000" b="1" dirty="0">
                <a:latin typeface="Arial" panose="020B0604020202020204" pitchFamily="34" charset="0"/>
                <a:ea typeface="Times New Roman" panose="02020603050405020304" pitchFamily="18" charset="0"/>
              </a:rPr>
              <a:t>Ar ôl cwblhau’r modwl hwn yn llwyddiannus, dylai’r myfyriwr allu:</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Dadansoddi polisi a gweithdrefnau cyfoes mewn addysg gynradd.</a:t>
            </a:r>
            <a:endParaRPr lang="en-GB" sz="2000" dirty="0">
              <a:solidFill>
                <a:srgbClr val="000000"/>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endParaRPr lang="en-GB" sz="2000" dirty="0">
              <a:solidFill>
                <a:srgbClr val="000000"/>
              </a:solidFill>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6240016" y="1844825"/>
            <a:ext cx="4320480" cy="4525963"/>
          </a:xfrm>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latin typeface="Arial" panose="020B0604020202020204" pitchFamily="34" charset="0"/>
                <a:ea typeface="Times New Roman" panose="02020603050405020304" pitchFamily="18" charset="0"/>
              </a:rPr>
              <a:t>Upon the successful completion of this module, the student should be able to:</a:t>
            </a:r>
            <a:endParaRPr lang="en-GB" sz="1800" dirty="0">
              <a:latin typeface="Times New Roman" panose="02020603050405020304" pitchFamily="18" charset="0"/>
              <a:ea typeface="Times New Roman" panose="02020603050405020304" pitchFamily="18" charset="0"/>
            </a:endParaRPr>
          </a:p>
          <a:p>
            <a:pPr marL="0" indent="0">
              <a:buNone/>
            </a:pPr>
            <a:endParaRPr lang="en-GB" sz="1800" dirty="0">
              <a:latin typeface="Times New Roman" panose="02020603050405020304" pitchFamily="18" charset="0"/>
              <a:ea typeface="Times New Roman" panose="02020603050405020304" pitchFamily="18" charset="0"/>
            </a:endParaRPr>
          </a:p>
          <a:p>
            <a:pPr>
              <a:lnSpc>
                <a:spcPct val="115000"/>
              </a:lnSpc>
              <a:spcAft>
                <a:spcPts val="1000"/>
              </a:spcAft>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p>
          <a:p>
            <a:pPr>
              <a:lnSpc>
                <a:spcPct val="115000"/>
              </a:lnSpc>
              <a:spcAft>
                <a:spcPts val="10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rPr>
              <a:t>Analyse contemporary policy and procedures in primary education.</a:t>
            </a:r>
            <a:endParaRPr lang="en-US" altLang="en-US" sz="3600" dirty="0">
              <a:ea typeface="ＭＳ Ｐゴシック" pitchFamily="34" charset="-128"/>
            </a:endParaRPr>
          </a:p>
          <a:p>
            <a:pPr>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2020363" y="513192"/>
            <a:ext cx="8229600" cy="1415752"/>
          </a:xfrm>
        </p:spPr>
        <p:txBody>
          <a:bodyPr rtlCol="0">
            <a:noAutofit/>
          </a:bodyPr>
          <a:lstStyle/>
          <a:p>
            <a:pPr>
              <a:defRPr/>
            </a:pPr>
            <a:br>
              <a:rPr lang="en-GB" sz="4000" dirty="0">
                <a:latin typeface="+mn-lt"/>
              </a:rPr>
            </a:br>
            <a:r>
              <a:rPr lang="en-GB" sz="4000" i="1" dirty="0" err="1">
                <a:latin typeface="+mn-lt"/>
              </a:rPr>
              <a:t>Deilliannau</a:t>
            </a:r>
            <a:r>
              <a:rPr lang="en-GB" sz="4000" i="1" dirty="0">
                <a:latin typeface="+mn-lt"/>
              </a:rPr>
              <a:t> </a:t>
            </a:r>
            <a:r>
              <a:rPr lang="en-GB" sz="4000" i="1" dirty="0" err="1">
                <a:latin typeface="+mn-lt"/>
              </a:rPr>
              <a:t>Dysgu</a:t>
            </a:r>
            <a:r>
              <a:rPr lang="en-GB" sz="4000" i="1" dirty="0">
                <a:latin typeface="+mn-lt"/>
              </a:rPr>
              <a:t> </a:t>
            </a:r>
            <a:br>
              <a:rPr lang="en-GB" sz="4000" i="1" dirty="0">
                <a:latin typeface="+mn-lt"/>
              </a:rPr>
            </a:br>
            <a:r>
              <a:rPr lang="en-GB" sz="4000" dirty="0">
                <a:latin typeface="+mn-lt"/>
              </a:rPr>
              <a:t>Learning Outcomes</a:t>
            </a:r>
            <a:br>
              <a:rPr lang="en-GB" sz="4000" dirty="0">
                <a:latin typeface="+mn-lt"/>
              </a:rPr>
            </a:br>
            <a:br>
              <a:rPr lang="en-GB" sz="4000" i="1" dirty="0">
                <a:latin typeface="+mn-lt"/>
              </a:rPr>
            </a:br>
            <a:endParaRPr lang="en-GB" sz="4000" i="1" dirty="0">
              <a:latin typeface="+mn-lt"/>
            </a:endParaRPr>
          </a:p>
        </p:txBody>
      </p:sp>
      <p:pic>
        <p:nvPicPr>
          <p:cNvPr id="5" name="Picture 4" descr="Icon&#10;&#10;Description automatically generated">
            <a:extLst>
              <a:ext uri="{FF2B5EF4-FFF2-40B4-BE49-F238E27FC236}">
                <a16:creationId xmlns:a16="http://schemas.microsoft.com/office/drawing/2014/main" id="{D47CE783-2DEA-4030-A1B2-1EF99649788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2384" y="404664"/>
            <a:ext cx="1679228" cy="1364050"/>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t>Asesiad</a:t>
            </a:r>
            <a:r>
              <a:rPr lang="en-GB" dirty="0"/>
              <a:t>/Assessment </a:t>
            </a:r>
          </a:p>
        </p:txBody>
      </p:sp>
      <p:sp>
        <p:nvSpPr>
          <p:cNvPr id="3" name="Content Placeholder 2"/>
          <p:cNvSpPr>
            <a:spLocks noGrp="1"/>
          </p:cNvSpPr>
          <p:nvPr>
            <p:ph sz="half" idx="1"/>
          </p:nvPr>
        </p:nvSpPr>
        <p:spPr>
          <a:xfrm>
            <a:off x="1981200" y="2492897"/>
            <a:ext cx="4038600" cy="3633267"/>
          </a:xfrm>
        </p:spPr>
        <p:style>
          <a:lnRef idx="2">
            <a:schemeClr val="accent4"/>
          </a:lnRef>
          <a:fillRef idx="1">
            <a:schemeClr val="lt1"/>
          </a:fillRef>
          <a:effectRef idx="0">
            <a:schemeClr val="accent4"/>
          </a:effectRef>
          <a:fontRef idx="minor">
            <a:schemeClr val="dk1"/>
          </a:fontRef>
        </p:style>
        <p:txBody>
          <a:bodyPr>
            <a:normAutofit fontScale="92500"/>
          </a:bodyPr>
          <a:lstStyle/>
          <a:p>
            <a:pPr fontAlgn="base" hangingPunct="0"/>
            <a:r>
              <a:rPr lang="en-GB" b="1" dirty="0" err="1"/>
              <a:t>Cydran</a:t>
            </a:r>
            <a:r>
              <a:rPr lang="en-GB" b="1" dirty="0"/>
              <a:t> </a:t>
            </a:r>
            <a:r>
              <a:rPr lang="en-GB" b="1" dirty="0" err="1"/>
              <a:t>Asesu</a:t>
            </a:r>
            <a:r>
              <a:rPr lang="en-GB" b="1" dirty="0"/>
              <a:t> 1 </a:t>
            </a:r>
          </a:p>
          <a:p>
            <a:pPr fontAlgn="base" hangingPunct="0"/>
            <a:r>
              <a:rPr lang="en-GB" b="1" dirty="0" err="1"/>
              <a:t>Cyflwyniad</a:t>
            </a:r>
            <a:r>
              <a:rPr lang="en-GB" b="1" dirty="0"/>
              <a:t> </a:t>
            </a:r>
            <a:r>
              <a:rPr lang="en-GB" b="1" dirty="0" err="1"/>
              <a:t>Fideo</a:t>
            </a:r>
            <a:endParaRPr lang="en-GB" b="1" dirty="0"/>
          </a:p>
          <a:p>
            <a:pPr lvl="1" fontAlgn="base" hangingPunct="0"/>
            <a:r>
              <a:rPr lang="cy-GB" dirty="0"/>
              <a:t>100% o’r modiwl</a:t>
            </a:r>
          </a:p>
          <a:p>
            <a:pPr lvl="1" fontAlgn="base" hangingPunct="0"/>
            <a:r>
              <a:rPr lang="cy-GB" dirty="0"/>
              <a:t>10 munud </a:t>
            </a:r>
            <a:r>
              <a:rPr lang="en-GB" dirty="0"/>
              <a:t>(+/- 10%)</a:t>
            </a:r>
            <a:endParaRPr lang="cy-GB" dirty="0"/>
          </a:p>
          <a:p>
            <a:pPr lvl="1" fontAlgn="base" hangingPunct="0"/>
            <a:r>
              <a:rPr lang="cy-GB" dirty="0"/>
              <a:t>Erbyn 23:59 ar 27/10/24</a:t>
            </a:r>
          </a:p>
          <a:p>
            <a:pPr lvl="1" fontAlgn="base" hangingPunct="0"/>
            <a:r>
              <a:rPr lang="cy-GB" dirty="0"/>
              <a:t>Adborth @ 3yp ar 24/11/24</a:t>
            </a:r>
          </a:p>
          <a:p>
            <a:r>
              <a:rPr lang="en-GB" sz="1800" b="1" dirty="0" err="1">
                <a:latin typeface="Arial" panose="020B0604020202020204" pitchFamily="34" charset="0"/>
                <a:ea typeface="Times New Roman" panose="02020603050405020304" pitchFamily="18" charset="0"/>
              </a:rPr>
              <a:t>Astudiaeth</a:t>
            </a:r>
            <a:r>
              <a:rPr lang="en-GB" sz="1800" b="1" dirty="0">
                <a:latin typeface="Arial" panose="020B0604020202020204" pitchFamily="34" charset="0"/>
                <a:ea typeface="Times New Roman" panose="02020603050405020304" pitchFamily="18" charset="0"/>
              </a:rPr>
              <a:t> </a:t>
            </a:r>
            <a:r>
              <a:rPr lang="en-GB" sz="1800" b="1" dirty="0" err="1">
                <a:latin typeface="Arial" panose="020B0604020202020204" pitchFamily="34" charset="0"/>
                <a:ea typeface="Times New Roman" panose="02020603050405020304" pitchFamily="18" charset="0"/>
              </a:rPr>
              <a:t>Achos</a:t>
            </a:r>
            <a:r>
              <a:rPr lang="en-GB" sz="1800" b="1" dirty="0">
                <a:latin typeface="Arial" panose="020B0604020202020204" pitchFamily="34" charset="0"/>
                <a:ea typeface="Times New Roman" panose="02020603050405020304" pitchFamily="18" charset="0"/>
              </a:rPr>
              <a:t> o </a:t>
            </a:r>
            <a:r>
              <a:rPr lang="en-GB" sz="1800" b="1" dirty="0" err="1">
                <a:latin typeface="Arial" panose="020B0604020202020204" pitchFamily="34" charset="0"/>
                <a:ea typeface="Times New Roman" panose="02020603050405020304" pitchFamily="18" charset="0"/>
              </a:rPr>
              <a:t>Arfer</a:t>
            </a:r>
            <a:r>
              <a:rPr lang="en-GB" sz="1800" b="1" dirty="0">
                <a:latin typeface="Arial" panose="020B0604020202020204" pitchFamily="34" charset="0"/>
                <a:ea typeface="Times New Roman" panose="02020603050405020304" pitchFamily="18" charset="0"/>
              </a:rPr>
              <a:t> </a:t>
            </a:r>
            <a:r>
              <a:rPr lang="en-GB" sz="1800" b="1" dirty="0" err="1">
                <a:latin typeface="Arial" panose="020B0604020202020204" pitchFamily="34" charset="0"/>
                <a:ea typeface="Times New Roman" panose="02020603050405020304" pitchFamily="18" charset="0"/>
              </a:rPr>
              <a:t>Gorau</a:t>
            </a:r>
            <a:r>
              <a:rPr lang="en-GB" sz="1800" b="1" dirty="0">
                <a:latin typeface="Arial" panose="020B0604020202020204" pitchFamily="34" charset="0"/>
                <a:ea typeface="Times New Roman" panose="02020603050405020304" pitchFamily="18" charset="0"/>
              </a:rPr>
              <a:t>  (4000 o </a:t>
            </a:r>
            <a:r>
              <a:rPr lang="en-GB" sz="1800" b="1" dirty="0" err="1">
                <a:latin typeface="Arial" panose="020B0604020202020204" pitchFamily="34" charset="0"/>
                <a:ea typeface="Times New Roman" panose="02020603050405020304" pitchFamily="18" charset="0"/>
              </a:rPr>
              <a:t>eiriau</a:t>
            </a:r>
            <a:r>
              <a:rPr lang="en-GB" sz="1800" b="1" dirty="0">
                <a:latin typeface="Arial" panose="020B0604020202020204" pitchFamily="34"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endParaRPr lang="en-GB" dirty="0"/>
          </a:p>
        </p:txBody>
      </p:sp>
      <p:sp>
        <p:nvSpPr>
          <p:cNvPr id="4" name="Content Placeholder 3"/>
          <p:cNvSpPr>
            <a:spLocks noGrp="1"/>
          </p:cNvSpPr>
          <p:nvPr>
            <p:ph sz="half" idx="2"/>
          </p:nvPr>
        </p:nvSpPr>
        <p:spPr>
          <a:xfrm>
            <a:off x="6172200" y="2492897"/>
            <a:ext cx="4038600" cy="3633267"/>
          </a:xfrm>
        </p:spPr>
        <p:style>
          <a:lnRef idx="2">
            <a:schemeClr val="accent5"/>
          </a:lnRef>
          <a:fillRef idx="1">
            <a:schemeClr val="lt1"/>
          </a:fillRef>
          <a:effectRef idx="0">
            <a:schemeClr val="accent5"/>
          </a:effectRef>
          <a:fontRef idx="minor">
            <a:schemeClr val="dk1"/>
          </a:fontRef>
        </p:style>
        <p:txBody>
          <a:bodyPr>
            <a:normAutofit fontScale="92500"/>
          </a:bodyPr>
          <a:lstStyle/>
          <a:p>
            <a:r>
              <a:rPr lang="en-GB" b="1" dirty="0"/>
              <a:t>Assignment 1 </a:t>
            </a:r>
          </a:p>
          <a:p>
            <a:r>
              <a:rPr lang="en-GB" b="1" dirty="0"/>
              <a:t>Video Presentation</a:t>
            </a:r>
          </a:p>
          <a:p>
            <a:pPr lvl="1"/>
            <a:r>
              <a:rPr lang="en-GB" dirty="0"/>
              <a:t>100% of module weighting</a:t>
            </a:r>
          </a:p>
          <a:p>
            <a:pPr lvl="1"/>
            <a:r>
              <a:rPr lang="en-GB" dirty="0"/>
              <a:t>10 mins (+/- 10%)</a:t>
            </a:r>
          </a:p>
          <a:p>
            <a:pPr lvl="1"/>
            <a:r>
              <a:rPr lang="en-GB" dirty="0"/>
              <a:t>By 23:59 on 27/10/24</a:t>
            </a:r>
          </a:p>
          <a:p>
            <a:pPr lvl="1"/>
            <a:r>
              <a:rPr lang="en-GB" dirty="0"/>
              <a:t>Feedback : 3pm on 24/11/24</a:t>
            </a:r>
          </a:p>
          <a:p>
            <a:pPr lvl="1"/>
            <a:r>
              <a:rPr lang="en-GB" sz="1800" b="1" dirty="0">
                <a:latin typeface="Arial" panose="020B0604020202020204" pitchFamily="34" charset="0"/>
                <a:ea typeface="Times New Roman" panose="02020603050405020304" pitchFamily="18" charset="0"/>
              </a:rPr>
              <a:t>Case study of best practice (4000 words) </a:t>
            </a:r>
            <a:endParaRPr lang="en-GB" sz="1800" dirty="0">
              <a:latin typeface="Times New Roman" panose="02020603050405020304" pitchFamily="18" charset="0"/>
              <a:ea typeface="Times New Roman" panose="02020603050405020304" pitchFamily="18" charset="0"/>
            </a:endParaRPr>
          </a:p>
          <a:p>
            <a:pPr marL="457200" lvl="1" indent="0">
              <a:buNone/>
            </a:pPr>
            <a:endParaRPr lang="en-GB" dirty="0">
              <a:highlight>
                <a:srgbClr val="FFFF00"/>
              </a:highlight>
            </a:endParaRPr>
          </a:p>
          <a:p>
            <a:endParaRPr lang="en-GB" dirty="0"/>
          </a:p>
        </p:txBody>
      </p:sp>
      <p:pic>
        <p:nvPicPr>
          <p:cNvPr id="6" name="Picture 5" descr="A picture containing text, clipart&#10;&#10;Description automatically generated">
            <a:extLst>
              <a:ext uri="{FF2B5EF4-FFF2-40B4-BE49-F238E27FC236}">
                <a16:creationId xmlns:a16="http://schemas.microsoft.com/office/drawing/2014/main" id="{2DA1FD2F-814F-1883-596F-0294E34056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8717039" y="489993"/>
            <a:ext cx="1336677" cy="1550545"/>
          </a:xfrm>
          <a:prstGeom prst="rect">
            <a:avLst/>
          </a:prstGeom>
        </p:spPr>
      </p:pic>
    </p:spTree>
    <p:extLst>
      <p:ext uri="{BB962C8B-B14F-4D97-AF65-F5344CB8AC3E}">
        <p14:creationId xmlns:p14="http://schemas.microsoft.com/office/powerpoint/2010/main" val="213214409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99392"/>
            <a:ext cx="8229600" cy="1143000"/>
          </a:xfrm>
        </p:spPr>
        <p:txBody>
          <a:bodyPr>
            <a:normAutofit fontScale="90000"/>
          </a:bodyPr>
          <a:lstStyle/>
          <a:p>
            <a:br>
              <a:rPr lang="en-GB" dirty="0"/>
            </a:br>
            <a:r>
              <a:rPr lang="en-GB" dirty="0" err="1"/>
              <a:t>Asesiad</a:t>
            </a:r>
            <a:r>
              <a:rPr lang="en-GB" dirty="0"/>
              <a:t>/Assessment </a:t>
            </a:r>
          </a:p>
        </p:txBody>
      </p:sp>
      <p:sp>
        <p:nvSpPr>
          <p:cNvPr id="3" name="Content Placeholder 2"/>
          <p:cNvSpPr>
            <a:spLocks noGrp="1"/>
          </p:cNvSpPr>
          <p:nvPr>
            <p:ph sz="half" idx="1"/>
          </p:nvPr>
        </p:nvSpPr>
        <p:spPr>
          <a:xfrm>
            <a:off x="1981200" y="1417639"/>
            <a:ext cx="4038600" cy="4708525"/>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457200"/>
            <a:r>
              <a:rPr lang="en-GB" sz="1800" b="1" dirty="0" err="1">
                <a:latin typeface="Arial" panose="020B0604020202020204" pitchFamily="34" charset="0"/>
                <a:ea typeface="Times New Roman" panose="02020603050405020304" pitchFamily="18" charset="0"/>
              </a:rPr>
              <a:t>Astudiaeth</a:t>
            </a:r>
            <a:r>
              <a:rPr lang="en-GB" sz="1800" b="1" dirty="0">
                <a:latin typeface="Arial" panose="020B0604020202020204" pitchFamily="34" charset="0"/>
                <a:ea typeface="Times New Roman" panose="02020603050405020304" pitchFamily="18" charset="0"/>
              </a:rPr>
              <a:t> </a:t>
            </a:r>
            <a:r>
              <a:rPr lang="en-GB" sz="1800" b="1" dirty="0" err="1">
                <a:latin typeface="Arial" panose="020B0604020202020204" pitchFamily="34" charset="0"/>
                <a:ea typeface="Times New Roman" panose="02020603050405020304" pitchFamily="18" charset="0"/>
              </a:rPr>
              <a:t>Achos</a:t>
            </a:r>
            <a:r>
              <a:rPr lang="en-GB" sz="1800" b="1" dirty="0">
                <a:latin typeface="Arial" panose="020B0604020202020204" pitchFamily="34" charset="0"/>
                <a:ea typeface="Times New Roman" panose="02020603050405020304" pitchFamily="18" charset="0"/>
              </a:rPr>
              <a:t> o </a:t>
            </a:r>
            <a:r>
              <a:rPr lang="en-GB" sz="1800" b="1" dirty="0" err="1">
                <a:latin typeface="Arial" panose="020B0604020202020204" pitchFamily="34" charset="0"/>
                <a:ea typeface="Times New Roman" panose="02020603050405020304" pitchFamily="18" charset="0"/>
              </a:rPr>
              <a:t>Arfer</a:t>
            </a:r>
            <a:r>
              <a:rPr lang="en-GB" sz="1800" b="1" dirty="0">
                <a:latin typeface="Arial" panose="020B0604020202020204" pitchFamily="34" charset="0"/>
                <a:ea typeface="Times New Roman" panose="02020603050405020304" pitchFamily="18" charset="0"/>
              </a:rPr>
              <a:t> </a:t>
            </a:r>
            <a:r>
              <a:rPr lang="en-GB" sz="1800" b="1" dirty="0" err="1">
                <a:latin typeface="Arial" panose="020B0604020202020204" pitchFamily="34" charset="0"/>
                <a:ea typeface="Times New Roman" panose="02020603050405020304" pitchFamily="18" charset="0"/>
              </a:rPr>
              <a:t>Gorau</a:t>
            </a:r>
            <a:r>
              <a:rPr lang="en-GB" sz="1800" b="1" dirty="0">
                <a:latin typeface="Arial" panose="020B0604020202020204" pitchFamily="34"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marL="114300" indent="0">
              <a:buNone/>
            </a:pPr>
            <a:endParaRPr lang="en-GB" sz="1800" dirty="0">
              <a:latin typeface="Times New Roman" panose="02020603050405020304" pitchFamily="18" charset="0"/>
              <a:ea typeface="Times New Roman" panose="02020603050405020304" pitchFamily="18" charset="0"/>
            </a:endParaRPr>
          </a:p>
          <a:p>
            <a:pPr marL="457200"/>
            <a:r>
              <a:rPr lang="en-GB" sz="1800" dirty="0" err="1">
                <a:latin typeface="Arial" panose="020B0604020202020204" pitchFamily="34" charset="0"/>
                <a:ea typeface="Times New Roman" panose="02020603050405020304" pitchFamily="18" charset="0"/>
              </a:rPr>
              <a:t>Canolbwyntiwch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a:t>
            </a:r>
            <a:r>
              <a:rPr lang="en-GB" sz="1800" dirty="0">
                <a:latin typeface="Arial" panose="020B0604020202020204" pitchFamily="34" charset="0"/>
                <a:ea typeface="Times New Roman" panose="02020603050405020304" pitchFamily="18" charset="0"/>
              </a:rPr>
              <a:t> un </a:t>
            </a:r>
            <a:r>
              <a:rPr lang="en-GB" sz="1800" dirty="0" err="1">
                <a:latin typeface="Arial" panose="020B0604020202020204" pitchFamily="34" charset="0"/>
                <a:ea typeface="Times New Roman" panose="02020603050405020304" pitchFamily="18" charset="0"/>
              </a:rPr>
              <a:t>maes</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allweddol</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addysgeg</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fewn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ysgolion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cynradd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e.e.</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asesu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datblygu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llythrennedd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rhifedd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annibyniaeth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gweithio</a:t>
            </a:r>
            <a:r>
              <a:rPr lang="en-GB" sz="1800" dirty="0">
                <a:latin typeface="Arial" panose="020B0604020202020204" pitchFamily="34" charset="0"/>
                <a:ea typeface="Times New Roman" panose="02020603050405020304" pitchFamily="18" charset="0"/>
              </a:rPr>
              <a:t> gyda </a:t>
            </a:r>
            <a:r>
              <a:rPr lang="en-GB" sz="1800" dirty="0" err="1">
                <a:latin typeface="Arial" panose="020B0604020202020204" pitchFamily="34" charset="0"/>
                <a:ea typeface="Times New Roman" panose="02020603050405020304" pitchFamily="18" charset="0"/>
              </a:rPr>
              <a:t>theuluoedd</a:t>
            </a:r>
            <a:r>
              <a:rPr lang="en-GB" sz="1800" dirty="0">
                <a:latin typeface="Arial" panose="020B0604020202020204" pitchFamily="34" charset="0"/>
                <a:ea typeface="Times New Roman" panose="02020603050405020304" pitchFamily="18" charset="0"/>
              </a:rPr>
              <a:t>... ac </a:t>
            </a:r>
            <a:r>
              <a:rPr lang="en-GB" sz="1800" dirty="0" err="1">
                <a:latin typeface="Arial" panose="020B0604020202020204" pitchFamily="34" charset="0"/>
                <a:ea typeface="Times New Roman" panose="02020603050405020304" pitchFamily="18" charset="0"/>
              </a:rPr>
              <a:t>adfyfyriwch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enghreifftiau</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arfer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gorau</a:t>
            </a:r>
            <a:r>
              <a:rPr lang="en-GB" sz="1800" dirty="0">
                <a:latin typeface="Arial" panose="020B0604020202020204" pitchFamily="34" charset="0"/>
                <a:ea typeface="Times New Roman" panose="02020603050405020304" pitchFamily="18" charset="0"/>
              </a:rPr>
              <a:t> o </a:t>
            </a:r>
            <a:r>
              <a:rPr lang="en-GB" sz="1800" dirty="0" err="1">
                <a:latin typeface="Arial" panose="020B0604020202020204" pitchFamily="34" charset="0"/>
                <a:ea typeface="Times New Roman" panose="02020603050405020304" pitchFamily="18" charset="0"/>
              </a:rPr>
              <a:t>sut</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mae'r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meysydd</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hyn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wedi'u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datblygu'n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llwyddiannus</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Dadansoddiwch</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yr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enghreifftiau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arfer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gorau</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hyn</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mewn</a:t>
            </a:r>
            <a:r>
              <a:rPr lang="en-GB" sz="1800" dirty="0">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perthynas</a:t>
            </a:r>
            <a:r>
              <a:rPr lang="en-GB" sz="1800" dirty="0">
                <a:highlight>
                  <a:srgbClr val="FFFF00"/>
                </a:highlight>
                <a:latin typeface="Arial" panose="020B0604020202020204" pitchFamily="34" charset="0"/>
                <a:ea typeface="Times New Roman" panose="02020603050405020304" pitchFamily="18" charset="0"/>
              </a:rPr>
              <a:t> â </a:t>
            </a:r>
            <a:r>
              <a:rPr lang="en-GB" sz="1800" dirty="0" err="1">
                <a:highlight>
                  <a:srgbClr val="FFFF00"/>
                </a:highlight>
                <a:latin typeface="Arial" panose="020B0604020202020204" pitchFamily="34" charset="0"/>
                <a:ea typeface="Times New Roman" panose="02020603050405020304" pitchFamily="18" charset="0"/>
              </a:rPr>
              <a:t>fframweithiau</a:t>
            </a:r>
            <a:r>
              <a:rPr lang="en-GB" sz="1800" dirty="0">
                <a:highlight>
                  <a:srgbClr val="FFFF00"/>
                </a:highlight>
                <a:latin typeface="Arial" panose="020B0604020202020204" pitchFamily="34" charset="0"/>
                <a:ea typeface="Times New Roman" panose="02020603050405020304" pitchFamily="18" charset="0"/>
              </a:rPr>
              <a:t> a </a:t>
            </a:r>
            <a:r>
              <a:rPr lang="en-GB" sz="1800" dirty="0" err="1">
                <a:highlight>
                  <a:srgbClr val="FFFF00"/>
                </a:highlight>
                <a:latin typeface="Arial" panose="020B0604020202020204" pitchFamily="34" charset="0"/>
                <a:ea typeface="Times New Roman" panose="02020603050405020304" pitchFamily="18" charset="0"/>
              </a:rPr>
              <a:t>pholisïau</a:t>
            </a:r>
            <a:r>
              <a:rPr lang="en-GB" sz="1800" dirty="0">
                <a:highlight>
                  <a:srgbClr val="FFFF00"/>
                </a:highlight>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damcaniaethol</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perthnasol</a:t>
            </a:r>
            <a:r>
              <a:rPr lang="en-GB" sz="1800" dirty="0">
                <a:latin typeface="Arial" panose="020B0604020202020204" pitchFamily="34" charset="0"/>
                <a:ea typeface="Times New Roman" panose="02020603050405020304" pitchFamily="18" charset="0"/>
              </a:rPr>
              <a:t> a </a:t>
            </a:r>
            <a:r>
              <a:rPr lang="en-GB" sz="1800" dirty="0" err="1">
                <a:latin typeface="Arial" panose="020B0604020202020204" pitchFamily="34" charset="0"/>
                <a:ea typeface="Times New Roman" panose="02020603050405020304" pitchFamily="18" charset="0"/>
              </a:rPr>
              <a:t>chysylltwch</a:t>
            </a:r>
            <a:r>
              <a:rPr lang="en-GB" sz="1800" dirty="0">
                <a:latin typeface="Arial" panose="020B0604020202020204" pitchFamily="34" charset="0"/>
                <a:ea typeface="Times New Roman" panose="02020603050405020304" pitchFamily="18" charset="0"/>
              </a:rPr>
              <a:t> â </a:t>
            </a:r>
            <a:r>
              <a:rPr lang="en-GB" sz="1800" dirty="0" err="1">
                <a:latin typeface="Arial" panose="020B0604020202020204" pitchFamily="34" charset="0"/>
                <a:ea typeface="Times New Roman" panose="02020603050405020304" pitchFamily="18" charset="0"/>
              </a:rPr>
              <a:t>chyfrifoldebau</a:t>
            </a:r>
            <a:r>
              <a:rPr lang="en-GB" sz="1800" dirty="0">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safonau</a:t>
            </a:r>
            <a:r>
              <a:rPr lang="en-GB" sz="1800" dirty="0">
                <a:highlight>
                  <a:srgbClr val="FFFF00"/>
                </a:highlight>
                <a:latin typeface="Arial" panose="020B0604020202020204" pitchFamily="34" charset="0"/>
                <a:ea typeface="Times New Roman" panose="02020603050405020304" pitchFamily="18" charset="0"/>
              </a:rPr>
              <a:t> a </a:t>
            </a:r>
            <a:r>
              <a:rPr lang="en-GB" sz="1800" dirty="0" err="1">
                <a:highlight>
                  <a:srgbClr val="FFFF00"/>
                </a:highlight>
                <a:latin typeface="Arial" panose="020B0604020202020204" pitchFamily="34" charset="0"/>
                <a:ea typeface="Times New Roman" panose="02020603050405020304" pitchFamily="18" charset="0"/>
              </a:rPr>
              <a:t>gwerthoedd</a:t>
            </a:r>
            <a:r>
              <a:rPr lang="en-GB" sz="1800" dirty="0">
                <a:highlight>
                  <a:srgbClr val="FFFF00"/>
                </a:highlight>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proffesiynol</a:t>
            </a:r>
            <a:r>
              <a:rPr lang="en-GB" sz="1800" dirty="0">
                <a:highlight>
                  <a:srgbClr val="FFFF00"/>
                </a:highlight>
                <a:latin typeface="Arial" panose="020B0604020202020204" pitchFamily="34" charset="0"/>
                <a:ea typeface="Times New Roman" panose="02020603050405020304" pitchFamily="18" charset="0"/>
              </a:rPr>
              <a:t> </a:t>
            </a:r>
            <a:r>
              <a:rPr lang="en-GB" sz="1800" dirty="0" err="1">
                <a:highlight>
                  <a:srgbClr val="FFFF00"/>
                </a:highlight>
                <a:latin typeface="Arial" panose="020B0604020202020204" pitchFamily="34" charset="0"/>
                <a:ea typeface="Times New Roman" panose="02020603050405020304" pitchFamily="18" charset="0"/>
              </a:rPr>
              <a:t>perthnasol</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gyfer</a:t>
            </a:r>
            <a:r>
              <a:rPr lang="en-GB" sz="1800" dirty="0">
                <a:latin typeface="Arial" panose="020B0604020202020204" pitchFamily="34" charset="0"/>
                <a:ea typeface="Times New Roman" panose="02020603050405020304" pitchFamily="18" charset="0"/>
              </a:rPr>
              <a:t> </a:t>
            </a:r>
            <a:r>
              <a:rPr lang="en-GB" sz="1800" dirty="0" err="1">
                <a:latin typeface="Arial" panose="020B0604020202020204" pitchFamily="34" charset="0"/>
                <a:ea typeface="Times New Roman" panose="02020603050405020304" pitchFamily="18" charset="0"/>
              </a:rPr>
              <a:t>addysgwyr</a:t>
            </a:r>
            <a:endParaRPr lang="en-GB" sz="1800" dirty="0">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172200" y="1417639"/>
            <a:ext cx="4038600" cy="470852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lgn="just"/>
            <a:r>
              <a:rPr lang="en-GB" sz="1800" b="1" dirty="0">
                <a:latin typeface="Arial" panose="020B0604020202020204" pitchFamily="34" charset="0"/>
                <a:ea typeface="Times New Roman" panose="02020603050405020304" pitchFamily="18" charset="0"/>
              </a:rPr>
              <a:t>Case study of best practice  </a:t>
            </a:r>
            <a:endParaRPr lang="en-GB" sz="1800" dirty="0">
              <a:latin typeface="Times New Roman" panose="02020603050405020304" pitchFamily="18" charset="0"/>
              <a:ea typeface="Times New Roman" panose="02020603050405020304" pitchFamily="18" charset="0"/>
            </a:endParaRPr>
          </a:p>
          <a:p>
            <a:pPr marL="0" indent="0" algn="just">
              <a:buNone/>
            </a:pPr>
            <a:endParaRPr lang="en-GB" sz="1800" dirty="0">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Video presentation (10 minutes +/-10%)</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457200" indent="-228600">
              <a:lnSpc>
                <a:spcPct val="107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      Focus on one key area of pedagogy within primary school education </a:t>
            </a:r>
            <a:r>
              <a:rPr lang="en-GB" sz="1800" dirty="0" err="1">
                <a:latin typeface="Arial" panose="020B0604020202020204" pitchFamily="34" charset="0"/>
                <a:ea typeface="Calibri" panose="020F0502020204030204" pitchFamily="34" charset="0"/>
                <a:cs typeface="Times New Roman" panose="02020603050405020304" pitchFamily="18" charset="0"/>
              </a:rPr>
              <a:t>eg</a:t>
            </a:r>
            <a:r>
              <a:rPr lang="en-GB" sz="1800" dirty="0">
                <a:latin typeface="Arial" panose="020B0604020202020204" pitchFamily="34" charset="0"/>
                <a:ea typeface="Calibri" panose="020F0502020204030204" pitchFamily="34" charset="0"/>
                <a:cs typeface="Times New Roman" panose="02020603050405020304" pitchFamily="18" charset="0"/>
              </a:rPr>
              <a:t> assessment, developing literacy, numeracy, independence, working with families…and reflect on best practice examples of how these areas have been successfully developed.  Analyse these best practice examples in relation to </a:t>
            </a:r>
            <a:r>
              <a:rPr lang="en-GB" sz="1800" dirty="0">
                <a:highlight>
                  <a:srgbClr val="FFFF00"/>
                </a:highlight>
                <a:latin typeface="Arial" panose="020B0604020202020204" pitchFamily="34" charset="0"/>
                <a:ea typeface="Calibri" panose="020F0502020204030204" pitchFamily="34" charset="0"/>
                <a:cs typeface="Times New Roman" panose="02020603050405020304" pitchFamily="18" charset="0"/>
              </a:rPr>
              <a:t>relevant theoretical frameworks and policies </a:t>
            </a:r>
            <a:r>
              <a:rPr lang="en-GB" sz="1800" dirty="0">
                <a:latin typeface="Arial" panose="020B0604020202020204" pitchFamily="34" charset="0"/>
                <a:ea typeface="Calibri" panose="020F0502020204030204" pitchFamily="34" charset="0"/>
                <a:cs typeface="Times New Roman" panose="02020603050405020304" pitchFamily="18" charset="0"/>
              </a:rPr>
              <a:t>and link with relevant </a:t>
            </a:r>
            <a:r>
              <a:rPr lang="en-GB" sz="1800" dirty="0">
                <a:highlight>
                  <a:srgbClr val="FFFF00"/>
                </a:highlight>
                <a:latin typeface="Arial" panose="020B0604020202020204" pitchFamily="34" charset="0"/>
                <a:ea typeface="Calibri" panose="020F0502020204030204" pitchFamily="34" charset="0"/>
                <a:cs typeface="Times New Roman" panose="02020603050405020304" pitchFamily="18" charset="0"/>
              </a:rPr>
              <a:t>professional responsibilities, standards and values </a:t>
            </a:r>
            <a:r>
              <a:rPr lang="en-GB" sz="1800" dirty="0">
                <a:latin typeface="Arial" panose="020B0604020202020204" pitchFamily="34" charset="0"/>
                <a:ea typeface="Calibri" panose="020F0502020204030204" pitchFamily="34" charset="0"/>
                <a:cs typeface="Times New Roman" panose="02020603050405020304" pitchFamily="18" charset="0"/>
              </a:rPr>
              <a:t>within education.</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picture containing text, clipart&#10;&#10;Description automatically generated">
            <a:extLst>
              <a:ext uri="{FF2B5EF4-FFF2-40B4-BE49-F238E27FC236}">
                <a16:creationId xmlns:a16="http://schemas.microsoft.com/office/drawing/2014/main" id="{F0C4F6F8-A61A-7681-EA6E-5C07370ADF7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778959">
            <a:off x="8760500" y="200335"/>
            <a:ext cx="858474" cy="995830"/>
          </a:xfrm>
          <a:prstGeom prst="rect">
            <a:avLst/>
          </a:prstGeom>
        </p:spPr>
      </p:pic>
    </p:spTree>
    <p:extLst>
      <p:ext uri="{BB962C8B-B14F-4D97-AF65-F5344CB8AC3E}">
        <p14:creationId xmlns:p14="http://schemas.microsoft.com/office/powerpoint/2010/main" val="208019322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17B3-696F-5077-FFD3-734C09F94BF7}"/>
              </a:ext>
            </a:extLst>
          </p:cNvPr>
          <p:cNvSpPr>
            <a:spLocks noGrp="1"/>
          </p:cNvSpPr>
          <p:nvPr>
            <p:ph type="title"/>
          </p:nvPr>
        </p:nvSpPr>
        <p:spPr/>
        <p:txBody>
          <a:bodyPr>
            <a:normAutofit/>
          </a:bodyPr>
          <a:lstStyle/>
          <a:p>
            <a:r>
              <a:rPr lang="en-GB" sz="2400" dirty="0"/>
              <a:t>Beth </a:t>
            </a:r>
            <a:r>
              <a:rPr lang="en-GB" sz="2400" dirty="0" err="1"/>
              <a:t>yw’r</a:t>
            </a:r>
            <a:r>
              <a:rPr lang="en-GB" sz="2400" dirty="0"/>
              <a:t> </a:t>
            </a:r>
            <a:r>
              <a:rPr lang="en-GB" sz="2400" dirty="0" err="1"/>
              <a:t>Safonau</a:t>
            </a:r>
            <a:r>
              <a:rPr lang="en-GB" sz="2400" dirty="0"/>
              <a:t> </a:t>
            </a:r>
            <a:r>
              <a:rPr lang="en-GB" sz="2400" dirty="0" err="1"/>
              <a:t>Proffesiynol</a:t>
            </a:r>
            <a:r>
              <a:rPr lang="en-GB" sz="2400" dirty="0"/>
              <a:t>?                      What are the Professional Standards?</a:t>
            </a:r>
          </a:p>
        </p:txBody>
      </p:sp>
      <p:sp>
        <p:nvSpPr>
          <p:cNvPr id="3" name="Content Placeholder 2">
            <a:extLst>
              <a:ext uri="{FF2B5EF4-FFF2-40B4-BE49-F238E27FC236}">
                <a16:creationId xmlns:a16="http://schemas.microsoft.com/office/drawing/2014/main" id="{2912B4C1-6811-EF30-F5F3-40C07D4CA4EB}"/>
              </a:ext>
            </a:extLst>
          </p:cNvPr>
          <p:cNvSpPr>
            <a:spLocks noGrp="1"/>
          </p:cNvSpPr>
          <p:nvPr>
            <p:ph sz="half" idx="1"/>
          </p:nvPr>
        </p:nvSpPr>
        <p:spPr/>
        <p:txBody>
          <a:bodyPr>
            <a:normAutofit fontScale="55000" lnSpcReduction="20000"/>
          </a:bodyPr>
          <a:lstStyle/>
          <a:p>
            <a:pPr algn="l" fontAlgn="base"/>
            <a:r>
              <a:rPr lang="en-GB" sz="3200" b="0" i="0" dirty="0">
                <a:solidFill>
                  <a:srgbClr val="1F1F1F"/>
                </a:solidFill>
                <a:effectLst/>
                <a:highlight>
                  <a:srgbClr val="FFFFFF"/>
                </a:highlight>
              </a:rPr>
              <a:t>Mae </a:t>
            </a:r>
            <a:r>
              <a:rPr lang="en-GB" sz="3200" b="0" i="0" dirty="0" err="1">
                <a:solidFill>
                  <a:srgbClr val="1F1F1F"/>
                </a:solidFill>
                <a:effectLst/>
                <a:highlight>
                  <a:srgbClr val="FFFFFF"/>
                </a:highlight>
              </a:rPr>
              <a:t>safonau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disgrifio’r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sgiliau</a:t>
            </a:r>
            <a:r>
              <a:rPr lang="en-GB" sz="3200" b="0" i="0" dirty="0">
                <a:solidFill>
                  <a:srgbClr val="1F1F1F"/>
                </a:solidFill>
                <a:effectLst/>
                <a:highlight>
                  <a:srgbClr val="FFFFFF"/>
                </a:highlight>
              </a:rPr>
              <a:t>, y </a:t>
            </a:r>
            <a:r>
              <a:rPr lang="en-GB" sz="3200" b="0" i="0" dirty="0" err="1">
                <a:solidFill>
                  <a:srgbClr val="1F1F1F"/>
                </a:solidFill>
                <a:effectLst/>
                <a:highlight>
                  <a:srgbClr val="FFFFFF"/>
                </a:highlight>
              </a:rPr>
              <a:t>wybodaeth</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ymddygiad</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nodweddu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ymarfer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rhagorol</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cefnogi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twf</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a:t>
            </a:r>
          </a:p>
          <a:p>
            <a:pPr marL="0" indent="0" algn="l" fontAlgn="base">
              <a:buNone/>
            </a:pPr>
            <a:endParaRPr lang="en-GB" sz="3200" b="0" i="0" dirty="0">
              <a:solidFill>
                <a:srgbClr val="1F1F1F"/>
              </a:solidFill>
              <a:effectLst/>
              <a:highlight>
                <a:srgbClr val="FFFFFF"/>
              </a:highlight>
            </a:endParaRPr>
          </a:p>
          <a:p>
            <a:pPr algn="l" fontAlgn="base"/>
            <a:r>
              <a:rPr lang="en-GB" sz="3200" b="0" i="0" dirty="0">
                <a:solidFill>
                  <a:srgbClr val="1F1F1F"/>
                </a:solidFill>
                <a:effectLst/>
                <a:highlight>
                  <a:srgbClr val="FFFFFF"/>
                </a:highlight>
              </a:rPr>
              <a:t>Mae </a:t>
            </a:r>
            <a:r>
              <a:rPr lang="en-GB" sz="3200" b="0" i="0" dirty="0" err="1">
                <a:solidFill>
                  <a:srgbClr val="1F1F1F"/>
                </a:solidFill>
                <a:effectLst/>
                <a:highlight>
                  <a:srgbClr val="FFFFFF"/>
                </a:highlight>
              </a:rPr>
              <a:t>gwaith</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sylweddol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wedi’i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wneud</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adolygu</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ailosod</a:t>
            </a:r>
            <a:r>
              <a:rPr lang="en-GB" sz="3200" b="0" i="0" dirty="0">
                <a:solidFill>
                  <a:srgbClr val="1F1F1F"/>
                </a:solidFill>
                <a:effectLst/>
                <a:highlight>
                  <a:srgbClr val="FFFFFF"/>
                </a:highlight>
              </a:rPr>
              <a:t> y </a:t>
            </a:r>
            <a:r>
              <a:rPr lang="en-GB" sz="3200" b="0" i="0" dirty="0" err="1">
                <a:solidFill>
                  <a:srgbClr val="1F1F1F"/>
                </a:solidFill>
                <a:effectLst/>
                <a:highlight>
                  <a:srgbClr val="FFFFFF"/>
                </a:highlight>
              </a:rPr>
              <a:t>safonau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gyfer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athrawon</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arweinwyr</a:t>
            </a:r>
            <a:r>
              <a:rPr lang="en-GB" sz="3200" b="0" i="0" dirty="0">
                <a:solidFill>
                  <a:srgbClr val="1F1F1F"/>
                </a:solidFill>
                <a:effectLst/>
                <a:highlight>
                  <a:srgbClr val="FFFFFF"/>
                </a:highlight>
              </a:rPr>
              <a:t>: </a:t>
            </a:r>
            <a:r>
              <a:rPr lang="en-GB" altLang="en-US" sz="3200" dirty="0">
                <a:solidFill>
                  <a:srgbClr val="000000"/>
                </a:solidFill>
                <a:ea typeface="ＭＳ Ｐゴシック" pitchFamily="34" charset="-128"/>
                <a:hlinkClick r:id="rId2"/>
              </a:rPr>
              <a:t>https://hwb.gov.wales/dysgu-proffesiynol/adnabod-anghenion-dysgu-proffesiynol/safonau-proffesiynol</a:t>
            </a:r>
            <a:r>
              <a:rPr lang="en-GB" altLang="en-US" sz="3200" dirty="0">
                <a:solidFill>
                  <a:srgbClr val="000000"/>
                </a:solidFill>
                <a:ea typeface="ＭＳ Ｐゴシック" pitchFamily="34" charset="-128"/>
              </a:rPr>
              <a:t> </a:t>
            </a:r>
          </a:p>
          <a:p>
            <a:pPr marL="0" indent="0" algn="l" fontAlgn="base">
              <a:buNone/>
            </a:pPr>
            <a:endParaRPr lang="en-GB" sz="3200" dirty="0">
              <a:solidFill>
                <a:srgbClr val="1F1F1F"/>
              </a:solidFill>
              <a:highlight>
                <a:srgbClr val="FFFFFF"/>
              </a:highlight>
            </a:endParaRPr>
          </a:p>
          <a:p>
            <a:pPr fontAlgn="base"/>
            <a:r>
              <a:rPr lang="en-GB" sz="3200" b="0" i="0" dirty="0">
                <a:solidFill>
                  <a:srgbClr val="1F1F1F"/>
                </a:solidFill>
                <a:effectLst/>
                <a:highlight>
                  <a:srgbClr val="FFFFFF"/>
                </a:highlight>
              </a:rPr>
              <a:t>Ac </a:t>
            </a:r>
            <a:r>
              <a:rPr lang="en-GB" sz="3200" b="0" i="0" dirty="0" err="1">
                <a:solidFill>
                  <a:srgbClr val="1F1F1F"/>
                </a:solidFill>
                <a:effectLst/>
                <a:highlight>
                  <a:srgbClr val="FFFFFF"/>
                </a:highlight>
              </a:rPr>
              <a:t>ymarferwyr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cynorthwyo</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addysgu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mewn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ysgolion</a:t>
            </a:r>
            <a:r>
              <a:rPr lang="en-GB" sz="3200" dirty="0">
                <a:solidFill>
                  <a:srgbClr val="1F1F1F"/>
                </a:solidFill>
                <a:highlight>
                  <a:srgbClr val="FFFFFF"/>
                </a:highlight>
              </a:rPr>
              <a:t>: </a:t>
            </a:r>
            <a:r>
              <a:rPr lang="en-GB" sz="3200" dirty="0">
                <a:hlinkClick r:id="rId3"/>
              </a:rPr>
              <a:t>https://hwb.gov.wales/api/storage/fc420cab-f7cf-4dbc-9794-f17f435ddccb/safonau-proffesiynol-ar-gyfer-cynorthwyo-addysgu-pdf-rhyngweithiol-ar-gyfer-cyfrifiaduron-personol.pdf</a:t>
            </a:r>
            <a:r>
              <a:rPr lang="en-GB" sz="3200" dirty="0"/>
              <a:t> </a:t>
            </a:r>
          </a:p>
          <a:p>
            <a:pPr algn="l" fontAlgn="base"/>
            <a:endParaRPr lang="en-GB" b="0" i="0" dirty="0">
              <a:solidFill>
                <a:srgbClr val="1F1F1F"/>
              </a:solidFill>
              <a:effectLst/>
              <a:highlight>
                <a:srgbClr val="FFFFFF"/>
              </a:highlight>
            </a:endParaRPr>
          </a:p>
          <a:p>
            <a:pPr marL="0" indent="0" algn="r" fontAlgn="base">
              <a:buNone/>
            </a:pPr>
            <a:r>
              <a:rPr lang="en-GB" sz="1500" dirty="0"/>
              <a:t>(</a:t>
            </a:r>
            <a:r>
              <a:rPr lang="en-GB" sz="1500" dirty="0" err="1"/>
              <a:t>Llywodraeth</a:t>
            </a:r>
            <a:r>
              <a:rPr lang="en-GB" sz="1500" dirty="0"/>
              <a:t> Cymru, 2020)</a:t>
            </a:r>
            <a:endParaRPr lang="en-GB" sz="1500" b="0" i="0" dirty="0">
              <a:solidFill>
                <a:srgbClr val="1F1F1F"/>
              </a:solidFill>
              <a:effectLst/>
              <a:highlight>
                <a:srgbClr val="FFFFFF"/>
              </a:highlight>
            </a:endParaRPr>
          </a:p>
          <a:p>
            <a:endParaRPr lang="en-GB" dirty="0"/>
          </a:p>
        </p:txBody>
      </p:sp>
      <p:sp>
        <p:nvSpPr>
          <p:cNvPr id="4" name="Content Placeholder 3">
            <a:extLst>
              <a:ext uri="{FF2B5EF4-FFF2-40B4-BE49-F238E27FC236}">
                <a16:creationId xmlns:a16="http://schemas.microsoft.com/office/drawing/2014/main" id="{84CAD90E-1FD2-C155-9128-1B9B35526963}"/>
              </a:ext>
            </a:extLst>
          </p:cNvPr>
          <p:cNvSpPr>
            <a:spLocks noGrp="1"/>
          </p:cNvSpPr>
          <p:nvPr>
            <p:ph sz="half" idx="2"/>
          </p:nvPr>
        </p:nvSpPr>
        <p:spPr/>
        <p:txBody>
          <a:bodyPr>
            <a:normAutofit fontScale="55000" lnSpcReduction="20000"/>
          </a:bodyPr>
          <a:lstStyle/>
          <a:p>
            <a:r>
              <a:rPr lang="en-GB" sz="3800" b="0" i="0" dirty="0">
                <a:solidFill>
                  <a:srgbClr val="1F1F1F"/>
                </a:solidFill>
                <a:effectLst/>
                <a:highlight>
                  <a:srgbClr val="FFFFFF"/>
                </a:highlight>
              </a:rPr>
              <a:t>They d</a:t>
            </a:r>
            <a:r>
              <a:rPr lang="en-GB" sz="3800" b="0" i="0" dirty="0">
                <a:solidFill>
                  <a:srgbClr val="040C28"/>
                </a:solidFill>
                <a:effectLst/>
              </a:rPr>
              <a:t>escribe the skills, knowledge and behaviours that characterise excellent practice and support professional growth</a:t>
            </a:r>
            <a:r>
              <a:rPr lang="en-GB" sz="3800" b="0" i="0" dirty="0">
                <a:solidFill>
                  <a:srgbClr val="1F1F1F"/>
                </a:solidFill>
                <a:effectLst/>
                <a:highlight>
                  <a:srgbClr val="FFFFFF"/>
                </a:highlight>
              </a:rPr>
              <a:t>. </a:t>
            </a:r>
          </a:p>
          <a:p>
            <a:pPr marL="0" indent="0">
              <a:buNone/>
            </a:pPr>
            <a:endParaRPr lang="en-GB" sz="3800" b="0" i="0" dirty="0">
              <a:solidFill>
                <a:srgbClr val="1F1F1F"/>
              </a:solidFill>
              <a:effectLst/>
              <a:highlight>
                <a:srgbClr val="FFFFFF"/>
              </a:highlight>
            </a:endParaRPr>
          </a:p>
          <a:p>
            <a:r>
              <a:rPr lang="en-GB" sz="3800" b="0" i="0" dirty="0">
                <a:solidFill>
                  <a:srgbClr val="1F1F1F"/>
                </a:solidFill>
                <a:effectLst/>
                <a:highlight>
                  <a:srgbClr val="FFFFFF"/>
                </a:highlight>
              </a:rPr>
              <a:t>There are professional standards for teachers and leaders: </a:t>
            </a:r>
            <a:r>
              <a:rPr lang="en-GB" altLang="en-US" sz="3800" dirty="0">
                <a:solidFill>
                  <a:srgbClr val="000000"/>
                </a:solidFill>
                <a:ea typeface="ＭＳ Ｐゴシック" pitchFamily="34" charset="-128"/>
              </a:rPr>
              <a:t> </a:t>
            </a:r>
            <a:r>
              <a:rPr lang="en-GB" altLang="en-US" sz="3800" dirty="0">
                <a:solidFill>
                  <a:srgbClr val="000000"/>
                </a:solidFill>
                <a:ea typeface="ＭＳ Ｐゴシック" pitchFamily="34" charset="-128"/>
                <a:hlinkClick r:id="rId4"/>
              </a:rPr>
              <a:t>https://hwb.gov.wales/professional-learning/identifying-professional-learning-needs/professional-standards</a:t>
            </a:r>
            <a:r>
              <a:rPr lang="en-GB" altLang="en-US" sz="3800" dirty="0">
                <a:solidFill>
                  <a:srgbClr val="000000"/>
                </a:solidFill>
                <a:ea typeface="ＭＳ Ｐゴシック" pitchFamily="34" charset="-128"/>
              </a:rPr>
              <a:t> </a:t>
            </a:r>
          </a:p>
          <a:p>
            <a:pPr marL="0" indent="0">
              <a:buNone/>
            </a:pPr>
            <a:endParaRPr lang="en-GB" sz="3800" b="0" i="0" dirty="0">
              <a:solidFill>
                <a:srgbClr val="1F1F1F"/>
              </a:solidFill>
              <a:effectLst/>
              <a:highlight>
                <a:srgbClr val="FFFFFF"/>
              </a:highlight>
            </a:endParaRPr>
          </a:p>
          <a:p>
            <a:r>
              <a:rPr lang="en-GB" sz="3800" dirty="0">
                <a:solidFill>
                  <a:srgbClr val="1F1F1F"/>
                </a:solidFill>
                <a:highlight>
                  <a:srgbClr val="FFFFFF"/>
                </a:highlight>
              </a:rPr>
              <a:t>A</a:t>
            </a:r>
            <a:r>
              <a:rPr lang="en-GB" sz="3800" b="0" i="0" dirty="0">
                <a:solidFill>
                  <a:srgbClr val="1F1F1F"/>
                </a:solidFill>
                <a:effectLst/>
                <a:highlight>
                  <a:srgbClr val="FFFFFF"/>
                </a:highlight>
              </a:rPr>
              <a:t>nd practitioners assisting teaching in schools: </a:t>
            </a:r>
            <a:r>
              <a:rPr lang="en-GB" sz="3800" dirty="0">
                <a:hlinkClick r:id="rId5"/>
              </a:rPr>
              <a:t>professional-standards-for-assisting-teaching-interactive-pdf-for-pc.pdf (</a:t>
            </a:r>
            <a:r>
              <a:rPr lang="en-GB" sz="3800" dirty="0" err="1">
                <a:hlinkClick r:id="rId5"/>
              </a:rPr>
              <a:t>gov.wales</a:t>
            </a:r>
            <a:r>
              <a:rPr lang="en-GB" sz="3800" dirty="0">
                <a:hlinkClick r:id="rId5"/>
              </a:rPr>
              <a:t>)</a:t>
            </a:r>
            <a:endParaRPr lang="en-GB" sz="3800" b="0" i="0" dirty="0">
              <a:solidFill>
                <a:srgbClr val="1F1F1F"/>
              </a:solidFill>
              <a:effectLst/>
              <a:highlight>
                <a:srgbClr val="FFFFFF"/>
              </a:highlight>
            </a:endParaRPr>
          </a:p>
          <a:p>
            <a:pPr marL="0" indent="0" algn="r">
              <a:buNone/>
            </a:pPr>
            <a:r>
              <a:rPr lang="en-GB" sz="1500" dirty="0">
                <a:solidFill>
                  <a:srgbClr val="1F1F1F"/>
                </a:solidFill>
                <a:highlight>
                  <a:srgbClr val="FFFFFF"/>
                </a:highlight>
              </a:rPr>
              <a:t>(Welsh Government, 2020)</a:t>
            </a:r>
            <a:endParaRPr lang="en-GB" sz="1500" dirty="0"/>
          </a:p>
        </p:txBody>
      </p:sp>
      <p:sp>
        <p:nvSpPr>
          <p:cNvPr id="5" name="Slide Number Placeholder 4">
            <a:extLst>
              <a:ext uri="{FF2B5EF4-FFF2-40B4-BE49-F238E27FC236}">
                <a16:creationId xmlns:a16="http://schemas.microsoft.com/office/drawing/2014/main" id="{11D2EB72-1DC2-30EF-C495-0F2C93E1D94F}"/>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6</a:t>
            </a:fld>
            <a:endParaRPr lang="en-US">
              <a:solidFill>
                <a:prstClr val="black">
                  <a:tint val="75000"/>
                </a:prstClr>
              </a:solidFill>
            </a:endParaRPr>
          </a:p>
        </p:txBody>
      </p:sp>
      <p:sp>
        <p:nvSpPr>
          <p:cNvPr id="6" name="Rectangle 1">
            <a:extLst>
              <a:ext uri="{FF2B5EF4-FFF2-40B4-BE49-F238E27FC236}">
                <a16:creationId xmlns:a16="http://schemas.microsoft.com/office/drawing/2014/main" id="{83AA6B92-1BAE-7689-15D7-7EC918F4899D}"/>
              </a:ext>
            </a:extLst>
          </p:cNvPr>
          <p:cNvSpPr>
            <a:spLocks noChangeArrowheads="1"/>
          </p:cNvSpPr>
          <p:nvPr/>
        </p:nvSpPr>
        <p:spPr bwMode="auto">
          <a:xfrm>
            <a:off x="0" y="198140"/>
            <a:ext cx="14428"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8202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E084-E1D4-AE90-5795-4912F8340F68}"/>
              </a:ext>
            </a:extLst>
          </p:cNvPr>
          <p:cNvSpPr>
            <a:spLocks noGrp="1"/>
          </p:cNvSpPr>
          <p:nvPr>
            <p:ph type="title"/>
          </p:nvPr>
        </p:nvSpPr>
        <p:spPr/>
        <p:txBody>
          <a:bodyPr>
            <a:normAutofit fontScale="90000"/>
          </a:bodyPr>
          <a:lstStyle/>
          <a:p>
            <a:r>
              <a:rPr lang="en-GB" sz="4400" dirty="0"/>
              <a:t>Pam </a:t>
            </a:r>
            <a:r>
              <a:rPr lang="en-GB" sz="4400" dirty="0" err="1"/>
              <a:t>fod</a:t>
            </a:r>
            <a:r>
              <a:rPr lang="en-GB" sz="4400" dirty="0"/>
              <a:t> </a:t>
            </a:r>
            <a:r>
              <a:rPr lang="en-GB" sz="4400" dirty="0" err="1"/>
              <a:t>angen</a:t>
            </a:r>
            <a:r>
              <a:rPr lang="en-GB" sz="4400" dirty="0"/>
              <a:t> </a:t>
            </a:r>
            <a:r>
              <a:rPr lang="en-GB" sz="4400" dirty="0" err="1"/>
              <a:t>safonau</a:t>
            </a:r>
            <a:r>
              <a:rPr lang="en-GB" sz="4400" dirty="0"/>
              <a:t> </a:t>
            </a:r>
            <a:r>
              <a:rPr lang="en-GB" sz="4400" dirty="0" err="1"/>
              <a:t>proffesiynol</a:t>
            </a:r>
            <a:r>
              <a:rPr lang="en-GB" sz="4400" dirty="0"/>
              <a:t> </a:t>
            </a:r>
            <a:r>
              <a:rPr lang="en-GB" sz="4400" dirty="0" err="1"/>
              <a:t>arnom</a:t>
            </a:r>
            <a:r>
              <a:rPr lang="en-GB" sz="4400" dirty="0"/>
              <a:t>?       </a:t>
            </a:r>
            <a:br>
              <a:rPr lang="en-GB" sz="4400" dirty="0"/>
            </a:br>
            <a:r>
              <a:rPr lang="en-GB" sz="4400" dirty="0"/>
              <a:t>Why do we need professional standards?</a:t>
            </a:r>
            <a:endParaRPr lang="en-GB" dirty="0"/>
          </a:p>
        </p:txBody>
      </p:sp>
      <p:sp>
        <p:nvSpPr>
          <p:cNvPr id="4" name="Slide Number Placeholder 3">
            <a:extLst>
              <a:ext uri="{FF2B5EF4-FFF2-40B4-BE49-F238E27FC236}">
                <a16:creationId xmlns:a16="http://schemas.microsoft.com/office/drawing/2014/main" id="{7B5D399E-1BA6-66B6-ED22-865FECC5BBB9}"/>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7</a:t>
            </a:fld>
            <a:endParaRPr lang="en-US">
              <a:solidFill>
                <a:prstClr val="black">
                  <a:tint val="75000"/>
                </a:prstClr>
              </a:solidFill>
            </a:endParaRPr>
          </a:p>
        </p:txBody>
      </p:sp>
      <p:pic>
        <p:nvPicPr>
          <p:cNvPr id="5" name="Content Placeholder 4" descr="A picture containing icon&#10;&#10;Description automatically generated">
            <a:extLst>
              <a:ext uri="{FF2B5EF4-FFF2-40B4-BE49-F238E27FC236}">
                <a16:creationId xmlns:a16="http://schemas.microsoft.com/office/drawing/2014/main" id="{00A77931-CA28-3ADF-5254-2F3A3E3A822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840" y="2420888"/>
            <a:ext cx="2520280" cy="2376264"/>
          </a:xfrm>
          <a:prstGeom prst="rect">
            <a:avLst/>
          </a:prstGeom>
        </p:spPr>
      </p:pic>
    </p:spTree>
    <p:extLst>
      <p:ext uri="{BB962C8B-B14F-4D97-AF65-F5344CB8AC3E}">
        <p14:creationId xmlns:p14="http://schemas.microsoft.com/office/powerpoint/2010/main" val="719164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D49888-D9FE-4ADC-B43E-7C0606164092}"/>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8</a:t>
            </a:fld>
            <a:endParaRPr lang="en-US" dirty="0">
              <a:solidFill>
                <a:prstClr val="black">
                  <a:tint val="75000"/>
                </a:prstClr>
              </a:solidFill>
            </a:endParaRPr>
          </a:p>
        </p:txBody>
      </p:sp>
      <p:pic>
        <p:nvPicPr>
          <p:cNvPr id="3" name="Online Media 2" title="New professional standards for teaching and leadership">
            <a:hlinkClick r:id="" action="ppaction://media"/>
            <a:extLst>
              <a:ext uri="{FF2B5EF4-FFF2-40B4-BE49-F238E27FC236}">
                <a16:creationId xmlns:a16="http://schemas.microsoft.com/office/drawing/2014/main" id="{0ADBAB75-7D63-4C8E-8037-860F201D1344}"/>
              </a:ext>
            </a:extLst>
          </p:cNvPr>
          <p:cNvPicPr>
            <a:picLocks noRot="1" noChangeAspect="1"/>
          </p:cNvPicPr>
          <p:nvPr>
            <a:videoFile r:link="rId1"/>
          </p:nvPr>
        </p:nvPicPr>
        <p:blipFill>
          <a:blip r:embed="rId3"/>
          <a:stretch>
            <a:fillRect/>
          </a:stretch>
        </p:blipFill>
        <p:spPr>
          <a:xfrm>
            <a:off x="1127448" y="548680"/>
            <a:ext cx="10066464" cy="5687552"/>
          </a:xfrm>
          <a:prstGeom prst="rect">
            <a:avLst/>
          </a:prstGeom>
        </p:spPr>
      </p:pic>
      <p:sp>
        <p:nvSpPr>
          <p:cNvPr id="4" name="TextBox 3">
            <a:extLst>
              <a:ext uri="{FF2B5EF4-FFF2-40B4-BE49-F238E27FC236}">
                <a16:creationId xmlns:a16="http://schemas.microsoft.com/office/drawing/2014/main" id="{A469FCF3-D5D1-454C-937E-478BEF9462DC}"/>
              </a:ext>
            </a:extLst>
          </p:cNvPr>
          <p:cNvSpPr txBox="1"/>
          <p:nvPr/>
        </p:nvSpPr>
        <p:spPr>
          <a:xfrm>
            <a:off x="9768408" y="6356353"/>
            <a:ext cx="1368152" cy="369332"/>
          </a:xfrm>
          <a:prstGeom prst="rect">
            <a:avLst/>
          </a:prstGeom>
          <a:noFill/>
        </p:spPr>
        <p:txBody>
          <a:bodyPr wrap="square" rtlCol="0">
            <a:spAutoFit/>
          </a:bodyPr>
          <a:lstStyle/>
          <a:p>
            <a:r>
              <a:rPr lang="en-GB" dirty="0"/>
              <a:t>WG (2017)</a:t>
            </a:r>
          </a:p>
        </p:txBody>
      </p:sp>
    </p:spTree>
    <p:extLst>
      <p:ext uri="{BB962C8B-B14F-4D97-AF65-F5344CB8AC3E}">
        <p14:creationId xmlns:p14="http://schemas.microsoft.com/office/powerpoint/2010/main" val="3195449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044E-5EB9-E132-EDBF-0E0ADC01B3DA}"/>
              </a:ext>
            </a:extLst>
          </p:cNvPr>
          <p:cNvSpPr>
            <a:spLocks noGrp="1"/>
          </p:cNvSpPr>
          <p:nvPr>
            <p:ph type="title"/>
          </p:nvPr>
        </p:nvSpPr>
        <p:spPr/>
        <p:txBody>
          <a:bodyPr>
            <a:normAutofit fontScale="90000"/>
          </a:bodyPr>
          <a:lstStyle/>
          <a:p>
            <a:br>
              <a:rPr lang="en-GB" b="0" i="0" dirty="0">
                <a:solidFill>
                  <a:srgbClr val="1F1F1F"/>
                </a:solidFill>
                <a:effectLst/>
                <a:highlight>
                  <a:srgbClr val="FFFFFF"/>
                </a:highlight>
                <a:latin typeface="Arial" panose="020B0604020202020204" pitchFamily="34" charset="0"/>
              </a:rPr>
            </a:br>
            <a:br>
              <a:rPr lang="en-GB" b="0" i="0" dirty="0">
                <a:solidFill>
                  <a:srgbClr val="1F1F1F"/>
                </a:solidFill>
                <a:effectLst/>
                <a:highlight>
                  <a:srgbClr val="FFFFFF"/>
                </a:highlight>
                <a:latin typeface="Arial" panose="020B0604020202020204" pitchFamily="34" charset="0"/>
              </a:rPr>
            </a:br>
            <a:r>
              <a:rPr lang="en-GB" sz="2700" b="0" i="0" dirty="0" err="1">
                <a:solidFill>
                  <a:srgbClr val="1F1F1F"/>
                </a:solidFill>
                <a:effectLst/>
                <a:highlight>
                  <a:srgbClr val="FFFFFF"/>
                </a:highlight>
                <a:latin typeface="+mn-lt"/>
              </a:rPr>
              <a:t>Bwriad</a:t>
            </a:r>
            <a:r>
              <a:rPr lang="en-GB" sz="2700" b="0" i="0" dirty="0">
                <a:solidFill>
                  <a:srgbClr val="1F1F1F"/>
                </a:solidFill>
                <a:effectLst/>
                <a:highlight>
                  <a:srgbClr val="FFFFFF"/>
                </a:highlight>
                <a:latin typeface="+mn-lt"/>
              </a:rPr>
              <a:t> y </a:t>
            </a:r>
            <a:r>
              <a:rPr lang="en-GB" sz="2700" b="0" i="0" dirty="0" err="1">
                <a:solidFill>
                  <a:srgbClr val="1F1F1F"/>
                </a:solidFill>
                <a:effectLst/>
                <a:highlight>
                  <a:srgbClr val="FFFFFF"/>
                </a:highlight>
                <a:latin typeface="+mn-lt"/>
              </a:rPr>
              <a:t>safonau</a:t>
            </a:r>
            <a:r>
              <a:rPr lang="en-GB" sz="2700" b="0" i="0" dirty="0">
                <a:solidFill>
                  <a:srgbClr val="1F1F1F"/>
                </a:solidFill>
                <a:effectLst/>
                <a:highlight>
                  <a:srgbClr val="FFFFFF"/>
                </a:highlight>
                <a:latin typeface="+mn-lt"/>
              </a:rPr>
              <a:t> </a:t>
            </a:r>
            <a:r>
              <a:rPr lang="en-GB" sz="2700" b="0" i="0" dirty="0" err="1">
                <a:solidFill>
                  <a:srgbClr val="1F1F1F"/>
                </a:solidFill>
                <a:effectLst/>
                <a:highlight>
                  <a:srgbClr val="FFFFFF"/>
                </a:highlight>
                <a:latin typeface="+mn-lt"/>
              </a:rPr>
              <a:t>proffesiynol</a:t>
            </a:r>
            <a:r>
              <a:rPr lang="en-GB" sz="2700" b="0" i="0" dirty="0">
                <a:solidFill>
                  <a:srgbClr val="1F1F1F"/>
                </a:solidFill>
                <a:effectLst/>
                <a:highlight>
                  <a:srgbClr val="FFFFFF"/>
                </a:highlight>
                <a:latin typeface="+mn-lt"/>
              </a:rPr>
              <a:t> </a:t>
            </a:r>
            <a:r>
              <a:rPr lang="en-GB" sz="2700" b="0" i="0" dirty="0" err="1">
                <a:solidFill>
                  <a:srgbClr val="1F1F1F"/>
                </a:solidFill>
                <a:effectLst/>
                <a:highlight>
                  <a:srgbClr val="FFFFFF"/>
                </a:highlight>
                <a:latin typeface="+mn-lt"/>
              </a:rPr>
              <a:t>yw</a:t>
            </a:r>
            <a:r>
              <a:rPr lang="en-GB" sz="2700" b="0" i="0" dirty="0">
                <a:solidFill>
                  <a:srgbClr val="1F1F1F"/>
                </a:solidFill>
                <a:effectLst/>
                <a:highlight>
                  <a:srgbClr val="FFFFFF"/>
                </a:highlight>
                <a:latin typeface="+mn-lt"/>
              </a:rPr>
              <a:t>:                   Professional standards are intended to:</a:t>
            </a:r>
            <a:br>
              <a:rPr lang="en-GB" b="0" i="0" dirty="0">
                <a:solidFill>
                  <a:srgbClr val="1F1F1F"/>
                </a:solidFill>
                <a:effectLst/>
                <a:highlight>
                  <a:srgbClr val="FFFFFF"/>
                </a:highlight>
                <a:latin typeface="Arial" panose="020B0604020202020204" pitchFamily="34" charset="0"/>
              </a:rPr>
            </a:br>
            <a:br>
              <a:rPr lang="en-GB" b="0" i="0" dirty="0">
                <a:solidFill>
                  <a:srgbClr val="1F1F1F"/>
                </a:solidFill>
                <a:effectLst/>
                <a:highlight>
                  <a:srgbClr val="FFFFFF"/>
                </a:highligh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0A97085-8C33-8678-B909-66C58B8A018F}"/>
              </a:ext>
            </a:extLst>
          </p:cNvPr>
          <p:cNvSpPr>
            <a:spLocks noGrp="1"/>
          </p:cNvSpPr>
          <p:nvPr>
            <p:ph sz="half" idx="1"/>
          </p:nvPr>
        </p:nvSpPr>
        <p:spPr/>
        <p:txBody>
          <a:bodyPr>
            <a:normAutofit fontScale="32500" lnSpcReduction="20000"/>
          </a:bodyPr>
          <a:lstStyle/>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N</a:t>
            </a:r>
            <a:r>
              <a:rPr lang="en-GB" sz="4900" b="0" i="0" dirty="0">
                <a:solidFill>
                  <a:srgbClr val="1F1F1F"/>
                </a:solidFill>
                <a:effectLst/>
                <a:highlight>
                  <a:srgbClr val="FFFFFF"/>
                </a:highlight>
                <a:latin typeface="Arial" panose="020B0604020202020204" pitchFamily="34" charset="0"/>
              </a:rPr>
              <a:t>odi </a:t>
            </a:r>
            <a:r>
              <a:rPr lang="en-GB" sz="4900" b="0" i="0" dirty="0" err="1">
                <a:solidFill>
                  <a:srgbClr val="1F1F1F"/>
                </a:solidFill>
                <a:effectLst/>
                <a:highlight>
                  <a:srgbClr val="FFFFFF"/>
                </a:highlight>
                <a:latin typeface="Arial" panose="020B0604020202020204" pitchFamily="34" charset="0"/>
              </a:rPr>
              <a:t>disgwyliadau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clir</a:t>
            </a:r>
            <a:r>
              <a:rPr lang="en-GB" sz="4900" b="0" i="0" dirty="0">
                <a:solidFill>
                  <a:srgbClr val="1F1F1F"/>
                </a:solidFill>
                <a:effectLst/>
                <a:highlight>
                  <a:srgbClr val="FFFFFF"/>
                </a:highlight>
                <a:latin typeface="Arial" panose="020B0604020202020204" pitchFamily="34" charset="0"/>
              </a:rPr>
              <a:t> o ran </a:t>
            </a:r>
            <a:r>
              <a:rPr lang="en-GB" sz="4900" b="0" i="0" dirty="0" err="1">
                <a:solidFill>
                  <a:srgbClr val="1F1F1F"/>
                </a:solidFill>
                <a:effectLst/>
                <a:highlight>
                  <a:srgbClr val="FFFFFF"/>
                </a:highlight>
                <a:latin typeface="Arial" panose="020B0604020202020204" pitchFamily="34" charset="0"/>
              </a:rPr>
              <a:t>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effeithiol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ystod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gyrfa</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gan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gynnwys</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lle</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bo’n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berthnasol</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cyfnod</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bydd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ymuno</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â’r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proffesiwn</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b="0" i="0" dirty="0" err="1">
                <a:solidFill>
                  <a:srgbClr val="1F1F1F"/>
                </a:solidFill>
                <a:effectLst/>
                <a:highlight>
                  <a:srgbClr val="FFFFFF"/>
                </a:highlight>
                <a:latin typeface="Arial" panose="020B0604020202020204" pitchFamily="34" charset="0"/>
              </a:rPr>
              <a:t>Galluogi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ymarferwyr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fyfyrio</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harferion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unigol</a:t>
            </a:r>
            <a:r>
              <a:rPr lang="en-GB" sz="4900" b="0" i="0" dirty="0">
                <a:solidFill>
                  <a:srgbClr val="1F1F1F"/>
                </a:solidFill>
                <a:effectLst/>
                <a:highlight>
                  <a:srgbClr val="FFFFFF"/>
                </a:highlight>
                <a:latin typeface="Arial" panose="020B0604020202020204" pitchFamily="34" charset="0"/>
              </a:rPr>
              <a:t> ac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cyd</a:t>
            </a:r>
            <a:r>
              <a:rPr lang="en-GB" sz="4900" b="0" i="0" dirty="0">
                <a:solidFill>
                  <a:srgbClr val="1F1F1F"/>
                </a:solidFill>
                <a:effectLst/>
                <a:highlight>
                  <a:srgbClr val="FFFFFF"/>
                </a:highlight>
                <a:latin typeface="Arial" panose="020B0604020202020204" pitchFamily="34" charset="0"/>
              </a:rPr>
              <a:t> ag </a:t>
            </a:r>
            <a:r>
              <a:rPr lang="en-GB" sz="4900" b="0" i="0" dirty="0" err="1">
                <a:solidFill>
                  <a:srgbClr val="1F1F1F"/>
                </a:solidFill>
                <a:effectLst/>
                <a:highlight>
                  <a:srgbClr val="FFFFFF"/>
                </a:highlight>
                <a:latin typeface="Arial" panose="020B0604020202020204" pitchFamily="34" charset="0"/>
              </a:rPr>
              <a:t>eraill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erbyn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safonau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sy’n</a:t>
            </a:r>
            <a:r>
              <a:rPr lang="en-GB" sz="4900" b="0" i="0" dirty="0">
                <a:solidFill>
                  <a:srgbClr val="1F1F1F"/>
                </a:solidFill>
                <a:effectLst/>
                <a:highlight>
                  <a:srgbClr val="FFFFFF"/>
                </a:highlight>
                <a:latin typeface="Arial" panose="020B0604020202020204" pitchFamily="34" charset="0"/>
              </a:rPr>
              <a:t> nodi </a:t>
            </a:r>
            <a:r>
              <a:rPr lang="en-GB" sz="4900" b="0" i="0" dirty="0" err="1">
                <a:solidFill>
                  <a:srgbClr val="1F1F1F"/>
                </a:solidFill>
                <a:effectLst/>
                <a:highlight>
                  <a:srgbClr val="FFFFFF"/>
                </a:highlight>
                <a:latin typeface="Arial" panose="020B0604020202020204" pitchFamily="34" charset="0"/>
              </a:rPr>
              <a:t>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effeithiol</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cytunwyd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arnynt</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genedlaethol</a:t>
            </a:r>
            <a:r>
              <a:rPr lang="en-GB" sz="4900" b="0" i="0" dirty="0">
                <a:solidFill>
                  <a:srgbClr val="1F1F1F"/>
                </a:solidFill>
                <a:effectLst/>
                <a:highlight>
                  <a:srgbClr val="FFFFFF"/>
                </a:highlight>
                <a:latin typeface="Arial" panose="020B0604020202020204" pitchFamily="34" charset="0"/>
              </a:rPr>
              <a:t> a </a:t>
            </a:r>
            <a:r>
              <a:rPr lang="en-GB" sz="4900" b="0" i="0" dirty="0" err="1">
                <a:solidFill>
                  <a:srgbClr val="1F1F1F"/>
                </a:solidFill>
                <a:effectLst/>
                <a:highlight>
                  <a:srgbClr val="FFFFFF"/>
                </a:highlight>
                <a:latin typeface="Arial" panose="020B0604020202020204" pitchFamily="34" charset="0"/>
              </a:rPr>
              <a:t>chadarnhau</a:t>
            </a:r>
            <a:r>
              <a:rPr lang="en-GB" sz="4900" b="0" i="0" dirty="0">
                <a:solidFill>
                  <a:srgbClr val="1F1F1F"/>
                </a:solidFill>
                <a:effectLst/>
                <a:highlight>
                  <a:srgbClr val="FFFFFF"/>
                </a:highlight>
                <a:latin typeface="Arial" panose="020B0604020202020204" pitchFamily="34" charset="0"/>
              </a:rPr>
              <a:t> a </a:t>
            </a:r>
            <a:r>
              <a:rPr lang="en-GB" sz="4900" b="0" i="0" dirty="0" err="1">
                <a:solidFill>
                  <a:srgbClr val="1F1F1F"/>
                </a:solidFill>
                <a:effectLst/>
                <a:highlight>
                  <a:srgbClr val="FFFFFF"/>
                </a:highlight>
                <a:latin typeface="Arial" panose="020B0604020202020204" pitchFamily="34" charset="0"/>
              </a:rPr>
              <a:t>dathlu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llwyddiannau</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dirty="0" err="1">
                <a:solidFill>
                  <a:srgbClr val="1F1F1F"/>
                </a:solidFill>
                <a:highlight>
                  <a:srgbClr val="FFFFFF"/>
                </a:highlight>
                <a:latin typeface="Arial" panose="020B0604020202020204" pitchFamily="34" charset="0"/>
              </a:rPr>
              <a:t>C</a:t>
            </a:r>
            <a:r>
              <a:rPr lang="en-GB" sz="4900" b="0" i="0" dirty="0" err="1">
                <a:solidFill>
                  <a:srgbClr val="1F1F1F"/>
                </a:solidFill>
                <a:effectLst/>
                <a:highlight>
                  <a:srgbClr val="FFFFFF"/>
                </a:highlight>
                <a:latin typeface="Arial" panose="020B0604020202020204" pitchFamily="34" charset="0"/>
              </a:rPr>
              <a:t>efnogi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ymarferwyr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a:t>
            </a:r>
            <a:r>
              <a:rPr lang="en-GB" sz="4900" b="0" i="0" dirty="0">
                <a:solidFill>
                  <a:srgbClr val="1F1F1F"/>
                </a:solidFill>
                <a:effectLst/>
                <a:highlight>
                  <a:srgbClr val="FFFFFF"/>
                </a:highlight>
                <a:latin typeface="Arial" panose="020B0604020202020204" pitchFamily="34" charset="0"/>
              </a:rPr>
              <a:t> nodi </a:t>
            </a:r>
            <a:r>
              <a:rPr lang="en-GB" sz="4900" b="0" i="0" dirty="0" err="1">
                <a:solidFill>
                  <a:srgbClr val="1F1F1F"/>
                </a:solidFill>
                <a:effectLst/>
                <a:highlight>
                  <a:srgbClr val="FFFFFF"/>
                </a:highlight>
                <a:latin typeface="Arial" panose="020B0604020202020204" pitchFamily="34" charset="0"/>
              </a:rPr>
              <a:t>meysydd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gyfer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datblygiad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proffesiynol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pellach</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dirty="0" err="1">
                <a:solidFill>
                  <a:srgbClr val="1F1F1F"/>
                </a:solidFill>
                <a:highlight>
                  <a:srgbClr val="FFFFFF"/>
                </a:highlight>
                <a:latin typeface="Arial" panose="020B0604020202020204" pitchFamily="34" charset="0"/>
              </a:rPr>
              <a:t>R</a:t>
            </a:r>
            <a:r>
              <a:rPr lang="en-GB" sz="4900" b="0" i="0" dirty="0" err="1">
                <a:solidFill>
                  <a:srgbClr val="1F1F1F"/>
                </a:solidFill>
                <a:effectLst/>
                <a:highlight>
                  <a:srgbClr val="FFFFFF"/>
                </a:highlight>
                <a:latin typeface="Arial" panose="020B0604020202020204" pitchFamily="34" charset="0"/>
              </a:rPr>
              <a:t>hoi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cefndir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i'r</a:t>
            </a:r>
            <a:r>
              <a:rPr lang="en-GB" sz="4900" b="0" i="0" dirty="0">
                <a:solidFill>
                  <a:srgbClr val="1F1F1F"/>
                </a:solidFill>
                <a:effectLst/>
                <a:highlight>
                  <a:srgbClr val="FFFFFF"/>
                </a:highlight>
                <a:latin typeface="Arial" panose="020B0604020202020204" pitchFamily="34" charset="0"/>
              </a:rPr>
              <a:t> broses </a:t>
            </a:r>
            <a:r>
              <a:rPr lang="en-GB" sz="4900" b="0" i="0" dirty="0" err="1">
                <a:solidFill>
                  <a:srgbClr val="1F1F1F"/>
                </a:solidFill>
                <a:effectLst/>
                <a:highlight>
                  <a:srgbClr val="FFFFFF"/>
                </a:highlight>
                <a:latin typeface="Arial" panose="020B0604020202020204" pitchFamily="34" charset="0"/>
              </a:rPr>
              <a:t>rheoli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perfformiad</a:t>
            </a:r>
            <a:endParaRPr lang="en-GB" sz="4900" b="0" i="0" dirty="0">
              <a:solidFill>
                <a:srgbClr val="1F1F1F"/>
              </a:solidFill>
              <a:effectLst/>
              <a:highlight>
                <a:srgbClr val="FFFFFF"/>
              </a:highlight>
              <a:latin typeface="Arial" panose="020B0604020202020204" pitchFamily="34" charset="0"/>
            </a:endParaRPr>
          </a:p>
          <a:p>
            <a:pPr marL="0" indent="0" algn="l" fontAlgn="base">
              <a:buNone/>
            </a:pPr>
            <a:endParaRPr lang="en-GB" sz="4900" b="0" i="0" dirty="0">
              <a:solidFill>
                <a:srgbClr val="1F1F1F"/>
              </a:solidFill>
              <a:effectLst/>
              <a:highlight>
                <a:srgbClr val="FFFFFF"/>
              </a:highlight>
              <a:latin typeface="Arial" panose="020B0604020202020204" pitchFamily="34" charset="0"/>
            </a:endParaRPr>
          </a:p>
          <a:p>
            <a:pPr marL="0" indent="0" algn="l" fontAlgn="base">
              <a:buNone/>
            </a:pPr>
            <a:r>
              <a:rPr lang="en-GB" sz="4300" b="0" i="0" dirty="0" err="1">
                <a:solidFill>
                  <a:srgbClr val="1F1F1F"/>
                </a:solidFill>
                <a:effectLst/>
                <a:highlight>
                  <a:srgbClr val="FFFFFF"/>
                </a:highlight>
                <a:latin typeface="Arial" panose="020B0604020202020204" pitchFamily="34" charset="0"/>
              </a:rPr>
              <a:t>Mae’r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Safonau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gyfer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Addysgu</a:t>
            </a:r>
            <a:r>
              <a:rPr lang="en-GB" sz="4300" b="0" i="0" dirty="0">
                <a:solidFill>
                  <a:srgbClr val="1F1F1F"/>
                </a:solidFill>
                <a:effectLst/>
                <a:highlight>
                  <a:srgbClr val="FFFFFF"/>
                </a:highlight>
                <a:latin typeface="Arial" panose="020B0604020202020204" pitchFamily="34" charset="0"/>
              </a:rPr>
              <a:t> ac </a:t>
            </a:r>
            <a:r>
              <a:rPr lang="en-GB" sz="4300" b="0" i="0" dirty="0" err="1">
                <a:solidFill>
                  <a:srgbClr val="1F1F1F"/>
                </a:solidFill>
                <a:effectLst/>
                <a:highlight>
                  <a:srgbClr val="FFFFFF"/>
                </a:highlight>
                <a:latin typeface="Arial" panose="020B0604020202020204" pitchFamily="34" charset="0"/>
              </a:rPr>
              <a:t>Arweinyddiaeth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adlewyrchu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arferion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gyson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â’r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cwricwlwm</a:t>
            </a:r>
            <a:r>
              <a:rPr lang="en-GB" sz="4300" b="0" i="0" dirty="0">
                <a:solidFill>
                  <a:srgbClr val="1F1F1F"/>
                </a:solidFill>
                <a:effectLst/>
                <a:highlight>
                  <a:srgbClr val="FFFFFF"/>
                </a:highlight>
                <a:latin typeface="Arial" panose="020B0604020202020204" pitchFamily="34" charset="0"/>
              </a:rPr>
              <a:t> Newydd (2022).</a:t>
            </a:r>
          </a:p>
          <a:p>
            <a:pPr marL="0" indent="0" algn="l" fontAlgn="base">
              <a:buNone/>
            </a:pPr>
            <a:endParaRPr lang="en-GB" sz="4300" b="0" i="0" dirty="0">
              <a:solidFill>
                <a:srgbClr val="1F1F1F"/>
              </a:solidFill>
              <a:effectLst/>
              <a:highlight>
                <a:srgbClr val="FFFFFF"/>
              </a:highlight>
              <a:latin typeface="Arial" panose="020B0604020202020204" pitchFamily="34" charset="0"/>
            </a:endParaRPr>
          </a:p>
          <a:p>
            <a:pPr marL="0" indent="0" algn="l" fontAlgn="base">
              <a:buNone/>
            </a:pPr>
            <a:r>
              <a:rPr lang="en-GB" sz="4300" b="0" i="0" dirty="0">
                <a:solidFill>
                  <a:srgbClr val="1F1F1F"/>
                </a:solidFill>
                <a:effectLst/>
                <a:highlight>
                  <a:srgbClr val="FFFFFF"/>
                </a:highlight>
                <a:latin typeface="Arial" panose="020B0604020202020204" pitchFamily="34" charset="0"/>
              </a:rPr>
              <a:t>Pan </a:t>
            </a:r>
            <a:r>
              <a:rPr lang="en-GB" sz="4300" b="0" i="0" dirty="0" err="1">
                <a:solidFill>
                  <a:srgbClr val="1F1F1F"/>
                </a:solidFill>
                <a:effectLst/>
                <a:highlight>
                  <a:srgbClr val="FFFFFF"/>
                </a:highlight>
                <a:latin typeface="Arial" panose="020B0604020202020204" pitchFamily="34" charset="0"/>
              </a:rPr>
              <a:t>fydd</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ymarferwyr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unigol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ymgymryd</a:t>
            </a:r>
            <a:r>
              <a:rPr lang="en-GB" sz="4300" b="0" i="0" dirty="0">
                <a:solidFill>
                  <a:srgbClr val="1F1F1F"/>
                </a:solidFill>
                <a:effectLst/>
                <a:highlight>
                  <a:srgbClr val="FFFFFF"/>
                </a:highlight>
                <a:latin typeface="Arial" panose="020B0604020202020204" pitchFamily="34" charset="0"/>
              </a:rPr>
              <a:t> â </a:t>
            </a:r>
            <a:r>
              <a:rPr lang="en-GB" sz="4300" b="0" i="0" dirty="0" err="1">
                <a:solidFill>
                  <a:srgbClr val="1F1F1F"/>
                </a:solidFill>
                <a:effectLst/>
                <a:highlight>
                  <a:srgbClr val="FFFFFF"/>
                </a:highlight>
                <a:latin typeface="Arial" panose="020B0604020202020204" pitchFamily="34" charset="0"/>
              </a:rPr>
              <a:t>dysgu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dylent</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fod</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glir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ynghylch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sut</a:t>
            </a:r>
            <a:r>
              <a:rPr lang="en-GB" sz="4300" b="0" i="0" dirty="0">
                <a:solidFill>
                  <a:srgbClr val="1F1F1F"/>
                </a:solidFill>
                <a:effectLst/>
                <a:highlight>
                  <a:srgbClr val="FFFFFF"/>
                </a:highlight>
                <a:latin typeface="Arial" panose="020B0604020202020204" pitchFamily="34" charset="0"/>
              </a:rPr>
              <a:t> y </a:t>
            </a:r>
            <a:r>
              <a:rPr lang="en-GB" sz="4300" b="0" i="0" dirty="0" err="1">
                <a:solidFill>
                  <a:srgbClr val="1F1F1F"/>
                </a:solidFill>
                <a:effectLst/>
                <a:highlight>
                  <a:srgbClr val="FFFFFF"/>
                </a:highlight>
                <a:latin typeface="Arial" panose="020B0604020202020204" pitchFamily="34" charset="0"/>
              </a:rPr>
              <a:t>mae’n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cefnogi</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eu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gwaith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mewn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perthynas</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â’r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safonau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a:t>
            </a:r>
            <a:r>
              <a:rPr lang="en-GB" sz="3300" b="0" i="0" dirty="0" err="1">
                <a:solidFill>
                  <a:srgbClr val="1F1F1F"/>
                </a:solidFill>
                <a:effectLst/>
                <a:highlight>
                  <a:srgbClr val="FFFFFF"/>
                </a:highlight>
                <a:latin typeface="Arial" panose="020B0604020202020204" pitchFamily="34" charset="0"/>
              </a:rPr>
              <a:t>l</a:t>
            </a:r>
            <a:r>
              <a:rPr lang="en-GB" sz="3300" b="0" i="0" dirty="0">
                <a:solidFill>
                  <a:srgbClr val="1F1F1F"/>
                </a:solidFill>
                <a:effectLst/>
                <a:highlight>
                  <a:srgbClr val="FFFFFF"/>
                </a:highlight>
                <a:latin typeface="Arial" panose="020B0604020202020204" pitchFamily="34" charset="0"/>
              </a:rPr>
              <a:t>.                                 </a:t>
            </a:r>
          </a:p>
          <a:p>
            <a:pPr marL="0" indent="0">
              <a:buNone/>
            </a:pPr>
            <a:r>
              <a:rPr lang="en-GB" dirty="0"/>
              <a:t>                                                                                   (</a:t>
            </a:r>
            <a:r>
              <a:rPr lang="en-GB" dirty="0" err="1"/>
              <a:t>Llywodraeth</a:t>
            </a:r>
            <a:r>
              <a:rPr lang="en-GB" dirty="0"/>
              <a:t> Cymru, 2020)</a:t>
            </a:r>
          </a:p>
          <a:p>
            <a:pPr marL="0" indent="0">
              <a:buNone/>
            </a:pPr>
            <a:r>
              <a:rPr lang="en-GB" sz="4300" dirty="0" err="1"/>
              <a:t>Cliciwch</a:t>
            </a:r>
            <a:r>
              <a:rPr lang="en-GB" sz="4300" dirty="0"/>
              <a:t> </a:t>
            </a:r>
            <a:r>
              <a:rPr lang="en-GB" sz="4300" dirty="0" err="1"/>
              <a:t>i</a:t>
            </a:r>
            <a:r>
              <a:rPr lang="en-GB" sz="4300" dirty="0"/>
              <a:t> weld:</a:t>
            </a:r>
            <a:endParaRPr lang="en-GB" sz="4300" dirty="0">
              <a:hlinkClick r:id="rId2"/>
            </a:endParaRPr>
          </a:p>
          <a:p>
            <a:pPr marL="0" indent="0">
              <a:buNone/>
            </a:pPr>
            <a:r>
              <a:rPr lang="en-GB" sz="3400" dirty="0">
                <a:hlinkClick r:id="rId2"/>
              </a:rPr>
              <a:t>https://hwb.gov.wales/api/storage/ae783486-0851-4ec6-9e73-2e2b99515cf5/safonau-proffesiynol-ar-gyfer-addysgu-ac-arweinyddiaeth-pdf-rhyngweithiol-ar-gyfer-cyfrifiaduron-personol.pdf</a:t>
            </a:r>
            <a:r>
              <a:rPr lang="en-GB" sz="3400" dirty="0"/>
              <a:t> </a:t>
            </a:r>
          </a:p>
          <a:p>
            <a:pPr marL="0" indent="0">
              <a:buNone/>
            </a:pPr>
            <a:endParaRPr lang="en-GB" dirty="0"/>
          </a:p>
        </p:txBody>
      </p:sp>
      <p:sp>
        <p:nvSpPr>
          <p:cNvPr id="4" name="Content Placeholder 3">
            <a:extLst>
              <a:ext uri="{FF2B5EF4-FFF2-40B4-BE49-F238E27FC236}">
                <a16:creationId xmlns:a16="http://schemas.microsoft.com/office/drawing/2014/main" id="{ECDC2518-508F-B0F3-9A47-9CB4122D8CC8}"/>
              </a:ext>
            </a:extLst>
          </p:cNvPr>
          <p:cNvSpPr>
            <a:spLocks noGrp="1"/>
          </p:cNvSpPr>
          <p:nvPr>
            <p:ph sz="half" idx="2"/>
          </p:nvPr>
        </p:nvSpPr>
        <p:spPr/>
        <p:txBody>
          <a:bodyPr>
            <a:normAutofit fontScale="32500" lnSpcReduction="20000"/>
          </a:bodyPr>
          <a:lstStyle/>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S</a:t>
            </a:r>
            <a:r>
              <a:rPr lang="en-GB" sz="4900" b="0" i="0" dirty="0">
                <a:solidFill>
                  <a:srgbClr val="1F1F1F"/>
                </a:solidFill>
                <a:effectLst/>
                <a:highlight>
                  <a:srgbClr val="FFFFFF"/>
                </a:highlight>
                <a:latin typeface="Arial" panose="020B0604020202020204" pitchFamily="34" charset="0"/>
              </a:rPr>
              <a:t>et clear expectations about effective practice during a practitioner’s career including, where applicable, entry to the profession</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E</a:t>
            </a:r>
            <a:r>
              <a:rPr lang="en-GB" sz="4900" b="0" i="0" dirty="0">
                <a:solidFill>
                  <a:srgbClr val="1F1F1F"/>
                </a:solidFill>
                <a:effectLst/>
                <a:highlight>
                  <a:srgbClr val="FFFFFF"/>
                </a:highlight>
                <a:latin typeface="Arial" panose="020B0604020202020204" pitchFamily="34" charset="0"/>
              </a:rPr>
              <a:t>nable practitioners to reflect on their practice, individually and collectively, against nationally agreed standards of effective practice and affirm and celebrate their successes</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S</a:t>
            </a:r>
            <a:r>
              <a:rPr lang="en-GB" sz="4900" b="0" i="0" dirty="0">
                <a:solidFill>
                  <a:srgbClr val="1F1F1F"/>
                </a:solidFill>
                <a:effectLst/>
                <a:highlight>
                  <a:srgbClr val="FFFFFF"/>
                </a:highlight>
                <a:latin typeface="Arial" panose="020B0604020202020204" pitchFamily="34" charset="0"/>
              </a:rPr>
              <a:t>upport practitioners to identify areas for further professional development</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F</a:t>
            </a:r>
            <a:r>
              <a:rPr lang="en-GB" sz="4900" b="0" i="0" dirty="0">
                <a:solidFill>
                  <a:srgbClr val="1F1F1F"/>
                </a:solidFill>
                <a:effectLst/>
                <a:highlight>
                  <a:srgbClr val="FFFFFF"/>
                </a:highlight>
                <a:latin typeface="Arial" panose="020B0604020202020204" pitchFamily="34" charset="0"/>
              </a:rPr>
              <a:t>orm a backdrop to the performance management process</a:t>
            </a:r>
          </a:p>
          <a:p>
            <a:pPr algn="l" fontAlgn="base"/>
            <a:r>
              <a:rPr lang="en-GB" sz="4900" dirty="0">
                <a:solidFill>
                  <a:srgbClr val="1F1F1F"/>
                </a:solidFill>
                <a:highlight>
                  <a:srgbClr val="FFFFFF"/>
                </a:highlight>
                <a:latin typeface="Arial" panose="020B0604020202020204" pitchFamily="34" charset="0"/>
              </a:rPr>
              <a:t>R</a:t>
            </a:r>
            <a:r>
              <a:rPr lang="en-GB" sz="4900" b="0" i="0" dirty="0">
                <a:solidFill>
                  <a:srgbClr val="1F1F1F"/>
                </a:solidFill>
                <a:effectLst/>
                <a:highlight>
                  <a:srgbClr val="FFFFFF"/>
                </a:highlight>
                <a:latin typeface="Arial" panose="020B0604020202020204" pitchFamily="34" charset="0"/>
              </a:rPr>
              <a:t>eflect practice that is consistent with the realisation of the new curriculum (2022).</a:t>
            </a:r>
          </a:p>
          <a:p>
            <a:pPr marL="0" indent="0" algn="l" fontAlgn="base">
              <a:buNone/>
            </a:pPr>
            <a:endParaRPr lang="en-GB" sz="4900" dirty="0">
              <a:solidFill>
                <a:srgbClr val="1F1F1F"/>
              </a:solidFill>
              <a:highlight>
                <a:srgbClr val="FFFFFF"/>
              </a:highlight>
              <a:latin typeface="Arial" panose="020B0604020202020204" pitchFamily="34" charset="0"/>
            </a:endParaRPr>
          </a:p>
          <a:p>
            <a:pPr marL="0" indent="0" algn="l" fontAlgn="base">
              <a:buNone/>
            </a:pPr>
            <a:r>
              <a:rPr lang="en-GB" sz="4900" b="0" i="0" dirty="0">
                <a:solidFill>
                  <a:srgbClr val="1F1F1F"/>
                </a:solidFill>
                <a:effectLst/>
                <a:highlight>
                  <a:srgbClr val="FFFFFF"/>
                </a:highlight>
                <a:latin typeface="Arial" panose="020B0604020202020204" pitchFamily="34" charset="0"/>
              </a:rPr>
              <a:t>When individual practitioners are engaging in professional learning, they should be clear about how it supports their work in relation to the professional standards</a:t>
            </a:r>
            <a:r>
              <a:rPr lang="en-GB" sz="4000" b="0" i="0" dirty="0">
                <a:solidFill>
                  <a:srgbClr val="1F1F1F"/>
                </a:solidFill>
                <a:effectLst/>
                <a:highlight>
                  <a:srgbClr val="FFFFFF"/>
                </a:highlight>
                <a:latin typeface="Arial" panose="020B0604020202020204" pitchFamily="34" charset="0"/>
              </a:rPr>
              <a:t>.                                              </a:t>
            </a:r>
            <a:r>
              <a:rPr lang="en-GB" sz="2500" dirty="0"/>
              <a:t>(Welsh Government, 2020)</a:t>
            </a:r>
          </a:p>
          <a:p>
            <a:pPr marL="0" indent="0">
              <a:buNone/>
            </a:pPr>
            <a:endParaRPr lang="en-GB" sz="3500" dirty="0"/>
          </a:p>
          <a:p>
            <a:pPr marL="0" indent="0">
              <a:buNone/>
            </a:pPr>
            <a:r>
              <a:rPr lang="en-GB" sz="4300" dirty="0"/>
              <a:t>Click to view:</a:t>
            </a:r>
          </a:p>
          <a:p>
            <a:pPr marL="0" indent="0">
              <a:buNone/>
            </a:pPr>
            <a:r>
              <a:rPr lang="en-GB" sz="3500" dirty="0">
                <a:hlinkClick r:id="rId3"/>
              </a:rPr>
              <a:t>https://hwb.gov.wales/api/storage/19bc948b-8a3f-41e0-944a-7bf2cadf7d18/professional-standards-for-teaching-and-leadership-interactive-pdf-for-pc.pdf</a:t>
            </a:r>
            <a:r>
              <a:rPr lang="en-GB" sz="3500" dirty="0"/>
              <a:t> </a:t>
            </a:r>
          </a:p>
          <a:p>
            <a:pPr marL="0" indent="0" fontAlgn="base">
              <a:buNone/>
            </a:pPr>
            <a:endParaRPr lang="en-GB" sz="2500" dirty="0"/>
          </a:p>
        </p:txBody>
      </p:sp>
      <p:sp>
        <p:nvSpPr>
          <p:cNvPr id="5" name="Slide Number Placeholder 4">
            <a:extLst>
              <a:ext uri="{FF2B5EF4-FFF2-40B4-BE49-F238E27FC236}">
                <a16:creationId xmlns:a16="http://schemas.microsoft.com/office/drawing/2014/main" id="{F700D63A-1B81-006F-65E6-A81898A3DB71}"/>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9</a:t>
            </a:fld>
            <a:endParaRPr lang="en-US">
              <a:solidFill>
                <a:prstClr val="black">
                  <a:tint val="75000"/>
                </a:prstClr>
              </a:solidFill>
            </a:endParaRPr>
          </a:p>
        </p:txBody>
      </p:sp>
    </p:spTree>
    <p:extLst>
      <p:ext uri="{BB962C8B-B14F-4D97-AF65-F5344CB8AC3E}">
        <p14:creationId xmlns:p14="http://schemas.microsoft.com/office/powerpoint/2010/main" val="663236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C04588-F747-483B-97C7-97C0A1EF23AA}"/>
              </a:ext>
            </a:extLst>
          </p:cNvPr>
          <p:cNvPicPr>
            <a:picLocks noChangeAspect="1"/>
          </p:cNvPicPr>
          <p:nvPr/>
        </p:nvPicPr>
        <p:blipFill rotWithShape="1">
          <a:blip r:embed="rId2"/>
          <a:srcRect l="12200" t="9050" r="12901" b="10101"/>
          <a:stretch/>
        </p:blipFill>
        <p:spPr>
          <a:xfrm>
            <a:off x="983433" y="102500"/>
            <a:ext cx="10009112" cy="6638868"/>
          </a:xfrm>
          <a:prstGeom prst="rect">
            <a:avLst/>
          </a:prstGeom>
        </p:spPr>
      </p:pic>
      <p:sp>
        <p:nvSpPr>
          <p:cNvPr id="2" name="Rectangle 1">
            <a:extLst>
              <a:ext uri="{FF2B5EF4-FFF2-40B4-BE49-F238E27FC236}">
                <a16:creationId xmlns:a16="http://schemas.microsoft.com/office/drawing/2014/main" id="{51948DB2-2DB0-4BD3-AFCA-177F4D482B3A}"/>
              </a:ext>
            </a:extLst>
          </p:cNvPr>
          <p:cNvSpPr/>
          <p:nvPr/>
        </p:nvSpPr>
        <p:spPr>
          <a:xfrm>
            <a:off x="1415480" y="3284984"/>
            <a:ext cx="2592288" cy="10081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4B73C1A-547F-4C4B-93B6-9AB3332EB043}"/>
              </a:ext>
            </a:extLst>
          </p:cNvPr>
          <p:cNvSpPr/>
          <p:nvPr/>
        </p:nvSpPr>
        <p:spPr>
          <a:xfrm>
            <a:off x="8328248" y="2564904"/>
            <a:ext cx="2160240" cy="115212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6945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8725" y="161925"/>
            <a:ext cx="8943810" cy="6696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a:extLst>
              <a:ext uri="{FF2B5EF4-FFF2-40B4-BE49-F238E27FC236}">
                <a16:creationId xmlns:a16="http://schemas.microsoft.com/office/drawing/2014/main" id="{DB250329-19A5-4196-82D0-9C6ECCC24F09}"/>
              </a:ext>
            </a:extLst>
          </p:cNvPr>
          <p:cNvSpPr/>
          <p:nvPr/>
        </p:nvSpPr>
        <p:spPr>
          <a:xfrm>
            <a:off x="1559496" y="3284984"/>
            <a:ext cx="2520280" cy="10081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FBDFD75-7F58-4FD0-AE32-3D72F0F42D31}"/>
              </a:ext>
            </a:extLst>
          </p:cNvPr>
          <p:cNvSpPr/>
          <p:nvPr/>
        </p:nvSpPr>
        <p:spPr>
          <a:xfrm>
            <a:off x="8328248" y="2636912"/>
            <a:ext cx="2232248" cy="115212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0798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12</a:t>
            </a:fld>
            <a:endParaRPr lang="en-GB"/>
          </a:p>
        </p:txBody>
      </p:sp>
      <p:pic>
        <p:nvPicPr>
          <p:cNvPr id="4" name="Picture 3">
            <a:extLst>
              <a:ext uri="{FF2B5EF4-FFF2-40B4-BE49-F238E27FC236}">
                <a16:creationId xmlns:a16="http://schemas.microsoft.com/office/drawing/2014/main" id="{101A3E1D-1375-457A-AAE3-92CD7CBC1599}"/>
              </a:ext>
            </a:extLst>
          </p:cNvPr>
          <p:cNvPicPr>
            <a:picLocks noChangeAspect="1"/>
          </p:cNvPicPr>
          <p:nvPr/>
        </p:nvPicPr>
        <p:blipFill rotWithShape="1">
          <a:blip r:embed="rId2"/>
          <a:srcRect l="7300" t="13675" r="5556" b="7940"/>
          <a:stretch/>
        </p:blipFill>
        <p:spPr>
          <a:xfrm>
            <a:off x="767408" y="138410"/>
            <a:ext cx="10369152" cy="6583076"/>
          </a:xfrm>
          <a:prstGeom prst="rect">
            <a:avLst/>
          </a:prstGeom>
        </p:spPr>
      </p:pic>
    </p:spTree>
    <p:extLst>
      <p:ext uri="{BB962C8B-B14F-4D97-AF65-F5344CB8AC3E}">
        <p14:creationId xmlns:p14="http://schemas.microsoft.com/office/powerpoint/2010/main" val="1334146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13</a:t>
            </a:fld>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5388" y="-27384"/>
            <a:ext cx="9801225" cy="6772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345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FA7D-E914-4D00-A2DC-C8E806963516}"/>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A0C053F2-4AAF-4343-A7CF-5D542C927B87}"/>
              </a:ext>
            </a:extLst>
          </p:cNvPr>
          <p:cNvPicPr>
            <a:picLocks noGrp="1" noChangeAspect="1"/>
          </p:cNvPicPr>
          <p:nvPr>
            <p:ph idx="1"/>
          </p:nvPr>
        </p:nvPicPr>
        <p:blipFill rotWithShape="1">
          <a:blip r:embed="rId2"/>
          <a:srcRect l="10959" t="11271" r="11643" b="15784"/>
          <a:stretch/>
        </p:blipFill>
        <p:spPr>
          <a:xfrm>
            <a:off x="1182168" y="147857"/>
            <a:ext cx="10242424" cy="6435505"/>
          </a:xfrm>
        </p:spPr>
      </p:pic>
      <p:sp>
        <p:nvSpPr>
          <p:cNvPr id="4" name="Slide Number Placeholder 3">
            <a:extLst>
              <a:ext uri="{FF2B5EF4-FFF2-40B4-BE49-F238E27FC236}">
                <a16:creationId xmlns:a16="http://schemas.microsoft.com/office/drawing/2014/main" id="{5C705CD5-E891-4E4A-B723-35BC53F3AE60}"/>
              </a:ext>
            </a:extLst>
          </p:cNvPr>
          <p:cNvSpPr>
            <a:spLocks noGrp="1"/>
          </p:cNvSpPr>
          <p:nvPr>
            <p:ph type="sldNum" sz="quarter" idx="12"/>
          </p:nvPr>
        </p:nvSpPr>
        <p:spPr/>
        <p:txBody>
          <a:bodyPr/>
          <a:lstStyle/>
          <a:p>
            <a:fld id="{C4009609-DC48-4DDF-96FA-41A39884BE33}" type="slidenum">
              <a:rPr lang="en-GB" smtClean="0"/>
              <a:pPr/>
              <a:t>14</a:t>
            </a:fld>
            <a:endParaRPr lang="en-GB"/>
          </a:p>
        </p:txBody>
      </p:sp>
    </p:spTree>
    <p:extLst>
      <p:ext uri="{BB962C8B-B14F-4D97-AF65-F5344CB8AC3E}">
        <p14:creationId xmlns:p14="http://schemas.microsoft.com/office/powerpoint/2010/main" val="131349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97B8-CA96-439E-AEA2-A16F3B364BC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02A63CC0-1673-4DE4-90A4-75B3BCCE6BBE}"/>
              </a:ext>
            </a:extLst>
          </p:cNvPr>
          <p:cNvPicPr>
            <a:picLocks noGrp="1" noChangeAspect="1"/>
          </p:cNvPicPr>
          <p:nvPr>
            <p:ph idx="1"/>
          </p:nvPr>
        </p:nvPicPr>
        <p:blipFill rotWithShape="1">
          <a:blip r:embed="rId2"/>
          <a:srcRect l="11029" t="16954" r="10294" b="7401"/>
          <a:stretch/>
        </p:blipFill>
        <p:spPr>
          <a:xfrm>
            <a:off x="839416" y="217573"/>
            <a:ext cx="10225136" cy="6554195"/>
          </a:xfrm>
        </p:spPr>
      </p:pic>
      <p:sp>
        <p:nvSpPr>
          <p:cNvPr id="4" name="Slide Number Placeholder 3">
            <a:extLst>
              <a:ext uri="{FF2B5EF4-FFF2-40B4-BE49-F238E27FC236}">
                <a16:creationId xmlns:a16="http://schemas.microsoft.com/office/drawing/2014/main" id="{2C247FEA-54AC-43B5-9416-D848BCEE650F}"/>
              </a:ext>
            </a:extLst>
          </p:cNvPr>
          <p:cNvSpPr>
            <a:spLocks noGrp="1"/>
          </p:cNvSpPr>
          <p:nvPr>
            <p:ph type="sldNum" sz="quarter" idx="12"/>
          </p:nvPr>
        </p:nvSpPr>
        <p:spPr/>
        <p:txBody>
          <a:bodyPr/>
          <a:lstStyle/>
          <a:p>
            <a:fld id="{C4009609-DC48-4DDF-96FA-41A39884BE33}" type="slidenum">
              <a:rPr lang="en-GB" smtClean="0"/>
              <a:pPr/>
              <a:t>15</a:t>
            </a:fld>
            <a:endParaRPr lang="en-GB"/>
          </a:p>
        </p:txBody>
      </p:sp>
    </p:spTree>
    <p:extLst>
      <p:ext uri="{BB962C8B-B14F-4D97-AF65-F5344CB8AC3E}">
        <p14:creationId xmlns:p14="http://schemas.microsoft.com/office/powerpoint/2010/main" val="1336371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36BAE-2913-4F20-93B1-7D8299EA7B4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7E3EA7D-BC15-4EDB-A7F7-FD675C6379F7}"/>
              </a:ext>
            </a:extLst>
          </p:cNvPr>
          <p:cNvPicPr>
            <a:picLocks noGrp="1" noChangeAspect="1"/>
          </p:cNvPicPr>
          <p:nvPr>
            <p:ph idx="1"/>
          </p:nvPr>
        </p:nvPicPr>
        <p:blipFill rotWithShape="1">
          <a:blip r:embed="rId2"/>
          <a:srcRect l="13002" t="7617" r="11278" b="14265"/>
          <a:stretch/>
        </p:blipFill>
        <p:spPr>
          <a:xfrm>
            <a:off x="983432" y="35559"/>
            <a:ext cx="9721080" cy="6685927"/>
          </a:xfrm>
        </p:spPr>
      </p:pic>
      <p:sp>
        <p:nvSpPr>
          <p:cNvPr id="4" name="Slide Number Placeholder 3">
            <a:extLst>
              <a:ext uri="{FF2B5EF4-FFF2-40B4-BE49-F238E27FC236}">
                <a16:creationId xmlns:a16="http://schemas.microsoft.com/office/drawing/2014/main" id="{EB636F41-4D18-4515-88E2-4B3396840DD6}"/>
              </a:ext>
            </a:extLst>
          </p:cNvPr>
          <p:cNvSpPr>
            <a:spLocks noGrp="1"/>
          </p:cNvSpPr>
          <p:nvPr>
            <p:ph type="sldNum" sz="quarter" idx="12"/>
          </p:nvPr>
        </p:nvSpPr>
        <p:spPr/>
        <p:txBody>
          <a:bodyPr/>
          <a:lstStyle/>
          <a:p>
            <a:fld id="{C4009609-DC48-4DDF-96FA-41A39884BE33}" type="slidenum">
              <a:rPr lang="en-GB" smtClean="0"/>
              <a:pPr/>
              <a:t>16</a:t>
            </a:fld>
            <a:endParaRPr lang="en-GB"/>
          </a:p>
        </p:txBody>
      </p:sp>
    </p:spTree>
    <p:extLst>
      <p:ext uri="{BB962C8B-B14F-4D97-AF65-F5344CB8AC3E}">
        <p14:creationId xmlns:p14="http://schemas.microsoft.com/office/powerpoint/2010/main" val="3501308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4B8EF-786D-423D-85A5-2C2229FE56D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03A31ED-12E4-4A63-B752-05BCE6AA6B3A}"/>
              </a:ext>
            </a:extLst>
          </p:cNvPr>
          <p:cNvPicPr>
            <a:picLocks noGrp="1" noChangeAspect="1"/>
          </p:cNvPicPr>
          <p:nvPr>
            <p:ph idx="1"/>
          </p:nvPr>
        </p:nvPicPr>
        <p:blipFill rotWithShape="1">
          <a:blip r:embed="rId2"/>
          <a:srcRect l="12766" t="14862" r="9220" b="6415"/>
          <a:stretch/>
        </p:blipFill>
        <p:spPr>
          <a:xfrm>
            <a:off x="1376919" y="59026"/>
            <a:ext cx="9903657" cy="6662460"/>
          </a:xfrm>
        </p:spPr>
      </p:pic>
      <p:sp>
        <p:nvSpPr>
          <p:cNvPr id="4" name="Slide Number Placeholder 3">
            <a:extLst>
              <a:ext uri="{FF2B5EF4-FFF2-40B4-BE49-F238E27FC236}">
                <a16:creationId xmlns:a16="http://schemas.microsoft.com/office/drawing/2014/main" id="{7C255DB0-F2BD-48AA-A403-FAB6E5A2AFB1}"/>
              </a:ext>
            </a:extLst>
          </p:cNvPr>
          <p:cNvSpPr>
            <a:spLocks noGrp="1"/>
          </p:cNvSpPr>
          <p:nvPr>
            <p:ph type="sldNum" sz="quarter" idx="12"/>
          </p:nvPr>
        </p:nvSpPr>
        <p:spPr/>
        <p:txBody>
          <a:bodyPr/>
          <a:lstStyle/>
          <a:p>
            <a:fld id="{C4009609-DC48-4DDF-96FA-41A39884BE33}" type="slidenum">
              <a:rPr lang="en-GB" smtClean="0"/>
              <a:pPr/>
              <a:t>17</a:t>
            </a:fld>
            <a:endParaRPr lang="en-GB"/>
          </a:p>
        </p:txBody>
      </p:sp>
    </p:spTree>
    <p:extLst>
      <p:ext uri="{BB962C8B-B14F-4D97-AF65-F5344CB8AC3E}">
        <p14:creationId xmlns:p14="http://schemas.microsoft.com/office/powerpoint/2010/main" val="967283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6A3A-6126-E215-C386-03E82399E67A}"/>
              </a:ext>
            </a:extLst>
          </p:cNvPr>
          <p:cNvSpPr>
            <a:spLocks noGrp="1"/>
          </p:cNvSpPr>
          <p:nvPr>
            <p:ph type="title"/>
          </p:nvPr>
        </p:nvSpPr>
        <p:spPr/>
        <p:txBody>
          <a:bodyPr>
            <a:normAutofit/>
          </a:bodyPr>
          <a:lstStyle/>
          <a:p>
            <a:pPr algn="l"/>
            <a:r>
              <a:rPr lang="en-GB" sz="2800" dirty="0" err="1"/>
              <a:t>Safonau</a:t>
            </a:r>
            <a:r>
              <a:rPr lang="en-GB" sz="2800" dirty="0"/>
              <a:t> </a:t>
            </a:r>
            <a:r>
              <a:rPr lang="en-GB" sz="2800" dirty="0" err="1"/>
              <a:t>Proffesiynol</a:t>
            </a:r>
            <a:r>
              <a:rPr lang="en-GB" sz="2800" dirty="0"/>
              <a:t> </a:t>
            </a:r>
            <a:r>
              <a:rPr lang="en-GB" sz="2800" dirty="0" err="1"/>
              <a:t>ar</a:t>
            </a:r>
            <a:r>
              <a:rPr lang="en-GB" sz="2800" dirty="0"/>
              <a:t> </a:t>
            </a:r>
            <a:r>
              <a:rPr lang="en-GB" sz="2800" dirty="0" err="1"/>
              <a:t>gyfer</a:t>
            </a:r>
            <a:r>
              <a:rPr lang="en-GB" sz="2800" dirty="0"/>
              <a:t> </a:t>
            </a:r>
            <a:r>
              <a:rPr lang="en-GB" sz="2800" dirty="0" err="1"/>
              <a:t>addysgu</a:t>
            </a:r>
            <a:r>
              <a:rPr lang="en-GB" sz="2800" dirty="0"/>
              <a:t>       Professional Teaching Standards</a:t>
            </a:r>
          </a:p>
        </p:txBody>
      </p:sp>
      <p:sp>
        <p:nvSpPr>
          <p:cNvPr id="3" name="Content Placeholder 2">
            <a:extLst>
              <a:ext uri="{FF2B5EF4-FFF2-40B4-BE49-F238E27FC236}">
                <a16:creationId xmlns:a16="http://schemas.microsoft.com/office/drawing/2014/main" id="{90735E9D-D9C6-B4B7-1A63-52C281F03100}"/>
              </a:ext>
            </a:extLst>
          </p:cNvPr>
          <p:cNvSpPr>
            <a:spLocks noGrp="1"/>
          </p:cNvSpPr>
          <p:nvPr>
            <p:ph sz="half" idx="1"/>
          </p:nvPr>
        </p:nvSpPr>
        <p:spPr/>
        <p:txBody>
          <a:bodyPr>
            <a:normAutofit fontScale="92500"/>
          </a:bodyPr>
          <a:lstStyle/>
          <a:p>
            <a:r>
              <a:rPr lang="en-GB" dirty="0" err="1"/>
              <a:t>Mae’r</a:t>
            </a:r>
            <a:r>
              <a:rPr lang="en-GB" dirty="0"/>
              <a:t> is </a:t>
            </a:r>
            <a:r>
              <a:rPr lang="en-GB" dirty="0" err="1"/>
              <a:t>ddisgrifyddion</a:t>
            </a:r>
            <a:r>
              <a:rPr lang="en-GB" dirty="0"/>
              <a:t> </a:t>
            </a:r>
            <a:r>
              <a:rPr lang="en-GB" dirty="0" err="1"/>
              <a:t>addysgu</a:t>
            </a:r>
            <a:r>
              <a:rPr lang="en-GB" dirty="0"/>
              <a:t> </a:t>
            </a:r>
            <a:r>
              <a:rPr lang="en-GB" dirty="0" err="1"/>
              <a:t>yn</a:t>
            </a:r>
            <a:r>
              <a:rPr lang="en-GB" dirty="0"/>
              <a:t> </a:t>
            </a:r>
            <a:r>
              <a:rPr lang="en-GB" dirty="0" err="1"/>
              <a:t>disgrifio’r</a:t>
            </a:r>
            <a:r>
              <a:rPr lang="en-GB" dirty="0"/>
              <a:t> </a:t>
            </a:r>
            <a:r>
              <a:rPr lang="en-GB" dirty="0" err="1"/>
              <a:t>disgwyliadau</a:t>
            </a:r>
            <a:r>
              <a:rPr lang="en-GB" dirty="0"/>
              <a:t> y </a:t>
            </a:r>
            <a:r>
              <a:rPr lang="en-GB" dirty="0" err="1"/>
              <a:t>dylid</a:t>
            </a:r>
            <a:r>
              <a:rPr lang="en-GB" dirty="0"/>
              <a:t> </a:t>
            </a:r>
            <a:r>
              <a:rPr lang="en-GB" dirty="0" err="1"/>
              <a:t>eu</a:t>
            </a:r>
            <a:r>
              <a:rPr lang="en-GB" dirty="0"/>
              <a:t> </a:t>
            </a:r>
            <a:r>
              <a:rPr lang="en-GB" dirty="0" err="1"/>
              <a:t>bodloni</a:t>
            </a:r>
            <a:r>
              <a:rPr lang="en-GB" dirty="0"/>
              <a:t> </a:t>
            </a:r>
            <a:r>
              <a:rPr lang="en-GB" dirty="0" err="1"/>
              <a:t>ar</a:t>
            </a:r>
            <a:r>
              <a:rPr lang="en-GB" dirty="0"/>
              <a:t> </a:t>
            </a:r>
            <a:r>
              <a:rPr lang="en-GB" dirty="0" err="1"/>
              <a:t>gyfer</a:t>
            </a:r>
            <a:r>
              <a:rPr lang="en-GB" dirty="0"/>
              <a:t> </a:t>
            </a:r>
            <a:r>
              <a:rPr lang="en-GB" dirty="0" err="1"/>
              <a:t>sicrhau</a:t>
            </a:r>
            <a:r>
              <a:rPr lang="en-GB" dirty="0"/>
              <a:t> </a:t>
            </a:r>
            <a:r>
              <a:rPr lang="en-GB" dirty="0" err="1"/>
              <a:t>dyfarniad</a:t>
            </a:r>
            <a:r>
              <a:rPr lang="en-GB" dirty="0"/>
              <a:t> </a:t>
            </a:r>
            <a:r>
              <a:rPr lang="en-GB" dirty="0" err="1"/>
              <a:t>Statws</a:t>
            </a:r>
            <a:r>
              <a:rPr lang="en-GB" dirty="0"/>
              <a:t> </a:t>
            </a:r>
            <a:r>
              <a:rPr lang="en-GB" dirty="0" err="1"/>
              <a:t>Athro</a:t>
            </a:r>
            <a:r>
              <a:rPr lang="en-GB" dirty="0"/>
              <a:t> </a:t>
            </a:r>
            <a:r>
              <a:rPr lang="en-GB" dirty="0" err="1"/>
              <a:t>Cymwysedig</a:t>
            </a:r>
            <a:r>
              <a:rPr lang="en-GB" dirty="0"/>
              <a:t> a </a:t>
            </a:r>
            <a:r>
              <a:rPr lang="en-GB" dirty="0" err="1"/>
              <a:t>chwblhau’r</a:t>
            </a:r>
            <a:r>
              <a:rPr lang="en-GB" dirty="0"/>
              <a:t> </a:t>
            </a:r>
            <a:r>
              <a:rPr lang="en-GB" dirty="0" err="1"/>
              <a:t>cyfnod</a:t>
            </a:r>
            <a:r>
              <a:rPr lang="en-GB" dirty="0"/>
              <a:t> </a:t>
            </a:r>
            <a:r>
              <a:rPr lang="en-GB" dirty="0" err="1"/>
              <a:t>ymsefydlu</a:t>
            </a:r>
            <a:r>
              <a:rPr lang="en-GB" dirty="0"/>
              <a:t> </a:t>
            </a:r>
            <a:r>
              <a:rPr lang="en-GB" dirty="0" err="1"/>
              <a:t>statudol</a:t>
            </a:r>
            <a:r>
              <a:rPr lang="en-GB" dirty="0"/>
              <a:t> </a:t>
            </a:r>
            <a:r>
              <a:rPr lang="en-GB" dirty="0" err="1"/>
              <a:t>yn</a:t>
            </a:r>
            <a:r>
              <a:rPr lang="en-GB" dirty="0"/>
              <a:t> </a:t>
            </a:r>
            <a:r>
              <a:rPr lang="en-GB" dirty="0" err="1"/>
              <a:t>llwyddiannus</a:t>
            </a:r>
            <a:r>
              <a:rPr lang="en-GB" dirty="0"/>
              <a:t>. </a:t>
            </a:r>
            <a:r>
              <a:rPr lang="en-GB" dirty="0" err="1"/>
              <a:t>Mae’r</a:t>
            </a:r>
            <a:r>
              <a:rPr lang="en-GB" dirty="0"/>
              <a:t> </a:t>
            </a:r>
            <a:r>
              <a:rPr lang="en-GB" dirty="0" err="1"/>
              <a:t>uwch</a:t>
            </a:r>
            <a:r>
              <a:rPr lang="en-GB" dirty="0"/>
              <a:t> </a:t>
            </a:r>
            <a:r>
              <a:rPr lang="en-GB" dirty="0" err="1"/>
              <a:t>ddisgrifyddion</a:t>
            </a:r>
            <a:r>
              <a:rPr lang="en-GB" dirty="0"/>
              <a:t> </a:t>
            </a:r>
            <a:r>
              <a:rPr lang="en-GB" dirty="0" err="1"/>
              <a:t>yn</a:t>
            </a:r>
            <a:r>
              <a:rPr lang="en-GB" dirty="0"/>
              <a:t> </a:t>
            </a:r>
            <a:r>
              <a:rPr lang="en-GB" dirty="0" err="1"/>
              <a:t>dangos</a:t>
            </a:r>
            <a:r>
              <a:rPr lang="en-GB" dirty="0"/>
              <a:t> </a:t>
            </a:r>
            <a:r>
              <a:rPr lang="en-GB" dirty="0" err="1"/>
              <a:t>enghreifftiau</a:t>
            </a:r>
            <a:r>
              <a:rPr lang="en-GB" dirty="0"/>
              <a:t> o </a:t>
            </a:r>
            <a:r>
              <a:rPr lang="en-GB" dirty="0" err="1"/>
              <a:t>arferion</a:t>
            </a:r>
            <a:r>
              <a:rPr lang="en-GB" dirty="0"/>
              <a:t> </a:t>
            </a:r>
            <a:r>
              <a:rPr lang="en-GB" dirty="0" err="1"/>
              <a:t>effeithiol</a:t>
            </a:r>
            <a:r>
              <a:rPr lang="en-GB" dirty="0"/>
              <a:t> </a:t>
            </a:r>
            <a:r>
              <a:rPr lang="en-GB" dirty="0" err="1"/>
              <a:t>iawn</a:t>
            </a:r>
            <a:r>
              <a:rPr lang="en-GB" dirty="0"/>
              <a:t> a </a:t>
            </a:r>
            <a:r>
              <a:rPr lang="en-GB" dirty="0" err="1"/>
              <a:t>pharhaus</a:t>
            </a:r>
            <a:r>
              <a:rPr lang="en-GB" dirty="0"/>
              <a:t> ac </a:t>
            </a:r>
            <a:r>
              <a:rPr lang="en-GB" dirty="0" err="1"/>
              <a:t>yn</a:t>
            </a:r>
            <a:r>
              <a:rPr lang="en-GB" dirty="0"/>
              <a:t> </a:t>
            </a:r>
            <a:r>
              <a:rPr lang="en-GB" dirty="0" err="1"/>
              <a:t>ffocws</a:t>
            </a:r>
            <a:r>
              <a:rPr lang="en-GB" dirty="0"/>
              <a:t> </a:t>
            </a:r>
            <a:r>
              <a:rPr lang="en-GB" dirty="0" err="1"/>
              <a:t>ar</a:t>
            </a:r>
            <a:r>
              <a:rPr lang="en-GB" dirty="0"/>
              <a:t> </a:t>
            </a:r>
            <a:r>
              <a:rPr lang="en-GB" dirty="0" err="1"/>
              <a:t>gyfer</a:t>
            </a:r>
            <a:r>
              <a:rPr lang="en-GB" dirty="0"/>
              <a:t> </a:t>
            </a:r>
            <a:r>
              <a:rPr lang="en-GB" dirty="0" err="1"/>
              <a:t>dysgu</a:t>
            </a:r>
            <a:r>
              <a:rPr lang="en-GB" dirty="0"/>
              <a:t> </a:t>
            </a:r>
            <a:r>
              <a:rPr lang="en-GB" dirty="0" err="1"/>
              <a:t>proffesiynol</a:t>
            </a:r>
            <a:r>
              <a:rPr lang="en-GB" dirty="0"/>
              <a:t> </a:t>
            </a:r>
            <a:r>
              <a:rPr lang="en-GB" dirty="0" err="1"/>
              <a:t>gydol</a:t>
            </a:r>
            <a:r>
              <a:rPr lang="en-GB" dirty="0"/>
              <a:t> </a:t>
            </a:r>
            <a:r>
              <a:rPr lang="en-GB" dirty="0" err="1"/>
              <a:t>gyrfa</a:t>
            </a:r>
            <a:endParaRPr lang="en-GB" dirty="0"/>
          </a:p>
        </p:txBody>
      </p:sp>
      <p:sp>
        <p:nvSpPr>
          <p:cNvPr id="4" name="Content Placeholder 3">
            <a:extLst>
              <a:ext uri="{FF2B5EF4-FFF2-40B4-BE49-F238E27FC236}">
                <a16:creationId xmlns:a16="http://schemas.microsoft.com/office/drawing/2014/main" id="{7BC0AA59-BE66-F004-021A-19C161D75EA5}"/>
              </a:ext>
            </a:extLst>
          </p:cNvPr>
          <p:cNvSpPr>
            <a:spLocks noGrp="1"/>
          </p:cNvSpPr>
          <p:nvPr>
            <p:ph sz="half" idx="2"/>
          </p:nvPr>
        </p:nvSpPr>
        <p:spPr/>
        <p:txBody>
          <a:bodyPr>
            <a:normAutofit fontScale="92500"/>
          </a:bodyPr>
          <a:lstStyle/>
          <a:p>
            <a:r>
              <a:rPr lang="en-GB" dirty="0"/>
              <a:t>The lower descriptors for teaching describe expectations that should be met for the award of QTS </a:t>
            </a:r>
          </a:p>
          <a:p>
            <a:r>
              <a:rPr lang="en-GB" dirty="0"/>
              <a:t>The second descriptors describe expectations for the successful completion of statutory induction. </a:t>
            </a:r>
          </a:p>
          <a:p>
            <a:r>
              <a:rPr lang="en-GB" dirty="0"/>
              <a:t>The upper descriptors exemplify sustained highly effective practice and provide a focus for career-long professional learning</a:t>
            </a:r>
          </a:p>
        </p:txBody>
      </p:sp>
      <p:sp>
        <p:nvSpPr>
          <p:cNvPr id="5" name="Slide Number Placeholder 4">
            <a:extLst>
              <a:ext uri="{FF2B5EF4-FFF2-40B4-BE49-F238E27FC236}">
                <a16:creationId xmlns:a16="http://schemas.microsoft.com/office/drawing/2014/main" id="{7A8B9FCB-6770-DAFC-192A-255DED9BA6EB}"/>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18</a:t>
            </a:fld>
            <a:endParaRPr lang="en-US">
              <a:solidFill>
                <a:prstClr val="black">
                  <a:tint val="75000"/>
                </a:prstClr>
              </a:solidFill>
            </a:endParaRPr>
          </a:p>
        </p:txBody>
      </p:sp>
    </p:spTree>
    <p:extLst>
      <p:ext uri="{BB962C8B-B14F-4D97-AF65-F5344CB8AC3E}">
        <p14:creationId xmlns:p14="http://schemas.microsoft.com/office/powerpoint/2010/main" val="33286151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0A696-A986-4DA6-AC3C-FC9A9EF6A80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B055C36D-C7DA-4B66-8E04-979789D61858}"/>
              </a:ext>
            </a:extLst>
          </p:cNvPr>
          <p:cNvPicPr>
            <a:picLocks noGrp="1" noChangeAspect="1"/>
          </p:cNvPicPr>
          <p:nvPr>
            <p:ph idx="1"/>
          </p:nvPr>
        </p:nvPicPr>
        <p:blipFill rotWithShape="1">
          <a:blip r:embed="rId2"/>
          <a:srcRect l="11188" t="16402" r="11888" b="7024"/>
          <a:stretch/>
        </p:blipFill>
        <p:spPr>
          <a:xfrm>
            <a:off x="949730" y="-93500"/>
            <a:ext cx="10474862" cy="6951499"/>
          </a:xfrm>
        </p:spPr>
      </p:pic>
      <p:sp>
        <p:nvSpPr>
          <p:cNvPr id="4" name="Slide Number Placeholder 3">
            <a:extLst>
              <a:ext uri="{FF2B5EF4-FFF2-40B4-BE49-F238E27FC236}">
                <a16:creationId xmlns:a16="http://schemas.microsoft.com/office/drawing/2014/main" id="{5B63B5E8-998F-4CAA-9186-B0EDB30BE841}"/>
              </a:ext>
            </a:extLst>
          </p:cNvPr>
          <p:cNvSpPr>
            <a:spLocks noGrp="1"/>
          </p:cNvSpPr>
          <p:nvPr>
            <p:ph type="sldNum" sz="quarter" idx="12"/>
          </p:nvPr>
        </p:nvSpPr>
        <p:spPr/>
        <p:txBody>
          <a:bodyPr/>
          <a:lstStyle/>
          <a:p>
            <a:fld id="{C4009609-DC48-4DDF-96FA-41A39884BE33}" type="slidenum">
              <a:rPr lang="en-GB" smtClean="0"/>
              <a:pPr/>
              <a:t>19</a:t>
            </a:fld>
            <a:endParaRPr lang="en-GB"/>
          </a:p>
        </p:txBody>
      </p:sp>
      <p:sp>
        <p:nvSpPr>
          <p:cNvPr id="3" name="Rectangle 2">
            <a:extLst>
              <a:ext uri="{FF2B5EF4-FFF2-40B4-BE49-F238E27FC236}">
                <a16:creationId xmlns:a16="http://schemas.microsoft.com/office/drawing/2014/main" id="{AD0E8263-BCE7-4A85-A267-CBB62FB65634}"/>
              </a:ext>
            </a:extLst>
          </p:cNvPr>
          <p:cNvSpPr/>
          <p:nvPr/>
        </p:nvSpPr>
        <p:spPr>
          <a:xfrm>
            <a:off x="1199456" y="4869160"/>
            <a:ext cx="6048672" cy="1584176"/>
          </a:xfrm>
          <a:prstGeom prst="rect">
            <a:avLst/>
          </a:prstGeom>
          <a:noFill/>
          <a:ln w="920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1340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D3CC-08CB-4886-89A8-B2FD43E4BB7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85160B5-EC09-491A-A778-1F530D39AE8A}"/>
              </a:ext>
            </a:extLst>
          </p:cNvPr>
          <p:cNvPicPr>
            <a:picLocks noGrp="1" noChangeAspect="1"/>
          </p:cNvPicPr>
          <p:nvPr>
            <p:ph idx="1"/>
          </p:nvPr>
        </p:nvPicPr>
        <p:blipFill rotWithShape="1">
          <a:blip r:embed="rId2"/>
          <a:srcRect l="8683" t="20884" r="10269" b="3861"/>
          <a:stretch/>
        </p:blipFill>
        <p:spPr>
          <a:xfrm>
            <a:off x="695400" y="120077"/>
            <a:ext cx="10441160" cy="6463285"/>
          </a:xfrm>
        </p:spPr>
      </p:pic>
      <p:sp>
        <p:nvSpPr>
          <p:cNvPr id="4" name="Slide Number Placeholder 3">
            <a:extLst>
              <a:ext uri="{FF2B5EF4-FFF2-40B4-BE49-F238E27FC236}">
                <a16:creationId xmlns:a16="http://schemas.microsoft.com/office/drawing/2014/main" id="{85E63D32-FA48-488C-9FDC-97D3EEA74135}"/>
              </a:ext>
            </a:extLst>
          </p:cNvPr>
          <p:cNvSpPr>
            <a:spLocks noGrp="1"/>
          </p:cNvSpPr>
          <p:nvPr>
            <p:ph type="sldNum" sz="quarter" idx="12"/>
          </p:nvPr>
        </p:nvSpPr>
        <p:spPr/>
        <p:txBody>
          <a:bodyPr/>
          <a:lstStyle/>
          <a:p>
            <a:fld id="{C4009609-DC48-4DDF-96FA-41A39884BE33}" type="slidenum">
              <a:rPr lang="en-GB" smtClean="0"/>
              <a:pPr/>
              <a:t>20</a:t>
            </a:fld>
            <a:endParaRPr lang="en-GB"/>
          </a:p>
        </p:txBody>
      </p:sp>
      <p:sp>
        <p:nvSpPr>
          <p:cNvPr id="5" name="Rectangle 4">
            <a:extLst>
              <a:ext uri="{FF2B5EF4-FFF2-40B4-BE49-F238E27FC236}">
                <a16:creationId xmlns:a16="http://schemas.microsoft.com/office/drawing/2014/main" id="{EB8AE436-97C4-4D3B-9D0F-8222FD11142E}"/>
              </a:ext>
            </a:extLst>
          </p:cNvPr>
          <p:cNvSpPr/>
          <p:nvPr/>
        </p:nvSpPr>
        <p:spPr>
          <a:xfrm>
            <a:off x="1199456" y="4739642"/>
            <a:ext cx="5832648" cy="1497670"/>
          </a:xfrm>
          <a:prstGeom prst="rect">
            <a:avLst/>
          </a:prstGeom>
          <a:noFill/>
          <a:ln w="920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5924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6ADA-5595-4506-9720-FDDBBF821B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A49DC9-8FC4-4CD5-A053-5D84F0E17100}"/>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7367BD94-B529-4208-8AC9-17E873D0B6C7}"/>
              </a:ext>
            </a:extLst>
          </p:cNvPr>
          <p:cNvSpPr>
            <a:spLocks noGrp="1"/>
          </p:cNvSpPr>
          <p:nvPr>
            <p:ph type="sldNum" sz="quarter" idx="12"/>
          </p:nvPr>
        </p:nvSpPr>
        <p:spPr/>
        <p:txBody>
          <a:bodyPr/>
          <a:lstStyle/>
          <a:p>
            <a:fld id="{C4009609-DC48-4DDF-96FA-41A39884BE33}" type="slidenum">
              <a:rPr lang="en-GB" smtClean="0"/>
              <a:pPr/>
              <a:t>21</a:t>
            </a:fld>
            <a:endParaRPr lang="en-GB"/>
          </a:p>
        </p:txBody>
      </p:sp>
      <p:pic>
        <p:nvPicPr>
          <p:cNvPr id="6" name="Picture 5">
            <a:extLst>
              <a:ext uri="{FF2B5EF4-FFF2-40B4-BE49-F238E27FC236}">
                <a16:creationId xmlns:a16="http://schemas.microsoft.com/office/drawing/2014/main" id="{FAD38F43-C902-471E-A552-64444A44AC87}"/>
              </a:ext>
            </a:extLst>
          </p:cNvPr>
          <p:cNvPicPr>
            <a:picLocks noChangeAspect="1"/>
          </p:cNvPicPr>
          <p:nvPr/>
        </p:nvPicPr>
        <p:blipFill rotWithShape="1">
          <a:blip r:embed="rId2"/>
          <a:srcRect l="6600" t="10671" r="6602" b="14301"/>
          <a:stretch/>
        </p:blipFill>
        <p:spPr>
          <a:xfrm>
            <a:off x="191344" y="140642"/>
            <a:ext cx="11391056" cy="6564237"/>
          </a:xfrm>
          <a:prstGeom prst="rect">
            <a:avLst/>
          </a:prstGeom>
        </p:spPr>
      </p:pic>
      <p:sp>
        <p:nvSpPr>
          <p:cNvPr id="7" name="Rectangle 6">
            <a:extLst>
              <a:ext uri="{FF2B5EF4-FFF2-40B4-BE49-F238E27FC236}">
                <a16:creationId xmlns:a16="http://schemas.microsoft.com/office/drawing/2014/main" id="{0635E72C-1E64-491E-B047-FF579CE5F7E1}"/>
              </a:ext>
            </a:extLst>
          </p:cNvPr>
          <p:cNvSpPr/>
          <p:nvPr/>
        </p:nvSpPr>
        <p:spPr>
          <a:xfrm>
            <a:off x="983432" y="4941168"/>
            <a:ext cx="5904656" cy="1080120"/>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88797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6C39B-48ED-4F3B-AADF-3B796B71512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FCEABBB-BB4E-47ED-920D-6763B3D3A46C}"/>
              </a:ext>
            </a:extLst>
          </p:cNvPr>
          <p:cNvPicPr>
            <a:picLocks noGrp="1" noChangeAspect="1"/>
          </p:cNvPicPr>
          <p:nvPr>
            <p:ph idx="1"/>
          </p:nvPr>
        </p:nvPicPr>
        <p:blipFill rotWithShape="1">
          <a:blip r:embed="rId2"/>
          <a:srcRect l="5790" t="10627" r="5830" b="13934"/>
          <a:stretch/>
        </p:blipFill>
        <p:spPr>
          <a:xfrm>
            <a:off x="479376" y="147823"/>
            <a:ext cx="11453493" cy="6517652"/>
          </a:xfrm>
        </p:spPr>
      </p:pic>
      <p:sp>
        <p:nvSpPr>
          <p:cNvPr id="4" name="Slide Number Placeholder 3">
            <a:extLst>
              <a:ext uri="{FF2B5EF4-FFF2-40B4-BE49-F238E27FC236}">
                <a16:creationId xmlns:a16="http://schemas.microsoft.com/office/drawing/2014/main" id="{340DD555-76C4-4967-AF8F-489AD2E8F74A}"/>
              </a:ext>
            </a:extLst>
          </p:cNvPr>
          <p:cNvSpPr>
            <a:spLocks noGrp="1"/>
          </p:cNvSpPr>
          <p:nvPr>
            <p:ph type="sldNum" sz="quarter" idx="12"/>
          </p:nvPr>
        </p:nvSpPr>
        <p:spPr/>
        <p:txBody>
          <a:bodyPr/>
          <a:lstStyle/>
          <a:p>
            <a:fld id="{C4009609-DC48-4DDF-96FA-41A39884BE33}" type="slidenum">
              <a:rPr lang="en-GB" smtClean="0"/>
              <a:pPr/>
              <a:t>22</a:t>
            </a:fld>
            <a:endParaRPr lang="en-GB"/>
          </a:p>
        </p:txBody>
      </p:sp>
      <p:sp>
        <p:nvSpPr>
          <p:cNvPr id="8" name="Rectangle 7">
            <a:extLst>
              <a:ext uri="{FF2B5EF4-FFF2-40B4-BE49-F238E27FC236}">
                <a16:creationId xmlns:a16="http://schemas.microsoft.com/office/drawing/2014/main" id="{A68D9473-A86D-484F-B269-0E93EFB9D1CD}"/>
              </a:ext>
            </a:extLst>
          </p:cNvPr>
          <p:cNvSpPr/>
          <p:nvPr/>
        </p:nvSpPr>
        <p:spPr>
          <a:xfrm>
            <a:off x="1847528" y="5081214"/>
            <a:ext cx="5328592" cy="1080120"/>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24084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EAD5-096B-4001-A9C5-DF9D2E052A4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B5674ED-6751-4D8F-9650-EAFAD4F30D12}"/>
              </a:ext>
            </a:extLst>
          </p:cNvPr>
          <p:cNvPicPr>
            <a:picLocks noGrp="1" noChangeAspect="1"/>
          </p:cNvPicPr>
          <p:nvPr>
            <p:ph idx="1"/>
          </p:nvPr>
        </p:nvPicPr>
        <p:blipFill rotWithShape="1">
          <a:blip r:embed="rId2"/>
          <a:srcRect l="13260" t="9583" r="8747" b="13882"/>
          <a:stretch/>
        </p:blipFill>
        <p:spPr>
          <a:xfrm>
            <a:off x="629095" y="35875"/>
            <a:ext cx="10219433" cy="6685611"/>
          </a:xfrm>
        </p:spPr>
      </p:pic>
      <p:sp>
        <p:nvSpPr>
          <p:cNvPr id="4" name="Slide Number Placeholder 3">
            <a:extLst>
              <a:ext uri="{FF2B5EF4-FFF2-40B4-BE49-F238E27FC236}">
                <a16:creationId xmlns:a16="http://schemas.microsoft.com/office/drawing/2014/main" id="{5895A02E-7F70-4D95-B61C-DAA96E13F095}"/>
              </a:ext>
            </a:extLst>
          </p:cNvPr>
          <p:cNvSpPr>
            <a:spLocks noGrp="1"/>
          </p:cNvSpPr>
          <p:nvPr>
            <p:ph type="sldNum" sz="quarter" idx="12"/>
          </p:nvPr>
        </p:nvSpPr>
        <p:spPr/>
        <p:txBody>
          <a:bodyPr/>
          <a:lstStyle/>
          <a:p>
            <a:fld id="{C4009609-DC48-4DDF-96FA-41A39884BE33}" type="slidenum">
              <a:rPr lang="en-GB" smtClean="0"/>
              <a:pPr/>
              <a:t>23</a:t>
            </a:fld>
            <a:endParaRPr lang="en-GB"/>
          </a:p>
        </p:txBody>
      </p:sp>
    </p:spTree>
    <p:extLst>
      <p:ext uri="{BB962C8B-B14F-4D97-AF65-F5344CB8AC3E}">
        <p14:creationId xmlns:p14="http://schemas.microsoft.com/office/powerpoint/2010/main" val="343250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E610-4515-479E-B37F-1ED0669D94F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4984D17A-D809-4F09-8060-C78447971263}"/>
              </a:ext>
            </a:extLst>
          </p:cNvPr>
          <p:cNvPicPr>
            <a:picLocks noGrp="1" noChangeAspect="1"/>
          </p:cNvPicPr>
          <p:nvPr>
            <p:ph idx="1"/>
          </p:nvPr>
        </p:nvPicPr>
        <p:blipFill rotWithShape="1">
          <a:blip r:embed="rId2"/>
          <a:srcRect l="12841" t="12053" r="10111" b="15431"/>
          <a:stretch/>
        </p:blipFill>
        <p:spPr>
          <a:xfrm>
            <a:off x="983432" y="139223"/>
            <a:ext cx="10441160" cy="6551316"/>
          </a:xfrm>
        </p:spPr>
      </p:pic>
      <p:sp>
        <p:nvSpPr>
          <p:cNvPr id="4" name="Slide Number Placeholder 3">
            <a:extLst>
              <a:ext uri="{FF2B5EF4-FFF2-40B4-BE49-F238E27FC236}">
                <a16:creationId xmlns:a16="http://schemas.microsoft.com/office/drawing/2014/main" id="{DE08982E-58D6-4BC9-9135-80698DEFF04E}"/>
              </a:ext>
            </a:extLst>
          </p:cNvPr>
          <p:cNvSpPr>
            <a:spLocks noGrp="1"/>
          </p:cNvSpPr>
          <p:nvPr>
            <p:ph type="sldNum" sz="quarter" idx="12"/>
          </p:nvPr>
        </p:nvSpPr>
        <p:spPr/>
        <p:txBody>
          <a:bodyPr/>
          <a:lstStyle/>
          <a:p>
            <a:fld id="{C4009609-DC48-4DDF-96FA-41A39884BE33}" type="slidenum">
              <a:rPr lang="en-GB" smtClean="0"/>
              <a:pPr/>
              <a:t>24</a:t>
            </a:fld>
            <a:endParaRPr lang="en-GB"/>
          </a:p>
        </p:txBody>
      </p:sp>
    </p:spTree>
    <p:extLst>
      <p:ext uri="{BB962C8B-B14F-4D97-AF65-F5344CB8AC3E}">
        <p14:creationId xmlns:p14="http://schemas.microsoft.com/office/powerpoint/2010/main" val="2718181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25</a:t>
            </a:fld>
            <a:endParaRPr lang="en-GB"/>
          </a:p>
        </p:txBody>
      </p:sp>
      <p:pic>
        <p:nvPicPr>
          <p:cNvPr id="4" name="Picture 3">
            <a:extLst>
              <a:ext uri="{FF2B5EF4-FFF2-40B4-BE49-F238E27FC236}">
                <a16:creationId xmlns:a16="http://schemas.microsoft.com/office/drawing/2014/main" id="{66E99C0D-AF72-4667-A3B6-9257C940854F}"/>
              </a:ext>
            </a:extLst>
          </p:cNvPr>
          <p:cNvPicPr>
            <a:picLocks noChangeAspect="1"/>
          </p:cNvPicPr>
          <p:nvPr/>
        </p:nvPicPr>
        <p:blipFill rotWithShape="1">
          <a:blip r:embed="rId2"/>
          <a:srcRect l="15000" t="14300" r="4500" b="9305"/>
          <a:stretch/>
        </p:blipFill>
        <p:spPr>
          <a:xfrm>
            <a:off x="1127447" y="115134"/>
            <a:ext cx="10359569" cy="6554226"/>
          </a:xfrm>
          <a:prstGeom prst="rect">
            <a:avLst/>
          </a:prstGeom>
        </p:spPr>
      </p:pic>
    </p:spTree>
    <p:extLst>
      <p:ext uri="{BB962C8B-B14F-4D97-AF65-F5344CB8AC3E}">
        <p14:creationId xmlns:p14="http://schemas.microsoft.com/office/powerpoint/2010/main" val="30607888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7488" y="0"/>
            <a:ext cx="9576048" cy="6858000"/>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26</a:t>
            </a:fld>
            <a:endParaRPr lang="en-GB"/>
          </a:p>
        </p:txBody>
      </p:sp>
    </p:spTree>
    <p:extLst>
      <p:ext uri="{BB962C8B-B14F-4D97-AF65-F5344CB8AC3E}">
        <p14:creationId xmlns:p14="http://schemas.microsoft.com/office/powerpoint/2010/main" val="221159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C526-F346-51D2-E978-09FD039CAA73}"/>
              </a:ext>
            </a:extLst>
          </p:cNvPr>
          <p:cNvSpPr>
            <a:spLocks noGrp="1"/>
          </p:cNvSpPr>
          <p:nvPr>
            <p:ph type="title"/>
          </p:nvPr>
        </p:nvSpPr>
        <p:spPr/>
        <p:txBody>
          <a:bodyPr>
            <a:normAutofit/>
          </a:bodyPr>
          <a:lstStyle/>
          <a:p>
            <a:r>
              <a:rPr lang="en-GB" dirty="0"/>
              <a:t> </a:t>
            </a:r>
            <a:r>
              <a:rPr lang="en-GB" sz="1200" dirty="0"/>
              <a:t>(WG, p.7, 2023)</a:t>
            </a:r>
            <a:endParaRPr lang="en-GB" dirty="0"/>
          </a:p>
        </p:txBody>
      </p:sp>
      <p:sp>
        <p:nvSpPr>
          <p:cNvPr id="3" name="Slide Number Placeholder 2">
            <a:extLst>
              <a:ext uri="{FF2B5EF4-FFF2-40B4-BE49-F238E27FC236}">
                <a16:creationId xmlns:a16="http://schemas.microsoft.com/office/drawing/2014/main" id="{47FB4ECE-AD7B-0CEF-1DFC-72B451673F70}"/>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27</a:t>
            </a:fld>
            <a:endParaRPr lang="en-US">
              <a:solidFill>
                <a:prstClr val="black">
                  <a:tint val="75000"/>
                </a:prstClr>
              </a:solidFill>
            </a:endParaRPr>
          </a:p>
        </p:txBody>
      </p:sp>
      <p:pic>
        <p:nvPicPr>
          <p:cNvPr id="5" name="Picture 4" descr="A circular diagram with different colored circles&#10;&#10;Description automatically generated">
            <a:extLst>
              <a:ext uri="{FF2B5EF4-FFF2-40B4-BE49-F238E27FC236}">
                <a16:creationId xmlns:a16="http://schemas.microsoft.com/office/drawing/2014/main" id="{35F7F727-2895-445F-3462-CCA96A1E74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1417638"/>
            <a:ext cx="9144000" cy="5440362"/>
          </a:xfrm>
          <a:prstGeom prst="rect">
            <a:avLst/>
          </a:prstGeom>
        </p:spPr>
      </p:pic>
      <p:sp>
        <p:nvSpPr>
          <p:cNvPr id="6" name="Rectangle 1">
            <a:extLst>
              <a:ext uri="{FF2B5EF4-FFF2-40B4-BE49-F238E27FC236}">
                <a16:creationId xmlns:a16="http://schemas.microsoft.com/office/drawing/2014/main" id="{347A9B99-8575-FA27-1FE7-8F1A941CC009}"/>
              </a:ext>
            </a:extLst>
          </p:cNvPr>
          <p:cNvSpPr>
            <a:spLocks noChangeArrowheads="1"/>
          </p:cNvSpPr>
          <p:nvPr/>
        </p:nvSpPr>
        <p:spPr bwMode="auto">
          <a:xfrm>
            <a:off x="0" y="-409718"/>
            <a:ext cx="12192000" cy="1276637"/>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935" rIns="0" bIns="-7935"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en-US" sz="2100" b="0" i="0" u="none" strike="noStrike" cap="none" normalizeH="0" baseline="0" dirty="0">
              <a:ln>
                <a:noFill/>
              </a:ln>
              <a:solidFill>
                <a:srgbClr val="1F1F1F"/>
              </a:solidFill>
              <a:effectLst/>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endParaRPr lang="cy-GB" altLang="en-US" sz="2100" dirty="0">
              <a:solidFill>
                <a:srgbClr val="1F1F1F"/>
              </a:solidFill>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en-US" sz="2100" b="0" i="0" u="none" strike="noStrike" cap="none" normalizeH="0" baseline="0" dirty="0">
              <a:ln>
                <a:noFill/>
              </a:ln>
              <a:solidFill>
                <a:srgbClr val="1F1F1F"/>
              </a:solidFill>
              <a:effectLst/>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Cysylltiad rhwng addysgeg a 5 elfen hanfodol o addysgu ac arweinyddiaeth effeithiol</a:t>
            </a: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295553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C526-F346-51D2-E978-09FD039CAA73}"/>
              </a:ext>
            </a:extLst>
          </p:cNvPr>
          <p:cNvSpPr>
            <a:spLocks noGrp="1"/>
          </p:cNvSpPr>
          <p:nvPr>
            <p:ph type="title"/>
          </p:nvPr>
        </p:nvSpPr>
        <p:spPr/>
        <p:txBody>
          <a:bodyPr>
            <a:normAutofit fontScale="90000"/>
          </a:bodyPr>
          <a:lstStyle/>
          <a:p>
            <a:r>
              <a:rPr lang="en-GB" dirty="0"/>
              <a:t> Link between pedagogy and the 5 essential elements of effective teaching and leadership </a:t>
            </a:r>
            <a:r>
              <a:rPr lang="en-GB" sz="1200" dirty="0"/>
              <a:t>(WG, p.7, 2023)</a:t>
            </a:r>
            <a:endParaRPr lang="en-GB" dirty="0"/>
          </a:p>
        </p:txBody>
      </p:sp>
      <p:sp>
        <p:nvSpPr>
          <p:cNvPr id="3" name="Slide Number Placeholder 2">
            <a:extLst>
              <a:ext uri="{FF2B5EF4-FFF2-40B4-BE49-F238E27FC236}">
                <a16:creationId xmlns:a16="http://schemas.microsoft.com/office/drawing/2014/main" id="{47FB4ECE-AD7B-0CEF-1DFC-72B451673F70}"/>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28</a:t>
            </a:fld>
            <a:endParaRPr lang="en-US">
              <a:solidFill>
                <a:prstClr val="black">
                  <a:tint val="75000"/>
                </a:prstClr>
              </a:solidFill>
            </a:endParaRPr>
          </a:p>
        </p:txBody>
      </p:sp>
      <p:pic>
        <p:nvPicPr>
          <p:cNvPr id="5" name="Picture 4" descr="A circular diagram with different colored circles&#10;&#10;Description automatically generated">
            <a:extLst>
              <a:ext uri="{FF2B5EF4-FFF2-40B4-BE49-F238E27FC236}">
                <a16:creationId xmlns:a16="http://schemas.microsoft.com/office/drawing/2014/main" id="{35F7F727-2895-445F-3462-CCA96A1E74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1417638"/>
            <a:ext cx="9144000" cy="5440362"/>
          </a:xfrm>
          <a:prstGeom prst="rect">
            <a:avLst/>
          </a:prstGeom>
        </p:spPr>
      </p:pic>
    </p:spTree>
    <p:extLst>
      <p:ext uri="{BB962C8B-B14F-4D97-AF65-F5344CB8AC3E}">
        <p14:creationId xmlns:p14="http://schemas.microsoft.com/office/powerpoint/2010/main" val="3247924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29</a:t>
            </a:fld>
            <a:endParaRPr lang="en-GB"/>
          </a:p>
        </p:txBody>
      </p:sp>
      <p:pic>
        <p:nvPicPr>
          <p:cNvPr id="4" name="Picture 3">
            <a:extLst>
              <a:ext uri="{FF2B5EF4-FFF2-40B4-BE49-F238E27FC236}">
                <a16:creationId xmlns:a16="http://schemas.microsoft.com/office/drawing/2014/main" id="{A38E1054-92ED-46F0-80D3-27DCFAFF3254}"/>
              </a:ext>
            </a:extLst>
          </p:cNvPr>
          <p:cNvPicPr>
            <a:picLocks noChangeAspect="1"/>
          </p:cNvPicPr>
          <p:nvPr/>
        </p:nvPicPr>
        <p:blipFill rotWithShape="1">
          <a:blip r:embed="rId2"/>
          <a:srcRect l="15701" t="10101" r="3800" b="10101"/>
          <a:stretch/>
        </p:blipFill>
        <p:spPr>
          <a:xfrm>
            <a:off x="1127448" y="188640"/>
            <a:ext cx="9937104" cy="6567130"/>
          </a:xfrm>
          <a:prstGeom prst="rect">
            <a:avLst/>
          </a:prstGeom>
        </p:spPr>
      </p:pic>
    </p:spTree>
    <p:extLst>
      <p:ext uri="{BB962C8B-B14F-4D97-AF65-F5344CB8AC3E}">
        <p14:creationId xmlns:p14="http://schemas.microsoft.com/office/powerpoint/2010/main" val="3812480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15480" y="136514"/>
            <a:ext cx="9360024" cy="6641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30</a:t>
            </a:fld>
            <a:endParaRPr lang="en-GB"/>
          </a:p>
        </p:txBody>
      </p:sp>
    </p:spTree>
    <p:extLst>
      <p:ext uri="{BB962C8B-B14F-4D97-AF65-F5344CB8AC3E}">
        <p14:creationId xmlns:p14="http://schemas.microsoft.com/office/powerpoint/2010/main" val="3281025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DF884-9BC2-4261-BC47-B76F5BB6A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33F8CA-FAD6-438F-B3BD-2CB267BB6767}"/>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5D65D241-E731-426B-93E4-A73FF232A384}"/>
              </a:ext>
            </a:extLst>
          </p:cNvPr>
          <p:cNvSpPr>
            <a:spLocks noGrp="1"/>
          </p:cNvSpPr>
          <p:nvPr>
            <p:ph type="sldNum" sz="quarter" idx="12"/>
          </p:nvPr>
        </p:nvSpPr>
        <p:spPr/>
        <p:txBody>
          <a:bodyPr/>
          <a:lstStyle/>
          <a:p>
            <a:fld id="{C4009609-DC48-4DDF-96FA-41A39884BE33}" type="slidenum">
              <a:rPr lang="en-GB" smtClean="0"/>
              <a:pPr/>
              <a:t>31</a:t>
            </a:fld>
            <a:endParaRPr lang="en-GB"/>
          </a:p>
        </p:txBody>
      </p:sp>
      <p:pic>
        <p:nvPicPr>
          <p:cNvPr id="5" name="Picture 4">
            <a:extLst>
              <a:ext uri="{FF2B5EF4-FFF2-40B4-BE49-F238E27FC236}">
                <a16:creationId xmlns:a16="http://schemas.microsoft.com/office/drawing/2014/main" id="{4478999B-84E3-4EB2-BFAC-7BB06FF38353}"/>
              </a:ext>
            </a:extLst>
          </p:cNvPr>
          <p:cNvPicPr>
            <a:picLocks noChangeAspect="1"/>
          </p:cNvPicPr>
          <p:nvPr/>
        </p:nvPicPr>
        <p:blipFill rotWithShape="1">
          <a:blip r:embed="rId2"/>
          <a:srcRect l="8000" t="9204" r="7301" b="14300"/>
          <a:stretch/>
        </p:blipFill>
        <p:spPr>
          <a:xfrm>
            <a:off x="839415" y="67604"/>
            <a:ext cx="10964621" cy="6601756"/>
          </a:xfrm>
          <a:prstGeom prst="rect">
            <a:avLst/>
          </a:prstGeom>
        </p:spPr>
      </p:pic>
    </p:spTree>
    <p:extLst>
      <p:ext uri="{BB962C8B-B14F-4D97-AF65-F5344CB8AC3E}">
        <p14:creationId xmlns:p14="http://schemas.microsoft.com/office/powerpoint/2010/main" val="3626309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531A6-E228-4F6D-A0D5-2DA00E82899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79E6AFE8-9FDF-4367-BA21-FB7F94F3AA94}"/>
              </a:ext>
            </a:extLst>
          </p:cNvPr>
          <p:cNvPicPr>
            <a:picLocks noGrp="1" noChangeAspect="1"/>
          </p:cNvPicPr>
          <p:nvPr>
            <p:ph idx="1"/>
          </p:nvPr>
        </p:nvPicPr>
        <p:blipFill rotWithShape="1">
          <a:blip r:embed="rId2"/>
          <a:srcRect l="9080" t="7805" r="8631" b="16662"/>
          <a:stretch/>
        </p:blipFill>
        <p:spPr>
          <a:xfrm>
            <a:off x="836773" y="210728"/>
            <a:ext cx="10518453" cy="6436544"/>
          </a:xfrm>
        </p:spPr>
      </p:pic>
      <p:sp>
        <p:nvSpPr>
          <p:cNvPr id="4" name="Slide Number Placeholder 3">
            <a:extLst>
              <a:ext uri="{FF2B5EF4-FFF2-40B4-BE49-F238E27FC236}">
                <a16:creationId xmlns:a16="http://schemas.microsoft.com/office/drawing/2014/main" id="{92758E34-B63B-4C25-8F49-99D998697319}"/>
              </a:ext>
            </a:extLst>
          </p:cNvPr>
          <p:cNvSpPr>
            <a:spLocks noGrp="1"/>
          </p:cNvSpPr>
          <p:nvPr>
            <p:ph type="sldNum" sz="quarter" idx="12"/>
          </p:nvPr>
        </p:nvSpPr>
        <p:spPr/>
        <p:txBody>
          <a:bodyPr/>
          <a:lstStyle/>
          <a:p>
            <a:fld id="{C4009609-DC48-4DDF-96FA-41A39884BE33}" type="slidenum">
              <a:rPr lang="en-GB" smtClean="0"/>
              <a:pPr/>
              <a:t>32</a:t>
            </a:fld>
            <a:endParaRPr lang="en-GB"/>
          </a:p>
        </p:txBody>
      </p:sp>
    </p:spTree>
    <p:extLst>
      <p:ext uri="{BB962C8B-B14F-4D97-AF65-F5344CB8AC3E}">
        <p14:creationId xmlns:p14="http://schemas.microsoft.com/office/powerpoint/2010/main" val="13425463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3EC92B-BE72-41B0-87FA-65BE4D7DE139}"/>
              </a:ext>
            </a:extLst>
          </p:cNvPr>
          <p:cNvPicPr>
            <a:picLocks noChangeAspect="1"/>
          </p:cNvPicPr>
          <p:nvPr/>
        </p:nvPicPr>
        <p:blipFill>
          <a:blip r:embed="rId2"/>
          <a:stretch>
            <a:fillRect/>
          </a:stretch>
        </p:blipFill>
        <p:spPr>
          <a:xfrm rot="300000">
            <a:off x="8832305" y="2780934"/>
            <a:ext cx="1969179" cy="1975275"/>
          </a:xfrm>
          <a:prstGeom prst="rect">
            <a:avLst/>
          </a:prstGeom>
        </p:spPr>
      </p:pic>
      <p:sp>
        <p:nvSpPr>
          <p:cNvPr id="2" name="Slide Number Placeholder 1"/>
          <p:cNvSpPr>
            <a:spLocks noGrp="1"/>
          </p:cNvSpPr>
          <p:nvPr>
            <p:ph type="sldNum" sz="quarter" idx="12"/>
          </p:nvPr>
        </p:nvSpPr>
        <p:spPr/>
        <p:txBody>
          <a:bodyPr/>
          <a:lstStyle/>
          <a:p>
            <a:fld id="{C4009609-DC48-4DDF-96FA-41A39884BE33}" type="slidenum">
              <a:rPr lang="en-GB" smtClean="0"/>
              <a:pPr/>
              <a:t>33</a:t>
            </a:fld>
            <a:endParaRPr lang="en-GB"/>
          </a:p>
        </p:txBody>
      </p:sp>
      <p:pic>
        <p:nvPicPr>
          <p:cNvPr id="5" name="Picture 4">
            <a:extLst>
              <a:ext uri="{FF2B5EF4-FFF2-40B4-BE49-F238E27FC236}">
                <a16:creationId xmlns:a16="http://schemas.microsoft.com/office/drawing/2014/main" id="{491E7A32-8186-4ECC-9CC6-32A244294269}"/>
              </a:ext>
            </a:extLst>
          </p:cNvPr>
          <p:cNvPicPr>
            <a:picLocks noChangeAspect="1"/>
          </p:cNvPicPr>
          <p:nvPr/>
        </p:nvPicPr>
        <p:blipFill rotWithShape="1">
          <a:blip r:embed="rId3"/>
          <a:srcRect l="10101" t="8000" r="9400" b="12201"/>
          <a:stretch/>
        </p:blipFill>
        <p:spPr>
          <a:xfrm>
            <a:off x="1127447" y="86187"/>
            <a:ext cx="10040255" cy="6635299"/>
          </a:xfrm>
          <a:prstGeom prst="rect">
            <a:avLst/>
          </a:prstGeom>
        </p:spPr>
      </p:pic>
    </p:spTree>
    <p:extLst>
      <p:ext uri="{BB962C8B-B14F-4D97-AF65-F5344CB8AC3E}">
        <p14:creationId xmlns:p14="http://schemas.microsoft.com/office/powerpoint/2010/main" val="2451622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D53EC92B-BE72-41B0-87FA-65BE4D7DE139}"/>
              </a:ext>
            </a:extLst>
          </p:cNvPr>
          <p:cNvPicPr>
            <a:picLocks noChangeAspect="1"/>
          </p:cNvPicPr>
          <p:nvPr/>
        </p:nvPicPr>
        <p:blipFill>
          <a:blip r:embed="rId3"/>
          <a:stretch>
            <a:fillRect/>
          </a:stretch>
        </p:blipFill>
        <p:spPr>
          <a:xfrm rot="300000">
            <a:off x="8832305" y="2780934"/>
            <a:ext cx="1969179" cy="1975275"/>
          </a:xfrm>
          <a:prstGeom prst="rect">
            <a:avLst/>
          </a:prstGeom>
        </p:spPr>
      </p:pic>
      <p:sp>
        <p:nvSpPr>
          <p:cNvPr id="2" name="Slide Number Placeholder 1"/>
          <p:cNvSpPr>
            <a:spLocks noGrp="1"/>
          </p:cNvSpPr>
          <p:nvPr>
            <p:ph type="sldNum" sz="quarter" idx="12"/>
          </p:nvPr>
        </p:nvSpPr>
        <p:spPr/>
        <p:txBody>
          <a:bodyPr/>
          <a:lstStyle/>
          <a:p>
            <a:fld id="{C4009609-DC48-4DDF-96FA-41A39884BE33}" type="slidenum">
              <a:rPr lang="en-GB" smtClean="0"/>
              <a:pPr/>
              <a:t>34</a:t>
            </a:fld>
            <a:endParaRPr lang="en-GB"/>
          </a:p>
        </p:txBody>
      </p:sp>
    </p:spTree>
    <p:extLst>
      <p:ext uri="{BB962C8B-B14F-4D97-AF65-F5344CB8AC3E}">
        <p14:creationId xmlns:p14="http://schemas.microsoft.com/office/powerpoint/2010/main" val="19010430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DC09-1FDC-401C-BAB8-8F511A9C5425}"/>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EAF6C65C-5B76-4140-A3FA-F96C8AE38BB9}"/>
              </a:ext>
            </a:extLst>
          </p:cNvPr>
          <p:cNvSpPr>
            <a:spLocks noGrp="1"/>
          </p:cNvSpPr>
          <p:nvPr>
            <p:ph idx="1"/>
          </p:nvPr>
        </p:nvSpPr>
        <p:spPr>
          <a:xfrm>
            <a:off x="874048" y="1830398"/>
            <a:ext cx="4334272" cy="4525963"/>
          </a:xfrm>
        </p:spPr>
        <p:txBody>
          <a:bodyPr>
            <a:normAutofit/>
          </a:bodyPr>
          <a:lstStyle/>
          <a:p>
            <a:r>
              <a:rPr lang="en-GB" dirty="0" err="1"/>
              <a:t>Dewiswch</a:t>
            </a:r>
            <a:r>
              <a:rPr lang="en-GB" dirty="0"/>
              <a:t> </a:t>
            </a:r>
            <a:r>
              <a:rPr lang="en-GB" dirty="0" err="1"/>
              <a:t>ddisgrifydd</a:t>
            </a:r>
            <a:r>
              <a:rPr lang="en-GB" dirty="0"/>
              <a:t>.</a:t>
            </a:r>
          </a:p>
          <a:p>
            <a:r>
              <a:rPr lang="en-GB" dirty="0"/>
              <a:t> </a:t>
            </a:r>
            <a:r>
              <a:rPr lang="en-GB" dirty="0" err="1"/>
              <a:t>Ystyriwch</a:t>
            </a:r>
            <a:r>
              <a:rPr lang="en-GB" dirty="0"/>
              <a:t> </a:t>
            </a:r>
            <a:r>
              <a:rPr lang="en-GB" dirty="0" err="1"/>
              <a:t>sut</a:t>
            </a:r>
            <a:r>
              <a:rPr lang="en-GB" dirty="0"/>
              <a:t> y </a:t>
            </a:r>
            <a:r>
              <a:rPr lang="en-GB" dirty="0" err="1"/>
              <a:t>gellid</a:t>
            </a:r>
            <a:r>
              <a:rPr lang="en-GB" dirty="0"/>
              <a:t> </a:t>
            </a:r>
            <a:r>
              <a:rPr lang="en-GB" dirty="0" err="1"/>
              <a:t>dangos</a:t>
            </a:r>
            <a:r>
              <a:rPr lang="en-GB" dirty="0"/>
              <a:t> y </a:t>
            </a:r>
            <a:r>
              <a:rPr lang="en-GB" dirty="0" err="1"/>
              <a:t>safon</a:t>
            </a:r>
            <a:r>
              <a:rPr lang="en-GB" dirty="0"/>
              <a:t>.</a:t>
            </a:r>
          </a:p>
          <a:p>
            <a:r>
              <a:rPr lang="en-GB" dirty="0"/>
              <a:t>Pa </a:t>
            </a:r>
            <a:r>
              <a:rPr lang="en-GB" dirty="0" err="1"/>
              <a:t>dystioaeth</a:t>
            </a:r>
            <a:r>
              <a:rPr lang="en-GB" dirty="0"/>
              <a:t> y </a:t>
            </a:r>
            <a:r>
              <a:rPr lang="en-GB" dirty="0" err="1"/>
              <a:t>byddech</a:t>
            </a:r>
            <a:r>
              <a:rPr lang="en-GB" dirty="0"/>
              <a:t> </a:t>
            </a:r>
            <a:r>
              <a:rPr lang="en-GB" dirty="0" err="1"/>
              <a:t>yn</a:t>
            </a:r>
            <a:r>
              <a:rPr lang="en-GB" dirty="0"/>
              <a:t> </a:t>
            </a:r>
            <a:r>
              <a:rPr lang="en-GB" dirty="0" err="1"/>
              <a:t>gallu</a:t>
            </a:r>
            <a:r>
              <a:rPr lang="en-GB" dirty="0"/>
              <a:t> </a:t>
            </a:r>
            <a:r>
              <a:rPr lang="en-GB" dirty="0" err="1"/>
              <a:t>darparu</a:t>
            </a:r>
            <a:r>
              <a:rPr lang="en-GB" dirty="0"/>
              <a:t>?</a:t>
            </a:r>
          </a:p>
        </p:txBody>
      </p:sp>
      <p:sp>
        <p:nvSpPr>
          <p:cNvPr id="4" name="Slide Number Placeholder 3">
            <a:extLst>
              <a:ext uri="{FF2B5EF4-FFF2-40B4-BE49-F238E27FC236}">
                <a16:creationId xmlns:a16="http://schemas.microsoft.com/office/drawing/2014/main" id="{04CA0972-54E0-412B-9AB8-FF4B58C4D4E4}"/>
              </a:ext>
            </a:extLst>
          </p:cNvPr>
          <p:cNvSpPr>
            <a:spLocks noGrp="1"/>
          </p:cNvSpPr>
          <p:nvPr>
            <p:ph type="sldNum" sz="quarter" idx="12"/>
          </p:nvPr>
        </p:nvSpPr>
        <p:spPr/>
        <p:txBody>
          <a:bodyPr/>
          <a:lstStyle/>
          <a:p>
            <a:fld id="{C4009609-DC48-4DDF-96FA-41A39884BE33}" type="slidenum">
              <a:rPr lang="en-GB" smtClean="0"/>
              <a:pPr/>
              <a:t>35</a:t>
            </a:fld>
            <a:endParaRPr lang="en-GB"/>
          </a:p>
        </p:txBody>
      </p:sp>
      <p:sp>
        <p:nvSpPr>
          <p:cNvPr id="5" name="Content Placeholder 2">
            <a:extLst>
              <a:ext uri="{FF2B5EF4-FFF2-40B4-BE49-F238E27FC236}">
                <a16:creationId xmlns:a16="http://schemas.microsoft.com/office/drawing/2014/main" id="{DCCF4AA5-D6E3-4AFD-9BBD-7602A3F0DA5E}"/>
              </a:ext>
            </a:extLst>
          </p:cNvPr>
          <p:cNvSpPr txBox="1">
            <a:spLocks/>
          </p:cNvSpPr>
          <p:nvPr/>
        </p:nvSpPr>
        <p:spPr>
          <a:xfrm>
            <a:off x="6960096" y="1700808"/>
            <a:ext cx="4334272"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t>Choose a descriptor</a:t>
            </a:r>
          </a:p>
          <a:p>
            <a:r>
              <a:rPr lang="en-GB" dirty="0"/>
              <a:t>Consider how the standard could be demonstrated</a:t>
            </a:r>
          </a:p>
          <a:p>
            <a:r>
              <a:rPr lang="en-GB" dirty="0"/>
              <a:t>What evidence could you provide?</a:t>
            </a:r>
          </a:p>
        </p:txBody>
      </p:sp>
      <p:pic>
        <p:nvPicPr>
          <p:cNvPr id="7" name="Picture 6" descr="Icon&#10;&#10;Description automatically generated">
            <a:extLst>
              <a:ext uri="{FF2B5EF4-FFF2-40B4-BE49-F238E27FC236}">
                <a16:creationId xmlns:a16="http://schemas.microsoft.com/office/drawing/2014/main" id="{F7874721-984E-4312-B803-D5DE8CAD012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38811" y="4283398"/>
            <a:ext cx="2621285" cy="2255525"/>
          </a:xfrm>
          <a:prstGeom prst="rect">
            <a:avLst/>
          </a:prstGeom>
        </p:spPr>
      </p:pic>
    </p:spTree>
    <p:extLst>
      <p:ext uri="{BB962C8B-B14F-4D97-AF65-F5344CB8AC3E}">
        <p14:creationId xmlns:p14="http://schemas.microsoft.com/office/powerpoint/2010/main" val="22076149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B09A-903D-49E0-8DE8-3D938CAAC16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608CF34-CAB3-450A-BE13-C83AD85CFFD5}"/>
              </a:ext>
            </a:extLst>
          </p:cNvPr>
          <p:cNvPicPr>
            <a:picLocks noGrp="1" noChangeAspect="1"/>
          </p:cNvPicPr>
          <p:nvPr>
            <p:ph idx="1"/>
          </p:nvPr>
        </p:nvPicPr>
        <p:blipFill rotWithShape="1">
          <a:blip r:embed="rId2"/>
          <a:srcRect l="9844" t="7011" r="8263" b="13933"/>
          <a:stretch/>
        </p:blipFill>
        <p:spPr>
          <a:xfrm>
            <a:off x="1415479" y="274639"/>
            <a:ext cx="9970755" cy="6416822"/>
          </a:xfrm>
        </p:spPr>
      </p:pic>
      <p:sp>
        <p:nvSpPr>
          <p:cNvPr id="4" name="Slide Number Placeholder 3">
            <a:extLst>
              <a:ext uri="{FF2B5EF4-FFF2-40B4-BE49-F238E27FC236}">
                <a16:creationId xmlns:a16="http://schemas.microsoft.com/office/drawing/2014/main" id="{50F69425-20CA-460F-9884-4345622571FC}"/>
              </a:ext>
            </a:extLst>
          </p:cNvPr>
          <p:cNvSpPr>
            <a:spLocks noGrp="1"/>
          </p:cNvSpPr>
          <p:nvPr>
            <p:ph type="sldNum" sz="quarter" idx="12"/>
          </p:nvPr>
        </p:nvSpPr>
        <p:spPr/>
        <p:txBody>
          <a:bodyPr/>
          <a:lstStyle/>
          <a:p>
            <a:fld id="{C4009609-DC48-4DDF-96FA-41A39884BE33}" type="slidenum">
              <a:rPr lang="en-GB" smtClean="0"/>
              <a:pPr/>
              <a:t>36</a:t>
            </a:fld>
            <a:endParaRPr lang="en-GB"/>
          </a:p>
        </p:txBody>
      </p:sp>
    </p:spTree>
    <p:extLst>
      <p:ext uri="{BB962C8B-B14F-4D97-AF65-F5344CB8AC3E}">
        <p14:creationId xmlns:p14="http://schemas.microsoft.com/office/powerpoint/2010/main" val="1552110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B2A3-28DE-4225-BE31-AC1325965DAB}"/>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B1B1863D-0C49-4153-B2C9-C2432E85CA1E}"/>
              </a:ext>
            </a:extLst>
          </p:cNvPr>
          <p:cNvPicPr>
            <a:picLocks noGrp="1" noChangeAspect="1"/>
          </p:cNvPicPr>
          <p:nvPr>
            <p:ph idx="1"/>
          </p:nvPr>
        </p:nvPicPr>
        <p:blipFill rotWithShape="1">
          <a:blip r:embed="rId2"/>
          <a:srcRect l="7342" t="10754" r="6749" b="5921"/>
          <a:stretch/>
        </p:blipFill>
        <p:spPr>
          <a:xfrm>
            <a:off x="1415480" y="210304"/>
            <a:ext cx="9937104" cy="6425423"/>
          </a:xfrm>
        </p:spPr>
      </p:pic>
      <p:sp>
        <p:nvSpPr>
          <p:cNvPr id="4" name="Slide Number Placeholder 3">
            <a:extLst>
              <a:ext uri="{FF2B5EF4-FFF2-40B4-BE49-F238E27FC236}">
                <a16:creationId xmlns:a16="http://schemas.microsoft.com/office/drawing/2014/main" id="{4D71513B-3B80-4CA2-A371-36BB42E7A145}"/>
              </a:ext>
            </a:extLst>
          </p:cNvPr>
          <p:cNvSpPr>
            <a:spLocks noGrp="1"/>
          </p:cNvSpPr>
          <p:nvPr>
            <p:ph type="sldNum" sz="quarter" idx="12"/>
          </p:nvPr>
        </p:nvSpPr>
        <p:spPr/>
        <p:txBody>
          <a:bodyPr/>
          <a:lstStyle/>
          <a:p>
            <a:fld id="{C4009609-DC48-4DDF-96FA-41A39884BE33}" type="slidenum">
              <a:rPr lang="en-GB" smtClean="0"/>
              <a:pPr/>
              <a:t>37</a:t>
            </a:fld>
            <a:endParaRPr lang="en-GB"/>
          </a:p>
        </p:txBody>
      </p:sp>
    </p:spTree>
    <p:extLst>
      <p:ext uri="{BB962C8B-B14F-4D97-AF65-F5344CB8AC3E}">
        <p14:creationId xmlns:p14="http://schemas.microsoft.com/office/powerpoint/2010/main" val="3098915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86F1-4A73-4CFE-9C8B-2A9360E7A74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BA183C7-2985-450C-9D7B-056CEA8345DF}"/>
              </a:ext>
            </a:extLst>
          </p:cNvPr>
          <p:cNvPicPr>
            <a:picLocks noGrp="1" noChangeAspect="1"/>
          </p:cNvPicPr>
          <p:nvPr>
            <p:ph idx="1"/>
          </p:nvPr>
        </p:nvPicPr>
        <p:blipFill rotWithShape="1">
          <a:blip r:embed="rId2"/>
          <a:srcRect l="6550" t="10325" r="5027" b="13239"/>
          <a:stretch/>
        </p:blipFill>
        <p:spPr>
          <a:xfrm>
            <a:off x="479376" y="257659"/>
            <a:ext cx="10899411" cy="6281264"/>
          </a:xfrm>
        </p:spPr>
      </p:pic>
      <p:sp>
        <p:nvSpPr>
          <p:cNvPr id="4" name="Slide Number Placeholder 3">
            <a:extLst>
              <a:ext uri="{FF2B5EF4-FFF2-40B4-BE49-F238E27FC236}">
                <a16:creationId xmlns:a16="http://schemas.microsoft.com/office/drawing/2014/main" id="{8BBF74B4-A940-4B9B-A176-7D8B08C9CA30}"/>
              </a:ext>
            </a:extLst>
          </p:cNvPr>
          <p:cNvSpPr>
            <a:spLocks noGrp="1"/>
          </p:cNvSpPr>
          <p:nvPr>
            <p:ph type="sldNum" sz="quarter" idx="12"/>
          </p:nvPr>
        </p:nvSpPr>
        <p:spPr/>
        <p:txBody>
          <a:bodyPr/>
          <a:lstStyle/>
          <a:p>
            <a:fld id="{C4009609-DC48-4DDF-96FA-41A39884BE33}" type="slidenum">
              <a:rPr lang="en-GB" smtClean="0"/>
              <a:pPr/>
              <a:t>38</a:t>
            </a:fld>
            <a:endParaRPr lang="en-GB"/>
          </a:p>
        </p:txBody>
      </p:sp>
    </p:spTree>
    <p:extLst>
      <p:ext uri="{BB962C8B-B14F-4D97-AF65-F5344CB8AC3E}">
        <p14:creationId xmlns:p14="http://schemas.microsoft.com/office/powerpoint/2010/main" val="41423826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46AF6-035F-4B6E-AEE5-6DE07BA41EA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A935CFA-623E-44E6-B405-440EE0EAD609}"/>
              </a:ext>
            </a:extLst>
          </p:cNvPr>
          <p:cNvPicPr>
            <a:picLocks noGrp="1" noChangeAspect="1"/>
          </p:cNvPicPr>
          <p:nvPr>
            <p:ph idx="1"/>
          </p:nvPr>
        </p:nvPicPr>
        <p:blipFill rotWithShape="1">
          <a:blip r:embed="rId2"/>
          <a:srcRect l="5556" t="14250" r="6350" b="7178"/>
          <a:stretch/>
        </p:blipFill>
        <p:spPr>
          <a:xfrm>
            <a:off x="690799" y="215096"/>
            <a:ext cx="10810402" cy="6427807"/>
          </a:xfrm>
        </p:spPr>
      </p:pic>
      <p:sp>
        <p:nvSpPr>
          <p:cNvPr id="4" name="Slide Number Placeholder 3">
            <a:extLst>
              <a:ext uri="{FF2B5EF4-FFF2-40B4-BE49-F238E27FC236}">
                <a16:creationId xmlns:a16="http://schemas.microsoft.com/office/drawing/2014/main" id="{D6CF9AFC-D4CF-428C-A96D-8088310BA8AC}"/>
              </a:ext>
            </a:extLst>
          </p:cNvPr>
          <p:cNvSpPr>
            <a:spLocks noGrp="1"/>
          </p:cNvSpPr>
          <p:nvPr>
            <p:ph type="sldNum" sz="quarter" idx="12"/>
          </p:nvPr>
        </p:nvSpPr>
        <p:spPr/>
        <p:txBody>
          <a:bodyPr/>
          <a:lstStyle/>
          <a:p>
            <a:fld id="{C4009609-DC48-4DDF-96FA-41A39884BE33}" type="slidenum">
              <a:rPr lang="en-GB" smtClean="0"/>
              <a:pPr/>
              <a:t>39</a:t>
            </a:fld>
            <a:endParaRPr lang="en-GB"/>
          </a:p>
        </p:txBody>
      </p:sp>
    </p:spTree>
    <p:extLst>
      <p:ext uri="{BB962C8B-B14F-4D97-AF65-F5344CB8AC3E}">
        <p14:creationId xmlns:p14="http://schemas.microsoft.com/office/powerpoint/2010/main" val="37975271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5F0EA-04E4-4A45-A794-4C53BE583FEE}"/>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CEBAC0FE-A34F-4F75-BDB9-4F84B01DA31F}"/>
              </a:ext>
            </a:extLst>
          </p:cNvPr>
          <p:cNvPicPr>
            <a:picLocks noGrp="1" noChangeAspect="1"/>
          </p:cNvPicPr>
          <p:nvPr>
            <p:ph idx="1"/>
          </p:nvPr>
        </p:nvPicPr>
        <p:blipFill rotWithShape="1">
          <a:blip r:embed="rId2"/>
          <a:srcRect l="7533" t="9963" r="5273" b="14333"/>
          <a:stretch/>
        </p:blipFill>
        <p:spPr>
          <a:xfrm>
            <a:off x="407368" y="235687"/>
            <a:ext cx="10972800" cy="6351261"/>
          </a:xfrm>
        </p:spPr>
      </p:pic>
      <p:sp>
        <p:nvSpPr>
          <p:cNvPr id="4" name="Slide Number Placeholder 3">
            <a:extLst>
              <a:ext uri="{FF2B5EF4-FFF2-40B4-BE49-F238E27FC236}">
                <a16:creationId xmlns:a16="http://schemas.microsoft.com/office/drawing/2014/main" id="{E9CBE28E-BDAA-4591-A1E2-DDB780C962DD}"/>
              </a:ext>
            </a:extLst>
          </p:cNvPr>
          <p:cNvSpPr>
            <a:spLocks noGrp="1"/>
          </p:cNvSpPr>
          <p:nvPr>
            <p:ph type="sldNum" sz="quarter" idx="12"/>
          </p:nvPr>
        </p:nvSpPr>
        <p:spPr/>
        <p:txBody>
          <a:bodyPr/>
          <a:lstStyle/>
          <a:p>
            <a:fld id="{C4009609-DC48-4DDF-96FA-41A39884BE33}" type="slidenum">
              <a:rPr lang="en-GB" smtClean="0"/>
              <a:pPr/>
              <a:t>40</a:t>
            </a:fld>
            <a:endParaRPr lang="en-GB"/>
          </a:p>
        </p:txBody>
      </p:sp>
    </p:spTree>
    <p:extLst>
      <p:ext uri="{BB962C8B-B14F-4D97-AF65-F5344CB8AC3E}">
        <p14:creationId xmlns:p14="http://schemas.microsoft.com/office/powerpoint/2010/main" val="4232361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F1B3-A3E6-476A-8860-D4A0052691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50EDBE-9663-4419-A023-20DC2998B481}"/>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631DF202-CD8E-484B-9495-02CA70AD1589}"/>
              </a:ext>
            </a:extLst>
          </p:cNvPr>
          <p:cNvSpPr>
            <a:spLocks noGrp="1"/>
          </p:cNvSpPr>
          <p:nvPr>
            <p:ph type="sldNum" sz="quarter" idx="12"/>
          </p:nvPr>
        </p:nvSpPr>
        <p:spPr/>
        <p:txBody>
          <a:bodyPr/>
          <a:lstStyle/>
          <a:p>
            <a:fld id="{C4009609-DC48-4DDF-96FA-41A39884BE33}" type="slidenum">
              <a:rPr lang="en-GB" smtClean="0"/>
              <a:pPr/>
              <a:t>41</a:t>
            </a:fld>
            <a:endParaRPr lang="en-GB"/>
          </a:p>
        </p:txBody>
      </p:sp>
      <p:pic>
        <p:nvPicPr>
          <p:cNvPr id="6" name="Picture 5">
            <a:extLst>
              <a:ext uri="{FF2B5EF4-FFF2-40B4-BE49-F238E27FC236}">
                <a16:creationId xmlns:a16="http://schemas.microsoft.com/office/drawing/2014/main" id="{89CA004B-BC7F-4247-B233-7137A6DD08B0}"/>
              </a:ext>
            </a:extLst>
          </p:cNvPr>
          <p:cNvPicPr>
            <a:picLocks noChangeAspect="1"/>
          </p:cNvPicPr>
          <p:nvPr/>
        </p:nvPicPr>
        <p:blipFill rotWithShape="1">
          <a:blip r:embed="rId2"/>
          <a:srcRect l="10800" t="15350" r="8001" b="5900"/>
          <a:stretch/>
        </p:blipFill>
        <p:spPr>
          <a:xfrm>
            <a:off x="1055440" y="136514"/>
            <a:ext cx="10081120" cy="6517965"/>
          </a:xfrm>
          <a:prstGeom prst="rect">
            <a:avLst/>
          </a:prstGeom>
        </p:spPr>
      </p:pic>
    </p:spTree>
    <p:extLst>
      <p:ext uri="{BB962C8B-B14F-4D97-AF65-F5344CB8AC3E}">
        <p14:creationId xmlns:p14="http://schemas.microsoft.com/office/powerpoint/2010/main" val="6477888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F0965-71FD-4EED-9B80-4BC7432A867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9A49777-7EB2-41A6-81C8-74C4FFAF62E6}"/>
              </a:ext>
            </a:extLst>
          </p:cNvPr>
          <p:cNvPicPr>
            <a:picLocks noGrp="1" noChangeAspect="1"/>
          </p:cNvPicPr>
          <p:nvPr>
            <p:ph idx="1"/>
          </p:nvPr>
        </p:nvPicPr>
        <p:blipFill rotWithShape="1">
          <a:blip r:embed="rId2"/>
          <a:srcRect l="5451" t="13360" r="6513" b="8681"/>
          <a:stretch/>
        </p:blipFill>
        <p:spPr>
          <a:xfrm>
            <a:off x="911424" y="329793"/>
            <a:ext cx="10488186" cy="6191821"/>
          </a:xfrm>
        </p:spPr>
      </p:pic>
      <p:sp>
        <p:nvSpPr>
          <p:cNvPr id="4" name="Slide Number Placeholder 3">
            <a:extLst>
              <a:ext uri="{FF2B5EF4-FFF2-40B4-BE49-F238E27FC236}">
                <a16:creationId xmlns:a16="http://schemas.microsoft.com/office/drawing/2014/main" id="{DE117886-1E24-49B1-ADC4-C0DBAE293254}"/>
              </a:ext>
            </a:extLst>
          </p:cNvPr>
          <p:cNvSpPr>
            <a:spLocks noGrp="1"/>
          </p:cNvSpPr>
          <p:nvPr>
            <p:ph type="sldNum" sz="quarter" idx="12"/>
          </p:nvPr>
        </p:nvSpPr>
        <p:spPr/>
        <p:txBody>
          <a:bodyPr/>
          <a:lstStyle/>
          <a:p>
            <a:fld id="{C4009609-DC48-4DDF-96FA-41A39884BE33}" type="slidenum">
              <a:rPr lang="en-GB" smtClean="0"/>
              <a:pPr/>
              <a:t>42</a:t>
            </a:fld>
            <a:endParaRPr lang="en-GB"/>
          </a:p>
        </p:txBody>
      </p:sp>
    </p:spTree>
    <p:extLst>
      <p:ext uri="{BB962C8B-B14F-4D97-AF65-F5344CB8AC3E}">
        <p14:creationId xmlns:p14="http://schemas.microsoft.com/office/powerpoint/2010/main" val="29411372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A1A71-759F-4DAF-AC95-064BD023D48F}"/>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C551F05-6AF4-432A-B188-29BA77B119DD}"/>
              </a:ext>
            </a:extLst>
          </p:cNvPr>
          <p:cNvPicPr>
            <a:picLocks noGrp="1" noChangeAspect="1"/>
          </p:cNvPicPr>
          <p:nvPr>
            <p:ph idx="1"/>
          </p:nvPr>
        </p:nvPicPr>
        <p:blipFill rotWithShape="1">
          <a:blip r:embed="rId2"/>
          <a:srcRect l="5424" t="9944" r="7573" b="11753"/>
          <a:stretch/>
        </p:blipFill>
        <p:spPr>
          <a:xfrm>
            <a:off x="577956" y="151253"/>
            <a:ext cx="10918644" cy="6322303"/>
          </a:xfrm>
        </p:spPr>
      </p:pic>
      <p:sp>
        <p:nvSpPr>
          <p:cNvPr id="4" name="Slide Number Placeholder 3">
            <a:extLst>
              <a:ext uri="{FF2B5EF4-FFF2-40B4-BE49-F238E27FC236}">
                <a16:creationId xmlns:a16="http://schemas.microsoft.com/office/drawing/2014/main" id="{8E8E10E9-CD72-476E-B3E6-736B6193C090}"/>
              </a:ext>
            </a:extLst>
          </p:cNvPr>
          <p:cNvSpPr>
            <a:spLocks noGrp="1"/>
          </p:cNvSpPr>
          <p:nvPr>
            <p:ph type="sldNum" sz="quarter" idx="12"/>
          </p:nvPr>
        </p:nvSpPr>
        <p:spPr/>
        <p:txBody>
          <a:bodyPr/>
          <a:lstStyle/>
          <a:p>
            <a:fld id="{C4009609-DC48-4DDF-96FA-41A39884BE33}" type="slidenum">
              <a:rPr lang="en-GB" smtClean="0"/>
              <a:pPr/>
              <a:t>43</a:t>
            </a:fld>
            <a:endParaRPr lang="en-GB"/>
          </a:p>
        </p:txBody>
      </p:sp>
    </p:spTree>
    <p:extLst>
      <p:ext uri="{BB962C8B-B14F-4D97-AF65-F5344CB8AC3E}">
        <p14:creationId xmlns:p14="http://schemas.microsoft.com/office/powerpoint/2010/main" val="27056164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C665B-6BB6-4388-BA4B-725D3E95A0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8EEB7F-42EA-48D6-B7C9-F8BD605B3AE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226E080-B951-4422-BE3E-DBD6E22D4BF1}"/>
              </a:ext>
            </a:extLst>
          </p:cNvPr>
          <p:cNvSpPr>
            <a:spLocks noGrp="1"/>
          </p:cNvSpPr>
          <p:nvPr>
            <p:ph type="sldNum" sz="quarter" idx="12"/>
          </p:nvPr>
        </p:nvSpPr>
        <p:spPr/>
        <p:txBody>
          <a:bodyPr/>
          <a:lstStyle/>
          <a:p>
            <a:fld id="{C4009609-DC48-4DDF-96FA-41A39884BE33}" type="slidenum">
              <a:rPr lang="en-GB" smtClean="0"/>
              <a:pPr/>
              <a:t>44</a:t>
            </a:fld>
            <a:endParaRPr lang="en-GB"/>
          </a:p>
        </p:txBody>
      </p:sp>
      <p:pic>
        <p:nvPicPr>
          <p:cNvPr id="6" name="Picture 5">
            <a:extLst>
              <a:ext uri="{FF2B5EF4-FFF2-40B4-BE49-F238E27FC236}">
                <a16:creationId xmlns:a16="http://schemas.microsoft.com/office/drawing/2014/main" id="{535BC703-EB5F-4715-BBE6-8D4EB93B3716}"/>
              </a:ext>
            </a:extLst>
          </p:cNvPr>
          <p:cNvPicPr>
            <a:picLocks noChangeAspect="1"/>
          </p:cNvPicPr>
          <p:nvPr/>
        </p:nvPicPr>
        <p:blipFill rotWithShape="1">
          <a:blip r:embed="rId2"/>
          <a:srcRect l="10100" t="13250" r="5901" b="9051"/>
          <a:stretch/>
        </p:blipFill>
        <p:spPr>
          <a:xfrm>
            <a:off x="767408" y="274638"/>
            <a:ext cx="10893337" cy="6451128"/>
          </a:xfrm>
          <a:prstGeom prst="rect">
            <a:avLst/>
          </a:prstGeom>
        </p:spPr>
      </p:pic>
    </p:spTree>
    <p:extLst>
      <p:ext uri="{BB962C8B-B14F-4D97-AF65-F5344CB8AC3E}">
        <p14:creationId xmlns:p14="http://schemas.microsoft.com/office/powerpoint/2010/main" val="7491952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0E150-0BEE-4CD8-B456-52D399CF5A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71D7BD-3FEA-420C-8E64-25EB3855B68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9189488-8BF4-409C-B2F6-A203A529EF50}"/>
              </a:ext>
            </a:extLst>
          </p:cNvPr>
          <p:cNvSpPr>
            <a:spLocks noGrp="1"/>
          </p:cNvSpPr>
          <p:nvPr>
            <p:ph type="sldNum" sz="quarter" idx="12"/>
          </p:nvPr>
        </p:nvSpPr>
        <p:spPr/>
        <p:txBody>
          <a:bodyPr/>
          <a:lstStyle/>
          <a:p>
            <a:fld id="{C4009609-DC48-4DDF-96FA-41A39884BE33}" type="slidenum">
              <a:rPr lang="en-GB" smtClean="0"/>
              <a:pPr/>
              <a:t>45</a:t>
            </a:fld>
            <a:endParaRPr lang="en-GB"/>
          </a:p>
        </p:txBody>
      </p:sp>
      <p:pic>
        <p:nvPicPr>
          <p:cNvPr id="6" name="Picture 5">
            <a:extLst>
              <a:ext uri="{FF2B5EF4-FFF2-40B4-BE49-F238E27FC236}">
                <a16:creationId xmlns:a16="http://schemas.microsoft.com/office/drawing/2014/main" id="{84639155-B3C7-48C8-B830-61FFF6AAE25C}"/>
              </a:ext>
            </a:extLst>
          </p:cNvPr>
          <p:cNvPicPr>
            <a:picLocks noChangeAspect="1"/>
          </p:cNvPicPr>
          <p:nvPr/>
        </p:nvPicPr>
        <p:blipFill rotWithShape="1">
          <a:blip r:embed="rId2"/>
          <a:srcRect l="7301" t="8000" r="8701" b="13251"/>
          <a:stretch/>
        </p:blipFill>
        <p:spPr>
          <a:xfrm>
            <a:off x="688981" y="53625"/>
            <a:ext cx="10663603" cy="6529737"/>
          </a:xfrm>
          <a:prstGeom prst="rect">
            <a:avLst/>
          </a:prstGeom>
        </p:spPr>
      </p:pic>
    </p:spTree>
    <p:extLst>
      <p:ext uri="{BB962C8B-B14F-4D97-AF65-F5344CB8AC3E}">
        <p14:creationId xmlns:p14="http://schemas.microsoft.com/office/powerpoint/2010/main" val="16441649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A1A77-99DF-4A82-84CE-3B0970DBF1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AB3275-ACE3-4B8E-9435-356E6DCC25D0}"/>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091E6890-FA65-4A6B-8166-036110F980D1}"/>
              </a:ext>
            </a:extLst>
          </p:cNvPr>
          <p:cNvSpPr>
            <a:spLocks noGrp="1"/>
          </p:cNvSpPr>
          <p:nvPr>
            <p:ph type="sldNum" sz="quarter" idx="12"/>
          </p:nvPr>
        </p:nvSpPr>
        <p:spPr/>
        <p:txBody>
          <a:bodyPr/>
          <a:lstStyle/>
          <a:p>
            <a:fld id="{C4009609-DC48-4DDF-96FA-41A39884BE33}" type="slidenum">
              <a:rPr lang="en-GB" smtClean="0"/>
              <a:pPr/>
              <a:t>46</a:t>
            </a:fld>
            <a:endParaRPr lang="en-GB"/>
          </a:p>
        </p:txBody>
      </p:sp>
      <p:pic>
        <p:nvPicPr>
          <p:cNvPr id="6" name="Picture 5">
            <a:extLst>
              <a:ext uri="{FF2B5EF4-FFF2-40B4-BE49-F238E27FC236}">
                <a16:creationId xmlns:a16="http://schemas.microsoft.com/office/drawing/2014/main" id="{A0E10E06-C505-4BD8-B55F-1C4CA88F092F}"/>
              </a:ext>
            </a:extLst>
          </p:cNvPr>
          <p:cNvPicPr>
            <a:picLocks noChangeAspect="1"/>
          </p:cNvPicPr>
          <p:nvPr/>
        </p:nvPicPr>
        <p:blipFill rotWithShape="1">
          <a:blip r:embed="rId2"/>
          <a:srcRect l="8000" t="9051" r="8000" b="14300"/>
          <a:stretch/>
        </p:blipFill>
        <p:spPr>
          <a:xfrm>
            <a:off x="710196" y="138834"/>
            <a:ext cx="10872204" cy="6386510"/>
          </a:xfrm>
          <a:prstGeom prst="rect">
            <a:avLst/>
          </a:prstGeom>
        </p:spPr>
      </p:pic>
    </p:spTree>
    <p:extLst>
      <p:ext uri="{BB962C8B-B14F-4D97-AF65-F5344CB8AC3E}">
        <p14:creationId xmlns:p14="http://schemas.microsoft.com/office/powerpoint/2010/main" val="15647149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1BCB-13BF-4C83-AB9A-8DD2F8FB259F}"/>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11E60938-948D-4DD5-A9E3-4E37E6AA7664}"/>
              </a:ext>
            </a:extLst>
          </p:cNvPr>
          <p:cNvPicPr>
            <a:picLocks noGrp="1" noChangeAspect="1"/>
          </p:cNvPicPr>
          <p:nvPr>
            <p:ph idx="1"/>
          </p:nvPr>
        </p:nvPicPr>
        <p:blipFill rotWithShape="1">
          <a:blip r:embed="rId2"/>
          <a:srcRect l="7491" t="9536" r="5944" b="10557"/>
          <a:stretch/>
        </p:blipFill>
        <p:spPr>
          <a:xfrm>
            <a:off x="1199456" y="328523"/>
            <a:ext cx="10076551" cy="6200954"/>
          </a:xfrm>
        </p:spPr>
      </p:pic>
      <p:sp>
        <p:nvSpPr>
          <p:cNvPr id="4" name="Slide Number Placeholder 3">
            <a:extLst>
              <a:ext uri="{FF2B5EF4-FFF2-40B4-BE49-F238E27FC236}">
                <a16:creationId xmlns:a16="http://schemas.microsoft.com/office/drawing/2014/main" id="{4A50A1CE-5013-4C5A-8EAD-C08EC740415A}"/>
              </a:ext>
            </a:extLst>
          </p:cNvPr>
          <p:cNvSpPr>
            <a:spLocks noGrp="1"/>
          </p:cNvSpPr>
          <p:nvPr>
            <p:ph type="sldNum" sz="quarter" idx="12"/>
          </p:nvPr>
        </p:nvSpPr>
        <p:spPr/>
        <p:txBody>
          <a:bodyPr/>
          <a:lstStyle/>
          <a:p>
            <a:fld id="{C4009609-DC48-4DDF-96FA-41A39884BE33}" type="slidenum">
              <a:rPr lang="en-GB" smtClean="0"/>
              <a:pPr/>
              <a:t>47</a:t>
            </a:fld>
            <a:endParaRPr lang="en-GB"/>
          </a:p>
        </p:txBody>
      </p:sp>
    </p:spTree>
    <p:extLst>
      <p:ext uri="{BB962C8B-B14F-4D97-AF65-F5344CB8AC3E}">
        <p14:creationId xmlns:p14="http://schemas.microsoft.com/office/powerpoint/2010/main" val="12320007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7618" name="Rectangle 2"/>
          <p:cNvSpPr>
            <a:spLocks noGrp="1" noChangeArrowheads="1"/>
          </p:cNvSpPr>
          <p:nvPr>
            <p:ph type="title" idx="4294967295"/>
          </p:nvPr>
        </p:nvSpPr>
        <p:spPr>
          <a:xfrm>
            <a:off x="2711624" y="820111"/>
            <a:ext cx="7344816" cy="448649"/>
          </a:xfrm>
          <a:ln w="57150">
            <a:solidFill>
              <a:srgbClr val="00CC00"/>
            </a:solidFill>
          </a:ln>
        </p:spPr>
        <p:txBody>
          <a:bodyPr/>
          <a:lstStyle/>
          <a:p>
            <a:pPr eaLnBrk="1" hangingPunct="1"/>
            <a:r>
              <a:rPr lang="en-GB" b="1" dirty="0">
                <a:solidFill>
                  <a:srgbClr val="000000"/>
                </a:solidFill>
              </a:rPr>
              <a:t>      </a:t>
            </a:r>
            <a:r>
              <a:rPr lang="en-GB" b="1" dirty="0" err="1">
                <a:solidFill>
                  <a:srgbClr val="000000"/>
                </a:solidFill>
              </a:rPr>
              <a:t>Safonau</a:t>
            </a:r>
            <a:r>
              <a:rPr lang="en-GB" b="1" dirty="0">
                <a:solidFill>
                  <a:srgbClr val="000000"/>
                </a:solidFill>
              </a:rPr>
              <a:t> </a:t>
            </a:r>
            <a:r>
              <a:rPr lang="en-GB" b="1" dirty="0" err="1">
                <a:solidFill>
                  <a:srgbClr val="000000"/>
                </a:solidFill>
              </a:rPr>
              <a:t>proffesiynol</a:t>
            </a:r>
            <a:r>
              <a:rPr lang="en-GB" b="1" dirty="0">
                <a:solidFill>
                  <a:srgbClr val="000000"/>
                </a:solidFill>
              </a:rPr>
              <a:t> / Professional standards</a:t>
            </a:r>
            <a:br>
              <a:rPr lang="en-GB" dirty="0">
                <a:solidFill>
                  <a:srgbClr val="000000"/>
                </a:solidFill>
              </a:rPr>
            </a:br>
            <a:endParaRPr lang="en-GB" dirty="0">
              <a:solidFill>
                <a:srgbClr val="000000"/>
              </a:solidFill>
            </a:endParaRPr>
          </a:p>
        </p:txBody>
      </p:sp>
      <p:sp>
        <p:nvSpPr>
          <p:cNvPr id="367619" name="Rectangle 3"/>
          <p:cNvSpPr>
            <a:spLocks noGrp="1" noChangeArrowheads="1"/>
          </p:cNvSpPr>
          <p:nvPr>
            <p:ph type="body" idx="4294967295"/>
          </p:nvPr>
        </p:nvSpPr>
        <p:spPr>
          <a:xfrm>
            <a:off x="6096000" y="1556792"/>
            <a:ext cx="5760640" cy="7182085"/>
          </a:xfrm>
        </p:spPr>
        <p:txBody>
          <a:bodyPr/>
          <a:lstStyle/>
          <a:p>
            <a:pPr marL="0" indent="0" eaLnBrk="1" hangingPunct="1">
              <a:buNone/>
              <a:defRPr/>
            </a:pPr>
            <a:endParaRPr lang="en-GB" sz="2000" dirty="0"/>
          </a:p>
          <a:p>
            <a:pPr eaLnBrk="1" hangingPunct="1">
              <a:buFont typeface="Wingdings" panose="05000000000000000000" pitchFamily="2" charset="2"/>
              <a:buChar char="q"/>
              <a:defRPr/>
            </a:pPr>
            <a:endParaRPr lang="en-GB" sz="1600" b="1" dirty="0">
              <a:solidFill>
                <a:srgbClr val="58B931"/>
              </a:solidFill>
            </a:endParaRPr>
          </a:p>
          <a:p>
            <a:pPr eaLnBrk="1" hangingPunct="1">
              <a:buFont typeface="Wingdings" panose="05000000000000000000" pitchFamily="2" charset="2"/>
              <a:buChar char="q"/>
              <a:defRPr/>
            </a:pPr>
            <a:endParaRPr lang="en-GB" sz="2000" b="1" dirty="0">
              <a:solidFill>
                <a:srgbClr val="58B931"/>
              </a:solidFill>
            </a:endParaRPr>
          </a:p>
          <a:p>
            <a:pPr eaLnBrk="1" hangingPunct="1">
              <a:buFont typeface="Wingdings" panose="05000000000000000000" pitchFamily="2" charset="2"/>
              <a:buChar char="q"/>
              <a:defRPr/>
            </a:pPr>
            <a:r>
              <a:rPr lang="en-GB" sz="2000" b="1" dirty="0">
                <a:solidFill>
                  <a:srgbClr val="000000"/>
                </a:solidFill>
              </a:rPr>
              <a:t>You do not need to be in a leadership role to demonstrate effective leadership skills within a school</a:t>
            </a:r>
          </a:p>
          <a:p>
            <a:pPr eaLnBrk="1" hangingPunct="1">
              <a:buFont typeface="Wingdings" panose="05000000000000000000" pitchFamily="2" charset="2"/>
              <a:buChar char="q"/>
              <a:defRPr/>
            </a:pPr>
            <a:endParaRPr lang="en-GB" sz="2000" b="1" dirty="0">
              <a:solidFill>
                <a:srgbClr val="000000"/>
              </a:solidFill>
            </a:endParaRPr>
          </a:p>
          <a:p>
            <a:pPr eaLnBrk="1" hangingPunct="1">
              <a:buFont typeface="Wingdings" panose="05000000000000000000" pitchFamily="2" charset="2"/>
              <a:buChar char="q"/>
              <a:defRPr/>
            </a:pPr>
            <a:r>
              <a:rPr lang="en-GB" sz="2000" b="1" dirty="0">
                <a:solidFill>
                  <a:srgbClr val="000000"/>
                </a:solidFill>
              </a:rPr>
              <a:t>Can you think of ways that classroom teachers and support staff demonstrate effective leadership skills?</a:t>
            </a:r>
          </a:p>
          <a:p>
            <a:pPr marL="0" indent="0" eaLnBrk="1" hangingPunct="1">
              <a:buNone/>
              <a:defRPr/>
            </a:pPr>
            <a:endParaRPr lang="en-GB" sz="1600" b="1" dirty="0">
              <a:solidFill>
                <a:schemeClr val="bg2">
                  <a:lumMod val="50000"/>
                </a:schemeClr>
              </a:solidFill>
            </a:endParaRPr>
          </a:p>
          <a:p>
            <a:pPr marL="0" indent="0" eaLnBrk="1" hangingPunct="1">
              <a:buNone/>
              <a:defRPr/>
            </a:pPr>
            <a:endParaRPr lang="en-GB" sz="2000" dirty="0">
              <a:solidFill>
                <a:schemeClr val="bg2">
                  <a:lumMod val="50000"/>
                </a:schemeClr>
              </a:solidFill>
            </a:endParaRPr>
          </a:p>
          <a:p>
            <a:pPr eaLnBrk="1" hangingPunct="1">
              <a:buFont typeface="Wingdings" pitchFamily="2" charset="2"/>
              <a:buChar char="Ø"/>
              <a:defRPr/>
            </a:pPr>
            <a:endParaRPr lang="en-GB" sz="2000" dirty="0">
              <a:solidFill>
                <a:schemeClr val="bg2">
                  <a:lumMod val="50000"/>
                </a:schemeClr>
              </a:solidFill>
            </a:endParaRPr>
          </a:p>
          <a:p>
            <a:pPr eaLnBrk="1" hangingPunct="1">
              <a:buFont typeface="Wingdings" pitchFamily="2" charset="2"/>
              <a:buChar char="Ø"/>
              <a:defRPr/>
            </a:pPr>
            <a:endParaRPr lang="en-GB" sz="2000" dirty="0">
              <a:solidFill>
                <a:schemeClr val="bg2"/>
              </a:solidFill>
            </a:endParaRPr>
          </a:p>
          <a:p>
            <a:pPr eaLnBrk="1" hangingPunct="1">
              <a:buFont typeface="Wingdings" pitchFamily="2" charset="2"/>
              <a:buChar char="Ø"/>
              <a:defRPr/>
            </a:pPr>
            <a:endParaRPr lang="en-GB" sz="2000" dirty="0">
              <a:solidFill>
                <a:schemeClr val="bg2"/>
              </a:solidFill>
            </a:endParaRPr>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marL="0" indent="0" eaLnBrk="1" hangingPunct="1">
              <a:buNone/>
              <a:defRPr/>
            </a:pPr>
            <a:r>
              <a:rPr lang="en-GB" sz="2000" dirty="0"/>
              <a:t> </a:t>
            </a:r>
          </a:p>
          <a:p>
            <a:pPr eaLnBrk="1" hangingPunct="1">
              <a:buFont typeface="Wingdings" pitchFamily="2" charset="2"/>
              <a:buChar char="Ø"/>
              <a:defRPr/>
            </a:pPr>
            <a:endParaRPr lang="en-GB" sz="2000" dirty="0"/>
          </a:p>
          <a:p>
            <a:pPr eaLnBrk="1" hangingPunct="1">
              <a:buFont typeface="Wingdings" pitchFamily="2" charset="2"/>
              <a:buNone/>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p:txBody>
      </p:sp>
      <p:sp>
        <p:nvSpPr>
          <p:cNvPr id="4" name="Rectangle 3">
            <a:extLst>
              <a:ext uri="{FF2B5EF4-FFF2-40B4-BE49-F238E27FC236}">
                <a16:creationId xmlns:a16="http://schemas.microsoft.com/office/drawing/2014/main" id="{9D79E63A-E443-48E2-8E02-183217D7A77E}"/>
              </a:ext>
            </a:extLst>
          </p:cNvPr>
          <p:cNvSpPr txBox="1">
            <a:spLocks noChangeArrowheads="1"/>
          </p:cNvSpPr>
          <p:nvPr/>
        </p:nvSpPr>
        <p:spPr bwMode="auto">
          <a:xfrm>
            <a:off x="551384" y="1268760"/>
            <a:ext cx="5184576" cy="7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rgbClr val="0033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3399"/>
                </a:solidFill>
                <a:latin typeface="+mn-lt"/>
              </a:defRPr>
            </a:lvl2pPr>
            <a:lvl3pPr marL="1143000" indent="-228600" algn="l" rtl="0" eaLnBrk="0" fontAlgn="base" hangingPunct="0">
              <a:spcBef>
                <a:spcPct val="20000"/>
              </a:spcBef>
              <a:spcAft>
                <a:spcPct val="0"/>
              </a:spcAft>
              <a:buChar char="•"/>
              <a:defRPr sz="2400">
                <a:solidFill>
                  <a:srgbClr val="003399"/>
                </a:solidFill>
                <a:latin typeface="+mn-lt"/>
              </a:defRPr>
            </a:lvl3pPr>
            <a:lvl4pPr marL="1600200" indent="-228600" algn="l" rtl="0" eaLnBrk="0" fontAlgn="base" hangingPunct="0">
              <a:spcBef>
                <a:spcPct val="20000"/>
              </a:spcBef>
              <a:spcAft>
                <a:spcPct val="0"/>
              </a:spcAft>
              <a:buChar char="–"/>
              <a:defRPr sz="2000">
                <a:solidFill>
                  <a:srgbClr val="003399"/>
                </a:solidFill>
                <a:latin typeface="+mn-lt"/>
              </a:defRPr>
            </a:lvl4pPr>
            <a:lvl5pPr marL="2057400" indent="-228600" algn="l" rtl="0" eaLnBrk="0" fontAlgn="base" hangingPunct="0">
              <a:spcBef>
                <a:spcPct val="20000"/>
              </a:spcBef>
              <a:spcAft>
                <a:spcPct val="0"/>
              </a:spcAft>
              <a:buChar char="»"/>
              <a:defRPr sz="2000">
                <a:solidFill>
                  <a:srgbClr val="003399"/>
                </a:solidFill>
                <a:latin typeface="+mn-lt"/>
              </a:defRPr>
            </a:lvl5pPr>
            <a:lvl6pPr marL="2514600" indent="-228600" algn="l" rtl="0" fontAlgn="base">
              <a:spcBef>
                <a:spcPct val="20000"/>
              </a:spcBef>
              <a:spcAft>
                <a:spcPct val="0"/>
              </a:spcAft>
              <a:buChar char="»"/>
              <a:defRPr sz="2000">
                <a:solidFill>
                  <a:srgbClr val="003399"/>
                </a:solidFill>
                <a:latin typeface="+mn-lt"/>
              </a:defRPr>
            </a:lvl6pPr>
            <a:lvl7pPr marL="2971800" indent="-228600" algn="l" rtl="0" fontAlgn="base">
              <a:spcBef>
                <a:spcPct val="20000"/>
              </a:spcBef>
              <a:spcAft>
                <a:spcPct val="0"/>
              </a:spcAft>
              <a:buChar char="»"/>
              <a:defRPr sz="2000">
                <a:solidFill>
                  <a:srgbClr val="003399"/>
                </a:solidFill>
                <a:latin typeface="+mn-lt"/>
              </a:defRPr>
            </a:lvl7pPr>
            <a:lvl8pPr marL="3429000" indent="-228600" algn="l" rtl="0" fontAlgn="base">
              <a:spcBef>
                <a:spcPct val="20000"/>
              </a:spcBef>
              <a:spcAft>
                <a:spcPct val="0"/>
              </a:spcAft>
              <a:buChar char="»"/>
              <a:defRPr sz="2000">
                <a:solidFill>
                  <a:srgbClr val="003399"/>
                </a:solidFill>
                <a:latin typeface="+mn-lt"/>
              </a:defRPr>
            </a:lvl8pPr>
            <a:lvl9pPr marL="3886200" indent="-228600" algn="l" rtl="0" fontAlgn="base">
              <a:spcBef>
                <a:spcPct val="20000"/>
              </a:spcBef>
              <a:spcAft>
                <a:spcPct val="0"/>
              </a:spcAft>
              <a:buChar char="»"/>
              <a:defRPr sz="2000">
                <a:solidFill>
                  <a:srgbClr val="003399"/>
                </a:solidFill>
                <a:latin typeface="+mn-lt"/>
              </a:defRPr>
            </a:lvl9pPr>
          </a:lstStyle>
          <a:p>
            <a:pPr marL="0" indent="0" eaLnBrk="1" hangingPunct="1">
              <a:buFontTx/>
              <a:buNone/>
              <a:defRPr/>
            </a:pPr>
            <a:endParaRPr lang="en-GB" sz="2000" kern="0" dirty="0"/>
          </a:p>
          <a:p>
            <a:pPr eaLnBrk="1" hangingPunct="1">
              <a:buFont typeface="Wingdings" panose="05000000000000000000" pitchFamily="2" charset="2"/>
              <a:buChar char="q"/>
              <a:defRPr/>
            </a:pPr>
            <a:endParaRPr lang="en-GB" sz="1600" b="1" kern="0" dirty="0">
              <a:solidFill>
                <a:srgbClr val="000000"/>
              </a:solidFill>
            </a:endParaRPr>
          </a:p>
          <a:p>
            <a:pPr eaLnBrk="1" hangingPunct="1">
              <a:buFont typeface="Wingdings" panose="05000000000000000000" pitchFamily="2" charset="2"/>
              <a:buChar char="q"/>
              <a:defRPr/>
            </a:pPr>
            <a:endParaRPr lang="en-GB" sz="1600" b="1" kern="0" dirty="0">
              <a:solidFill>
                <a:srgbClr val="000000"/>
              </a:solidFill>
            </a:endParaRPr>
          </a:p>
          <a:p>
            <a:pPr marL="0" indent="0" eaLnBrk="1" hangingPunct="1">
              <a:buNone/>
              <a:defRPr/>
            </a:pPr>
            <a:endParaRPr lang="en-GB" sz="2000" b="1" kern="0" dirty="0">
              <a:solidFill>
                <a:srgbClr val="00CC00"/>
              </a:solidFill>
            </a:endParaRPr>
          </a:p>
          <a:p>
            <a:pPr eaLnBrk="1" hangingPunct="1">
              <a:buFont typeface="Wingdings" panose="05000000000000000000" pitchFamily="2" charset="2"/>
              <a:buChar char="q"/>
              <a:defRPr/>
            </a:pPr>
            <a:r>
              <a:rPr lang="en-GB" sz="2000" b="1" kern="0" dirty="0">
                <a:solidFill>
                  <a:srgbClr val="000000"/>
                </a:solidFill>
              </a:rPr>
              <a:t>Does dim </a:t>
            </a:r>
            <a:r>
              <a:rPr lang="en-GB" sz="2000" b="1" kern="0" dirty="0" err="1">
                <a:solidFill>
                  <a:srgbClr val="000000"/>
                </a:solidFill>
              </a:rPr>
              <a:t>rhaid</a:t>
            </a:r>
            <a:r>
              <a:rPr lang="en-GB" sz="2000" b="1" kern="0" dirty="0">
                <a:solidFill>
                  <a:srgbClr val="000000"/>
                </a:solidFill>
              </a:rPr>
              <a:t> </a:t>
            </a:r>
            <a:r>
              <a:rPr lang="en-GB" sz="2000" b="1" kern="0" dirty="0" err="1">
                <a:solidFill>
                  <a:srgbClr val="000000"/>
                </a:solidFill>
              </a:rPr>
              <a:t>i</a:t>
            </a:r>
            <a:r>
              <a:rPr lang="en-GB" sz="2000" b="1" kern="0" dirty="0">
                <a:solidFill>
                  <a:srgbClr val="000000"/>
                </a:solidFill>
              </a:rPr>
              <a:t> chi </a:t>
            </a:r>
            <a:r>
              <a:rPr lang="en-GB" sz="2000" b="1" kern="0" dirty="0" err="1">
                <a:solidFill>
                  <a:srgbClr val="000000"/>
                </a:solidFill>
              </a:rPr>
              <a:t>fod</a:t>
            </a:r>
            <a:r>
              <a:rPr lang="en-GB" sz="2000" b="1" kern="0" dirty="0">
                <a:solidFill>
                  <a:srgbClr val="000000"/>
                </a:solidFill>
              </a:rPr>
              <a:t> </a:t>
            </a:r>
            <a:r>
              <a:rPr lang="en-GB" sz="2000" b="1" kern="0" dirty="0" err="1">
                <a:solidFill>
                  <a:srgbClr val="000000"/>
                </a:solidFill>
              </a:rPr>
              <a:t>mewn</a:t>
            </a:r>
            <a:r>
              <a:rPr lang="en-GB" sz="2000" b="1" kern="0" dirty="0">
                <a:solidFill>
                  <a:srgbClr val="000000"/>
                </a:solidFill>
              </a:rPr>
              <a:t> </a:t>
            </a:r>
            <a:r>
              <a:rPr lang="en-GB" sz="2000" b="1" kern="0" dirty="0" err="1">
                <a:solidFill>
                  <a:srgbClr val="000000"/>
                </a:solidFill>
              </a:rPr>
              <a:t>rôl</a:t>
            </a:r>
            <a:r>
              <a:rPr lang="en-GB" sz="2000" b="1" kern="0" dirty="0">
                <a:solidFill>
                  <a:srgbClr val="000000"/>
                </a:solidFill>
              </a:rPr>
              <a:t> </a:t>
            </a:r>
            <a:r>
              <a:rPr lang="en-GB" sz="2000" b="1" kern="0" dirty="0" err="1">
                <a:solidFill>
                  <a:srgbClr val="000000"/>
                </a:solidFill>
              </a:rPr>
              <a:t>arweinyddol</a:t>
            </a:r>
            <a:r>
              <a:rPr lang="en-GB" sz="2000" b="1" kern="0" dirty="0">
                <a:solidFill>
                  <a:srgbClr val="000000"/>
                </a:solidFill>
              </a:rPr>
              <a:t> </a:t>
            </a:r>
            <a:r>
              <a:rPr lang="en-GB" sz="2000" b="1" kern="0" dirty="0" err="1">
                <a:solidFill>
                  <a:srgbClr val="000000"/>
                </a:solidFill>
              </a:rPr>
              <a:t>i</a:t>
            </a:r>
            <a:r>
              <a:rPr lang="en-GB" sz="2000" b="1" kern="0" dirty="0">
                <a:solidFill>
                  <a:srgbClr val="000000"/>
                </a:solidFill>
              </a:rPr>
              <a:t> </a:t>
            </a:r>
            <a:r>
              <a:rPr lang="en-GB" sz="2000" b="1" kern="0" dirty="0" err="1">
                <a:solidFill>
                  <a:srgbClr val="000000"/>
                </a:solidFill>
              </a:rPr>
              <a:t>arddangos</a:t>
            </a:r>
            <a:r>
              <a:rPr lang="en-GB" sz="2000" b="1" kern="0" dirty="0">
                <a:solidFill>
                  <a:srgbClr val="000000"/>
                </a:solidFill>
              </a:rPr>
              <a:t> </a:t>
            </a:r>
            <a:r>
              <a:rPr lang="en-GB" sz="2000" b="1" kern="0" dirty="0" err="1">
                <a:solidFill>
                  <a:srgbClr val="000000"/>
                </a:solidFill>
              </a:rPr>
              <a:t>sgiliau</a:t>
            </a:r>
            <a:r>
              <a:rPr lang="en-GB" sz="2000" b="1" kern="0" dirty="0">
                <a:solidFill>
                  <a:srgbClr val="000000"/>
                </a:solidFill>
              </a:rPr>
              <a:t> </a:t>
            </a:r>
            <a:r>
              <a:rPr lang="en-GB" sz="2000" b="1" kern="0" dirty="0" err="1">
                <a:solidFill>
                  <a:srgbClr val="000000"/>
                </a:solidFill>
              </a:rPr>
              <a:t>arweinyddol</a:t>
            </a:r>
            <a:r>
              <a:rPr lang="en-GB" sz="2000" b="1" kern="0" dirty="0">
                <a:solidFill>
                  <a:srgbClr val="000000"/>
                </a:solidFill>
              </a:rPr>
              <a:t> </a:t>
            </a:r>
            <a:r>
              <a:rPr lang="en-GB" sz="2000" b="1" kern="0" dirty="0" err="1">
                <a:solidFill>
                  <a:srgbClr val="000000"/>
                </a:solidFill>
              </a:rPr>
              <a:t>effeithiol</a:t>
            </a:r>
            <a:r>
              <a:rPr lang="en-GB" sz="2000" b="1" kern="0" dirty="0">
                <a:solidFill>
                  <a:srgbClr val="000000"/>
                </a:solidFill>
              </a:rPr>
              <a:t> </a:t>
            </a:r>
            <a:r>
              <a:rPr lang="en-GB" sz="2000" b="1" kern="0" dirty="0" err="1">
                <a:solidFill>
                  <a:srgbClr val="000000"/>
                </a:solidFill>
              </a:rPr>
              <a:t>mewn</a:t>
            </a:r>
            <a:r>
              <a:rPr lang="en-GB" sz="2000" b="1" kern="0" dirty="0">
                <a:solidFill>
                  <a:srgbClr val="000000"/>
                </a:solidFill>
              </a:rPr>
              <a:t> </a:t>
            </a:r>
            <a:r>
              <a:rPr lang="en-GB" sz="2000" b="1" kern="0" dirty="0" err="1">
                <a:solidFill>
                  <a:srgbClr val="000000"/>
                </a:solidFill>
              </a:rPr>
              <a:t>ysgol</a:t>
            </a:r>
            <a:endParaRPr lang="en-GB" sz="2000" b="1" kern="0" dirty="0">
              <a:solidFill>
                <a:srgbClr val="000000"/>
              </a:solidFill>
            </a:endParaRPr>
          </a:p>
          <a:p>
            <a:pPr eaLnBrk="1" hangingPunct="1">
              <a:buFont typeface="Wingdings" panose="05000000000000000000" pitchFamily="2" charset="2"/>
              <a:buChar char="q"/>
              <a:defRPr/>
            </a:pPr>
            <a:endParaRPr lang="en-GB" sz="2000" b="1" kern="0" dirty="0">
              <a:solidFill>
                <a:srgbClr val="000000"/>
              </a:solidFill>
            </a:endParaRPr>
          </a:p>
          <a:p>
            <a:pPr eaLnBrk="1" hangingPunct="1">
              <a:buFont typeface="Wingdings" panose="05000000000000000000" pitchFamily="2" charset="2"/>
              <a:buChar char="q"/>
              <a:defRPr/>
            </a:pPr>
            <a:r>
              <a:rPr lang="en-GB" sz="2000" b="1" kern="0" dirty="0" err="1">
                <a:solidFill>
                  <a:srgbClr val="000000"/>
                </a:solidFill>
              </a:rPr>
              <a:t>Allwch</a:t>
            </a:r>
            <a:r>
              <a:rPr lang="en-GB" sz="2000" b="1" kern="0" dirty="0">
                <a:solidFill>
                  <a:srgbClr val="000000"/>
                </a:solidFill>
              </a:rPr>
              <a:t> chi </a:t>
            </a:r>
            <a:r>
              <a:rPr lang="en-GB" sz="2000" b="1" kern="0" dirty="0" err="1">
                <a:solidFill>
                  <a:srgbClr val="000000"/>
                </a:solidFill>
              </a:rPr>
              <a:t>feddwl</a:t>
            </a:r>
            <a:r>
              <a:rPr lang="en-GB" sz="2000" b="1" kern="0" dirty="0">
                <a:solidFill>
                  <a:srgbClr val="000000"/>
                </a:solidFill>
              </a:rPr>
              <a:t> am </a:t>
            </a:r>
            <a:r>
              <a:rPr lang="en-GB" sz="2000" b="1" kern="0" dirty="0" err="1">
                <a:solidFill>
                  <a:srgbClr val="000000"/>
                </a:solidFill>
              </a:rPr>
              <a:t>ffyrdd</a:t>
            </a:r>
            <a:r>
              <a:rPr lang="en-GB" sz="2000" b="1" kern="0" dirty="0">
                <a:solidFill>
                  <a:srgbClr val="000000"/>
                </a:solidFill>
              </a:rPr>
              <a:t> y </a:t>
            </a:r>
            <a:r>
              <a:rPr lang="en-GB" sz="2000" b="1" kern="0" dirty="0" err="1">
                <a:solidFill>
                  <a:srgbClr val="000000"/>
                </a:solidFill>
              </a:rPr>
              <a:t>mae</a:t>
            </a:r>
            <a:r>
              <a:rPr lang="en-GB" sz="2000" b="1" kern="0" dirty="0">
                <a:solidFill>
                  <a:srgbClr val="000000"/>
                </a:solidFill>
              </a:rPr>
              <a:t> </a:t>
            </a:r>
            <a:r>
              <a:rPr lang="en-GB" sz="2000" b="1" kern="0" dirty="0" err="1">
                <a:solidFill>
                  <a:srgbClr val="000000"/>
                </a:solidFill>
              </a:rPr>
              <a:t>athrawon</a:t>
            </a:r>
            <a:r>
              <a:rPr lang="en-GB" sz="2000" b="1" kern="0" dirty="0">
                <a:solidFill>
                  <a:srgbClr val="000000"/>
                </a:solidFill>
              </a:rPr>
              <a:t> a staff </a:t>
            </a:r>
            <a:r>
              <a:rPr lang="en-GB" sz="2000" b="1" kern="0" dirty="0" err="1">
                <a:solidFill>
                  <a:srgbClr val="000000"/>
                </a:solidFill>
              </a:rPr>
              <a:t>cegnogol</a:t>
            </a:r>
            <a:r>
              <a:rPr lang="en-GB" sz="2000" b="1" kern="0" dirty="0">
                <a:solidFill>
                  <a:srgbClr val="000000"/>
                </a:solidFill>
              </a:rPr>
              <a:t> </a:t>
            </a:r>
            <a:r>
              <a:rPr lang="en-GB" sz="2000" b="1" kern="0" dirty="0" err="1">
                <a:solidFill>
                  <a:srgbClr val="000000"/>
                </a:solidFill>
              </a:rPr>
              <a:t>yn</a:t>
            </a:r>
            <a:r>
              <a:rPr lang="en-GB" sz="2000" b="1" kern="0" dirty="0">
                <a:solidFill>
                  <a:srgbClr val="000000"/>
                </a:solidFill>
              </a:rPr>
              <a:t> </a:t>
            </a:r>
            <a:r>
              <a:rPr lang="en-GB" sz="2000" b="1" kern="0" dirty="0" err="1">
                <a:solidFill>
                  <a:srgbClr val="000000"/>
                </a:solidFill>
              </a:rPr>
              <a:t>arddangos</a:t>
            </a:r>
            <a:r>
              <a:rPr lang="en-GB" sz="2000" b="1" kern="0" dirty="0">
                <a:solidFill>
                  <a:srgbClr val="000000"/>
                </a:solidFill>
              </a:rPr>
              <a:t> ac </a:t>
            </a:r>
            <a:r>
              <a:rPr lang="en-GB" sz="2000" b="1" kern="0" dirty="0" err="1">
                <a:solidFill>
                  <a:srgbClr val="000000"/>
                </a:solidFill>
              </a:rPr>
              <a:t>yn</a:t>
            </a:r>
            <a:r>
              <a:rPr lang="en-GB" sz="2000" b="1" kern="0" dirty="0">
                <a:solidFill>
                  <a:srgbClr val="000000"/>
                </a:solidFill>
              </a:rPr>
              <a:t> </a:t>
            </a:r>
            <a:r>
              <a:rPr lang="en-GB" sz="2000" b="1" kern="0" dirty="0" err="1">
                <a:solidFill>
                  <a:srgbClr val="000000"/>
                </a:solidFill>
              </a:rPr>
              <a:t>datblygu</a:t>
            </a:r>
            <a:r>
              <a:rPr lang="en-GB" sz="2000" b="1" kern="0" dirty="0">
                <a:solidFill>
                  <a:srgbClr val="000000"/>
                </a:solidFill>
              </a:rPr>
              <a:t> </a:t>
            </a:r>
            <a:r>
              <a:rPr lang="en-GB" sz="2000" b="1" kern="0" dirty="0" err="1">
                <a:solidFill>
                  <a:srgbClr val="000000"/>
                </a:solidFill>
              </a:rPr>
              <a:t>sgiliau</a:t>
            </a:r>
            <a:r>
              <a:rPr lang="en-GB" sz="2000" b="1" kern="0" dirty="0">
                <a:solidFill>
                  <a:srgbClr val="000000"/>
                </a:solidFill>
              </a:rPr>
              <a:t> </a:t>
            </a:r>
            <a:r>
              <a:rPr lang="en-GB" sz="2000" b="1" kern="0" dirty="0" err="1">
                <a:solidFill>
                  <a:srgbClr val="000000"/>
                </a:solidFill>
              </a:rPr>
              <a:t>arweinyddol</a:t>
            </a:r>
            <a:r>
              <a:rPr lang="en-GB" sz="2000" b="1" kern="0" dirty="0">
                <a:solidFill>
                  <a:srgbClr val="000000"/>
                </a:solidFill>
              </a:rPr>
              <a:t>?</a:t>
            </a:r>
          </a:p>
          <a:p>
            <a:pPr marL="0" indent="0" eaLnBrk="1" hangingPunct="1">
              <a:buNone/>
              <a:defRPr/>
            </a:pPr>
            <a:endParaRPr lang="en-GB" sz="1600" b="1" kern="0" dirty="0">
              <a:solidFill>
                <a:srgbClr val="000000"/>
              </a:solidFill>
            </a:endParaRPr>
          </a:p>
          <a:p>
            <a:pPr eaLnBrk="1" hangingPunct="1">
              <a:buFont typeface="Wingdings" panose="05000000000000000000" pitchFamily="2" charset="2"/>
              <a:buChar char="q"/>
              <a:defRPr/>
            </a:pPr>
            <a:endParaRPr lang="en-GB" sz="1600" b="1" kern="0" dirty="0">
              <a:solidFill>
                <a:srgbClr val="000000"/>
              </a:solidFill>
            </a:endParaRPr>
          </a:p>
          <a:p>
            <a:pPr marL="0" indent="0" eaLnBrk="1" hangingPunct="1">
              <a:buFontTx/>
              <a:buNone/>
              <a:defRPr/>
            </a:pPr>
            <a:endParaRPr lang="en-GB" sz="2000" kern="0" dirty="0">
              <a:solidFill>
                <a:schemeClr val="bg2">
                  <a:lumMod val="50000"/>
                </a:schemeClr>
              </a:solidFill>
            </a:endParaRPr>
          </a:p>
          <a:p>
            <a:pPr eaLnBrk="1" hangingPunct="1">
              <a:buFont typeface="Wingdings" pitchFamily="2" charset="2"/>
              <a:buChar char="Ø"/>
              <a:defRPr/>
            </a:pPr>
            <a:endParaRPr lang="en-GB" sz="2000" kern="0" dirty="0">
              <a:solidFill>
                <a:schemeClr val="bg2">
                  <a:lumMod val="50000"/>
                </a:schemeClr>
              </a:solidFill>
            </a:endParaRPr>
          </a:p>
          <a:p>
            <a:pPr eaLnBrk="1" hangingPunct="1">
              <a:buFont typeface="Wingdings" pitchFamily="2" charset="2"/>
              <a:buChar char="Ø"/>
              <a:defRPr/>
            </a:pPr>
            <a:endParaRPr lang="en-GB" sz="2000" kern="0" dirty="0">
              <a:solidFill>
                <a:schemeClr val="bg2"/>
              </a:solidFill>
            </a:endParaRPr>
          </a:p>
          <a:p>
            <a:pPr eaLnBrk="1" hangingPunct="1">
              <a:buFont typeface="Wingdings" pitchFamily="2" charset="2"/>
              <a:buChar char="Ø"/>
              <a:defRPr/>
            </a:pPr>
            <a:endParaRPr lang="en-GB" sz="2000" kern="0" dirty="0">
              <a:solidFill>
                <a:schemeClr val="bg2"/>
              </a:solidFill>
            </a:endParaRPr>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marL="0" indent="0" eaLnBrk="1" hangingPunct="1">
              <a:buFontTx/>
              <a:buNone/>
              <a:defRPr/>
            </a:pPr>
            <a:r>
              <a:rPr lang="en-GB" sz="2000" kern="0" dirty="0"/>
              <a:t> </a:t>
            </a:r>
          </a:p>
          <a:p>
            <a:pPr eaLnBrk="1" hangingPunct="1">
              <a:buFont typeface="Wingdings" pitchFamily="2" charset="2"/>
              <a:buChar char="Ø"/>
              <a:defRPr/>
            </a:pPr>
            <a:endParaRPr lang="en-GB" sz="2000" kern="0" dirty="0"/>
          </a:p>
          <a:p>
            <a:pPr eaLnBrk="1" hangingPunct="1">
              <a:buFont typeface="Wingdings" pitchFamily="2" charset="2"/>
              <a:buNone/>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p:txBody>
      </p:sp>
      <p:pic>
        <p:nvPicPr>
          <p:cNvPr id="3" name="Picture 2" descr="Logo&#10;&#10;Description automatically generated with low confidence">
            <a:extLst>
              <a:ext uri="{FF2B5EF4-FFF2-40B4-BE49-F238E27FC236}">
                <a16:creationId xmlns:a16="http://schemas.microsoft.com/office/drawing/2014/main" id="{4CBD00CB-4CEF-4ACF-B40F-53B65C5176D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840" y="4725144"/>
            <a:ext cx="1916832" cy="1916832"/>
          </a:xfrm>
          <a:prstGeom prst="rect">
            <a:avLst/>
          </a:prstGeom>
        </p:spPr>
      </p:pic>
    </p:spTree>
    <p:extLst>
      <p:ext uri="{BB962C8B-B14F-4D97-AF65-F5344CB8AC3E}">
        <p14:creationId xmlns:p14="http://schemas.microsoft.com/office/powerpoint/2010/main" val="227920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67619">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76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29B371-3142-46FB-8DFE-98FF345BD834}"/>
              </a:ext>
            </a:extLst>
          </p:cNvPr>
          <p:cNvPicPr>
            <a:picLocks noChangeAspect="1"/>
          </p:cNvPicPr>
          <p:nvPr/>
        </p:nvPicPr>
        <p:blipFill rotWithShape="1">
          <a:blip r:embed="rId2"/>
          <a:srcRect l="6601" t="10101" r="5200" b="4850"/>
          <a:stretch/>
        </p:blipFill>
        <p:spPr>
          <a:xfrm>
            <a:off x="767408" y="137205"/>
            <a:ext cx="10369152" cy="6665883"/>
          </a:xfrm>
          <a:prstGeom prst="rect">
            <a:avLst/>
          </a:prstGeom>
        </p:spPr>
      </p:pic>
    </p:spTree>
    <p:extLst>
      <p:ext uri="{BB962C8B-B14F-4D97-AF65-F5344CB8AC3E}">
        <p14:creationId xmlns:p14="http://schemas.microsoft.com/office/powerpoint/2010/main" val="8524019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9B205-4380-4461-8801-0A6DD8047405}"/>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345F4FE2-CCA1-4913-AA12-2C8B6F7004A5}"/>
              </a:ext>
            </a:extLst>
          </p:cNvPr>
          <p:cNvSpPr>
            <a:spLocks noGrp="1"/>
          </p:cNvSpPr>
          <p:nvPr>
            <p:ph type="sldNum" sz="quarter" idx="12"/>
          </p:nvPr>
        </p:nvSpPr>
        <p:spPr/>
        <p:txBody>
          <a:bodyPr/>
          <a:lstStyle/>
          <a:p>
            <a:fld id="{C4009609-DC48-4DDF-96FA-41A39884BE33}" type="slidenum">
              <a:rPr lang="en-GB" smtClean="0"/>
              <a:pPr/>
              <a:t>50</a:t>
            </a:fld>
            <a:endParaRPr lang="en-GB"/>
          </a:p>
        </p:txBody>
      </p:sp>
      <p:pic>
        <p:nvPicPr>
          <p:cNvPr id="6" name="Picture 5">
            <a:extLst>
              <a:ext uri="{FF2B5EF4-FFF2-40B4-BE49-F238E27FC236}">
                <a16:creationId xmlns:a16="http://schemas.microsoft.com/office/drawing/2014/main" id="{12D1E8F1-CB59-4F1F-A96A-A7385905A8C6}"/>
              </a:ext>
            </a:extLst>
          </p:cNvPr>
          <p:cNvPicPr>
            <a:picLocks noChangeAspect="1"/>
          </p:cNvPicPr>
          <p:nvPr/>
        </p:nvPicPr>
        <p:blipFill rotWithShape="1">
          <a:blip r:embed="rId2"/>
          <a:srcRect l="8701" t="10101" r="6601" b="10671"/>
          <a:stretch/>
        </p:blipFill>
        <p:spPr>
          <a:xfrm>
            <a:off x="911424" y="108934"/>
            <a:ext cx="10585176" cy="6600997"/>
          </a:xfrm>
          <a:prstGeom prst="rect">
            <a:avLst/>
          </a:prstGeom>
        </p:spPr>
      </p:pic>
    </p:spTree>
    <p:extLst>
      <p:ext uri="{BB962C8B-B14F-4D97-AF65-F5344CB8AC3E}">
        <p14:creationId xmlns:p14="http://schemas.microsoft.com/office/powerpoint/2010/main" val="33176338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C4009609-DC48-4DDF-96FA-41A39884BE33}" type="slidenum">
              <a:rPr lang="en-GB" smtClean="0"/>
              <a:pPr/>
              <a:t>51</a:t>
            </a:fld>
            <a:endParaRPr lang="en-GB"/>
          </a:p>
        </p:txBody>
      </p:sp>
      <p:pic>
        <p:nvPicPr>
          <p:cNvPr id="6" name="Picture 5">
            <a:extLst>
              <a:ext uri="{FF2B5EF4-FFF2-40B4-BE49-F238E27FC236}">
                <a16:creationId xmlns:a16="http://schemas.microsoft.com/office/drawing/2014/main" id="{B8951441-18CB-4837-8E95-588B5BDE7747}"/>
              </a:ext>
            </a:extLst>
          </p:cNvPr>
          <p:cNvPicPr>
            <a:picLocks noChangeAspect="1"/>
          </p:cNvPicPr>
          <p:nvPr/>
        </p:nvPicPr>
        <p:blipFill rotWithShape="1">
          <a:blip r:embed="rId2"/>
          <a:srcRect l="5201" t="14300" r="5900" b="5900"/>
          <a:stretch/>
        </p:blipFill>
        <p:spPr>
          <a:xfrm>
            <a:off x="1127448" y="291265"/>
            <a:ext cx="10657184" cy="6377527"/>
          </a:xfrm>
          <a:prstGeom prst="rect">
            <a:avLst/>
          </a:prstGeom>
        </p:spPr>
      </p:pic>
    </p:spTree>
    <p:extLst>
      <p:ext uri="{BB962C8B-B14F-4D97-AF65-F5344CB8AC3E}">
        <p14:creationId xmlns:p14="http://schemas.microsoft.com/office/powerpoint/2010/main" val="20905306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F74AE-3FF4-46CD-B412-9C4374C0E739}"/>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D867B04D-B375-4A92-A8E6-FFE3AF11E390}"/>
              </a:ext>
            </a:extLst>
          </p:cNvPr>
          <p:cNvPicPr>
            <a:picLocks noGrp="1" noChangeAspect="1"/>
          </p:cNvPicPr>
          <p:nvPr>
            <p:ph idx="1"/>
          </p:nvPr>
        </p:nvPicPr>
        <p:blipFill rotWithShape="1">
          <a:blip r:embed="rId2"/>
          <a:srcRect t="8877" r="6098" b="12230"/>
          <a:stretch/>
        </p:blipFill>
        <p:spPr>
          <a:xfrm>
            <a:off x="706503" y="301265"/>
            <a:ext cx="10866284" cy="6086243"/>
          </a:xfrm>
        </p:spPr>
      </p:pic>
      <p:sp>
        <p:nvSpPr>
          <p:cNvPr id="4" name="Slide Number Placeholder 3">
            <a:extLst>
              <a:ext uri="{FF2B5EF4-FFF2-40B4-BE49-F238E27FC236}">
                <a16:creationId xmlns:a16="http://schemas.microsoft.com/office/drawing/2014/main" id="{C41E04C6-0C08-4BFF-AD38-434721121182}"/>
              </a:ext>
            </a:extLst>
          </p:cNvPr>
          <p:cNvSpPr>
            <a:spLocks noGrp="1"/>
          </p:cNvSpPr>
          <p:nvPr>
            <p:ph type="sldNum" sz="quarter" idx="12"/>
          </p:nvPr>
        </p:nvSpPr>
        <p:spPr/>
        <p:txBody>
          <a:bodyPr/>
          <a:lstStyle/>
          <a:p>
            <a:fld id="{C4009609-DC48-4DDF-96FA-41A39884BE33}" type="slidenum">
              <a:rPr lang="en-GB" smtClean="0"/>
              <a:pPr/>
              <a:t>52</a:t>
            </a:fld>
            <a:endParaRPr lang="en-GB"/>
          </a:p>
        </p:txBody>
      </p:sp>
    </p:spTree>
    <p:extLst>
      <p:ext uri="{BB962C8B-B14F-4D97-AF65-F5344CB8AC3E}">
        <p14:creationId xmlns:p14="http://schemas.microsoft.com/office/powerpoint/2010/main" val="5874908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7618" name="Rectangle 2"/>
          <p:cNvSpPr>
            <a:spLocks noGrp="1" noChangeArrowheads="1"/>
          </p:cNvSpPr>
          <p:nvPr>
            <p:ph type="title" idx="4294967295"/>
          </p:nvPr>
        </p:nvSpPr>
        <p:spPr>
          <a:xfrm>
            <a:off x="839416" y="188639"/>
            <a:ext cx="10873208" cy="1475659"/>
          </a:xfrm>
          <a:ln w="57150">
            <a:solidFill>
              <a:schemeClr val="bg2">
                <a:lumMod val="50000"/>
              </a:schemeClr>
            </a:solidFill>
          </a:ln>
        </p:spPr>
        <p:txBody>
          <a:bodyPr/>
          <a:lstStyle/>
          <a:p>
            <a:pPr eaLnBrk="1" hangingPunct="1"/>
            <a:r>
              <a:rPr lang="en-GB" dirty="0">
                <a:solidFill>
                  <a:schemeClr val="bg2"/>
                </a:solidFill>
              </a:rPr>
              <a:t> I bob </a:t>
            </a:r>
            <a:r>
              <a:rPr lang="en-GB" dirty="0" err="1">
                <a:solidFill>
                  <a:schemeClr val="bg2"/>
                </a:solidFill>
              </a:rPr>
              <a:t>aelod</a:t>
            </a:r>
            <a:r>
              <a:rPr lang="en-GB" dirty="0">
                <a:solidFill>
                  <a:schemeClr val="bg2"/>
                </a:solidFill>
              </a:rPr>
              <a:t> o staff – </a:t>
            </a:r>
            <a:r>
              <a:rPr lang="en-GB" dirty="0" err="1">
                <a:solidFill>
                  <a:schemeClr val="bg2"/>
                </a:solidFill>
              </a:rPr>
              <a:t>arweinwyr</a:t>
            </a:r>
            <a:r>
              <a:rPr lang="en-GB" dirty="0">
                <a:solidFill>
                  <a:schemeClr val="bg2"/>
                </a:solidFill>
              </a:rPr>
              <a:t>, </a:t>
            </a:r>
            <a:r>
              <a:rPr lang="en-GB" dirty="0" err="1">
                <a:solidFill>
                  <a:schemeClr val="bg2"/>
                </a:solidFill>
              </a:rPr>
              <a:t>athrawon</a:t>
            </a:r>
            <a:r>
              <a:rPr lang="en-GB" dirty="0">
                <a:solidFill>
                  <a:schemeClr val="bg2"/>
                </a:solidFill>
              </a:rPr>
              <a:t> </a:t>
            </a:r>
            <a:r>
              <a:rPr lang="en-GB" dirty="0" err="1">
                <a:solidFill>
                  <a:schemeClr val="bg2"/>
                </a:solidFill>
              </a:rPr>
              <a:t>a’r</a:t>
            </a:r>
            <a:r>
              <a:rPr lang="en-GB" dirty="0">
                <a:solidFill>
                  <a:schemeClr val="bg2"/>
                </a:solidFill>
              </a:rPr>
              <a:t> </a:t>
            </a:r>
            <a:r>
              <a:rPr lang="en-GB" dirty="0" err="1">
                <a:solidFill>
                  <a:schemeClr val="bg2"/>
                </a:solidFill>
              </a:rPr>
              <a:t>rhai</a:t>
            </a:r>
            <a:r>
              <a:rPr lang="en-GB" dirty="0">
                <a:solidFill>
                  <a:schemeClr val="bg2"/>
                </a:solidFill>
              </a:rPr>
              <a:t> </a:t>
            </a:r>
            <a:r>
              <a:rPr lang="en-GB" dirty="0" err="1">
                <a:solidFill>
                  <a:schemeClr val="bg2"/>
                </a:solidFill>
              </a:rPr>
              <a:t>sy’n</a:t>
            </a:r>
            <a:r>
              <a:rPr lang="en-GB" dirty="0">
                <a:solidFill>
                  <a:schemeClr val="bg2"/>
                </a:solidFill>
              </a:rPr>
              <a:t> </a:t>
            </a:r>
            <a:r>
              <a:rPr lang="en-GB" dirty="0" err="1">
                <a:solidFill>
                  <a:schemeClr val="bg2"/>
                </a:solidFill>
              </a:rPr>
              <a:t>cefnogi</a:t>
            </a:r>
            <a:r>
              <a:rPr lang="en-GB" dirty="0">
                <a:solidFill>
                  <a:schemeClr val="bg2"/>
                </a:solidFill>
              </a:rPr>
              <a:t> </a:t>
            </a:r>
            <a:r>
              <a:rPr lang="en-GB" dirty="0" err="1">
                <a:solidFill>
                  <a:schemeClr val="bg2"/>
                </a:solidFill>
              </a:rPr>
              <a:t>dysgu</a:t>
            </a:r>
            <a:br>
              <a:rPr lang="en-GB" dirty="0">
                <a:solidFill>
                  <a:schemeClr val="bg2"/>
                </a:solidFill>
              </a:rPr>
            </a:br>
            <a:r>
              <a:rPr lang="en-GB" dirty="0">
                <a:solidFill>
                  <a:schemeClr val="bg2"/>
                </a:solidFill>
              </a:rPr>
              <a:t>    </a:t>
            </a:r>
            <a:r>
              <a:rPr lang="en-GB" dirty="0" err="1">
                <a:solidFill>
                  <a:schemeClr val="bg2"/>
                </a:solidFill>
              </a:rPr>
              <a:t>Ble</a:t>
            </a:r>
            <a:r>
              <a:rPr lang="en-GB" dirty="0">
                <a:solidFill>
                  <a:schemeClr val="bg2"/>
                </a:solidFill>
              </a:rPr>
              <a:t> </a:t>
            </a:r>
            <a:r>
              <a:rPr lang="en-GB" dirty="0" err="1">
                <a:solidFill>
                  <a:schemeClr val="bg2"/>
                </a:solidFill>
              </a:rPr>
              <a:t>mae’r</a:t>
            </a:r>
            <a:r>
              <a:rPr lang="en-GB" dirty="0">
                <a:solidFill>
                  <a:schemeClr val="bg2"/>
                </a:solidFill>
              </a:rPr>
              <a:t> </a:t>
            </a:r>
            <a:r>
              <a:rPr lang="en-GB" dirty="0" err="1">
                <a:solidFill>
                  <a:schemeClr val="bg2"/>
                </a:solidFill>
              </a:rPr>
              <a:t>safonau</a:t>
            </a:r>
            <a:r>
              <a:rPr lang="en-GB" dirty="0">
                <a:solidFill>
                  <a:schemeClr val="bg2"/>
                </a:solidFill>
              </a:rPr>
              <a:t> </a:t>
            </a:r>
            <a:r>
              <a:rPr lang="en-GB" dirty="0" err="1">
                <a:solidFill>
                  <a:schemeClr val="bg2"/>
                </a:solidFill>
              </a:rPr>
              <a:t>yn</a:t>
            </a:r>
            <a:r>
              <a:rPr lang="en-GB" dirty="0">
                <a:solidFill>
                  <a:schemeClr val="bg2"/>
                </a:solidFill>
              </a:rPr>
              <a:t> </a:t>
            </a:r>
            <a:r>
              <a:rPr lang="en-GB" dirty="0" err="1">
                <a:solidFill>
                  <a:schemeClr val="bg2"/>
                </a:solidFill>
              </a:rPr>
              <a:t>ffitio</a:t>
            </a:r>
            <a:r>
              <a:rPr lang="en-GB" dirty="0">
                <a:solidFill>
                  <a:schemeClr val="bg2"/>
                </a:solidFill>
              </a:rPr>
              <a:t>…</a:t>
            </a:r>
            <a:br>
              <a:rPr lang="en-GB" dirty="0">
                <a:solidFill>
                  <a:schemeClr val="bg2"/>
                </a:solidFill>
              </a:rPr>
            </a:br>
            <a:r>
              <a:rPr lang="en-GB" dirty="0">
                <a:solidFill>
                  <a:schemeClr val="bg2"/>
                </a:solidFill>
              </a:rPr>
              <a:t> </a:t>
            </a:r>
            <a:r>
              <a:rPr lang="en-GB" b="1" dirty="0">
                <a:solidFill>
                  <a:srgbClr val="000000"/>
                </a:solidFill>
              </a:rPr>
              <a:t>For all staff – leaders, teachers and those assisting teaching</a:t>
            </a:r>
            <a:br>
              <a:rPr lang="en-GB" b="1" dirty="0">
                <a:solidFill>
                  <a:srgbClr val="000000"/>
                </a:solidFill>
              </a:rPr>
            </a:br>
            <a:r>
              <a:rPr lang="en-GB" b="1" dirty="0">
                <a:solidFill>
                  <a:srgbClr val="000000"/>
                </a:solidFill>
              </a:rPr>
              <a:t>      Where the standards fit…</a:t>
            </a:r>
            <a:br>
              <a:rPr lang="en-GB" sz="1600" b="1" dirty="0">
                <a:solidFill>
                  <a:srgbClr val="000000"/>
                </a:solidFill>
              </a:rPr>
            </a:br>
            <a:endParaRPr lang="en-GB" sz="1600" b="1" dirty="0">
              <a:solidFill>
                <a:srgbClr val="000000"/>
              </a:solidFill>
            </a:endParaRPr>
          </a:p>
        </p:txBody>
      </p:sp>
      <p:sp>
        <p:nvSpPr>
          <p:cNvPr id="6" name="TextBox 5">
            <a:extLst>
              <a:ext uri="{FF2B5EF4-FFF2-40B4-BE49-F238E27FC236}">
                <a16:creationId xmlns:a16="http://schemas.microsoft.com/office/drawing/2014/main" id="{8F64F6D5-CE83-454D-AEF8-600E9FB46753}"/>
              </a:ext>
            </a:extLst>
          </p:cNvPr>
          <p:cNvSpPr txBox="1"/>
          <p:nvPr/>
        </p:nvSpPr>
        <p:spPr>
          <a:xfrm>
            <a:off x="4828580" y="1768794"/>
            <a:ext cx="2966887" cy="830997"/>
          </a:xfrm>
          <a:prstGeom prst="rect">
            <a:avLst/>
          </a:prstGeom>
          <a:solidFill>
            <a:schemeClr val="bg1"/>
          </a:solidFill>
        </p:spPr>
        <p:txBody>
          <a:bodyPr wrap="square" rtlCol="0">
            <a:spAutoFit/>
          </a:bodyPr>
          <a:lstStyle/>
          <a:p>
            <a:r>
              <a:rPr lang="en-GB" sz="2400" dirty="0" err="1">
                <a:solidFill>
                  <a:schemeClr val="accent1">
                    <a:lumMod val="60000"/>
                    <a:lumOff val="40000"/>
                  </a:schemeClr>
                </a:solidFill>
              </a:rPr>
              <a:t>Polisiau</a:t>
            </a:r>
            <a:r>
              <a:rPr lang="en-GB" sz="2400" dirty="0">
                <a:solidFill>
                  <a:schemeClr val="accent1">
                    <a:lumMod val="60000"/>
                    <a:lumOff val="40000"/>
                  </a:schemeClr>
                </a:solidFill>
              </a:rPr>
              <a:t> </a:t>
            </a:r>
            <a:r>
              <a:rPr lang="en-GB" sz="2400" dirty="0" err="1">
                <a:solidFill>
                  <a:schemeClr val="accent1">
                    <a:lumMod val="60000"/>
                    <a:lumOff val="40000"/>
                  </a:schemeClr>
                </a:solidFill>
              </a:rPr>
              <a:t>ysgol</a:t>
            </a:r>
            <a:endParaRPr lang="en-GB" sz="2400" dirty="0">
              <a:solidFill>
                <a:schemeClr val="accent1">
                  <a:lumMod val="60000"/>
                  <a:lumOff val="40000"/>
                </a:schemeClr>
              </a:solidFill>
            </a:endParaRPr>
          </a:p>
          <a:p>
            <a:r>
              <a:rPr lang="en-GB" sz="2400" dirty="0">
                <a:solidFill>
                  <a:schemeClr val="accent1">
                    <a:lumMod val="60000"/>
                    <a:lumOff val="40000"/>
                  </a:schemeClr>
                </a:solidFill>
              </a:rPr>
              <a:t>School policies</a:t>
            </a:r>
          </a:p>
        </p:txBody>
      </p:sp>
      <p:sp>
        <p:nvSpPr>
          <p:cNvPr id="7" name="TextBox 6">
            <a:extLst>
              <a:ext uri="{FF2B5EF4-FFF2-40B4-BE49-F238E27FC236}">
                <a16:creationId xmlns:a16="http://schemas.microsoft.com/office/drawing/2014/main" id="{0815E98E-E569-40EA-9BD9-2236B7802B57}"/>
              </a:ext>
            </a:extLst>
          </p:cNvPr>
          <p:cNvSpPr txBox="1"/>
          <p:nvPr/>
        </p:nvSpPr>
        <p:spPr>
          <a:xfrm>
            <a:off x="7608168" y="3318694"/>
            <a:ext cx="3960440" cy="830997"/>
          </a:xfrm>
          <a:prstGeom prst="rect">
            <a:avLst/>
          </a:prstGeom>
          <a:noFill/>
        </p:spPr>
        <p:txBody>
          <a:bodyPr wrap="square" rtlCol="0">
            <a:spAutoFit/>
          </a:bodyPr>
          <a:lstStyle/>
          <a:p>
            <a:r>
              <a:rPr lang="en-GB" sz="2400" dirty="0" err="1">
                <a:solidFill>
                  <a:schemeClr val="accent1">
                    <a:lumMod val="60000"/>
                    <a:lumOff val="40000"/>
                  </a:schemeClr>
                </a:solidFill>
              </a:rPr>
              <a:t>Swydd</a:t>
            </a:r>
            <a:r>
              <a:rPr lang="en-GB" sz="2400" dirty="0">
                <a:solidFill>
                  <a:schemeClr val="accent1">
                    <a:lumMod val="60000"/>
                    <a:lumOff val="40000"/>
                  </a:schemeClr>
                </a:solidFill>
              </a:rPr>
              <a:t> </a:t>
            </a:r>
            <a:r>
              <a:rPr lang="en-GB" sz="2400" dirty="0" err="1">
                <a:solidFill>
                  <a:schemeClr val="accent1">
                    <a:lumMod val="60000"/>
                    <a:lumOff val="40000"/>
                  </a:schemeClr>
                </a:solidFill>
              </a:rPr>
              <a:t>ddisgrifiadau</a:t>
            </a:r>
            <a:r>
              <a:rPr lang="en-GB" sz="2400" dirty="0">
                <a:solidFill>
                  <a:schemeClr val="accent1">
                    <a:lumMod val="60000"/>
                    <a:lumOff val="40000"/>
                  </a:schemeClr>
                </a:solidFill>
              </a:rPr>
              <a:t> </a:t>
            </a:r>
            <a:r>
              <a:rPr lang="en-GB" sz="2400" dirty="0" err="1">
                <a:solidFill>
                  <a:schemeClr val="accent1">
                    <a:lumMod val="60000"/>
                    <a:lumOff val="40000"/>
                  </a:schemeClr>
                </a:solidFill>
              </a:rPr>
              <a:t>unigol</a:t>
            </a:r>
            <a:endParaRPr lang="en-GB" sz="2400" dirty="0">
              <a:solidFill>
                <a:schemeClr val="accent1">
                  <a:lumMod val="60000"/>
                  <a:lumOff val="40000"/>
                </a:schemeClr>
              </a:solidFill>
            </a:endParaRPr>
          </a:p>
          <a:p>
            <a:r>
              <a:rPr lang="en-GB" sz="2400" dirty="0">
                <a:solidFill>
                  <a:schemeClr val="accent1">
                    <a:lumMod val="60000"/>
                    <a:lumOff val="40000"/>
                  </a:schemeClr>
                </a:solidFill>
              </a:rPr>
              <a:t>Individual job description</a:t>
            </a:r>
          </a:p>
        </p:txBody>
      </p:sp>
      <p:sp>
        <p:nvSpPr>
          <p:cNvPr id="9" name="TextBox 8">
            <a:extLst>
              <a:ext uri="{FF2B5EF4-FFF2-40B4-BE49-F238E27FC236}">
                <a16:creationId xmlns:a16="http://schemas.microsoft.com/office/drawing/2014/main" id="{B53D0B33-18F1-4CFD-BE08-50C350E9E2EE}"/>
              </a:ext>
            </a:extLst>
          </p:cNvPr>
          <p:cNvSpPr txBox="1"/>
          <p:nvPr/>
        </p:nvSpPr>
        <p:spPr>
          <a:xfrm>
            <a:off x="1248036" y="3273088"/>
            <a:ext cx="3384376" cy="830997"/>
          </a:xfrm>
          <a:prstGeom prst="rect">
            <a:avLst/>
          </a:prstGeom>
          <a:noFill/>
        </p:spPr>
        <p:txBody>
          <a:bodyPr wrap="square" rtlCol="0">
            <a:spAutoFit/>
          </a:bodyPr>
          <a:lstStyle/>
          <a:p>
            <a:r>
              <a:rPr lang="en-GB" sz="2400" dirty="0" err="1">
                <a:solidFill>
                  <a:schemeClr val="accent1">
                    <a:lumMod val="60000"/>
                    <a:lumOff val="40000"/>
                  </a:schemeClr>
                </a:solidFill>
              </a:rPr>
              <a:t>Safonau</a:t>
            </a:r>
            <a:r>
              <a:rPr lang="en-GB" sz="2400" dirty="0">
                <a:solidFill>
                  <a:schemeClr val="accent1">
                    <a:lumMod val="60000"/>
                    <a:lumOff val="40000"/>
                  </a:schemeClr>
                </a:solidFill>
              </a:rPr>
              <a:t> </a:t>
            </a:r>
            <a:r>
              <a:rPr lang="en-GB" sz="2400" dirty="0" err="1">
                <a:solidFill>
                  <a:schemeClr val="accent1">
                    <a:lumMod val="60000"/>
                    <a:lumOff val="40000"/>
                  </a:schemeClr>
                </a:solidFill>
              </a:rPr>
              <a:t>proffesiynol</a:t>
            </a:r>
            <a:endParaRPr lang="en-GB" sz="2400" dirty="0">
              <a:solidFill>
                <a:schemeClr val="accent1">
                  <a:lumMod val="60000"/>
                  <a:lumOff val="40000"/>
                </a:schemeClr>
              </a:solidFill>
            </a:endParaRPr>
          </a:p>
          <a:p>
            <a:r>
              <a:rPr lang="en-GB" sz="2400" dirty="0">
                <a:solidFill>
                  <a:schemeClr val="accent1">
                    <a:lumMod val="60000"/>
                    <a:lumOff val="40000"/>
                  </a:schemeClr>
                </a:solidFill>
              </a:rPr>
              <a:t>Professional standards</a:t>
            </a:r>
          </a:p>
        </p:txBody>
      </p:sp>
      <p:sp>
        <p:nvSpPr>
          <p:cNvPr id="10" name="TextBox 9">
            <a:extLst>
              <a:ext uri="{FF2B5EF4-FFF2-40B4-BE49-F238E27FC236}">
                <a16:creationId xmlns:a16="http://schemas.microsoft.com/office/drawing/2014/main" id="{07D1BB7D-77FA-40FC-9ECA-2C823D70871B}"/>
              </a:ext>
            </a:extLst>
          </p:cNvPr>
          <p:cNvSpPr txBox="1"/>
          <p:nvPr/>
        </p:nvSpPr>
        <p:spPr>
          <a:xfrm>
            <a:off x="3749452" y="5085184"/>
            <a:ext cx="5125144" cy="830997"/>
          </a:xfrm>
          <a:prstGeom prst="rect">
            <a:avLst/>
          </a:prstGeom>
          <a:noFill/>
        </p:spPr>
        <p:txBody>
          <a:bodyPr wrap="square" rtlCol="0">
            <a:spAutoFit/>
          </a:bodyPr>
          <a:lstStyle/>
          <a:p>
            <a:r>
              <a:rPr lang="en-GB" sz="2400" dirty="0">
                <a:solidFill>
                  <a:schemeClr val="accent1">
                    <a:lumMod val="60000"/>
                    <a:lumOff val="40000"/>
                  </a:schemeClr>
                </a:solidFill>
              </a:rPr>
              <a:t>Proses </a:t>
            </a:r>
            <a:r>
              <a:rPr lang="en-GB" sz="2400" dirty="0" err="1">
                <a:solidFill>
                  <a:schemeClr val="accent1">
                    <a:lumMod val="60000"/>
                    <a:lumOff val="40000"/>
                  </a:schemeClr>
                </a:solidFill>
              </a:rPr>
              <a:t>rheoli</a:t>
            </a:r>
            <a:r>
              <a:rPr lang="en-GB" sz="2400" dirty="0">
                <a:solidFill>
                  <a:schemeClr val="accent1">
                    <a:lumMod val="60000"/>
                    <a:lumOff val="40000"/>
                  </a:schemeClr>
                </a:solidFill>
              </a:rPr>
              <a:t> </a:t>
            </a:r>
            <a:r>
              <a:rPr lang="en-GB" sz="2400" dirty="0" err="1">
                <a:solidFill>
                  <a:schemeClr val="accent1">
                    <a:lumMod val="60000"/>
                    <a:lumOff val="40000"/>
                  </a:schemeClr>
                </a:solidFill>
              </a:rPr>
              <a:t>perfformiad</a:t>
            </a:r>
            <a:endParaRPr lang="en-GB" sz="2400" dirty="0">
              <a:solidFill>
                <a:schemeClr val="accent1">
                  <a:lumMod val="60000"/>
                  <a:lumOff val="40000"/>
                </a:schemeClr>
              </a:solidFill>
            </a:endParaRPr>
          </a:p>
          <a:p>
            <a:r>
              <a:rPr lang="en-GB" sz="2400" dirty="0">
                <a:solidFill>
                  <a:schemeClr val="accent1">
                    <a:lumMod val="60000"/>
                    <a:lumOff val="40000"/>
                  </a:schemeClr>
                </a:solidFill>
              </a:rPr>
              <a:t>Performance management process</a:t>
            </a:r>
          </a:p>
        </p:txBody>
      </p:sp>
      <p:sp>
        <p:nvSpPr>
          <p:cNvPr id="11" name="Rectangle 10">
            <a:extLst>
              <a:ext uri="{FF2B5EF4-FFF2-40B4-BE49-F238E27FC236}">
                <a16:creationId xmlns:a16="http://schemas.microsoft.com/office/drawing/2014/main" id="{2F681FF4-96D5-4821-BFC8-3BE2AB8B0E11}"/>
              </a:ext>
            </a:extLst>
          </p:cNvPr>
          <p:cNvSpPr/>
          <p:nvPr/>
        </p:nvSpPr>
        <p:spPr>
          <a:xfrm rot="18939760">
            <a:off x="5262189" y="2857308"/>
            <a:ext cx="1716215" cy="1754889"/>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5CBA005-C90D-4EA0-A32F-7E5908602391}"/>
              </a:ext>
            </a:extLst>
          </p:cNvPr>
          <p:cNvSpPr txBox="1"/>
          <p:nvPr/>
        </p:nvSpPr>
        <p:spPr>
          <a:xfrm>
            <a:off x="2261254" y="6020677"/>
            <a:ext cx="9433048" cy="461665"/>
          </a:xfrm>
          <a:prstGeom prst="rect">
            <a:avLst/>
          </a:prstGeom>
          <a:noFill/>
        </p:spPr>
        <p:txBody>
          <a:bodyPr wrap="square" rtlCol="0">
            <a:spAutoFit/>
          </a:bodyPr>
          <a:lstStyle/>
          <a:p>
            <a:r>
              <a:rPr lang="en-GB" sz="2400" b="1" dirty="0">
                <a:hlinkClick r:id="rId2"/>
              </a:rPr>
              <a:t>https://www.youtube.com/watch?v=FBGVlyhZWf4</a:t>
            </a:r>
            <a:endParaRPr lang="en-GB" sz="2400" b="1" dirty="0"/>
          </a:p>
        </p:txBody>
      </p:sp>
    </p:spTree>
    <p:extLst>
      <p:ext uri="{BB962C8B-B14F-4D97-AF65-F5344CB8AC3E}">
        <p14:creationId xmlns:p14="http://schemas.microsoft.com/office/powerpoint/2010/main" val="15503041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B28A-E77F-91C2-630F-007941BF20C2}"/>
              </a:ext>
            </a:extLst>
          </p:cNvPr>
          <p:cNvSpPr>
            <a:spLocks noGrp="1"/>
          </p:cNvSpPr>
          <p:nvPr>
            <p:ph type="title"/>
          </p:nvPr>
        </p:nvSpPr>
        <p:spPr>
          <a:xfrm>
            <a:off x="319621" y="481013"/>
            <a:ext cx="10769599" cy="533400"/>
          </a:xfrm>
        </p:spPr>
        <p:txBody>
          <a:bodyPr/>
          <a:lstStyle/>
          <a:p>
            <a:r>
              <a:rPr lang="en-GB" sz="1800" dirty="0" err="1">
                <a:solidFill>
                  <a:srgbClr val="000000"/>
                </a:solidFill>
              </a:rPr>
              <a:t>Gwerthusiad</a:t>
            </a:r>
            <a:r>
              <a:rPr lang="en-GB" sz="1800" dirty="0">
                <a:solidFill>
                  <a:srgbClr val="000000"/>
                </a:solidFill>
              </a:rPr>
              <a:t> </a:t>
            </a:r>
            <a:r>
              <a:rPr lang="en-GB" sz="1800" dirty="0" err="1">
                <a:solidFill>
                  <a:srgbClr val="000000"/>
                </a:solidFill>
              </a:rPr>
              <a:t>beirniadol</a:t>
            </a:r>
            <a:r>
              <a:rPr lang="en-GB" sz="1800" dirty="0">
                <a:solidFill>
                  <a:srgbClr val="000000"/>
                </a:solidFill>
              </a:rPr>
              <a:t> </a:t>
            </a:r>
            <a:r>
              <a:rPr lang="en-GB" sz="1800" dirty="0" err="1">
                <a:solidFill>
                  <a:srgbClr val="000000"/>
                </a:solidFill>
              </a:rPr>
              <a:t>o’ro</a:t>
            </a:r>
            <a:r>
              <a:rPr lang="en-GB" sz="1800" dirty="0">
                <a:solidFill>
                  <a:srgbClr val="000000"/>
                </a:solidFill>
              </a:rPr>
              <a:t> </a:t>
            </a:r>
            <a:r>
              <a:rPr lang="en-GB" sz="1800" dirty="0" err="1">
                <a:solidFill>
                  <a:srgbClr val="000000"/>
                </a:solidFill>
              </a:rPr>
              <a:t>Safonau</a:t>
            </a:r>
            <a:r>
              <a:rPr lang="en-GB" sz="1800" dirty="0">
                <a:solidFill>
                  <a:srgbClr val="000000"/>
                </a:solidFill>
              </a:rPr>
              <a:t> </a:t>
            </a:r>
            <a:r>
              <a:rPr lang="en-GB" sz="1800" dirty="0" err="1">
                <a:solidFill>
                  <a:srgbClr val="000000"/>
                </a:solidFill>
              </a:rPr>
              <a:t>Proffesiynol</a:t>
            </a:r>
            <a:r>
              <a:rPr lang="en-GB" sz="1800" dirty="0">
                <a:solidFill>
                  <a:srgbClr val="000000"/>
                </a:solidFill>
              </a:rPr>
              <a:t>          Critical evaluation of the Professional Standards</a:t>
            </a:r>
            <a:br>
              <a:rPr lang="en-GB" dirty="0">
                <a:solidFill>
                  <a:srgbClr val="000000"/>
                </a:solidFill>
              </a:rPr>
            </a:br>
            <a:r>
              <a:rPr lang="en-GB" dirty="0">
                <a:solidFill>
                  <a:srgbClr val="000000"/>
                </a:solidFill>
              </a:rPr>
              <a:t>   </a:t>
            </a:r>
            <a:r>
              <a:rPr lang="en-GB" sz="2000" dirty="0" err="1">
                <a:solidFill>
                  <a:srgbClr val="000000"/>
                </a:solidFill>
              </a:rPr>
              <a:t>Crynodeb</a:t>
            </a:r>
            <a:r>
              <a:rPr lang="en-GB" sz="2000" dirty="0">
                <a:solidFill>
                  <a:srgbClr val="000000"/>
                </a:solidFill>
              </a:rPr>
              <a:t> o </a:t>
            </a:r>
            <a:r>
              <a:rPr lang="en-GB" sz="2000" dirty="0" err="1">
                <a:solidFill>
                  <a:srgbClr val="000000"/>
                </a:solidFill>
              </a:rPr>
              <a:t>dystiolaeth</a:t>
            </a:r>
            <a:r>
              <a:rPr lang="en-GB" sz="2000" dirty="0">
                <a:solidFill>
                  <a:srgbClr val="000000"/>
                </a:solidFill>
              </a:rPr>
              <a:t> </a:t>
            </a:r>
            <a:r>
              <a:rPr lang="en-GB" sz="2000" dirty="0" err="1">
                <a:solidFill>
                  <a:srgbClr val="000000"/>
                </a:solidFill>
              </a:rPr>
              <a:t>gan</a:t>
            </a:r>
            <a:r>
              <a:rPr lang="en-GB" sz="2000" dirty="0">
                <a:solidFill>
                  <a:srgbClr val="000000"/>
                </a:solidFill>
              </a:rPr>
              <a:t> </a:t>
            </a:r>
            <a:r>
              <a:rPr lang="en-GB" sz="2000" dirty="0" err="1">
                <a:solidFill>
                  <a:srgbClr val="000000"/>
                </a:solidFill>
              </a:rPr>
              <a:t>ymarferwyr</a:t>
            </a:r>
            <a:r>
              <a:rPr lang="en-GB" sz="2000" dirty="0">
                <a:solidFill>
                  <a:srgbClr val="000000"/>
                </a:solidFill>
              </a:rPr>
              <a:t>                Summary of evidence from practitioners   </a:t>
            </a:r>
          </a:p>
        </p:txBody>
      </p:sp>
      <p:sp>
        <p:nvSpPr>
          <p:cNvPr id="3" name="Content Placeholder 2">
            <a:extLst>
              <a:ext uri="{FF2B5EF4-FFF2-40B4-BE49-F238E27FC236}">
                <a16:creationId xmlns:a16="http://schemas.microsoft.com/office/drawing/2014/main" id="{9E30AB39-2986-E228-AF35-DD7A0919F5C5}"/>
              </a:ext>
            </a:extLst>
          </p:cNvPr>
          <p:cNvSpPr>
            <a:spLocks noGrp="1"/>
          </p:cNvSpPr>
          <p:nvPr>
            <p:ph idx="1"/>
          </p:nvPr>
        </p:nvSpPr>
        <p:spPr>
          <a:xfrm>
            <a:off x="912284" y="1557338"/>
            <a:ext cx="10769600" cy="5300662"/>
          </a:xfrm>
        </p:spPr>
        <p:txBody>
          <a:bodyPr/>
          <a:lstStyle/>
          <a:p>
            <a:r>
              <a:rPr lang="en-GB" sz="1600" dirty="0">
                <a:solidFill>
                  <a:srgbClr val="000000"/>
                </a:solidFill>
              </a:rPr>
              <a:t>The professional standards are having an increasing impact on teachers’ behaviours and practice. </a:t>
            </a:r>
          </a:p>
          <a:p>
            <a:r>
              <a:rPr lang="en-GB" sz="1600" dirty="0">
                <a:solidFill>
                  <a:srgbClr val="000000"/>
                </a:solidFill>
              </a:rPr>
              <a:t>Gradual shift towards many teachers taking a more active role in identifying the types of professional learning needed to improve specific aspects of their pedagogy or leadership. </a:t>
            </a:r>
          </a:p>
          <a:p>
            <a:r>
              <a:rPr lang="en-GB" sz="1600" dirty="0">
                <a:solidFill>
                  <a:srgbClr val="000000"/>
                </a:solidFill>
              </a:rPr>
              <a:t>Senior leaders report greater collaboration between teachers, and that this is often related to or informed by the professional standards. This includes teachers discussing their pedagogy, professional development and areas for further improvement. </a:t>
            </a:r>
          </a:p>
          <a:p>
            <a:r>
              <a:rPr lang="en-GB" sz="1600" dirty="0">
                <a:solidFill>
                  <a:srgbClr val="000000"/>
                </a:solidFill>
              </a:rPr>
              <a:t>There is a greater openness among staff to discuss teaching and learning methods, planning and behaviour management. The professional standards provide a vocabulary and language that supports this. </a:t>
            </a:r>
          </a:p>
          <a:p>
            <a:r>
              <a:rPr lang="en-GB" sz="1600" dirty="0">
                <a:solidFill>
                  <a:srgbClr val="000000"/>
                </a:solidFill>
              </a:rPr>
              <a:t>The standards for assisting teaching are leading to further opportunities for teaching assistants to engage in professional learning. This is contributing to greater appreciation of the roles of teaching assistants. Teaching assistants report that the standards have contributed to them feeling more valued members of the wider staff team.</a:t>
            </a:r>
          </a:p>
          <a:p>
            <a:r>
              <a:rPr lang="en-GB" sz="1600" dirty="0">
                <a:solidFill>
                  <a:srgbClr val="000000"/>
                </a:solidFill>
              </a:rPr>
              <a:t>Schools use the professional standards to identify priorities for CPD to help drive improvements in teaching and learning.</a:t>
            </a:r>
          </a:p>
          <a:p>
            <a:r>
              <a:rPr lang="en-GB" sz="1600" dirty="0">
                <a:solidFill>
                  <a:srgbClr val="000000"/>
                </a:solidFill>
              </a:rPr>
              <a:t>Limited evidence was presented of any direct impacts of the professional standards on learners. Some senior leaders were confident that the standards could support better learner outcomes over time. However, some schools noted that the standards had led to increased focus on learner wellbeing, peer-learning and peer-assessment and developing learners’ skills in independent learning. </a:t>
            </a:r>
          </a:p>
          <a:p>
            <a:r>
              <a:rPr lang="en-GB" sz="1600" dirty="0">
                <a:solidFill>
                  <a:srgbClr val="000000"/>
                </a:solidFill>
              </a:rPr>
              <a:t>Greatest awareness of the standards impacts was among NQTs, teachers involved in outside CPD and senior leaders   </a:t>
            </a:r>
          </a:p>
          <a:p>
            <a:r>
              <a:rPr lang="en-GB" sz="1600" dirty="0">
                <a:solidFill>
                  <a:srgbClr val="000000"/>
                </a:solidFill>
              </a:rPr>
              <a:t>The challenge is to ensure the standards are promoted and embedded more widely.                  </a:t>
            </a:r>
            <a:r>
              <a:rPr lang="en-GB" sz="1000" dirty="0"/>
              <a:t>(Welsh Government, p.97, 2023)</a:t>
            </a:r>
          </a:p>
        </p:txBody>
      </p:sp>
      <p:sp>
        <p:nvSpPr>
          <p:cNvPr id="4" name="Rectangle 1">
            <a:extLst>
              <a:ext uri="{FF2B5EF4-FFF2-40B4-BE49-F238E27FC236}">
                <a16:creationId xmlns:a16="http://schemas.microsoft.com/office/drawing/2014/main" id="{97B7F26D-06DE-27B0-9298-5D6807079CB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A6356360-0CBA-85EF-5293-7C08E3076E5C}"/>
              </a:ext>
            </a:extLst>
          </p:cNvPr>
          <p:cNvSpPr>
            <a:spLocks noChangeArrowheads="1"/>
          </p:cNvSpPr>
          <p:nvPr/>
        </p:nvSpPr>
        <p:spPr bwMode="auto">
          <a:xfrm>
            <a:off x="-17760" y="198140"/>
            <a:ext cx="17634"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69768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p:txBody>
          <a:bodyPr/>
          <a:lstStyle/>
          <a:p>
            <a:pPr marL="355600" indent="-285750">
              <a:lnSpc>
                <a:spcPct val="80000"/>
              </a:lnSpc>
              <a:defRPr/>
            </a:pPr>
            <a:r>
              <a:rPr lang="en-GB" altLang="en-US" sz="1400" dirty="0">
                <a:solidFill>
                  <a:srgbClr val="000000"/>
                </a:solidFill>
                <a:ea typeface="ＭＳ Ｐゴシック" pitchFamily="34" charset="-128"/>
              </a:rPr>
              <a:t>Education Workforce Council (2024) </a:t>
            </a:r>
            <a:r>
              <a:rPr lang="en-GB" altLang="en-US" sz="1400" i="1" dirty="0">
                <a:solidFill>
                  <a:srgbClr val="000000"/>
                </a:solidFill>
                <a:ea typeface="ＭＳ Ｐゴシック" pitchFamily="34" charset="-128"/>
              </a:rPr>
              <a:t>Code of Professional Conduct and Practice. </a:t>
            </a:r>
            <a:r>
              <a:rPr lang="en-GB" altLang="en-US" sz="1400" dirty="0">
                <a:solidFill>
                  <a:srgbClr val="000000"/>
                </a:solidFill>
                <a:ea typeface="ＭＳ Ｐゴシック" pitchFamily="34" charset="-128"/>
              </a:rPr>
              <a:t>Available at </a:t>
            </a:r>
            <a:r>
              <a:rPr lang="en-GB" altLang="en-US" sz="1400" dirty="0">
                <a:solidFill>
                  <a:srgbClr val="000000"/>
                </a:solidFill>
                <a:ea typeface="ＭＳ Ｐゴシック" pitchFamily="34" charset="-128"/>
                <a:hlinkClick r:id="rId3"/>
              </a:rPr>
              <a:t>https://www.ewc.wales/site/index.php/en/fitness-to-practise/code-of-professional-conduct-and-practice</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4"/>
              </a:rPr>
              <a:t>https://www.ewc.wales/site/index.php/cy/priodoldeb-i-ymarfer/cod-ymddygiad-ac-ymarfer-proffesiynol-cga</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Estyn (2022) </a:t>
            </a:r>
            <a:r>
              <a:rPr lang="en-GB" altLang="en-US" sz="1400" i="1" dirty="0">
                <a:solidFill>
                  <a:srgbClr val="000000"/>
                </a:solidFill>
                <a:ea typeface="ＭＳ Ｐゴシック" pitchFamily="34" charset="-128"/>
              </a:rPr>
              <a:t>Consultation response to the Code of Professional Conduct and Practice Review (EWC). </a:t>
            </a:r>
            <a:r>
              <a:rPr lang="en-GB" altLang="en-US" sz="1400" dirty="0">
                <a:solidFill>
                  <a:srgbClr val="000000"/>
                </a:solidFill>
                <a:ea typeface="ＭＳ Ｐゴシック" pitchFamily="34" charset="-128"/>
              </a:rPr>
              <a:t>Available at </a:t>
            </a:r>
            <a:r>
              <a:rPr lang="en-GB" altLang="en-US" sz="1400" i="1" dirty="0">
                <a:solidFill>
                  <a:srgbClr val="000000"/>
                </a:solidFill>
                <a:ea typeface="ＭＳ Ｐゴシック" pitchFamily="34" charset="-128"/>
              </a:rPr>
              <a:t> </a:t>
            </a:r>
            <a:r>
              <a:rPr lang="en-GB" altLang="en-US" sz="1400" dirty="0">
                <a:solidFill>
                  <a:srgbClr val="000000"/>
                </a:solidFill>
                <a:ea typeface="ＭＳ Ｐゴシック" pitchFamily="34" charset="-128"/>
                <a:hlinkClick r:id="rId5"/>
              </a:rPr>
              <a:t>https://estyn.gov.wales/system/files/2022-06/Code%20of%20Professional%20Conduct%20and%20Practice%20review%20(EWC)_0.pdf</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6"/>
              </a:rPr>
              <a:t>https://www.estyn.llyw.cymru/system/files/2022-06/Adolygiad%20o%20God%20Ymddygiad%20ac%20Ymarfer%20Proffesiynol%20(CGA).pdf</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Welsh Government (2023) </a:t>
            </a:r>
            <a:r>
              <a:rPr lang="en-GB" altLang="en-US" sz="1400" i="1" dirty="0">
                <a:solidFill>
                  <a:srgbClr val="000000"/>
                </a:solidFill>
                <a:ea typeface="ＭＳ Ｐゴシック" pitchFamily="34" charset="-128"/>
              </a:rPr>
              <a:t>Evaluation of the Professional Standards for Teaching, Leadership and Assisting Teaching. Final Report. </a:t>
            </a:r>
            <a:r>
              <a:rPr lang="en-GB" altLang="en-US" sz="1400" dirty="0">
                <a:solidFill>
                  <a:srgbClr val="000000"/>
                </a:solidFill>
                <a:ea typeface="ＭＳ Ｐゴシック" pitchFamily="34" charset="-128"/>
              </a:rPr>
              <a:t> Available at </a:t>
            </a:r>
            <a:r>
              <a:rPr lang="en-GB" altLang="en-US" sz="1400" dirty="0">
                <a:solidFill>
                  <a:srgbClr val="000000"/>
                </a:solidFill>
                <a:ea typeface="ＭＳ Ｐゴシック" pitchFamily="34" charset="-128"/>
                <a:hlinkClick r:id="rId7"/>
              </a:rPr>
              <a:t>https://dera.ioe.ac.uk/id/eprint/40689/1/evaluation-of-the-professional-standards-for-teaching-leadership-and-assisting-teaching-final-report.pdf</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Welsh Government (2019) </a:t>
            </a:r>
            <a:r>
              <a:rPr lang="en-GB" altLang="en-US" sz="1400" i="1" dirty="0">
                <a:solidFill>
                  <a:srgbClr val="000000"/>
                </a:solidFill>
                <a:ea typeface="ＭＳ Ｐゴシック" pitchFamily="34" charset="-128"/>
              </a:rPr>
              <a:t>Professional Standards for Assisting Teaching. </a:t>
            </a:r>
            <a:r>
              <a:rPr lang="en-GB" altLang="en-US" sz="1400" dirty="0">
                <a:solidFill>
                  <a:srgbClr val="000000"/>
                </a:solidFill>
                <a:ea typeface="ＭＳ Ｐゴシック" pitchFamily="34" charset="-128"/>
              </a:rPr>
              <a:t>Available at </a:t>
            </a:r>
            <a:r>
              <a:rPr lang="en-GB" altLang="en-US" sz="1400" dirty="0">
                <a:solidFill>
                  <a:srgbClr val="000000"/>
                </a:solidFill>
                <a:ea typeface="ＭＳ Ｐゴシック" pitchFamily="34" charset="-128"/>
                <a:hlinkClick r:id="rId8"/>
              </a:rPr>
              <a:t>https://hwb.gov.wales/storage/1f42779c-2002-4bb3-8d8d-b7bd56fca32e/professional-standards-for-assisting-teaching-interactive-pdf-for-pc.pdf</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9"/>
              </a:rPr>
              <a:t>https://hwb.gov.wales/api/storage/fc420cab-f7cf-4dbc-9794-f17f435ddccb/safonau-proffesiynol-ar-gyfer-cynorthwyo-addysgu-pdf-rhyngweithiol-ar-gyfer-cyfrifiaduron-personol.pdf</a:t>
            </a:r>
            <a:r>
              <a:rPr lang="en-GB" altLang="en-US" sz="1400" dirty="0">
                <a:solidFill>
                  <a:srgbClr val="000000"/>
                </a:solidFill>
                <a:ea typeface="ＭＳ Ｐゴシック" pitchFamily="34" charset="-128"/>
              </a:rPr>
              <a:t>   (Accessed 27.09.2024)</a:t>
            </a:r>
          </a:p>
          <a:p>
            <a:pPr marL="69850" indent="0">
              <a:lnSpc>
                <a:spcPct val="80000"/>
              </a:lnSpc>
              <a:buNone/>
              <a:defRPr/>
            </a:pPr>
            <a:endParaRPr lang="en-GB" altLang="en-US" sz="1400" dirty="0">
              <a:solidFill>
                <a:srgbClr val="000000"/>
              </a:solidFill>
              <a:ea typeface="ＭＳ Ｐゴシック" pitchFamily="34" charset="-128"/>
            </a:endParaRPr>
          </a:p>
          <a:p>
            <a:pPr marL="355600" indent="-285750">
              <a:lnSpc>
                <a:spcPct val="80000"/>
              </a:lnSpc>
              <a:defRPr/>
            </a:pPr>
            <a:r>
              <a:rPr lang="en-GB" altLang="en-US" sz="1400" dirty="0">
                <a:solidFill>
                  <a:srgbClr val="000000"/>
                </a:solidFill>
                <a:ea typeface="ＭＳ Ｐゴシック" pitchFamily="34" charset="-128"/>
              </a:rPr>
              <a:t>Welsh Government (2020) </a:t>
            </a:r>
            <a:r>
              <a:rPr lang="en-GB" altLang="en-US" sz="1400" i="1" dirty="0">
                <a:solidFill>
                  <a:srgbClr val="000000"/>
                </a:solidFill>
                <a:ea typeface="ＭＳ Ｐゴシック" pitchFamily="34" charset="-128"/>
              </a:rPr>
              <a:t>Professional Standards for Teaching and Leadership. </a:t>
            </a:r>
            <a:r>
              <a:rPr lang="en-GB" altLang="en-US" sz="1400" dirty="0">
                <a:solidFill>
                  <a:srgbClr val="000000"/>
                </a:solidFill>
                <a:ea typeface="ＭＳ Ｐゴシック" pitchFamily="34" charset="-128"/>
              </a:rPr>
              <a:t>Available at </a:t>
            </a:r>
            <a:r>
              <a:rPr lang="en-GB" altLang="en-US" sz="1400" dirty="0">
                <a:solidFill>
                  <a:srgbClr val="000000"/>
                </a:solidFill>
                <a:ea typeface="ＭＳ Ｐゴシック" pitchFamily="34" charset="-128"/>
                <a:hlinkClick r:id="rId10"/>
              </a:rPr>
              <a:t>https://hwb.gov.wales/professional-learning/identifying-professional-learning-needs/professional-standards</a:t>
            </a:r>
            <a:r>
              <a:rPr lang="en-GB" altLang="en-US" sz="1400" dirty="0">
                <a:solidFill>
                  <a:srgbClr val="000000"/>
                </a:solidFill>
                <a:ea typeface="ＭＳ Ｐゴシック" pitchFamily="34" charset="-128"/>
              </a:rPr>
              <a:t> a/and </a:t>
            </a:r>
            <a:r>
              <a:rPr lang="en-GB" altLang="en-US" sz="1400" dirty="0">
                <a:solidFill>
                  <a:srgbClr val="000000"/>
                </a:solidFill>
                <a:ea typeface="ＭＳ Ｐゴシック" pitchFamily="34" charset="-128"/>
                <a:hlinkClick r:id="rId11"/>
              </a:rPr>
              <a:t>https://hwb.gov.wales/dysgu-proffesiynol/adnabod-anghenion-dysgu-proffesiynol/safonau-proffesiynol</a:t>
            </a:r>
            <a:r>
              <a:rPr lang="en-GB" altLang="en-US" sz="1400" dirty="0">
                <a:solidFill>
                  <a:srgbClr val="000000"/>
                </a:solidFill>
                <a:ea typeface="ＭＳ Ｐゴシック" pitchFamily="34" charset="-128"/>
              </a:rPr>
              <a:t>   (Accessed 27.09.2024)</a:t>
            </a:r>
          </a:p>
          <a:p>
            <a:pPr marL="69850" indent="0" eaLnBrk="1" hangingPunct="1">
              <a:lnSpc>
                <a:spcPct val="80000"/>
              </a:lnSpc>
              <a:buNone/>
              <a:defRPr/>
            </a:pPr>
            <a:endParaRPr lang="en-GB" altLang="en-US" sz="2400" dirty="0">
              <a:solidFill>
                <a:srgbClr val="000000"/>
              </a:solidFill>
              <a:ea typeface="ＭＳ Ｐゴシック" pitchFamily="34" charset="-128"/>
              <a:hlinkClick r:id="">
                <a:extLst>
                  <a:ext uri="{A12FA001-AC4F-418D-AE19-62706E023703}">
                    <ahyp:hlinkClr xmlns:ahyp="http://schemas.microsoft.com/office/drawing/2018/hyperlinkcolor" val="tx"/>
                  </a:ext>
                </a:extLst>
              </a:hlinkClick>
            </a:endParaRPr>
          </a:p>
          <a:p>
            <a:pPr marL="69850" indent="0" eaLnBrk="1" hangingPunct="1">
              <a:lnSpc>
                <a:spcPct val="80000"/>
              </a:lnSpc>
              <a:buNone/>
              <a:defRPr/>
            </a:pPr>
            <a:endParaRPr lang="en-GB" altLang="en-US" sz="2400" u="sng" dirty="0">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
            </a:endParaRPr>
          </a:p>
          <a:p>
            <a:pPr eaLnBrk="1" hangingPunct="1">
              <a:lnSpc>
                <a:spcPct val="80000"/>
              </a:lnSpc>
              <a:defRPr/>
            </a:pPr>
            <a:endParaRPr lang="en-GB" altLang="en-US" sz="1800" dirty="0">
              <a:ea typeface="ＭＳ Ｐゴシック" pitchFamily="34" charset="-128"/>
              <a:hlinkClick r:id=""/>
            </a:endParaRPr>
          </a:p>
          <a:p>
            <a:pPr marL="69850" indent="0" eaLnBrk="1" hangingPunct="1">
              <a:lnSpc>
                <a:spcPct val="80000"/>
              </a:lnSpc>
              <a:buNone/>
              <a:defRPr/>
            </a:pPr>
            <a:endParaRPr lang="en-GB" altLang="en-US" sz="1800" dirty="0">
              <a:solidFill>
                <a:schemeClr val="accent1">
                  <a:lumMod val="50000"/>
                </a:schemeClr>
              </a:solidFill>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
            </a:endParaRPr>
          </a:p>
          <a:p>
            <a:pPr eaLnBrk="1" hangingPunct="1">
              <a:lnSpc>
                <a:spcPct val="80000"/>
              </a:lnSpc>
              <a:defRPr/>
            </a:pPr>
            <a:endParaRPr lang="en-GB" altLang="en-US" sz="1800" dirty="0">
              <a:ea typeface="ＭＳ Ｐゴシック" pitchFamily="34" charset="-128"/>
              <a:hlinkClick r:id=""/>
            </a:endParaRPr>
          </a:p>
        </p:txBody>
      </p:sp>
    </p:spTree>
    <p:extLst>
      <p:ext uri="{BB962C8B-B14F-4D97-AF65-F5344CB8AC3E}">
        <p14:creationId xmlns:p14="http://schemas.microsoft.com/office/powerpoint/2010/main" val="4045788716"/>
      </p:ext>
    </p:extLst>
  </p:cSld>
  <p:clrMapOvr>
    <a:masterClrMapping/>
  </p:clrMapOvr>
  <p:transition spd="slow">
    <p:push dir="u"/>
  </p:transition>
</p:sld>
</file>

<file path=ppt/theme/theme1.xml><?xml version="1.0" encoding="utf-8"?>
<a:theme xmlns:a="http://schemas.openxmlformats.org/drawingml/2006/main" name="11_Custom Design">
  <a:themeElements>
    <a:clrScheme name="">
      <a:dk1>
        <a:srgbClr val="FF0066"/>
      </a:dk1>
      <a:lt1>
        <a:srgbClr val="FFFFFF"/>
      </a:lt1>
      <a:dk2>
        <a:srgbClr val="FF3300"/>
      </a:dk2>
      <a:lt2>
        <a:srgbClr val="003366"/>
      </a:lt2>
      <a:accent1>
        <a:srgbClr val="000099"/>
      </a:accent1>
      <a:accent2>
        <a:srgbClr val="AE2B02"/>
      </a:accent2>
      <a:accent3>
        <a:srgbClr val="FFFFFF"/>
      </a:accent3>
      <a:accent4>
        <a:srgbClr val="DA0056"/>
      </a:accent4>
      <a:accent5>
        <a:srgbClr val="AAAACA"/>
      </a:accent5>
      <a:accent6>
        <a:srgbClr val="9D2602"/>
      </a:accent6>
      <a:hlink>
        <a:srgbClr val="66CCFF"/>
      </a:hlink>
      <a:folHlink>
        <a:srgbClr val="FFE701"/>
      </a:folHlink>
    </a:clrScheme>
    <a:fontScheme name="3_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3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3_Custom Design 13">
        <a:dk1>
          <a:srgbClr val="003366"/>
        </a:dk1>
        <a:lt1>
          <a:srgbClr val="FFFFFF"/>
        </a:lt1>
        <a:dk2>
          <a:srgbClr val="66FF99"/>
        </a:dk2>
        <a:lt2>
          <a:srgbClr val="CCFFFF"/>
        </a:lt2>
        <a:accent1>
          <a:srgbClr val="3366CC"/>
        </a:accent1>
        <a:accent2>
          <a:srgbClr val="00B000"/>
        </a:accent2>
        <a:accent3>
          <a:srgbClr val="B8FF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14">
        <a:dk1>
          <a:srgbClr val="FFFFFF"/>
        </a:dk1>
        <a:lt1>
          <a:srgbClr val="FFFFFF"/>
        </a:lt1>
        <a:dk2>
          <a:srgbClr val="CCFFFF"/>
        </a:dk2>
        <a:lt2>
          <a:srgbClr val="003366"/>
        </a:lt2>
        <a:accent1>
          <a:srgbClr val="3366CC"/>
        </a:accent1>
        <a:accent2>
          <a:srgbClr val="00B000"/>
        </a:accent2>
        <a:accent3>
          <a:srgbClr val="FFFFFF"/>
        </a:accent3>
        <a:accent4>
          <a:srgbClr val="DADADA"/>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3_Custom Design 15">
        <a:dk1>
          <a:srgbClr val="FFFFFF"/>
        </a:dk1>
        <a:lt1>
          <a:srgbClr val="FFFFFF"/>
        </a:lt1>
        <a:dk2>
          <a:srgbClr val="CCFFFF"/>
        </a:dk2>
        <a:lt2>
          <a:srgbClr val="003366"/>
        </a:lt2>
        <a:accent1>
          <a:srgbClr val="000099"/>
        </a:accent1>
        <a:accent2>
          <a:srgbClr val="00B000"/>
        </a:accent2>
        <a:accent3>
          <a:srgbClr val="FFFFFF"/>
        </a:accent3>
        <a:accent4>
          <a:srgbClr val="DADADA"/>
        </a:accent4>
        <a:accent5>
          <a:srgbClr val="AAAACA"/>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3_Custom Design 16">
        <a:dk1>
          <a:srgbClr val="FFFFFF"/>
        </a:dk1>
        <a:lt1>
          <a:srgbClr val="FFFFFF"/>
        </a:lt1>
        <a:dk2>
          <a:srgbClr val="003399"/>
        </a:dk2>
        <a:lt2>
          <a:srgbClr val="003366"/>
        </a:lt2>
        <a:accent1>
          <a:srgbClr val="000099"/>
        </a:accent1>
        <a:accent2>
          <a:srgbClr val="00B000"/>
        </a:accent2>
        <a:accent3>
          <a:srgbClr val="FFFFFF"/>
        </a:accent3>
        <a:accent4>
          <a:srgbClr val="DADADA"/>
        </a:accent4>
        <a:accent5>
          <a:srgbClr val="AAAACA"/>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etadata xmlns="http://www.objective.com/ecm/document/metadata/FF3C5B18883D4E21973B57C2EEED7FD1" version="1.0.0">
  <systemFields>
    <field name="Objective-Id">
      <value order="0">A22294283</value>
    </field>
    <field name="Objective-Title">
      <value order="0">Professional standards ppt - English - Final</value>
    </field>
    <field name="Objective-Description">
      <value order="0"/>
    </field>
    <field name="Objective-CreationStamp">
      <value order="0">2018-05-09T07:54:40Z</value>
    </field>
    <field name="Objective-IsApproved">
      <value order="0">false</value>
    </field>
    <field name="Objective-IsPublished">
      <value order="0">true</value>
    </field>
    <field name="Objective-DatePublished">
      <value order="0">2018-05-11T13:21:19Z</value>
    </field>
    <field name="Objective-ModificationStamp">
      <value order="0">2018-05-11T13:21:19Z</value>
    </field>
    <field name="Objective-Owner">
      <value order="0">Holland, Eirian (EPS - Curriculum)</value>
    </field>
    <field name="Objective-Path">
      <value order="0">Objective Global Folder:Corporate File Plan:POLICY DEVELOPMENT &amp; REGULATION:Policy Development - Education &amp; Skills:Policy Development - Education Workforce Development:Professional Standards - Policy Development - Support Staff Standards - 2016-2018 :Consortia roadshows wc 14/05/18</value>
    </field>
    <field name="Objective-Parent">
      <value order="0">Consortia roadshows wc 14/05/18</value>
    </field>
    <field name="Objective-State">
      <value order="0">Published</value>
    </field>
    <field name="Objective-VersionId">
      <value order="0">vA44400269</value>
    </field>
    <field name="Objective-Version">
      <value order="0">7.0</value>
    </field>
    <field name="Objective-VersionNumber">
      <value order="0">8</value>
    </field>
    <field name="Objective-VersionComment">
      <value order="0"/>
    </field>
    <field name="Objective-FileNumber">
      <value order="0">qA1271349</value>
    </field>
    <field name="Objective-Classification">
      <value order="0">Official</value>
    </field>
    <field name="Objective-Caveats">
      <value order="0"/>
    </field>
  </systemFields>
  <catalogues>
    <catalogue name="Document Type Catalogue" type="type" ori="id:cA14">
      <field name="Objective-Language">
        <value order="0">English (eng)</value>
      </field>
      <field name="Objective-Date Acquired">
        <value order="0"/>
      </field>
      <field name="Objective-What to Keep">
        <value order="0">No</value>
      </field>
      <field name="Objective-Official Translation">
        <value order="0"/>
      </field>
      <field name="Objective-Connect Creator">
        <value order="0"/>
      </field>
    </catalogue>
  </catalogues>
</metadata>
</file>

<file path=customXml/itemProps1.xml><?xml version="1.0" encoding="utf-8"?>
<ds:datastoreItem xmlns:ds="http://schemas.openxmlformats.org/officeDocument/2006/customXml" ds:itemID="{5745109E-2DDF-40CB-AC2B-FF9B10C90820}">
  <ds:schemaRefs>
    <ds:schemaRef ds:uri="http://www.objective.com/ecm/document/metadata/FF3C5B18883D4E21973B57C2EEED7FD1"/>
  </ds:schemaRefs>
</ds:datastoreItem>
</file>

<file path=docProps/app.xml><?xml version="1.0" encoding="utf-8"?>
<Properties xmlns="http://schemas.openxmlformats.org/officeDocument/2006/extended-properties" xmlns:vt="http://schemas.openxmlformats.org/officeDocument/2006/docPropsVTypes">
  <TotalTime>0</TotalTime>
  <Words>1906</Words>
  <Application>Microsoft Office PowerPoint</Application>
  <PresentationFormat>Widescreen</PresentationFormat>
  <Paragraphs>232</Paragraphs>
  <Slides>55</Slides>
  <Notes>1</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55</vt:i4>
      </vt:variant>
    </vt:vector>
  </HeadingPairs>
  <TitlesOfParts>
    <vt:vector size="66" baseType="lpstr">
      <vt:lpstr>Arial Unicode MS</vt:lpstr>
      <vt:lpstr>MS PGothic</vt:lpstr>
      <vt:lpstr>Arial</vt:lpstr>
      <vt:lpstr>Calibri</vt:lpstr>
      <vt:lpstr>Symbol</vt:lpstr>
      <vt:lpstr>Times New Roman</vt:lpstr>
      <vt:lpstr>Wingdings</vt:lpstr>
      <vt:lpstr>11_Custom Design</vt:lpstr>
      <vt:lpstr>1_Office Theme</vt:lpstr>
      <vt:lpstr>5_Office Theme</vt:lpstr>
      <vt:lpstr>4_Office Theme</vt:lpstr>
      <vt:lpstr>PowerPoint Presentation</vt:lpstr>
      <vt:lpstr>Amcanion/Aims </vt:lpstr>
      <vt:lpstr> Deilliannau Dysgu  Learning Outcomes  </vt:lpstr>
      <vt:lpstr> Asesiad/Assessment </vt:lpstr>
      <vt:lpstr> Asesiad/Assessment </vt:lpstr>
      <vt:lpstr>Beth yw’r Safonau Proffesiynol?                      What are the Professional Standards?</vt:lpstr>
      <vt:lpstr>Pam fod angen safonau proffesiynol arnom?        Why do we need professional standards?</vt:lpstr>
      <vt:lpstr>PowerPoint Presentation</vt:lpstr>
      <vt:lpstr>  Bwriad y safonau proffesiynol yw:                   Professional standards are intended to: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Safonau Proffesiynol ar gyfer addysgu       Professional Teaching Standards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(WG, p.7, 2023)</vt:lpstr>
      <vt:lpstr> Link between pedagogy and the 5 essential elements of effective teaching and leadership (WG, p.7, 2023)</vt:lpstr>
      <vt:lpstr>PowerPoint Presentation</vt:lpstr>
      <vt:lpstr>PowerPoint Presentation</vt:lpstr>
      <vt:lpstr>PowerPoint Presentation</vt:lpstr>
      <vt:lpstr>PowerPoint Presentation</vt:lpstr>
      <vt:lpstr>PowerPoint Presentation</vt:lpstr>
      <vt:lpstr>PowerPoint Presentation</vt:lpstr>
      <vt:lpstr>Tasg  /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Safonau proffesiynol / Professional standards </vt:lpstr>
      <vt:lpstr>PowerPoint Presentation</vt:lpstr>
      <vt:lpstr>PowerPoint Presentation</vt:lpstr>
      <vt:lpstr>PowerPoint Presentation</vt:lpstr>
      <vt:lpstr>PowerPoint Presentation</vt:lpstr>
      <vt:lpstr> I bob aelod o staff – arweinwyr, athrawon a’r rhai sy’n cefnogi dysgu     Ble mae’r safonau yn ffitio…  For all staff – leaders, teachers and those assisting teaching       Where the standards fit… </vt:lpstr>
      <vt:lpstr>Gwerthusiad beirniadol o’ro Safonau Proffesiynol          Critical evaluation of the Professional Standards    Crynodeb o dystiolaeth gan ymarferwyr                Summary of evidence from practitioners   </vt:lpstr>
      <vt:lpstr>Rhestr gyfeirnodi  Reference list</vt:lpstr>
    </vt:vector>
  </TitlesOfParts>
  <Company>University of Wolverhampton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giulia vidal</dc:creator>
  <cp:lastModifiedBy>Sue Ainsworth</cp:lastModifiedBy>
  <cp:revision>174</cp:revision>
  <cp:lastPrinted>2018-05-04T10:33:15Z</cp:lastPrinted>
  <dcterms:created xsi:type="dcterms:W3CDTF">2014-03-21T19:17:17Z</dcterms:created>
  <dcterms:modified xsi:type="dcterms:W3CDTF">2024-09-27T14:48:33Z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A22294283</vt:lpwstr>
  </property>
  <property fmtid="{D5CDD505-2E9C-101B-9397-08002B2CF9AE}" pid="4" name="Objective-Title">
    <vt:lpwstr>Professional standards ppt - English - Final</vt:lpwstr>
  </property>
  <property fmtid="{D5CDD505-2E9C-101B-9397-08002B2CF9AE}" pid="5" name="Objective-Description">
    <vt:lpwstr/>
  </property>
  <property fmtid="{D5CDD505-2E9C-101B-9397-08002B2CF9AE}" pid="6" name="Objective-CreationStamp">
    <vt:filetime>2018-05-09T07:54:40Z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2018-05-11T13:21:19Z</vt:filetime>
  </property>
  <property fmtid="{D5CDD505-2E9C-101B-9397-08002B2CF9AE}" pid="10" name="Objective-ModificationStamp">
    <vt:filetime>2018-05-11T13:21:19Z</vt:filetime>
  </property>
  <property fmtid="{D5CDD505-2E9C-101B-9397-08002B2CF9AE}" pid="11" name="Objective-Owner">
    <vt:lpwstr>Holland, Eirian (EPS - Curriculum)</vt:lpwstr>
  </property>
  <property fmtid="{D5CDD505-2E9C-101B-9397-08002B2CF9AE}" pid="12" name="Objective-Path">
    <vt:lpwstr>Objective Global Folder:Corporate File Plan:POLICY DEVELOPMENT &amp; REGULATION:Policy Development - Education &amp; Skills:Policy Development - Education Workforce Development:Professional Standards - Policy Development - Support Staff Standards - 2016-2018 :Consortia roadshows wc 14/05/18</vt:lpwstr>
  </property>
  <property fmtid="{D5CDD505-2E9C-101B-9397-08002B2CF9AE}" pid="13" name="Objective-Parent">
    <vt:lpwstr>Consortia roadshows wc 14/05/18</vt:lpwstr>
  </property>
  <property fmtid="{D5CDD505-2E9C-101B-9397-08002B2CF9AE}" pid="14" name="Objective-State">
    <vt:lpwstr>Published</vt:lpwstr>
  </property>
  <property fmtid="{D5CDD505-2E9C-101B-9397-08002B2CF9AE}" pid="15" name="Objective-VersionId">
    <vt:lpwstr>vA44400269</vt:lpwstr>
  </property>
  <property fmtid="{D5CDD505-2E9C-101B-9397-08002B2CF9AE}" pid="16" name="Objective-Version">
    <vt:lpwstr>7.0</vt:lpwstr>
  </property>
  <property fmtid="{D5CDD505-2E9C-101B-9397-08002B2CF9AE}" pid="17" name="Objective-VersionNumber">
    <vt:r8>8</vt:r8>
  </property>
  <property fmtid="{D5CDD505-2E9C-101B-9397-08002B2CF9AE}" pid="18" name="Objective-VersionComment">
    <vt:lpwstr/>
  </property>
  <property fmtid="{D5CDD505-2E9C-101B-9397-08002B2CF9AE}" pid="19" name="Objective-FileNumber">
    <vt:lpwstr>qA1271349</vt:lpwstr>
  </property>
  <property fmtid="{D5CDD505-2E9C-101B-9397-08002B2CF9AE}" pid="20" name="Objective-Classification">
    <vt:lpwstr>Official</vt:lpwstr>
  </property>
  <property fmtid="{D5CDD505-2E9C-101B-9397-08002B2CF9AE}" pid="21" name="Objective-Caveats">
    <vt:lpwstr/>
  </property>
  <property fmtid="{D5CDD505-2E9C-101B-9397-08002B2CF9AE}" pid="22" name="Objective-Language">
    <vt:lpwstr>English (eng)</vt:lpwstr>
  </property>
  <property fmtid="{D5CDD505-2E9C-101B-9397-08002B2CF9AE}" pid="23" name="Objective-Date Acquired">
    <vt:lpwstr/>
  </property>
  <property fmtid="{D5CDD505-2E9C-101B-9397-08002B2CF9AE}" pid="24" name="Objective-What to Keep">
    <vt:lpwstr>No</vt:lpwstr>
  </property>
  <property fmtid="{D5CDD505-2E9C-101B-9397-08002B2CF9AE}" pid="25" name="Objective-Official Transl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Language [system]">
    <vt:lpwstr>English (eng)</vt:lpwstr>
  </property>
  <property fmtid="{D5CDD505-2E9C-101B-9397-08002B2CF9AE}" pid="29" name="Objective-Date Acquired [system]">
    <vt:lpwstr/>
  </property>
  <property fmtid="{D5CDD505-2E9C-101B-9397-08002B2CF9AE}" pid="30" name="Objective-What to Keep [system]">
    <vt:lpwstr>No</vt:lpwstr>
  </property>
  <property fmtid="{D5CDD505-2E9C-101B-9397-08002B2CF9AE}" pid="31" name="Objective-Official Translation [system]">
    <vt:lpwstr/>
  </property>
  <property fmtid="{D5CDD505-2E9C-101B-9397-08002B2CF9AE}" pid="32" name="Objective-Connect Creator [system]">
    <vt:lpwstr/>
  </property>
</Properties>
</file>