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7" r:id="rId1"/>
  </p:sldMasterIdLst>
  <p:sldIdLst>
    <p:sldId id="256" r:id="rId2"/>
    <p:sldId id="257" r:id="rId3"/>
    <p:sldId id="258" r:id="rId4"/>
    <p:sldId id="262" r:id="rId5"/>
    <p:sldId id="259" r:id="rId6"/>
    <p:sldId id="265" r:id="rId7"/>
    <p:sldId id="260" r:id="rId8"/>
    <p:sldId id="261" r:id="rId9"/>
    <p:sldId id="264" r:id="rId10"/>
    <p:sldId id="263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66483" autoAdjust="0"/>
  </p:normalViewPr>
  <p:slideViewPr>
    <p:cSldViewPr snapToGrid="0">
      <p:cViewPr varScale="1">
        <p:scale>
          <a:sx n="48" d="100"/>
          <a:sy n="48" d="100"/>
        </p:scale>
        <p:origin x="155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C93FF-C88B-464E-92B4-00F7BD5F10A6}" type="datetimeFigureOut">
              <a:rPr lang="en-US" smtClean="0"/>
              <a:t>7/25/2021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A4F7A-878A-466C-A47B-EBEAC5E19E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52258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C93FF-C88B-464E-92B4-00F7BD5F10A6}" type="datetimeFigureOut">
              <a:rPr lang="en-US" smtClean="0"/>
              <a:t>7/25/2021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A4F7A-878A-466C-A47B-EBEAC5E19E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09830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C93FF-C88B-464E-92B4-00F7BD5F10A6}" type="datetimeFigureOut">
              <a:rPr lang="en-US" smtClean="0"/>
              <a:t>7/25/2021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A4F7A-878A-466C-A47B-EBEAC5E19E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44769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C93FF-C88B-464E-92B4-00F7BD5F10A6}" type="datetimeFigureOut">
              <a:rPr lang="en-US" smtClean="0"/>
              <a:t>7/25/2021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A4F7A-878A-466C-A47B-EBEAC5E19E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09115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C93FF-C88B-464E-92B4-00F7BD5F10A6}" type="datetimeFigureOut">
              <a:rPr lang="en-US" smtClean="0"/>
              <a:t>7/25/2021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A4F7A-878A-466C-A47B-EBEAC5E19E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75722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C93FF-C88B-464E-92B4-00F7BD5F10A6}" type="datetimeFigureOut">
              <a:rPr lang="en-US" smtClean="0"/>
              <a:t>7/25/2021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A4F7A-878A-466C-A47B-EBEAC5E19E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77080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C93FF-C88B-464E-92B4-00F7BD5F10A6}" type="datetimeFigureOut">
              <a:rPr lang="en-US" smtClean="0"/>
              <a:t>7/25/2021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A4F7A-878A-466C-A47B-EBEAC5E19E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34405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C93FF-C88B-464E-92B4-00F7BD5F10A6}" type="datetimeFigureOut">
              <a:rPr lang="en-US" smtClean="0"/>
              <a:t>7/25/2021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A4F7A-878A-466C-A47B-EBEAC5E19E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80546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C93FF-C88B-464E-92B4-00F7BD5F10A6}" type="datetimeFigureOut">
              <a:rPr lang="en-US" smtClean="0"/>
              <a:t>7/25/2021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A4F7A-878A-466C-A47B-EBEAC5E19E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13920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C93FF-C88B-464E-92B4-00F7BD5F10A6}" type="datetimeFigureOut">
              <a:rPr lang="en-US" smtClean="0"/>
              <a:t>7/25/2021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A4F7A-878A-466C-A47B-EBEAC5E19E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24279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C93FF-C88B-464E-92B4-00F7BD5F10A6}" type="datetimeFigureOut">
              <a:rPr lang="en-US" smtClean="0"/>
              <a:t>7/25/2021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A4F7A-878A-466C-A47B-EBEAC5E19E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57482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385828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C93FF-C88B-464E-92B4-00F7BD5F10A6}" type="datetimeFigureOut">
              <a:rPr lang="en-US" smtClean="0"/>
              <a:t>7/25/2021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A4F7A-878A-466C-A47B-EBEAC5E19EBF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1616064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5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C93FF-C88B-464E-92B4-00F7BD5F10A6}" type="datetimeFigureOut">
              <a:rPr lang="en-US" smtClean="0"/>
              <a:t>7/25/2021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A4F7A-878A-466C-A47B-EBEAC5E19E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50259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C93FF-C88B-464E-92B4-00F7BD5F10A6}" type="datetimeFigureOut">
              <a:rPr lang="en-US" smtClean="0"/>
              <a:t>7/25/2021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A4F7A-878A-466C-A47B-EBEAC5E19E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3347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C93FF-C88B-464E-92B4-00F7BD5F10A6}" type="datetimeFigureOut">
              <a:rPr lang="en-US" smtClean="0"/>
              <a:t>7/25/2021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A4F7A-878A-466C-A47B-EBEAC5E19E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577933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C93FF-C88B-464E-92B4-00F7BD5F10A6}" type="datetimeFigureOut">
              <a:rPr lang="en-US" smtClean="0"/>
              <a:t>7/25/2021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A4F7A-878A-466C-A47B-EBEAC5E19E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600329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C93FF-C88B-464E-92B4-00F7BD5F10A6}" type="datetimeFigureOut">
              <a:rPr lang="en-US" smtClean="0"/>
              <a:t>7/25/2021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A4F7A-878A-466C-A47B-EBEAC5E19E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08330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alpha val="7000"/>
                </a:schemeClr>
              </a:gs>
              <a:gs pos="69000">
                <a:schemeClr val="accent1">
                  <a:lumMod val="60000"/>
                  <a:lumOff val="40000"/>
                  <a:alpha val="0"/>
                </a:schemeClr>
              </a:gs>
              <a:gs pos="36000">
                <a:schemeClr val="accent1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713"/>
          <a:stretch/>
        </p:blipFill>
        <p:spPr>
          <a:xfrm>
            <a:off x="8000197" y="0"/>
            <a:ext cx="1603387" cy="11430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199"/>
          <a:stretch/>
        </p:blipFill>
        <p:spPr>
          <a:xfrm>
            <a:off x="8609012" y="6092866"/>
            <a:ext cx="993734" cy="765134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166C93FF-C88B-464E-92B4-00F7BD5F10A6}" type="datetimeFigureOut">
              <a:rPr lang="en-US" smtClean="0"/>
              <a:t>7/25/2021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5A4F7A-878A-466C-A47B-EBEAC5E19E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218610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18" r:id="rId1"/>
    <p:sldLayoutId id="2147483919" r:id="rId2"/>
    <p:sldLayoutId id="2147483920" r:id="rId3"/>
    <p:sldLayoutId id="2147483921" r:id="rId4"/>
    <p:sldLayoutId id="2147483922" r:id="rId5"/>
    <p:sldLayoutId id="2147483923" r:id="rId6"/>
    <p:sldLayoutId id="2147483924" r:id="rId7"/>
    <p:sldLayoutId id="2147483925" r:id="rId8"/>
    <p:sldLayoutId id="2147483926" r:id="rId9"/>
    <p:sldLayoutId id="2147483927" r:id="rId10"/>
    <p:sldLayoutId id="2147483928" r:id="rId11"/>
    <p:sldLayoutId id="2147483929" r:id="rId12"/>
    <p:sldLayoutId id="2147483930" r:id="rId13"/>
    <p:sldLayoutId id="2147483931" r:id="rId14"/>
    <p:sldLayoutId id="2147483932" r:id="rId15"/>
    <p:sldLayoutId id="2147483933" r:id="rId16"/>
    <p:sldLayoutId id="2147483934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j.orcp.2016.10.201" TargetMode="External"/><Relationship Id="rId2" Type="http://schemas.openxmlformats.org/officeDocument/2006/relationships/hyperlink" Target="https://doi.org/10.36648/2572-5394.4.1.7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40E1C0-4D52-466C-9733-003136901A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854765"/>
            <a:ext cx="9144000" cy="1144450"/>
          </a:xfrm>
        </p:spPr>
        <p:txBody>
          <a:bodyPr/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Obesity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3C98DA-BB4D-4CFD-9E3F-D4CA53AC5BF2}"/>
              </a:ext>
            </a:extLst>
          </p:cNvPr>
          <p:cNvSpPr txBox="1">
            <a:spLocks/>
          </p:cNvSpPr>
          <p:nvPr/>
        </p:nvSpPr>
        <p:spPr>
          <a:xfrm>
            <a:off x="838200" y="2506662"/>
            <a:ext cx="10515600" cy="2065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EMMANUELLA DESTINY SESAY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ID: 1916051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BMHP5003_LON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Lecturer: </a:t>
            </a: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Noura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Mohamed</a:t>
            </a:r>
          </a:p>
        </p:txBody>
      </p:sp>
    </p:spTree>
    <p:extLst>
      <p:ext uri="{BB962C8B-B14F-4D97-AF65-F5344CB8AC3E}">
        <p14:creationId xmlns:p14="http://schemas.microsoft.com/office/powerpoint/2010/main" val="35165101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2FA911-233F-49DC-BC05-5CC2CDC37C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8CC662-0549-49E7-AD9C-2630340091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442114"/>
          </a:xfrm>
        </p:spPr>
        <p:txBody>
          <a:bodyPr>
            <a:normAutofit/>
          </a:bodyPr>
          <a:lstStyle/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Obesity refers to an excess of body fat and increased weight-for-height. 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Usually, obesity is measured through an assessment of the Body Mass Index (BMI). 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In adults, a BMI of 25kg/m2 to 29.9Kg/m2 is considered overweight while any BMI above 30kg/m2 is considered obese.</a:t>
            </a:r>
          </a:p>
        </p:txBody>
      </p:sp>
    </p:spTree>
    <p:extLst>
      <p:ext uri="{BB962C8B-B14F-4D97-AF65-F5344CB8AC3E}">
        <p14:creationId xmlns:p14="http://schemas.microsoft.com/office/powerpoint/2010/main" val="12010790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405055E-DA32-4B3C-A3A7-13ABFCBC4529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3372" y="1511074"/>
            <a:ext cx="7961514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56767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2FA911-233F-49DC-BC05-5CC2CDC37C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Prevalence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8CC662-0549-49E7-AD9C-2630340091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Obesity prevalence has increased gradually over the last three decades. 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The prevalence over time increased from 15% in 1993 to 27% in 2015.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Obesity prevalence varied among adults according to age, sex  and region. 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It was a higher among males (68%) compared to females (58%). 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The study also suggested that obesity was more prevalent in the Midlands and North England compared to the regions in the South </a:t>
            </a:r>
            <a:r>
              <a:rPr lang="en-US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US" sz="2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Aldolaim</a:t>
            </a:r>
            <a:r>
              <a:rPr lang="en-US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2019, p. 4)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2825417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2FA911-233F-49DC-BC05-5CC2CDC37C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70888"/>
            <a:ext cx="10515600" cy="1325563"/>
          </a:xfrm>
        </p:spPr>
        <p:txBody>
          <a:bodyPr>
            <a:normAutofit/>
          </a:bodyPr>
          <a:lstStyle/>
          <a:p>
            <a:r>
              <a:rPr lang="en-US" b="1" dirty="0"/>
              <a:t>Physical Activity and Obesity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8CC662-0549-49E7-AD9C-2630340091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7226" y="1948069"/>
            <a:ext cx="10515600" cy="3876261"/>
          </a:xfrm>
        </p:spPr>
        <p:txBody>
          <a:bodyPr>
            <a:noAutofit/>
          </a:bodyPr>
          <a:lstStyle/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Physical activity contributes to a wide range of health benefits including reduced incidence of chronic conditions such as obesity. 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Physical activity can improve health outcomes even if the patient fails to achieve weight loss.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The Chief Medical Officers of for United Kingdom (UK) countries developed guidelines in 2011 on the amount of physical activity recommended in order to maintain a healthy lifestyle.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Later, the UK Government published the ‘Sporting Future’ strategy for enhancing sports and physical activity through various key performance indicators to monitor outputs.</a:t>
            </a:r>
          </a:p>
        </p:txBody>
      </p:sp>
    </p:spTree>
    <p:extLst>
      <p:ext uri="{BB962C8B-B14F-4D97-AF65-F5344CB8AC3E}">
        <p14:creationId xmlns:p14="http://schemas.microsoft.com/office/powerpoint/2010/main" val="16470477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2FA911-233F-49DC-BC05-5CC2CDC37C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8905"/>
            <a:ext cx="10515600" cy="1325563"/>
          </a:xfrm>
        </p:spPr>
        <p:txBody>
          <a:bodyPr>
            <a:normAutofit/>
          </a:bodyPr>
          <a:lstStyle/>
          <a:p>
            <a:r>
              <a:rPr lang="en-US" b="1" dirty="0"/>
              <a:t>Physical Activity and Obesity Cont.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8CC662-0549-49E7-AD9C-2630340091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86477"/>
            <a:ext cx="10515600" cy="4137853"/>
          </a:xfrm>
        </p:spPr>
        <p:txBody>
          <a:bodyPr>
            <a:noAutofit/>
          </a:bodyPr>
          <a:lstStyle/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A 2018 study by the Department of Health and Social Care classified 26% of the adults in the UK as inactive, meaning they had less than 30 minutes of physical activity in a week </a:t>
            </a:r>
            <a:r>
              <a:rPr lang="en-US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(Allender et al., 2019, p. 68)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The females were more likely to be inactive (27%) compared to the males (24%).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The study also suggested a correlation between physical activity and socioeconomic factors. 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For instance, people who are have never worked or have remained unemployed for long periods are more likely to be inactive (37%) compared to those who are employed in administrative, managerial, and professional occupations were the least likely to be inactive (17%).</a:t>
            </a:r>
          </a:p>
          <a:p>
            <a:pPr marL="0" indent="0">
              <a:buNone/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84829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2FA911-233F-49DC-BC05-5CC2CDC37C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Diet</a:t>
            </a:r>
            <a:r>
              <a:rPr lang="en-US" dirty="0"/>
              <a:t> and Obesity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8CC662-0549-49E7-AD9C-2630340091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Poor nutrition and diet are recognized as major contributory risk factors for premature death and ill health. 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According to a 2014 study by the Living Costs and Food Survey (LCF), only 26% of adults ate the recommended 5 portions a day. 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The study also suggested that women were more likely to do so (27%) compared to men (24%).</a:t>
            </a:r>
          </a:p>
        </p:txBody>
      </p:sp>
    </p:spTree>
    <p:extLst>
      <p:ext uri="{BB962C8B-B14F-4D97-AF65-F5344CB8AC3E}">
        <p14:creationId xmlns:p14="http://schemas.microsoft.com/office/powerpoint/2010/main" val="13675151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2FA911-233F-49DC-BC05-5CC2CDC37C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Treatment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8CC662-0549-49E7-AD9C-2630340091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2646984"/>
          </a:xfrm>
        </p:spPr>
        <p:txBody>
          <a:bodyPr>
            <a:normAutofit/>
          </a:bodyPr>
          <a:lstStyle/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Treatment for obesity often depends on the causes and severity of the condition.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Possible treatment may include changes in the lifestyle of the patient to promote healthy living, medicines, behavioral weight-loss treatment programs, and surgery. 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Physical and mental health complications that arise due to obesity are also treated separately.</a:t>
            </a:r>
          </a:p>
        </p:txBody>
      </p:sp>
    </p:spTree>
    <p:extLst>
      <p:ext uri="{BB962C8B-B14F-4D97-AF65-F5344CB8AC3E}">
        <p14:creationId xmlns:p14="http://schemas.microsoft.com/office/powerpoint/2010/main" val="38062979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2FA911-233F-49DC-BC05-5CC2CDC37C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8CC662-0549-49E7-AD9C-2630340091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Obesity has been on the rise over the years.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Lack of exercise and poor diet are the main reasons for increasing obesity rates.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Obesity should be taken seriously; </a:t>
            </a:r>
            <a:r>
              <a:rPr lang="en-US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contributions should be made by both public and private sectors to maintain a healthy lifestyle and improve access to healthier foods. 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408099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2FA911-233F-49DC-BC05-5CC2CDC37C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8CC662-0549-49E7-AD9C-2630340091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marR="47625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Aldolaim</a:t>
            </a:r>
            <a:r>
              <a:rPr lang="en-US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 S. (2019). Parental perceptions of childhood obesity: Systematic literature review. </a:t>
            </a:r>
            <a:r>
              <a:rPr lang="en-US" sz="2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Journal of Childhood Obesity</a:t>
            </a:r>
            <a:r>
              <a:rPr lang="en-US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 </a:t>
            </a:r>
            <a:r>
              <a:rPr lang="en-US" sz="2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04</a:t>
            </a:r>
            <a:r>
              <a:rPr lang="en-US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(01). </a:t>
            </a:r>
            <a:r>
              <a:rPr lang="en-US" sz="2200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https://doi.org/10.36648/2572-5394.4.1.70</a:t>
            </a:r>
            <a:endParaRPr lang="en-US" sz="2200" u="sng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47625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Allender, S., Millar, L., </a:t>
            </a:r>
            <a:r>
              <a:rPr lang="en-US" sz="22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Hovmand</a:t>
            </a:r>
            <a:r>
              <a:rPr lang="en-US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 P., Bell, C., Moodie, M., Carter, R., Swinburn, B., Haye, K. D., Lowe, J., Morgan, S., Orellana, L., &amp; </a:t>
            </a:r>
            <a:r>
              <a:rPr lang="en-US" sz="22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Strugnell</a:t>
            </a:r>
            <a:r>
              <a:rPr lang="en-US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 C. (2019). Whole of systems trial of prevention strategies for childhood obesity: WHO STOPS childhood obesity. </a:t>
            </a:r>
            <a:r>
              <a:rPr lang="en-US" sz="2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Obesity Research &amp; Clinical Practice</a:t>
            </a:r>
            <a:r>
              <a:rPr lang="en-US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 </a:t>
            </a:r>
            <a:r>
              <a:rPr lang="en-US" sz="2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13</a:t>
            </a:r>
            <a:r>
              <a:rPr lang="en-US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(1), 68-69. </a:t>
            </a:r>
            <a:r>
              <a:rPr lang="en-US" sz="2200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https://doi.org/10.1016/j.orcp.2016.10.201</a:t>
            </a:r>
            <a:endParaRPr lang="en-US" sz="2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410339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EE5818"/>
      </a:dk2>
      <a:lt2>
        <a:srgbClr val="EBEBEB"/>
      </a:lt2>
      <a:accent1>
        <a:srgbClr val="F5A408"/>
      </a:accent1>
      <a:accent2>
        <a:srgbClr val="FA731A"/>
      </a:accent2>
      <a:accent3>
        <a:srgbClr val="AB9281"/>
      </a:accent3>
      <a:accent4>
        <a:srgbClr val="A18CD0"/>
      </a:accent4>
      <a:accent5>
        <a:srgbClr val="8EBBD2"/>
      </a:accent5>
      <a:accent6>
        <a:srgbClr val="ACC995"/>
      </a:accent6>
      <a:hlink>
        <a:srgbClr val="FAC96A"/>
      </a:hlink>
      <a:folHlink>
        <a:srgbClr val="FCDB9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04000"/>
                <a:satMod val="128000"/>
                <a:lumMod val="10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68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2000"/>
                <a:hueMod val="42000"/>
                <a:satMod val="124000"/>
                <a:lumMod val="62000"/>
              </a:schemeClr>
              <a:schemeClr val="phClr">
                <a:tint val="96000"/>
                <a:satMod val="13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5A2F9111-B2DB-470C-BA56-608F9B6588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250</TotalTime>
  <Words>694</Words>
  <Application>Microsoft Office PowerPoint</Application>
  <PresentationFormat>Widescreen</PresentationFormat>
  <Paragraphs>40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Century Gothic</vt:lpstr>
      <vt:lpstr>Wingdings 3</vt:lpstr>
      <vt:lpstr>Ion</vt:lpstr>
      <vt:lpstr>Obesity</vt:lpstr>
      <vt:lpstr>Introduction</vt:lpstr>
      <vt:lpstr>PowerPoint Presentation</vt:lpstr>
      <vt:lpstr>Prevalence</vt:lpstr>
      <vt:lpstr>Physical Activity and Obesity</vt:lpstr>
      <vt:lpstr>Physical Activity and Obesity Cont.</vt:lpstr>
      <vt:lpstr>Diet and Obesity</vt:lpstr>
      <vt:lpstr>Treatment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254718993628</dc:creator>
  <cp:lastModifiedBy>254718993628</cp:lastModifiedBy>
  <cp:revision>29</cp:revision>
  <dcterms:created xsi:type="dcterms:W3CDTF">2021-07-25T07:50:10Z</dcterms:created>
  <dcterms:modified xsi:type="dcterms:W3CDTF">2021-07-25T18:46:34Z</dcterms:modified>
</cp:coreProperties>
</file>