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9" r:id="rId2"/>
    <p:sldId id="261" r:id="rId3"/>
    <p:sldId id="267" r:id="rId4"/>
    <p:sldId id="262" r:id="rId5"/>
    <p:sldId id="260" r:id="rId6"/>
    <p:sldId id="265" r:id="rId7"/>
    <p:sldId id="266" r:id="rId8"/>
    <p:sldId id="269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CFFF"/>
    <a:srgbClr val="6686B6"/>
    <a:srgbClr val="5666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7364A4-167B-5849-947F-A240F8E553D4}" v="4" dt="2024-07-03T11:16:27.5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363"/>
    <p:restoredTop sz="96296"/>
  </p:normalViewPr>
  <p:slideViewPr>
    <p:cSldViewPr snapToGrid="0">
      <p:cViewPr>
        <p:scale>
          <a:sx n="100" d="100"/>
          <a:sy n="100" d="100"/>
        </p:scale>
        <p:origin x="1152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E3C21A-F771-4249-ABDD-3F7D9DE605C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82A010-47D1-F749-9CCD-1B2D2C10AA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055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82A010-47D1-F749-9CCD-1B2D2C10AA6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693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305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625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250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172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752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621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421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68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97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807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951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7A1457-0A32-5F43-8A21-E9C666BEBA73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671367-9224-ED46-ADE1-EECDE0077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021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health-68171171" TargetMode="External"/><Relationship Id="rId7" Type="http://schemas.openxmlformats.org/officeDocument/2006/relationships/hyperlink" Target="https://dentistry.co.uk/2018/09/19/nhs-dentistry-throughout-year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news.bbc.co.uk/1/hi/magazine/3502813.stm" TargetMode="External"/><Relationship Id="rId5" Type="http://schemas.openxmlformats.org/officeDocument/2006/relationships/hyperlink" Target="https://www.ncbi.nlm.nih.gov/pmc/articles/PMC9305027/" TargetMode="External"/><Relationship Id="rId4" Type="http://schemas.openxmlformats.org/officeDocument/2006/relationships/hyperlink" Target="https://www.elegantdentcare.com/blog/full-list-of-dental-services-types-definitions-and-procedur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2D0E1805-9F55-6E2D-D4A5-92D5F1FB70C9}"/>
              </a:ext>
            </a:extLst>
          </p:cNvPr>
          <p:cNvGrpSpPr/>
          <p:nvPr/>
        </p:nvGrpSpPr>
        <p:grpSpPr>
          <a:xfrm>
            <a:off x="1352550" y="1593056"/>
            <a:ext cx="9301162" cy="4014788"/>
            <a:chOff x="1352550" y="1593056"/>
            <a:chExt cx="9301162" cy="4014788"/>
          </a:xfrm>
        </p:grpSpPr>
        <p:sp>
          <p:nvSpPr>
            <p:cNvPr id="2" name="Rounded Rectangle 1">
              <a:extLst>
                <a:ext uri="{FF2B5EF4-FFF2-40B4-BE49-F238E27FC236}">
                  <a16:creationId xmlns:a16="http://schemas.microsoft.com/office/drawing/2014/main" id="{FBDF91F5-E42F-EFE5-DBF4-FB8CAC6E5346}"/>
                </a:ext>
              </a:extLst>
            </p:cNvPr>
            <p:cNvSpPr/>
            <p:nvPr/>
          </p:nvSpPr>
          <p:spPr>
            <a:xfrm>
              <a:off x="1352550" y="1935956"/>
              <a:ext cx="9115425" cy="3671888"/>
            </a:xfrm>
            <a:prstGeom prst="roundRect">
              <a:avLst>
                <a:gd name="adj" fmla="val 18613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" name="Rounded Rectangle 2">
              <a:extLst>
                <a:ext uri="{FF2B5EF4-FFF2-40B4-BE49-F238E27FC236}">
                  <a16:creationId xmlns:a16="http://schemas.microsoft.com/office/drawing/2014/main" id="{056CCD45-5D7F-51FA-D646-7ED4777E606D}"/>
                </a:ext>
              </a:extLst>
            </p:cNvPr>
            <p:cNvSpPr/>
            <p:nvPr/>
          </p:nvSpPr>
          <p:spPr>
            <a:xfrm>
              <a:off x="1538287" y="1593056"/>
              <a:ext cx="9115425" cy="3671888"/>
            </a:xfrm>
            <a:prstGeom prst="roundRect">
              <a:avLst>
                <a:gd name="adj" fmla="val 18613"/>
              </a:avLst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62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Dental Services</a:t>
              </a:r>
            </a:p>
            <a:p>
              <a:pPr algn="ctr"/>
              <a:endParaRPr lang="en-US" sz="6200" dirty="0">
                <a:solidFill>
                  <a:schemeClr val="accent1">
                    <a:lumMod val="75000"/>
                  </a:schemeClr>
                </a:solidFill>
                <a:latin typeface="Jumble" panose="02000503000000020004" pitchFamily="2" charset="0"/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A6E0026B-64A3-986D-6852-6654C8FCCAA9}"/>
              </a:ext>
            </a:extLst>
          </p:cNvPr>
          <p:cNvSpPr txBox="1"/>
          <p:nvPr/>
        </p:nvSpPr>
        <p:spPr>
          <a:xfrm>
            <a:off x="2375295" y="3563302"/>
            <a:ext cx="706993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Jumble" panose="020F0502020204030204" pitchFamily="34" charset="0"/>
              </a:rPr>
              <a:t>Name: Nicole De La Cruz</a:t>
            </a:r>
          </a:p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Jumble" panose="020F0502020204030204" pitchFamily="34" charset="0"/>
              </a:rPr>
              <a:t>Student ID: 2327663</a:t>
            </a:r>
          </a:p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Jumble" panose="020F0502020204030204" pitchFamily="34" charset="0"/>
              </a:rPr>
              <a:t>Module Code and Name: Introduction to Health and Social Care ( LCH4003_LON)</a:t>
            </a:r>
          </a:p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Jumble" panose="020F0502020204030204" pitchFamily="34" charset="0"/>
              </a:rPr>
              <a:t>Lecturer: Patronella Ganza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587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52CEE10E-3707-652B-3A1B-1153F3AD2EDA}"/>
              </a:ext>
            </a:extLst>
          </p:cNvPr>
          <p:cNvGrpSpPr/>
          <p:nvPr/>
        </p:nvGrpSpPr>
        <p:grpSpPr>
          <a:xfrm>
            <a:off x="8280400" y="4400551"/>
            <a:ext cx="3644900" cy="2365375"/>
            <a:chOff x="8242300" y="422275"/>
            <a:chExt cx="3644900" cy="2365375"/>
          </a:xfrm>
        </p:grpSpPr>
        <p:sp>
          <p:nvSpPr>
            <p:cNvPr id="16" name="Rounded Rectangle 15">
              <a:extLst>
                <a:ext uri="{FF2B5EF4-FFF2-40B4-BE49-F238E27FC236}">
                  <a16:creationId xmlns:a16="http://schemas.microsoft.com/office/drawing/2014/main" id="{D2D45630-4922-40C5-DC5C-B21472A5124D}"/>
                </a:ext>
              </a:extLst>
            </p:cNvPr>
            <p:cNvSpPr/>
            <p:nvPr/>
          </p:nvSpPr>
          <p:spPr>
            <a:xfrm>
              <a:off x="8242300" y="600075"/>
              <a:ext cx="3441700" cy="2187575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8ED854F5-86FE-32A1-C6CE-3E4B057FA43B}"/>
                </a:ext>
              </a:extLst>
            </p:cNvPr>
            <p:cNvSpPr/>
            <p:nvPr/>
          </p:nvSpPr>
          <p:spPr>
            <a:xfrm>
              <a:off x="8445500" y="422275"/>
              <a:ext cx="3441700" cy="2187575"/>
            </a:xfrm>
            <a:prstGeom prst="round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Dental Services in 2020s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69C2A39-6B62-251A-A42D-1402AD49AEAF}"/>
              </a:ext>
            </a:extLst>
          </p:cNvPr>
          <p:cNvGrpSpPr/>
          <p:nvPr/>
        </p:nvGrpSpPr>
        <p:grpSpPr>
          <a:xfrm>
            <a:off x="8280400" y="92074"/>
            <a:ext cx="3644900" cy="2365375"/>
            <a:chOff x="8242300" y="422275"/>
            <a:chExt cx="3644900" cy="2365375"/>
          </a:xfrm>
        </p:grpSpPr>
        <p:sp>
          <p:nvSpPr>
            <p:cNvPr id="19" name="Rounded Rectangle 18">
              <a:extLst>
                <a:ext uri="{FF2B5EF4-FFF2-40B4-BE49-F238E27FC236}">
                  <a16:creationId xmlns:a16="http://schemas.microsoft.com/office/drawing/2014/main" id="{8A3016AD-8E26-889F-CE71-F1D78E5D4724}"/>
                </a:ext>
              </a:extLst>
            </p:cNvPr>
            <p:cNvSpPr/>
            <p:nvPr/>
          </p:nvSpPr>
          <p:spPr>
            <a:xfrm>
              <a:off x="8242300" y="600075"/>
              <a:ext cx="3441700" cy="2187575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ounded Rectangle 19">
              <a:extLst>
                <a:ext uri="{FF2B5EF4-FFF2-40B4-BE49-F238E27FC236}">
                  <a16:creationId xmlns:a16="http://schemas.microsoft.com/office/drawing/2014/main" id="{AA4242AB-4E5B-D97B-7C34-31134C440D7E}"/>
                </a:ext>
              </a:extLst>
            </p:cNvPr>
            <p:cNvSpPr/>
            <p:nvPr/>
          </p:nvSpPr>
          <p:spPr>
            <a:xfrm>
              <a:off x="8445500" y="422275"/>
              <a:ext cx="3441700" cy="2187575"/>
            </a:xfrm>
            <a:prstGeom prst="round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Dental Services in 1950s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29FAACB-6E26-ABD8-3DAA-7C3F018D196A}"/>
              </a:ext>
            </a:extLst>
          </p:cNvPr>
          <p:cNvGrpSpPr/>
          <p:nvPr/>
        </p:nvGrpSpPr>
        <p:grpSpPr>
          <a:xfrm>
            <a:off x="4273550" y="2035176"/>
            <a:ext cx="3644900" cy="2365375"/>
            <a:chOff x="8242300" y="422275"/>
            <a:chExt cx="3644900" cy="2365375"/>
          </a:xfrm>
        </p:grpSpPr>
        <p:sp>
          <p:nvSpPr>
            <p:cNvPr id="22" name="Rounded Rectangle 21">
              <a:extLst>
                <a:ext uri="{FF2B5EF4-FFF2-40B4-BE49-F238E27FC236}">
                  <a16:creationId xmlns:a16="http://schemas.microsoft.com/office/drawing/2014/main" id="{35B4BD3F-F1DA-8421-752D-0C97290B5087}"/>
                </a:ext>
              </a:extLst>
            </p:cNvPr>
            <p:cNvSpPr/>
            <p:nvPr/>
          </p:nvSpPr>
          <p:spPr>
            <a:xfrm>
              <a:off x="8242300" y="600075"/>
              <a:ext cx="3441700" cy="2187575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ounded Rectangle 22">
              <a:extLst>
                <a:ext uri="{FF2B5EF4-FFF2-40B4-BE49-F238E27FC236}">
                  <a16:creationId xmlns:a16="http://schemas.microsoft.com/office/drawing/2014/main" id="{0F1F8858-B0AC-C8C6-5072-9198940B38F3}"/>
                </a:ext>
              </a:extLst>
            </p:cNvPr>
            <p:cNvSpPr/>
            <p:nvPr/>
          </p:nvSpPr>
          <p:spPr>
            <a:xfrm>
              <a:off x="8445500" y="422275"/>
              <a:ext cx="3441700" cy="2187575"/>
            </a:xfrm>
            <a:prstGeom prst="round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>
                <a:solidFill>
                  <a:schemeClr val="accent1">
                    <a:lumMod val="75000"/>
                  </a:schemeClr>
                </a:solidFill>
                <a:latin typeface="Jumble" panose="02000503000000020004" pitchFamily="2" charset="0"/>
              </a:endParaRPr>
            </a:p>
            <a:p>
              <a:pPr algn="ctr"/>
              <a:r>
                <a:rPr lang="en-US" sz="32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Dental Service through the YEARS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0062467-2E32-B62A-350B-9FC8CACE20E3}"/>
              </a:ext>
            </a:extLst>
          </p:cNvPr>
          <p:cNvGrpSpPr/>
          <p:nvPr/>
        </p:nvGrpSpPr>
        <p:grpSpPr>
          <a:xfrm>
            <a:off x="166687" y="338137"/>
            <a:ext cx="3744913" cy="6213476"/>
            <a:chOff x="320675" y="236537"/>
            <a:chExt cx="3744913" cy="6213476"/>
          </a:xfrm>
        </p:grpSpPr>
        <p:sp>
          <p:nvSpPr>
            <p:cNvPr id="24" name="Rounded Rectangle 23">
              <a:extLst>
                <a:ext uri="{FF2B5EF4-FFF2-40B4-BE49-F238E27FC236}">
                  <a16:creationId xmlns:a16="http://schemas.microsoft.com/office/drawing/2014/main" id="{FA83CA06-9337-09BB-0029-11CE646745C5}"/>
                </a:ext>
              </a:extLst>
            </p:cNvPr>
            <p:cNvSpPr/>
            <p:nvPr/>
          </p:nvSpPr>
          <p:spPr>
            <a:xfrm>
              <a:off x="320675" y="407987"/>
              <a:ext cx="3568700" cy="6042026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ounded Rectangle 24">
              <a:extLst>
                <a:ext uri="{FF2B5EF4-FFF2-40B4-BE49-F238E27FC236}">
                  <a16:creationId xmlns:a16="http://schemas.microsoft.com/office/drawing/2014/main" id="{419F92D0-8BBF-4E56-DECA-2F3692AD4D44}"/>
                </a:ext>
              </a:extLst>
            </p:cNvPr>
            <p:cNvSpPr/>
            <p:nvPr/>
          </p:nvSpPr>
          <p:spPr>
            <a:xfrm>
              <a:off x="496888" y="236537"/>
              <a:ext cx="3568700" cy="6042026"/>
            </a:xfrm>
            <a:prstGeom prst="round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4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Overview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0809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723819F-5A7E-589C-CC8D-74EBA23F30EC}"/>
              </a:ext>
            </a:extLst>
          </p:cNvPr>
          <p:cNvGrpSpPr/>
          <p:nvPr/>
        </p:nvGrpSpPr>
        <p:grpSpPr>
          <a:xfrm>
            <a:off x="266702" y="207377"/>
            <a:ext cx="5702298" cy="6443246"/>
            <a:chOff x="6197602" y="207377"/>
            <a:chExt cx="5702298" cy="6443246"/>
          </a:xfrm>
        </p:grpSpPr>
        <p:sp>
          <p:nvSpPr>
            <p:cNvPr id="3" name="Rounded Rectangle 2">
              <a:extLst>
                <a:ext uri="{FF2B5EF4-FFF2-40B4-BE49-F238E27FC236}">
                  <a16:creationId xmlns:a16="http://schemas.microsoft.com/office/drawing/2014/main" id="{32FD9722-B07A-F3C2-C200-7BB60327CE66}"/>
                </a:ext>
              </a:extLst>
            </p:cNvPr>
            <p:cNvSpPr/>
            <p:nvPr/>
          </p:nvSpPr>
          <p:spPr>
            <a:xfrm>
              <a:off x="6197602" y="427623"/>
              <a:ext cx="5448300" cy="6223000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" name="Rounded Rectangle 3">
              <a:extLst>
                <a:ext uri="{FF2B5EF4-FFF2-40B4-BE49-F238E27FC236}">
                  <a16:creationId xmlns:a16="http://schemas.microsoft.com/office/drawing/2014/main" id="{015AC9BD-BC0D-3947-D866-FEF5ED810504}"/>
                </a:ext>
              </a:extLst>
            </p:cNvPr>
            <p:cNvSpPr/>
            <p:nvPr/>
          </p:nvSpPr>
          <p:spPr>
            <a:xfrm>
              <a:off x="6451600" y="207377"/>
              <a:ext cx="5448300" cy="6223000"/>
            </a:xfrm>
            <a:prstGeom prst="round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Introduction</a:t>
              </a:r>
            </a:p>
            <a:p>
              <a:pPr algn="ctr"/>
              <a:endParaRPr lang="en-US" sz="3200" dirty="0">
                <a:solidFill>
                  <a:schemeClr val="accent1">
                    <a:lumMod val="75000"/>
                  </a:schemeClr>
                </a:solidFill>
                <a:latin typeface="Jumble" panose="02000503000000020004" pitchFamily="2" charset="0"/>
              </a:endParaRP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chemeClr val="tx1"/>
                  </a:solidFill>
                  <a:latin typeface="Georgia" panose="02040502050405020303" pitchFamily="18" charset="0"/>
                </a:rPr>
                <a:t>Dental service is to diagnose, prevent, treat, or cure of any dental condition, illness, or disease.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chemeClr val="tx1"/>
                  </a:solidFill>
                  <a:latin typeface="Georgia" panose="02040502050405020303" pitchFamily="18" charset="0"/>
                </a:rPr>
                <a:t>Dental service maintain the oral hygiene.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chemeClr val="tx1"/>
                  </a:solidFill>
                  <a:latin typeface="Georgia" panose="02040502050405020303" pitchFamily="18" charset="0"/>
                </a:rPr>
                <a:t>There is many types of specialist like dentists or  orthodontists, etc.</a:t>
              </a:r>
            </a:p>
            <a:p>
              <a:pPr algn="ctr"/>
              <a:r>
                <a:rPr lang="en-US" sz="2400" dirty="0">
                  <a:solidFill>
                    <a:schemeClr val="tx1"/>
                  </a:solidFill>
                  <a:latin typeface="Georgia" panose="02040502050405020303" pitchFamily="18" charset="0"/>
                </a:rPr>
                <a:t>(Elegant,2020)</a:t>
              </a:r>
            </a:p>
          </p:txBody>
        </p:sp>
      </p:grpSp>
      <p:pic>
        <p:nvPicPr>
          <p:cNvPr id="9218" name="Picture 2" descr="Dental Care Vector Illustration with Dentist Treating Human Teeth and  Cleaning Using Medical Equipment in Healthcare Flat Cartoon Background  Design 29269310 Vector Art at Vecteezy">
            <a:extLst>
              <a:ext uri="{FF2B5EF4-FFF2-40B4-BE49-F238E27FC236}">
                <a16:creationId xmlns:a16="http://schemas.microsoft.com/office/drawing/2014/main" id="{B11BAF5D-CB0C-70D9-28D0-FC09331835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5" t="4630" r="7510" b="4630"/>
          <a:stretch/>
        </p:blipFill>
        <p:spPr bwMode="auto">
          <a:xfrm>
            <a:off x="6661591" y="1549400"/>
            <a:ext cx="5009709" cy="375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091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A25950C-BC21-3A73-A385-7F17173D6F85}"/>
              </a:ext>
            </a:extLst>
          </p:cNvPr>
          <p:cNvGrpSpPr/>
          <p:nvPr/>
        </p:nvGrpSpPr>
        <p:grpSpPr>
          <a:xfrm>
            <a:off x="3019425" y="203199"/>
            <a:ext cx="6153150" cy="1828801"/>
            <a:chOff x="2228850" y="368300"/>
            <a:chExt cx="7531100" cy="1778000"/>
          </a:xfrm>
        </p:grpSpPr>
        <p:sp>
          <p:nvSpPr>
            <p:cNvPr id="3" name="Rounded Rectangle 2">
              <a:extLst>
                <a:ext uri="{FF2B5EF4-FFF2-40B4-BE49-F238E27FC236}">
                  <a16:creationId xmlns:a16="http://schemas.microsoft.com/office/drawing/2014/main" id="{0592DA77-A9F2-E97C-6152-7174F186D232}"/>
                </a:ext>
              </a:extLst>
            </p:cNvPr>
            <p:cNvSpPr/>
            <p:nvPr/>
          </p:nvSpPr>
          <p:spPr>
            <a:xfrm>
              <a:off x="2228850" y="571500"/>
              <a:ext cx="7327900" cy="1574800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" name="Rounded Rectangle 1">
              <a:extLst>
                <a:ext uri="{FF2B5EF4-FFF2-40B4-BE49-F238E27FC236}">
                  <a16:creationId xmlns:a16="http://schemas.microsoft.com/office/drawing/2014/main" id="{1125FEDB-A732-9683-0611-09C6572B9ECC}"/>
                </a:ext>
              </a:extLst>
            </p:cNvPr>
            <p:cNvSpPr/>
            <p:nvPr/>
          </p:nvSpPr>
          <p:spPr>
            <a:xfrm>
              <a:off x="2432050" y="368300"/>
              <a:ext cx="7327900" cy="1574800"/>
            </a:xfrm>
            <a:prstGeom prst="round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4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Dental Service 1950s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B750FA4E-A9DC-C1AB-56D8-C2855E31F522}"/>
              </a:ext>
            </a:extLst>
          </p:cNvPr>
          <p:cNvSpPr txBox="1"/>
          <p:nvPr/>
        </p:nvSpPr>
        <p:spPr>
          <a:xfrm>
            <a:off x="4938576" y="6457890"/>
            <a:ext cx="21488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Georgia" panose="02040502050405020303" pitchFamily="18" charset="0"/>
              </a:rPr>
              <a:t>(Dentistry,2018)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7326E12-7224-4A06-9DD6-158A56A4369F}"/>
              </a:ext>
            </a:extLst>
          </p:cNvPr>
          <p:cNvSpPr txBox="1"/>
          <p:nvPr/>
        </p:nvSpPr>
        <p:spPr>
          <a:xfrm>
            <a:off x="6599904" y="2685502"/>
            <a:ext cx="48133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eorgia" panose="02040502050405020303" pitchFamily="18" charset="0"/>
              </a:rPr>
              <a:t>In the 1950s the dental service was in the NHS.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eorgia" panose="02040502050405020303" pitchFamily="18" charset="0"/>
              </a:rPr>
              <a:t>The dental service was cost-free for two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eorgia" panose="02040502050405020303" pitchFamily="18" charset="0"/>
              </a:rPr>
              <a:t>After that was a ‘tsunami of demands’ a million of dentures was made.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eorgia" panose="02040502050405020303" pitchFamily="18" charset="0"/>
              </a:rPr>
              <a:t>Nine months of service.</a:t>
            </a:r>
          </a:p>
          <a:p>
            <a:endParaRPr lang="en-US" sz="2400" dirty="0">
              <a:latin typeface="Georgia" panose="020405020504050203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Georgia" panose="02040502050405020303" pitchFamily="18" charset="0"/>
            </a:endParaRP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793B454D-27CD-C123-0446-6B02D27D63C3}"/>
              </a:ext>
            </a:extLst>
          </p:cNvPr>
          <p:cNvSpPr/>
          <p:nvPr/>
        </p:nvSpPr>
        <p:spPr>
          <a:xfrm>
            <a:off x="383232" y="2241006"/>
            <a:ext cx="4406900" cy="4204789"/>
          </a:xfrm>
          <a:prstGeom prst="roundRect">
            <a:avLst/>
          </a:prstGeom>
          <a:blipFill dpi="0" rotWithShape="1">
            <a:blip r:embed="rId2"/>
            <a:srcRect/>
            <a:stretch>
              <a:fillRect b="-1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653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5EF8CB08-3BA9-5750-FB0D-4A3E76AC5F6B}"/>
              </a:ext>
            </a:extLst>
          </p:cNvPr>
          <p:cNvGrpSpPr/>
          <p:nvPr/>
        </p:nvGrpSpPr>
        <p:grpSpPr>
          <a:xfrm>
            <a:off x="3116262" y="126593"/>
            <a:ext cx="5959475" cy="1664015"/>
            <a:chOff x="2228850" y="368300"/>
            <a:chExt cx="7531100" cy="1778000"/>
          </a:xfrm>
        </p:grpSpPr>
        <p:sp>
          <p:nvSpPr>
            <p:cNvPr id="45" name="Rounded Rectangle 44">
              <a:extLst>
                <a:ext uri="{FF2B5EF4-FFF2-40B4-BE49-F238E27FC236}">
                  <a16:creationId xmlns:a16="http://schemas.microsoft.com/office/drawing/2014/main" id="{B7429BB2-C135-5A58-158D-266656766BA7}"/>
                </a:ext>
              </a:extLst>
            </p:cNvPr>
            <p:cNvSpPr/>
            <p:nvPr/>
          </p:nvSpPr>
          <p:spPr>
            <a:xfrm>
              <a:off x="2228850" y="571500"/>
              <a:ext cx="7327900" cy="1574800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4000"/>
            </a:p>
          </p:txBody>
        </p:sp>
        <p:sp>
          <p:nvSpPr>
            <p:cNvPr id="46" name="Rounded Rectangle 45">
              <a:extLst>
                <a:ext uri="{FF2B5EF4-FFF2-40B4-BE49-F238E27FC236}">
                  <a16:creationId xmlns:a16="http://schemas.microsoft.com/office/drawing/2014/main" id="{96BB10C3-5D89-2009-BE50-205A3386CD7D}"/>
                </a:ext>
              </a:extLst>
            </p:cNvPr>
            <p:cNvSpPr/>
            <p:nvPr/>
          </p:nvSpPr>
          <p:spPr>
            <a:xfrm>
              <a:off x="2432050" y="368300"/>
              <a:ext cx="7327900" cy="1574800"/>
            </a:xfrm>
            <a:prstGeom prst="round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Dental Service through the YEARS</a:t>
              </a:r>
            </a:p>
          </p:txBody>
        </p:sp>
      </p:grpSp>
      <p:sp>
        <p:nvSpPr>
          <p:cNvPr id="60" name="Rounded Rectangle 59">
            <a:extLst>
              <a:ext uri="{FF2B5EF4-FFF2-40B4-BE49-F238E27FC236}">
                <a16:creationId xmlns:a16="http://schemas.microsoft.com/office/drawing/2014/main" id="{EC35DB6D-1A15-E6CE-BD28-83CBACEC9BF3}"/>
              </a:ext>
            </a:extLst>
          </p:cNvPr>
          <p:cNvSpPr/>
          <p:nvPr/>
        </p:nvSpPr>
        <p:spPr>
          <a:xfrm>
            <a:off x="4779813" y="2203755"/>
            <a:ext cx="2619729" cy="2114616"/>
          </a:xfrm>
          <a:prstGeom prst="roundRect">
            <a:avLst/>
          </a:prstGeom>
          <a:blipFill dpi="0" rotWithShape="1">
            <a:blip r:embed="rId2"/>
            <a:srcRect/>
            <a:stretch>
              <a:fillRect b="-9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ounded Rectangle 61">
            <a:extLst>
              <a:ext uri="{FF2B5EF4-FFF2-40B4-BE49-F238E27FC236}">
                <a16:creationId xmlns:a16="http://schemas.microsoft.com/office/drawing/2014/main" id="{139B0AF8-B6B9-4387-0F97-6447970374BD}"/>
              </a:ext>
            </a:extLst>
          </p:cNvPr>
          <p:cNvSpPr/>
          <p:nvPr/>
        </p:nvSpPr>
        <p:spPr>
          <a:xfrm>
            <a:off x="4792155" y="4457773"/>
            <a:ext cx="2619729" cy="2114616"/>
          </a:xfrm>
          <a:prstGeom prst="roundRect">
            <a:avLst/>
          </a:prstGeom>
          <a:blipFill dpi="0" rotWithShape="1">
            <a:blip r:embed="rId3"/>
            <a:srcRect/>
            <a:stretch>
              <a:fillRect l="-1000" t="-2000" r="-1000" b="-2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87" name="Group 3086">
            <a:extLst>
              <a:ext uri="{FF2B5EF4-FFF2-40B4-BE49-F238E27FC236}">
                <a16:creationId xmlns:a16="http://schemas.microsoft.com/office/drawing/2014/main" id="{60D24800-B700-9CDD-BB0E-1248212C6CBD}"/>
              </a:ext>
            </a:extLst>
          </p:cNvPr>
          <p:cNvGrpSpPr/>
          <p:nvPr/>
        </p:nvGrpSpPr>
        <p:grpSpPr>
          <a:xfrm>
            <a:off x="636062" y="2381184"/>
            <a:ext cx="4024838" cy="3801672"/>
            <a:chOff x="636062" y="2381184"/>
            <a:chExt cx="4024838" cy="3801672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ADDD44F0-C997-BC5D-8A1D-AA435851E31E}"/>
                </a:ext>
              </a:extLst>
            </p:cNvPr>
            <p:cNvGrpSpPr/>
            <p:nvPr/>
          </p:nvGrpSpPr>
          <p:grpSpPr>
            <a:xfrm>
              <a:off x="636062" y="2381184"/>
              <a:ext cx="2912526" cy="707957"/>
              <a:chOff x="4596005" y="2225919"/>
              <a:chExt cx="2912526" cy="707957"/>
            </a:xfrm>
          </p:grpSpPr>
          <p:sp>
            <p:nvSpPr>
              <p:cNvPr id="48" name="Rounded Rectangle 47">
                <a:extLst>
                  <a:ext uri="{FF2B5EF4-FFF2-40B4-BE49-F238E27FC236}">
                    <a16:creationId xmlns:a16="http://schemas.microsoft.com/office/drawing/2014/main" id="{E2F1EF0E-9F10-C7B3-88BB-4F3F83F73135}"/>
                  </a:ext>
                </a:extLst>
              </p:cNvPr>
              <p:cNvSpPr/>
              <p:nvPr/>
            </p:nvSpPr>
            <p:spPr>
              <a:xfrm>
                <a:off x="4596005" y="2332497"/>
                <a:ext cx="2826457" cy="601379"/>
              </a:xfrm>
              <a:prstGeom prst="roundRect">
                <a:avLst/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4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endParaRPr>
              </a:p>
            </p:txBody>
          </p:sp>
          <p:sp>
            <p:nvSpPr>
              <p:cNvPr id="49" name="Rounded Rectangle 48">
                <a:extLst>
                  <a:ext uri="{FF2B5EF4-FFF2-40B4-BE49-F238E27FC236}">
                    <a16:creationId xmlns:a16="http://schemas.microsoft.com/office/drawing/2014/main" id="{175CBA94-A393-037A-8688-52F492782052}"/>
                  </a:ext>
                </a:extLst>
              </p:cNvPr>
              <p:cNvSpPr/>
              <p:nvPr/>
            </p:nvSpPr>
            <p:spPr>
              <a:xfrm>
                <a:off x="4682074" y="2225919"/>
                <a:ext cx="2826457" cy="601379"/>
              </a:xfrm>
              <a:prstGeom prst="roundRect">
                <a:avLst/>
              </a:prstGeom>
              <a:solidFill>
                <a:schemeClr val="tx2">
                  <a:lumMod val="25000"/>
                  <a:lumOff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400" dirty="0">
                    <a:solidFill>
                      <a:schemeClr val="accent1">
                        <a:lumMod val="75000"/>
                      </a:schemeClr>
                    </a:solidFill>
                    <a:latin typeface="Jumble" panose="02000503000000020004" pitchFamily="2" charset="0"/>
                  </a:rPr>
                  <a:t>1960s</a:t>
                </a:r>
              </a:p>
            </p:txBody>
          </p:sp>
        </p:grp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1EF5F2A7-F005-AADD-2544-FD737BDF8390}"/>
                </a:ext>
              </a:extLst>
            </p:cNvPr>
            <p:cNvSpPr txBox="1"/>
            <p:nvPr/>
          </p:nvSpPr>
          <p:spPr>
            <a:xfrm>
              <a:off x="636062" y="3505200"/>
              <a:ext cx="2912526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400" dirty="0">
                  <a:latin typeface="Georgia" panose="02040502050405020303" pitchFamily="18" charset="0"/>
                </a:rPr>
                <a:t>The NHS charges dental treatment.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400" dirty="0">
                  <a:latin typeface="Georgia" panose="02040502050405020303" pitchFamily="18" charset="0"/>
                </a:rPr>
                <a:t>The NHS form a cost-saving service.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400" dirty="0">
                  <a:latin typeface="Georgia" panose="02040502050405020303" pitchFamily="18" charset="0"/>
                </a:rPr>
                <a:t>Multi-surgery to sort assistants. </a:t>
              </a:r>
            </a:p>
          </p:txBody>
        </p:sp>
        <p:cxnSp>
          <p:nvCxnSpPr>
            <p:cNvPr id="3078" name="Straight Arrow Connector 3077">
              <a:extLst>
                <a:ext uri="{FF2B5EF4-FFF2-40B4-BE49-F238E27FC236}">
                  <a16:creationId xmlns:a16="http://schemas.microsoft.com/office/drawing/2014/main" id="{A763B492-F8BB-A209-31D9-6445663CE4C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677693" y="3429000"/>
              <a:ext cx="983207" cy="673100"/>
            </a:xfrm>
            <a:prstGeom prst="straightConnector1">
              <a:avLst/>
            </a:prstGeom>
            <a:ln w="95250"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88" name="Group 3087">
            <a:extLst>
              <a:ext uri="{FF2B5EF4-FFF2-40B4-BE49-F238E27FC236}">
                <a16:creationId xmlns:a16="http://schemas.microsoft.com/office/drawing/2014/main" id="{6F592278-2A27-BD91-3A22-3DEE1F73AC85}"/>
              </a:ext>
            </a:extLst>
          </p:cNvPr>
          <p:cNvGrpSpPr/>
          <p:nvPr/>
        </p:nvGrpSpPr>
        <p:grpSpPr>
          <a:xfrm>
            <a:off x="7547336" y="2381184"/>
            <a:ext cx="4077223" cy="4094804"/>
            <a:chOff x="7547336" y="2327894"/>
            <a:chExt cx="4077223" cy="4094804"/>
          </a:xfrm>
        </p:grpSpPr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B7F7EF8B-C1E7-3707-A95C-0886B5BFEB8B}"/>
                </a:ext>
              </a:extLst>
            </p:cNvPr>
            <p:cNvGrpSpPr/>
            <p:nvPr/>
          </p:nvGrpSpPr>
          <p:grpSpPr>
            <a:xfrm>
              <a:off x="8557343" y="2327894"/>
              <a:ext cx="2912526" cy="707957"/>
              <a:chOff x="4596005" y="2225919"/>
              <a:chExt cx="2912526" cy="707957"/>
            </a:xfrm>
          </p:grpSpPr>
          <p:sp>
            <p:nvSpPr>
              <p:cNvPr id="54" name="Rounded Rectangle 53">
                <a:extLst>
                  <a:ext uri="{FF2B5EF4-FFF2-40B4-BE49-F238E27FC236}">
                    <a16:creationId xmlns:a16="http://schemas.microsoft.com/office/drawing/2014/main" id="{DD38D85B-9C78-B802-5646-47E60E607207}"/>
                  </a:ext>
                </a:extLst>
              </p:cNvPr>
              <p:cNvSpPr/>
              <p:nvPr/>
            </p:nvSpPr>
            <p:spPr>
              <a:xfrm>
                <a:off x="4596005" y="2332497"/>
                <a:ext cx="2826457" cy="601379"/>
              </a:xfrm>
              <a:prstGeom prst="roundRect">
                <a:avLst/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4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endParaRPr>
              </a:p>
            </p:txBody>
          </p:sp>
          <p:sp>
            <p:nvSpPr>
              <p:cNvPr id="55" name="Rounded Rectangle 54">
                <a:extLst>
                  <a:ext uri="{FF2B5EF4-FFF2-40B4-BE49-F238E27FC236}">
                    <a16:creationId xmlns:a16="http://schemas.microsoft.com/office/drawing/2014/main" id="{E00D0F00-1445-6243-CA7A-5FFD89DB1CE6}"/>
                  </a:ext>
                </a:extLst>
              </p:cNvPr>
              <p:cNvSpPr/>
              <p:nvPr/>
            </p:nvSpPr>
            <p:spPr>
              <a:xfrm>
                <a:off x="4682074" y="2225919"/>
                <a:ext cx="2826457" cy="601379"/>
              </a:xfrm>
              <a:prstGeom prst="roundRect">
                <a:avLst/>
              </a:prstGeom>
              <a:solidFill>
                <a:schemeClr val="tx2">
                  <a:lumMod val="25000"/>
                  <a:lumOff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400" dirty="0">
                    <a:solidFill>
                      <a:schemeClr val="accent1">
                        <a:lumMod val="75000"/>
                      </a:schemeClr>
                    </a:solidFill>
                    <a:latin typeface="Jumble" panose="02000503000000020004" pitchFamily="2" charset="0"/>
                  </a:rPr>
                  <a:t>1990s</a:t>
                </a:r>
              </a:p>
            </p:txBody>
          </p:sp>
        </p:grpSp>
        <p:sp>
          <p:nvSpPr>
            <p:cNvPr id="3073" name="TextBox 3072">
              <a:extLst>
                <a:ext uri="{FF2B5EF4-FFF2-40B4-BE49-F238E27FC236}">
                  <a16:creationId xmlns:a16="http://schemas.microsoft.com/office/drawing/2014/main" id="{437CDE97-C64F-6D1F-F6C4-2621F014A1B0}"/>
                </a:ext>
              </a:extLst>
            </p:cNvPr>
            <p:cNvSpPr txBox="1"/>
            <p:nvPr/>
          </p:nvSpPr>
          <p:spPr>
            <a:xfrm>
              <a:off x="8488721" y="3375710"/>
              <a:ext cx="3135838" cy="30469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latin typeface="Georgia" panose="02040502050405020303" pitchFamily="18" charset="0"/>
                </a:rPr>
                <a:t>Technology and material improve.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latin typeface="Georgia" panose="02040502050405020303" pitchFamily="18" charset="0"/>
                </a:rPr>
                <a:t>Public health improve the hygiene.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latin typeface="Georgia" panose="02040502050405020303" pitchFamily="18" charset="0"/>
                </a:rPr>
                <a:t>Dental infection improve.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endParaRPr lang="en-US" sz="2400" dirty="0">
                <a:latin typeface="Georgia" panose="02040502050405020303" pitchFamily="18" charset="0"/>
              </a:endParaRPr>
            </a:p>
          </p:txBody>
        </p:sp>
        <p:cxnSp>
          <p:nvCxnSpPr>
            <p:cNvPr id="3080" name="Straight Arrow Connector 3079">
              <a:extLst>
                <a:ext uri="{FF2B5EF4-FFF2-40B4-BE49-F238E27FC236}">
                  <a16:creationId xmlns:a16="http://schemas.microsoft.com/office/drawing/2014/main" id="{845D1F10-A5EB-8967-9E87-9DC9370CBA2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47336" y="4844028"/>
              <a:ext cx="872764" cy="855064"/>
            </a:xfrm>
            <a:prstGeom prst="straightConnector1">
              <a:avLst/>
            </a:prstGeom>
            <a:ln w="95250"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91" name="TextBox 3090">
            <a:extLst>
              <a:ext uri="{FF2B5EF4-FFF2-40B4-BE49-F238E27FC236}">
                <a16:creationId xmlns:a16="http://schemas.microsoft.com/office/drawing/2014/main" id="{9A1A05B1-DBC2-BD2B-5B8A-3E90D95F1622}"/>
              </a:ext>
            </a:extLst>
          </p:cNvPr>
          <p:cNvSpPr txBox="1"/>
          <p:nvPr/>
        </p:nvSpPr>
        <p:spPr>
          <a:xfrm>
            <a:off x="1242819" y="6398860"/>
            <a:ext cx="16129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Georgia" panose="02040502050405020303" pitchFamily="18" charset="0"/>
              </a:rPr>
              <a:t>(NIH, 2020)</a:t>
            </a:r>
          </a:p>
        </p:txBody>
      </p:sp>
      <p:sp>
        <p:nvSpPr>
          <p:cNvPr id="3092" name="TextBox 3091">
            <a:extLst>
              <a:ext uri="{FF2B5EF4-FFF2-40B4-BE49-F238E27FC236}">
                <a16:creationId xmlns:a16="http://schemas.microsoft.com/office/drawing/2014/main" id="{5B436D32-7688-9F7C-9A8A-F43107F42719}"/>
              </a:ext>
            </a:extLst>
          </p:cNvPr>
          <p:cNvSpPr txBox="1"/>
          <p:nvPr/>
        </p:nvSpPr>
        <p:spPr>
          <a:xfrm>
            <a:off x="9250169" y="6400700"/>
            <a:ext cx="16129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Georgia" panose="02040502050405020303" pitchFamily="18" charset="0"/>
              </a:rPr>
              <a:t>(NIH, 2020)</a:t>
            </a:r>
          </a:p>
        </p:txBody>
      </p:sp>
      <p:sp>
        <p:nvSpPr>
          <p:cNvPr id="3093" name="TextBox 3092">
            <a:extLst>
              <a:ext uri="{FF2B5EF4-FFF2-40B4-BE49-F238E27FC236}">
                <a16:creationId xmlns:a16="http://schemas.microsoft.com/office/drawing/2014/main" id="{4BC1D30B-0198-5B42-1E18-D569FD8A6FCE}"/>
              </a:ext>
            </a:extLst>
          </p:cNvPr>
          <p:cNvSpPr txBox="1"/>
          <p:nvPr/>
        </p:nvSpPr>
        <p:spPr>
          <a:xfrm>
            <a:off x="5235410" y="1795500"/>
            <a:ext cx="16967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Georgia" panose="02040502050405020303" pitchFamily="18" charset="0"/>
              </a:rPr>
              <a:t>(Dentistry,2018)</a:t>
            </a:r>
          </a:p>
        </p:txBody>
      </p:sp>
      <p:sp>
        <p:nvSpPr>
          <p:cNvPr id="3094" name="TextBox 3093">
            <a:extLst>
              <a:ext uri="{FF2B5EF4-FFF2-40B4-BE49-F238E27FC236}">
                <a16:creationId xmlns:a16="http://schemas.microsoft.com/office/drawing/2014/main" id="{E584267C-91BD-CCEB-F71E-EAEE27A71B4F}"/>
              </a:ext>
            </a:extLst>
          </p:cNvPr>
          <p:cNvSpPr txBox="1"/>
          <p:nvPr/>
        </p:nvSpPr>
        <p:spPr>
          <a:xfrm>
            <a:off x="5455715" y="6566178"/>
            <a:ext cx="12805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Georgia" panose="02040502050405020303" pitchFamily="18" charset="0"/>
              </a:rPr>
              <a:t>(BBC,2004)</a:t>
            </a:r>
          </a:p>
        </p:txBody>
      </p:sp>
    </p:spTree>
    <p:extLst>
      <p:ext uri="{BB962C8B-B14F-4D97-AF65-F5344CB8AC3E}">
        <p14:creationId xmlns:p14="http://schemas.microsoft.com/office/powerpoint/2010/main" val="2074586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9AEA5EE6-49CE-47E4-F16C-195DBCCCFE03}"/>
              </a:ext>
            </a:extLst>
          </p:cNvPr>
          <p:cNvSpPr/>
          <p:nvPr/>
        </p:nvSpPr>
        <p:spPr>
          <a:xfrm>
            <a:off x="698500" y="80377"/>
            <a:ext cx="4762500" cy="3238500"/>
          </a:xfrm>
          <a:prstGeom prst="roundRect">
            <a:avLst/>
          </a:prstGeom>
          <a:blipFill dpi="0" rotWithShape="1">
            <a:blip r:embed="rId2"/>
            <a:srcRect/>
            <a:stretch>
              <a:fillRect l="-7000" t="-2000" r="-28000" b="-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DBFED7B-C771-18BC-4B7E-1E2EC6E62C9C}"/>
              </a:ext>
            </a:extLst>
          </p:cNvPr>
          <p:cNvGrpSpPr/>
          <p:nvPr/>
        </p:nvGrpSpPr>
        <p:grpSpPr>
          <a:xfrm>
            <a:off x="6197602" y="207377"/>
            <a:ext cx="5702298" cy="6443246"/>
            <a:chOff x="6197602" y="207377"/>
            <a:chExt cx="5702298" cy="6443246"/>
          </a:xfrm>
        </p:grpSpPr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86C8FCAE-F7E2-44FE-CE68-58EC9B596EEA}"/>
                </a:ext>
              </a:extLst>
            </p:cNvPr>
            <p:cNvSpPr/>
            <p:nvPr/>
          </p:nvSpPr>
          <p:spPr>
            <a:xfrm>
              <a:off x="6197602" y="427623"/>
              <a:ext cx="5448300" cy="6223000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Rounded Rectangle 15">
              <a:extLst>
                <a:ext uri="{FF2B5EF4-FFF2-40B4-BE49-F238E27FC236}">
                  <a16:creationId xmlns:a16="http://schemas.microsoft.com/office/drawing/2014/main" id="{1D8367B4-C43E-C551-0468-F658B90F71F9}"/>
                </a:ext>
              </a:extLst>
            </p:cNvPr>
            <p:cNvSpPr/>
            <p:nvPr/>
          </p:nvSpPr>
          <p:spPr>
            <a:xfrm>
              <a:off x="6451600" y="207377"/>
              <a:ext cx="5448300" cy="6223000"/>
            </a:xfrm>
            <a:prstGeom prst="round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Dental Service 2020s</a:t>
              </a:r>
            </a:p>
            <a:p>
              <a:pPr algn="ctr"/>
              <a:endParaRPr lang="en-US" sz="3200" dirty="0">
                <a:solidFill>
                  <a:schemeClr val="accent1">
                    <a:lumMod val="75000"/>
                  </a:schemeClr>
                </a:solidFill>
                <a:latin typeface="Jumble" panose="02000503000000020004" pitchFamily="2" charset="0"/>
              </a:endParaRP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chemeClr val="tx1"/>
                  </a:solidFill>
                  <a:latin typeface="Georgia" panose="02040502050405020303" pitchFamily="18" charset="0"/>
                </a:rPr>
                <a:t>NHS did not had money problems.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chemeClr val="tx1"/>
                  </a:solidFill>
                  <a:latin typeface="Georgia" panose="02040502050405020303" pitchFamily="18" charset="0"/>
                </a:rPr>
                <a:t>They spend £400 million for dentistry industry.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chemeClr val="tx1"/>
                  </a:solidFill>
                  <a:latin typeface="Georgia" panose="02040502050405020303" pitchFamily="18" charset="0"/>
                </a:rPr>
                <a:t>People struggle to get access to the dentist and in contract needs.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chemeClr val="tx1"/>
                  </a:solidFill>
                  <a:latin typeface="Georgia" panose="02040502050405020303" pitchFamily="18" charset="0"/>
                </a:rPr>
                <a:t>Dental treatment drop in 2020 to 2021 cause the covid-19.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chemeClr val="tx1"/>
                  </a:solidFill>
                  <a:latin typeface="Georgia" panose="02040502050405020303" pitchFamily="18" charset="0"/>
                </a:rPr>
                <a:t>They only did 10 min check for not cause of spreading.</a:t>
              </a:r>
            </a:p>
          </p:txBody>
        </p:sp>
      </p:grp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D398C364-0A5C-1111-25A2-2BB951764D2B}"/>
              </a:ext>
            </a:extLst>
          </p:cNvPr>
          <p:cNvSpPr/>
          <p:nvPr/>
        </p:nvSpPr>
        <p:spPr>
          <a:xfrm>
            <a:off x="698500" y="3429000"/>
            <a:ext cx="4762500" cy="3238500"/>
          </a:xfrm>
          <a:prstGeom prst="roundRect">
            <a:avLst>
              <a:gd name="adj" fmla="val 0"/>
            </a:avLst>
          </a:prstGeom>
          <a:blipFill dpi="0" rotWithShape="1">
            <a:blip r:embed="rId3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F53DED-4D17-4C7B-3874-19ADB0D732F7}"/>
              </a:ext>
            </a:extLst>
          </p:cNvPr>
          <p:cNvSpPr txBox="1"/>
          <p:nvPr/>
        </p:nvSpPr>
        <p:spPr>
          <a:xfrm>
            <a:off x="2313354" y="6457890"/>
            <a:ext cx="1532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highlight>
                  <a:srgbClr val="AACFFF"/>
                </a:highlight>
                <a:latin typeface="Georgia" panose="02040502050405020303" pitchFamily="18" charset="0"/>
              </a:rPr>
              <a:t>(BBC,2022)</a:t>
            </a:r>
          </a:p>
        </p:txBody>
      </p:sp>
    </p:spTree>
    <p:extLst>
      <p:ext uri="{BB962C8B-B14F-4D97-AF65-F5344CB8AC3E}">
        <p14:creationId xmlns:p14="http://schemas.microsoft.com/office/powerpoint/2010/main" val="2677761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E30A38F-D2EA-5ECF-CEC5-977750F0B786}"/>
              </a:ext>
            </a:extLst>
          </p:cNvPr>
          <p:cNvGrpSpPr/>
          <p:nvPr/>
        </p:nvGrpSpPr>
        <p:grpSpPr>
          <a:xfrm>
            <a:off x="536972" y="522089"/>
            <a:ext cx="11118056" cy="5813822"/>
            <a:chOff x="1352550" y="1593056"/>
            <a:chExt cx="9301162" cy="4014788"/>
          </a:xfrm>
        </p:grpSpPr>
        <p:sp>
          <p:nvSpPr>
            <p:cNvPr id="3" name="Rounded Rectangle 2">
              <a:extLst>
                <a:ext uri="{FF2B5EF4-FFF2-40B4-BE49-F238E27FC236}">
                  <a16:creationId xmlns:a16="http://schemas.microsoft.com/office/drawing/2014/main" id="{ED07DD99-6EF1-FA5C-EA29-4FEAF71BBBEB}"/>
                </a:ext>
              </a:extLst>
            </p:cNvPr>
            <p:cNvSpPr/>
            <p:nvPr/>
          </p:nvSpPr>
          <p:spPr>
            <a:xfrm>
              <a:off x="1352550" y="1935956"/>
              <a:ext cx="9115425" cy="3671888"/>
            </a:xfrm>
            <a:prstGeom prst="roundRect">
              <a:avLst>
                <a:gd name="adj" fmla="val 18613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" name="Rounded Rectangle 3">
              <a:extLst>
                <a:ext uri="{FF2B5EF4-FFF2-40B4-BE49-F238E27FC236}">
                  <a16:creationId xmlns:a16="http://schemas.microsoft.com/office/drawing/2014/main" id="{5001A055-77BB-41C1-C33E-F5AB1F91D2E7}"/>
                </a:ext>
              </a:extLst>
            </p:cNvPr>
            <p:cNvSpPr/>
            <p:nvPr/>
          </p:nvSpPr>
          <p:spPr>
            <a:xfrm>
              <a:off x="1538287" y="1593056"/>
              <a:ext cx="9115425" cy="3671888"/>
            </a:xfrm>
            <a:prstGeom prst="roundRect">
              <a:avLst>
                <a:gd name="adj" fmla="val 18613"/>
              </a:avLst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4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Conclusion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US" sz="2600" dirty="0">
                  <a:solidFill>
                    <a:schemeClr val="tx1"/>
                  </a:solidFill>
                  <a:latin typeface="Georgia" panose="02040502050405020303" pitchFamily="18" charset="0"/>
                </a:rPr>
                <a:t>Dental Services has developed through the years, the technology, the economy, the treatments and patients' hygiene.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US" sz="2600" dirty="0">
                  <a:solidFill>
                    <a:schemeClr val="tx1"/>
                  </a:solidFill>
                  <a:latin typeface="Georgia" panose="02040502050405020303" pitchFamily="18" charset="0"/>
                </a:rPr>
                <a:t>The NHS also has changed in 1948 dental treatment was cost-free to al citizens, the NHS had demands mainly to the dental diseases.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US" sz="2600" dirty="0">
                  <a:solidFill>
                    <a:schemeClr val="tx1"/>
                  </a:solidFill>
                  <a:latin typeface="Georgia" panose="02040502050405020303" pitchFamily="18" charset="0"/>
                </a:rPr>
                <a:t>Today the NHS has a balance of treatment and prevention, cause funding and regional issues.</a:t>
              </a:r>
            </a:p>
            <a:p>
              <a:r>
                <a:rPr lang="en-US" sz="2600" dirty="0">
                  <a:solidFill>
                    <a:schemeClr val="tx1"/>
                  </a:solidFill>
                  <a:latin typeface="Georgia" panose="02040502050405020303" pitchFamily="18" charset="0"/>
                </a:rPr>
                <a:t>Now in day dental service are easier to get and more treatments to get cure.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28770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Thanks Teeth Sticker">
            <a:extLst>
              <a:ext uri="{FF2B5EF4-FFF2-40B4-BE49-F238E27FC236}">
                <a16:creationId xmlns:a16="http://schemas.microsoft.com/office/drawing/2014/main" id="{0CBA3536-F4B3-AC22-B1AC-86A992B1E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00" y="589012"/>
            <a:ext cx="6096000" cy="547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110DDA7-6C6F-70E2-FEFB-E4282ADED505}"/>
              </a:ext>
            </a:extLst>
          </p:cNvPr>
          <p:cNvSpPr txBox="1"/>
          <p:nvPr/>
        </p:nvSpPr>
        <p:spPr>
          <a:xfrm>
            <a:off x="6604000" y="2171700"/>
            <a:ext cx="52197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dirty="0">
                <a:solidFill>
                  <a:schemeClr val="accent1">
                    <a:lumMod val="75000"/>
                  </a:schemeClr>
                </a:solidFill>
                <a:latin typeface="Jumble" panose="02000503000000020004" pitchFamily="2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062420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6CF6EB4-AC28-CECC-19FE-89121C7CF896}"/>
              </a:ext>
            </a:extLst>
          </p:cNvPr>
          <p:cNvGrpSpPr/>
          <p:nvPr/>
        </p:nvGrpSpPr>
        <p:grpSpPr>
          <a:xfrm>
            <a:off x="4241799" y="94759"/>
            <a:ext cx="3708400" cy="641841"/>
            <a:chOff x="2228850" y="368300"/>
            <a:chExt cx="7531100" cy="1778000"/>
          </a:xfrm>
        </p:grpSpPr>
        <p:sp>
          <p:nvSpPr>
            <p:cNvPr id="3" name="Rounded Rectangle 2">
              <a:extLst>
                <a:ext uri="{FF2B5EF4-FFF2-40B4-BE49-F238E27FC236}">
                  <a16:creationId xmlns:a16="http://schemas.microsoft.com/office/drawing/2014/main" id="{87A6EDA0-51B2-3546-1DCA-88B6538DDBF7}"/>
                </a:ext>
              </a:extLst>
            </p:cNvPr>
            <p:cNvSpPr/>
            <p:nvPr/>
          </p:nvSpPr>
          <p:spPr>
            <a:xfrm>
              <a:off x="2228850" y="571500"/>
              <a:ext cx="7327900" cy="1574800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" name="Rounded Rectangle 3">
              <a:extLst>
                <a:ext uri="{FF2B5EF4-FFF2-40B4-BE49-F238E27FC236}">
                  <a16:creationId xmlns:a16="http://schemas.microsoft.com/office/drawing/2014/main" id="{ABB7413B-1561-6ADD-03A7-72B7626E1183}"/>
                </a:ext>
              </a:extLst>
            </p:cNvPr>
            <p:cNvSpPr/>
            <p:nvPr/>
          </p:nvSpPr>
          <p:spPr>
            <a:xfrm>
              <a:off x="2432050" y="368300"/>
              <a:ext cx="7327900" cy="1574800"/>
            </a:xfrm>
            <a:prstGeom prst="round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0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Reference List</a:t>
              </a: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E190ADC8-9FF8-81F1-86EE-9BB4E327D5E8}"/>
              </a:ext>
            </a:extLst>
          </p:cNvPr>
          <p:cNvSpPr txBox="1"/>
          <p:nvPr/>
        </p:nvSpPr>
        <p:spPr>
          <a:xfrm>
            <a:off x="196259" y="1267153"/>
            <a:ext cx="11699421" cy="6082691"/>
          </a:xfrm>
          <a:prstGeom prst="rect">
            <a:avLst/>
          </a:prstGeom>
          <a:noFill/>
        </p:spPr>
        <p:txBody>
          <a:bodyPr wrap="square" lIns="90000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500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BBC (2024) </a:t>
            </a:r>
            <a:r>
              <a:rPr lang="en-GB" sz="1500" i="1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NHS dentist shortages to be tackled with cash incentive</a:t>
            </a:r>
            <a:r>
              <a:rPr lang="en-GB" sz="1500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 </a:t>
            </a:r>
            <a:r>
              <a:rPr lang="en-GB" sz="1500" u="sng" kern="100" dirty="0">
                <a:solidFill>
                  <a:srgbClr val="467886"/>
                </a:solidFill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https://www.bbc.co.uk/news/health-68171171</a:t>
            </a:r>
            <a:r>
              <a:rPr lang="en-GB" sz="1500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 of July 2024).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500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Dental Care (2020) </a:t>
            </a:r>
            <a:r>
              <a:rPr lang="en-GB" sz="1500" i="1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This Article Is about All Dental Services Types and Their Categories</a:t>
            </a:r>
            <a:r>
              <a:rPr lang="en-GB" sz="1500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 </a:t>
            </a:r>
            <a:r>
              <a:rPr lang="en-GB" sz="1500" u="sng" kern="100" dirty="0">
                <a:solidFill>
                  <a:srgbClr val="467886"/>
                </a:solidFill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https://www.elegantdentcare.com/blog/full-list-of-dental-services-types-definitions-and-procedures/#:~:text=The%20dental%20services%20definition%20refers,to%20dental%20services%20as%20well.</a:t>
            </a:r>
            <a:r>
              <a:rPr lang="en-GB" sz="1500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(Accessed: 2 of July 2024).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500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Hellyer, P. (2022) </a:t>
            </a:r>
            <a:r>
              <a:rPr lang="en-GB" sz="1500" i="1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From post-war veteran to post-millennium provider: a brief history of general dental practice from 1950-2021 in eight job advertisements</a:t>
            </a:r>
            <a:r>
              <a:rPr lang="en-GB" sz="1500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</a:t>
            </a:r>
            <a:r>
              <a:rPr lang="en-GB" sz="1500" kern="100" dirty="0" err="1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at:</a:t>
            </a:r>
            <a:r>
              <a:rPr lang="en-GB" sz="1500" u="sng" kern="100" dirty="0" err="1">
                <a:solidFill>
                  <a:srgbClr val="467886"/>
                </a:solidFill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</a:t>
            </a:r>
            <a:r>
              <a:rPr lang="en-GB" sz="1500" u="sng" kern="100" dirty="0">
                <a:solidFill>
                  <a:srgbClr val="467886"/>
                </a:solidFill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://www.ncbi.nlm.nih.gov/pmc/articles/PMC9305027/#:~:text=By%201950%2C%20the%20NHS%20in,nine%20months%20of%20the%20service.</a:t>
            </a:r>
            <a:r>
              <a:rPr lang="en-GB" sz="1500" kern="100" dirty="0">
                <a:effectLst/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(Accessed: 2 of July 2024).</a:t>
            </a:r>
            <a:endParaRPr lang="en-GB" sz="1500" b="1" kern="100" dirty="0">
              <a:effectLst/>
              <a:latin typeface="Georgia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500" kern="100" dirty="0">
              <a:effectLst/>
              <a:latin typeface="Georgia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b="0" i="0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BBC (2024) </a:t>
            </a:r>
            <a:r>
              <a:rPr lang="en-GB" sz="1600" b="0" i="1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Number of NHS dental treatments in England</a:t>
            </a:r>
            <a:br>
              <a:rPr lang="en-GB" sz="1600" i="1" dirty="0">
                <a:latin typeface="Georgia" panose="02040502050405020303" pitchFamily="18" charset="0"/>
              </a:rPr>
            </a:br>
            <a:r>
              <a:rPr lang="en-GB" sz="1600" b="0" i="1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below pre-pandemic levels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. Available at: </a:t>
            </a:r>
            <a:r>
              <a:rPr lang="en-GB" sz="1600" b="0" i="0" u="none" strike="noStrike" dirty="0">
                <a:solidFill>
                  <a:srgbClr val="20366F"/>
                </a:solidFill>
                <a:effectLst/>
                <a:latin typeface="Georgia" panose="02040502050405020303" pitchFamily="18" charset="0"/>
                <a:hlinkClick r:id="rId3"/>
              </a:rPr>
              <a:t>https://www.bbc.co.uk/news/health-68171171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 (Accessed: 2 of July 2024).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BBC. (2004) </a:t>
            </a:r>
            <a:r>
              <a:rPr lang="en-GB" sz="1600" u="none" strike="noStrike" dirty="0">
                <a:effectLst/>
                <a:latin typeface="Georgia" panose="02040502050405020303" pitchFamily="18" charset="0"/>
              </a:rPr>
              <a:t>Changing face of dentistry</a:t>
            </a:r>
            <a:r>
              <a:rPr lang="en-GB" sz="1600" u="none" strike="noStrike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.</a:t>
            </a:r>
            <a:r>
              <a:rPr lang="en-GB" sz="1600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 Available at: </a:t>
            </a:r>
            <a:r>
              <a:rPr lang="en-GB" sz="1600" u="none" strike="noStrike" dirty="0">
                <a:solidFill>
                  <a:srgbClr val="20366F"/>
                </a:solidFill>
                <a:effectLst/>
                <a:latin typeface="Georgia" panose="02040502050405020303" pitchFamily="18" charset="0"/>
                <a:hlinkClick r:id="rId6"/>
              </a:rPr>
              <a:t>http://news.bbc.co.uk/1/hi/magazine/3502813.stm</a:t>
            </a:r>
            <a:r>
              <a:rPr lang="en-GB" sz="1600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 (Accessed: 2 of July 2024).</a:t>
            </a:r>
          </a:p>
          <a:p>
            <a:pPr algn="l"/>
            <a:r>
              <a:rPr lang="en-GB" sz="1600" b="0" i="0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Dentistry . (2018) </a:t>
            </a:r>
            <a:r>
              <a:rPr lang="en-GB" sz="1600" i="1" u="none" strike="noStrike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NHS dentistry throughout the years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. Available at: </a:t>
            </a:r>
            <a:r>
              <a:rPr lang="en-GB" sz="1600" b="0" i="0" u="none" strike="noStrike" dirty="0">
                <a:solidFill>
                  <a:srgbClr val="20366F"/>
                </a:solidFill>
                <a:effectLst/>
                <a:latin typeface="Georgia" panose="02040502050405020303" pitchFamily="18" charset="0"/>
                <a:hlinkClick r:id="rId7"/>
              </a:rPr>
              <a:t>https://dentistry.co.uk/2018/09/19/nhs-dentistry-throughout-years/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Georgia" panose="02040502050405020303" pitchFamily="18" charset="0"/>
              </a:rPr>
              <a:t> (Accessed: 2 of July 2024).</a:t>
            </a:r>
          </a:p>
          <a:p>
            <a:pPr algn="l"/>
            <a:endParaRPr lang="en-GB" sz="1500" kern="100" dirty="0">
              <a:effectLst/>
              <a:latin typeface="Georgia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500" kern="100" dirty="0">
              <a:effectLst/>
              <a:latin typeface="Georgia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1500" dirty="0">
              <a:solidFill>
                <a:srgbClr val="333333"/>
              </a:solidFill>
              <a:highlight>
                <a:srgbClr val="FBFBFB"/>
              </a:highlight>
              <a:latin typeface="Georgia" panose="02040502050405020303" pitchFamily="18" charset="0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A2E24C5F-40AD-0797-BEA6-FC7D1E64B2B8}"/>
              </a:ext>
            </a:extLst>
          </p:cNvPr>
          <p:cNvGrpSpPr/>
          <p:nvPr/>
        </p:nvGrpSpPr>
        <p:grpSpPr>
          <a:xfrm>
            <a:off x="4943187" y="4095740"/>
            <a:ext cx="2205563" cy="425516"/>
            <a:chOff x="4596005" y="2225919"/>
            <a:chExt cx="2912526" cy="707957"/>
          </a:xfrm>
        </p:grpSpPr>
        <p:sp>
          <p:nvSpPr>
            <p:cNvPr id="40" name="Rounded Rectangle 39">
              <a:extLst>
                <a:ext uri="{FF2B5EF4-FFF2-40B4-BE49-F238E27FC236}">
                  <a16:creationId xmlns:a16="http://schemas.microsoft.com/office/drawing/2014/main" id="{13ED4657-CC71-6E0C-7AFF-AC52227F246F}"/>
                </a:ext>
              </a:extLst>
            </p:cNvPr>
            <p:cNvSpPr/>
            <p:nvPr/>
          </p:nvSpPr>
          <p:spPr>
            <a:xfrm>
              <a:off x="4596005" y="2332497"/>
              <a:ext cx="2826457" cy="601379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dirty="0">
                <a:solidFill>
                  <a:schemeClr val="accent1">
                    <a:lumMod val="75000"/>
                  </a:schemeClr>
                </a:solidFill>
                <a:latin typeface="Jumble" panose="02000503000000020004" pitchFamily="2" charset="0"/>
              </a:endParaRPr>
            </a:p>
          </p:txBody>
        </p:sp>
        <p:sp>
          <p:nvSpPr>
            <p:cNvPr id="41" name="Rounded Rectangle 40">
              <a:extLst>
                <a:ext uri="{FF2B5EF4-FFF2-40B4-BE49-F238E27FC236}">
                  <a16:creationId xmlns:a16="http://schemas.microsoft.com/office/drawing/2014/main" id="{4A37EFB7-C6E7-2F7A-0945-863377EA4F6B}"/>
                </a:ext>
              </a:extLst>
            </p:cNvPr>
            <p:cNvSpPr/>
            <p:nvPr/>
          </p:nvSpPr>
          <p:spPr>
            <a:xfrm>
              <a:off x="4682074" y="2225919"/>
              <a:ext cx="2826457" cy="601379"/>
            </a:xfrm>
            <a:prstGeom prst="roundRect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chemeClr val="accent1">
                      <a:lumMod val="75000"/>
                    </a:schemeClr>
                  </a:solidFill>
                  <a:latin typeface="Jumble" panose="02000503000000020004" pitchFamily="2" charset="0"/>
                </a:rPr>
                <a:t>Images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58173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</TotalTime>
  <Words>643</Words>
  <Application>Microsoft Macintosh PowerPoint</Application>
  <PresentationFormat>Widescreen</PresentationFormat>
  <Paragraphs>60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Georgia</vt:lpstr>
      <vt:lpstr>Jumble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Nicole De La Cruz Conce (2327663)</dc:creator>
  <cp:lastModifiedBy>Nicole De La Cruz Conce (2327663)</cp:lastModifiedBy>
  <cp:revision>3</cp:revision>
  <dcterms:created xsi:type="dcterms:W3CDTF">2024-06-19T13:43:20Z</dcterms:created>
  <dcterms:modified xsi:type="dcterms:W3CDTF">2024-07-03T11:37:40Z</dcterms:modified>
</cp:coreProperties>
</file>