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politicsandpolicy/why-do-firms-run-all-employee-stock-purchase-plans-2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akinithappen.co.uk/Articles/The-Impact-Of-Stress-On-Businesses-And-Organisation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1C000-17DE-428B-9099-75F8668E89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 Solving and Decision Making</a:t>
            </a:r>
            <a:br>
              <a:rPr lang="en-GB" dirty="0"/>
            </a:br>
            <a:r>
              <a:rPr lang="en-GB" sz="3600" dirty="0"/>
              <a:t>Paula Georgiana Mocanu student ID 2009430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79E2A-5A1F-4A74-BD86-44496911057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Task 1: stress in the </a:t>
            </a:r>
            <a:r>
              <a:rPr lang="en-GB" dirty="0" err="1"/>
              <a:t>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982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27414-F455-4135-BF2A-CE2D84E39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Work-related stress impact on people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99AAD73-1C86-48E5-906C-98C4DACE4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707" y="2691953"/>
            <a:ext cx="6443445" cy="355644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1E1C3CE-13F1-4321-ADB9-7E42B738E159}"/>
              </a:ext>
            </a:extLst>
          </p:cNvPr>
          <p:cNvSpPr txBox="1"/>
          <p:nvPr/>
        </p:nvSpPr>
        <p:spPr>
          <a:xfrm>
            <a:off x="4314548" y="6418555"/>
            <a:ext cx="2443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(Statista,, 2021)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F275B-2ADB-4A75-9B24-8C793BC52488}"/>
              </a:ext>
            </a:extLst>
          </p:cNvPr>
          <p:cNvSpPr txBox="1"/>
          <p:nvPr/>
        </p:nvSpPr>
        <p:spPr>
          <a:xfrm>
            <a:off x="7332955" y="2760955"/>
            <a:ext cx="44210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		Cause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Work-related politics: 38% women and 35% men.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 performance: 30% men and women.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Financial stress: generation Z.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6B6653-19BE-4E64-B859-89ED146615D0}"/>
              </a:ext>
            </a:extLst>
          </p:cNvPr>
          <p:cNvSpPr txBox="1"/>
          <p:nvPr/>
        </p:nvSpPr>
        <p:spPr>
          <a:xfrm>
            <a:off x="7457243" y="4238283"/>
            <a:ext cx="44200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Impact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service departments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Sales departments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4CA08F-1111-4DF9-BC69-C6F1EB2224A5}"/>
              </a:ext>
            </a:extLst>
          </p:cNvPr>
          <p:cNvSpPr txBox="1"/>
          <p:nvPr/>
        </p:nvSpPr>
        <p:spPr>
          <a:xfrm>
            <a:off x="7332955" y="5608767"/>
            <a:ext cx="47406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14.7 billion USD expenditure for illnesses caused by work-related stress and pressure on NHS.</a:t>
            </a:r>
          </a:p>
        </p:txBody>
      </p:sp>
    </p:spTree>
    <p:extLst>
      <p:ext uri="{BB962C8B-B14F-4D97-AF65-F5344CB8AC3E}">
        <p14:creationId xmlns:p14="http://schemas.microsoft.com/office/powerpoint/2010/main" val="3875929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2120F-F09D-488C-8407-D4213C0B5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Work-related stress impact on organizations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CEBCD-031C-455D-9E12-B59222E01E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effectLst/>
                <a:latin typeface="Arial" panose="020B0604020202020204" pitchFamily="34" charset="0"/>
              </a:rPr>
              <a:t>Absenteeism, presenteeism and ill health -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0" i="0" dirty="0">
                <a:effectLst/>
                <a:latin typeface="Arial" panose="020B0604020202020204" pitchFamily="34" charset="0"/>
              </a:rPr>
              <a:t>organisation’s lack of resources, the loss of knowledge and experience.</a:t>
            </a:r>
          </a:p>
          <a:p>
            <a:r>
              <a:rPr lang="en-GB" b="1" i="0" dirty="0">
                <a:effectLst/>
                <a:latin typeface="Arial" panose="020B0604020202020204" pitchFamily="34" charset="0"/>
              </a:rPr>
              <a:t>Staff turnover, recruitment and training - </a:t>
            </a:r>
            <a:r>
              <a:rPr lang="en-GB" b="0" i="0" dirty="0">
                <a:effectLst/>
                <a:latin typeface="Arial" panose="020B0604020202020204" pitchFamily="34" charset="0"/>
              </a:rPr>
              <a:t>to recruit new employees with the associated time and costs of this recruitment and training.</a:t>
            </a:r>
          </a:p>
          <a:p>
            <a:r>
              <a:rPr lang="en-GB" b="1" i="0" dirty="0">
                <a:effectLst/>
                <a:latin typeface="Arial" panose="020B0604020202020204" pitchFamily="34" charset="0"/>
              </a:rPr>
              <a:t>Communication and relationships - </a:t>
            </a:r>
            <a:r>
              <a:rPr lang="en-GB" b="0" i="0" dirty="0">
                <a:effectLst/>
                <a:latin typeface="Arial" panose="020B0604020202020204" pitchFamily="34" charset="0"/>
              </a:rPr>
              <a:t>angry, irritable and withdrawn employees, high staff turnover impact negatively team dynamics, communication within and outside the company.</a:t>
            </a:r>
          </a:p>
          <a:p>
            <a:r>
              <a:rPr lang="en-GB" b="1" i="0" dirty="0">
                <a:effectLst/>
                <a:latin typeface="Arial" panose="020B0604020202020204" pitchFamily="34" charset="0"/>
              </a:rPr>
              <a:t>Business and financial performance - </a:t>
            </a:r>
            <a:r>
              <a:rPr lang="en-GB" b="0" i="0" dirty="0">
                <a:effectLst/>
                <a:latin typeface="Arial" panose="020B0604020202020204" pitchFamily="34" charset="0"/>
              </a:rPr>
              <a:t>a deterioration in the company or organisation performance:  sales, profitability and cash flow.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54208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853BC-1903-4B1D-9C15-195D1EAF1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844" y="405413"/>
            <a:ext cx="10131425" cy="1456267"/>
          </a:xfrm>
        </p:spPr>
        <p:txBody>
          <a:bodyPr/>
          <a:lstStyle/>
          <a:p>
            <a:r>
              <a:rPr lang="en-GB" dirty="0"/>
              <a:t>				Cause-effect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757FF-6CD9-411D-9CC5-14113B1F7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2142067"/>
            <a:ext cx="3371294" cy="3649133"/>
          </a:xfrm>
        </p:spPr>
        <p:txBody>
          <a:bodyPr>
            <a:normAutofit fontScale="92500"/>
          </a:bodyPr>
          <a:lstStyle/>
          <a:p>
            <a:r>
              <a:rPr lang="en-GB" dirty="0"/>
              <a:t>Work performance stress related and Financial problems stress related cause chest pains, circulatory problems, gastrointestinal problems, which generated 943,000 hospital admissions in a pandemic year.</a:t>
            </a:r>
          </a:p>
          <a:p>
            <a:r>
              <a:rPr lang="en-GB" dirty="0"/>
              <a:t>Long work hours, heavy work-load, job insecurity, conflicts with peers or management caused drop in work performance, depression, anxiety, sleeping difficulties.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C457F3-D0A9-4918-B878-D1A0312C0197}"/>
              </a:ext>
            </a:extLst>
          </p:cNvPr>
          <p:cNvSpPr txBox="1"/>
          <p:nvPr/>
        </p:nvSpPr>
        <p:spPr>
          <a:xfrm>
            <a:off x="5308846" y="2734323"/>
            <a:ext cx="58503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dirty="0">
                <a:effectLst/>
                <a:latin typeface="Arial" panose="020B0604020202020204" pitchFamily="34" charset="0"/>
              </a:rPr>
              <a:t>Absenteeism and long term chronic disease impacts the other employees.</a:t>
            </a:r>
          </a:p>
          <a:p>
            <a:r>
              <a:rPr lang="en-GB" b="1" dirty="0">
                <a:latin typeface="Arial" panose="020B0604020202020204" pitchFamily="34" charset="0"/>
              </a:rPr>
              <a:t>Raised pressure on the other employees.</a:t>
            </a:r>
          </a:p>
          <a:p>
            <a:r>
              <a:rPr lang="en-GB" b="1" dirty="0">
                <a:latin typeface="Arial" panose="020B0604020202020204" pitchFamily="34" charset="0"/>
              </a:rPr>
              <a:t>Increased staff turnover.</a:t>
            </a:r>
          </a:p>
          <a:p>
            <a:r>
              <a:rPr lang="en-GB" b="1" dirty="0">
                <a:latin typeface="Arial" panose="020B0604020202020204" pitchFamily="34" charset="0"/>
              </a:rPr>
              <a:t>Decreased motivation.</a:t>
            </a:r>
          </a:p>
          <a:p>
            <a:r>
              <a:rPr lang="en-GB" b="1" dirty="0">
                <a:latin typeface="Arial" panose="020B0604020202020204" pitchFamily="34" charset="0"/>
              </a:rPr>
              <a:t>Decreased productivity.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170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245C8-920D-4B7C-A2C5-A25F592DE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External environment analysis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9C5041-0067-43DD-B43E-66F044DCD3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1" y="2065867"/>
            <a:ext cx="4950975" cy="364966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3C9856-03EA-4B00-8CBA-785787DCE5F2}"/>
              </a:ext>
            </a:extLst>
          </p:cNvPr>
          <p:cNvSpPr txBox="1"/>
          <p:nvPr/>
        </p:nvSpPr>
        <p:spPr>
          <a:xfrm>
            <a:off x="6096000" y="2166151"/>
            <a:ext cx="548935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External economic factors: lockdown and economic downturn</a:t>
            </a:r>
          </a:p>
          <a:p>
            <a:r>
              <a:rPr lang="en-GB" dirty="0"/>
              <a:t>External Political factors: Uncertainty and need for new laws</a:t>
            </a:r>
          </a:p>
          <a:p>
            <a:r>
              <a:rPr lang="en-GB" dirty="0"/>
              <a:t>External Social Factors: Aging population, lack of skills.</a:t>
            </a:r>
          </a:p>
          <a:p>
            <a:r>
              <a:rPr lang="en-GB" dirty="0"/>
              <a:t>External technological factors: development of online commerce and long hours online.</a:t>
            </a:r>
          </a:p>
          <a:p>
            <a:r>
              <a:rPr lang="en-GB" dirty="0"/>
              <a:t>External environmental factors: Concerning climate change.</a:t>
            </a:r>
          </a:p>
          <a:p>
            <a:r>
              <a:rPr lang="en-GB" dirty="0"/>
              <a:t>External competition: More skilled workers, younger and more resilient.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258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293CA-FC7B-491C-945A-8566E365E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		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DA84C-0DE1-4C48-973D-DA15EA984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0015" y="2142067"/>
            <a:ext cx="5037211" cy="364913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Free yoga and meditation classes for the employees.</a:t>
            </a:r>
          </a:p>
          <a:p>
            <a:r>
              <a:rPr lang="en-US" dirty="0"/>
              <a:t>Resilience training on the job.</a:t>
            </a:r>
          </a:p>
          <a:p>
            <a:r>
              <a:rPr lang="en-US" dirty="0"/>
              <a:t>Individual counselors at the work place.</a:t>
            </a:r>
          </a:p>
          <a:p>
            <a:r>
              <a:rPr lang="en-GB" dirty="0"/>
              <a:t>Indoor and outdoor physical activities.</a:t>
            </a:r>
          </a:p>
          <a:p>
            <a:r>
              <a:rPr lang="en-GB" dirty="0"/>
              <a:t>Ensure a better work-life balance.</a:t>
            </a:r>
          </a:p>
          <a:p>
            <a:r>
              <a:rPr lang="en-GB" dirty="0"/>
              <a:t>Reduce high work pressure by reducing the week work to 4 days.</a:t>
            </a:r>
          </a:p>
          <a:p>
            <a:r>
              <a:rPr lang="en-GB" dirty="0"/>
              <a:t>Promote a healthy diet and a positive work attitude.</a:t>
            </a:r>
          </a:p>
          <a:p>
            <a:r>
              <a:rPr lang="en-GB" dirty="0"/>
              <a:t>Increase promotions and incentives at the workplace.</a:t>
            </a:r>
          </a:p>
          <a:p>
            <a:r>
              <a:rPr lang="en-GB" dirty="0"/>
              <a:t>Work more on teams.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B17CF67-6DA2-441D-8F13-0BAADAC6C5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2613" y="2242735"/>
            <a:ext cx="5637402" cy="331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09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9086F-7F65-47B0-9AE9-BBF951264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2DB-1039-49C9-BF37-C4056A416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 (2020)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https://www.cipd.co.uk/knowledge/strategy/organisational-development/pestle-analysis-factsheet#gref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Makin, L. (2017)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Impact Of Stress On Businesses And Organisations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http://makinithappen.co.uk/Articles/The-Impact-Of-Stress-On-Businesses-And-Organisations.html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and Markets (2021)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Workplace Stress Management Market Analysis Report 2021-2028: Breakdown by Stress Assessment, Yoga &amp; Meditation, Resilience Training, Progress Tracking Metrics. Available at: https://www.businesswire.com/news/home/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Statista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Common types of stress in the UK. Available at: https://www.statista.com.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8147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{1748AB06-FB93-44C4-BB59-1A922379E175}tf03457452</Template>
  <TotalTime>84</TotalTime>
  <Words>544</Words>
  <Application>Microsoft Office PowerPoint</Application>
  <PresentationFormat>Widescreen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Celestial</vt:lpstr>
      <vt:lpstr>Problem Solving and Decision Making Paula Georgiana Mocanu student ID 2009430 </vt:lpstr>
      <vt:lpstr>        Work-related stress impact on people</vt:lpstr>
      <vt:lpstr>Work-related stress impact on organizations</vt:lpstr>
      <vt:lpstr>    Cause-effect analysis</vt:lpstr>
      <vt:lpstr>               External environment analysis</vt:lpstr>
      <vt:lpstr>       solutions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Paula G. Mocanu student ID 211009</dc:title>
  <dc:creator>Admin</dc:creator>
  <cp:lastModifiedBy>Paula Georgiana Mocanu (2009430)</cp:lastModifiedBy>
  <cp:revision>5</cp:revision>
  <dcterms:created xsi:type="dcterms:W3CDTF">2021-11-09T06:51:54Z</dcterms:created>
  <dcterms:modified xsi:type="dcterms:W3CDTF">2021-11-09T11:11:22Z</dcterms:modified>
</cp:coreProperties>
</file>