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30"/>
  </p:handoutMasterIdLst>
  <p:sldIdLst>
    <p:sldId id="315" r:id="rId2"/>
    <p:sldId id="344" r:id="rId3"/>
    <p:sldId id="324" r:id="rId4"/>
    <p:sldId id="347" r:id="rId5"/>
    <p:sldId id="349" r:id="rId6"/>
    <p:sldId id="350" r:id="rId7"/>
    <p:sldId id="351" r:id="rId8"/>
    <p:sldId id="317" r:id="rId9"/>
    <p:sldId id="336" r:id="rId10"/>
    <p:sldId id="334" r:id="rId11"/>
    <p:sldId id="323" r:id="rId12"/>
    <p:sldId id="345" r:id="rId13"/>
    <p:sldId id="335" r:id="rId14"/>
    <p:sldId id="352" r:id="rId15"/>
    <p:sldId id="325" r:id="rId16"/>
    <p:sldId id="327" r:id="rId17"/>
    <p:sldId id="329" r:id="rId18"/>
    <p:sldId id="331" r:id="rId19"/>
    <p:sldId id="332" r:id="rId20"/>
    <p:sldId id="322" r:id="rId21"/>
    <p:sldId id="328" r:id="rId22"/>
    <p:sldId id="339" r:id="rId23"/>
    <p:sldId id="337" r:id="rId24"/>
    <p:sldId id="340" r:id="rId25"/>
    <p:sldId id="326" r:id="rId26"/>
    <p:sldId id="342" r:id="rId27"/>
    <p:sldId id="341" r:id="rId28"/>
    <p:sldId id="353" r:id="rId2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2787"/>
    <p:restoredTop sz="90929"/>
  </p:normalViewPr>
  <p:slideViewPr>
    <p:cSldViewPr>
      <p:cViewPr varScale="1">
        <p:scale>
          <a:sx n="83" d="100"/>
          <a:sy n="83" d="100"/>
        </p:scale>
        <p:origin x="-98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71E848B-0A9A-4158-9DE0-6760A8CA755B}" type="datetimeFigureOut">
              <a:rPr lang="en-US"/>
              <a:pPr>
                <a:defRPr/>
              </a:pPr>
              <a:t>2/13/2017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8BECA31-2B86-4992-BE5D-1EE86B416B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CC20FE-07B1-4C1B-8796-7BD21C98FF8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77BC3-602A-4A14-9A78-BBEE6FC3080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F2185-CDED-4A38-9A0D-C24ED429AF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CCB9D3-B538-4D9E-AB64-A41A3F5DC54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2F123-25AA-4ED2-8A3C-A1996B53E69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19A524-01AE-4A59-8F37-6BDF6411114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3CA3E5-CC0E-4BEE-BFB3-4FDCC2ADE8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44C0FA-1729-49F2-BA1E-16BCB1BB51E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A93411-891C-4019-82F6-6622EC8E0BE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A3A8FD-BD2F-422C-8CF9-E4739382C12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C246C-B487-4198-95AD-085025B4DF9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4795658-5F10-45E0-88D1-F7894FE97CD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429256" y="1071546"/>
            <a:ext cx="336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i="1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ZEITGEIST</a:t>
            </a:r>
            <a:endParaRPr lang="en-GB" sz="4800" b="1" i="1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archaeologist 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81000"/>
            <a:ext cx="5541963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5000628" y="714356"/>
            <a:ext cx="336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i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ZEITGEIST</a:t>
            </a:r>
            <a:endParaRPr lang="en-GB" sz="4800" b="1" i="1" dirty="0">
              <a:solidFill>
                <a:schemeClr val="bg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643438" y="357166"/>
            <a:ext cx="3368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i="1" dirty="0" smtClean="0">
                <a:latin typeface="Arial" pitchFamily="34" charset="0"/>
                <a:cs typeface="Arial" pitchFamily="34" charset="0"/>
              </a:rPr>
              <a:t>ZEITGEIST</a:t>
            </a:r>
            <a:endParaRPr lang="en-GB" sz="4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eeler_rxdek8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0034" y="785794"/>
            <a:ext cx="464347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“archaeology is destructive”</a:t>
            </a:r>
            <a:endParaRPr lang="en-GB" sz="4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28596" y="3214686"/>
            <a:ext cx="49630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Sir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Mortimer Wheeler </a:t>
            </a:r>
          </a:p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1954 </a:t>
            </a:r>
            <a:r>
              <a:rPr lang="en-GB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Archaeology from the earth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05551_1.jpg"/>
          <p:cNvPicPr>
            <a:picLocks noChangeAspect="1"/>
          </p:cNvPicPr>
          <p:nvPr/>
        </p:nvPicPr>
        <p:blipFill>
          <a:blip r:embed="rId2">
            <a:lum bright="-6000" contrast="-24000"/>
          </a:blip>
          <a:stretch>
            <a:fillRect/>
          </a:stretch>
        </p:blipFill>
        <p:spPr>
          <a:xfrm>
            <a:off x="0" y="-8021"/>
            <a:ext cx="9144000" cy="68660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29388" y="2285992"/>
            <a:ext cx="27146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“You’ve never had it so good”</a:t>
            </a:r>
            <a:endParaRPr lang="en-GB" sz="4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500694" y="6143644"/>
            <a:ext cx="350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Harold Macmillan 1957</a:t>
            </a:r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05551_1.jpg"/>
          <p:cNvPicPr>
            <a:picLocks noChangeAspect="1"/>
          </p:cNvPicPr>
          <p:nvPr/>
        </p:nvPicPr>
        <p:blipFill>
          <a:blip r:embed="rId2">
            <a:lum bright="62000" contrast="-71000"/>
          </a:blip>
          <a:stretch>
            <a:fillRect/>
          </a:stretch>
        </p:blipFill>
        <p:spPr>
          <a:xfrm>
            <a:off x="0" y="-8021"/>
            <a:ext cx="9144000" cy="68660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29388" y="2285992"/>
            <a:ext cx="27146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“You’ve never had it so good”</a:t>
            </a:r>
            <a:endParaRPr lang="en-GB" sz="4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82" y="214290"/>
            <a:ext cx="329128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TECHNOLOGY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data capture / manipulation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storage / access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reconstruction / visualisation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remote sensing / LIDAR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57488" y="1928802"/>
            <a:ext cx="1688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ownership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Identity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regeneration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57686" y="3643314"/>
            <a:ext cx="20057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CONSERVATION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value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material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management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72264" y="5357826"/>
            <a:ext cx="2180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COMMUNICATION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social media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audience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multi-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vocality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785786" y="285728"/>
            <a:ext cx="1571636" cy="1571636"/>
          </a:xfrm>
          <a:prstGeom prst="ellipse">
            <a:avLst/>
          </a:prstGeom>
          <a:solidFill>
            <a:srgbClr val="FF00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05551_1.jpg"/>
          <p:cNvPicPr>
            <a:picLocks noChangeAspect="1"/>
          </p:cNvPicPr>
          <p:nvPr/>
        </p:nvPicPr>
        <p:blipFill>
          <a:blip r:embed="rId2">
            <a:lum bright="62000" contrast="-71000"/>
          </a:blip>
          <a:stretch>
            <a:fillRect/>
          </a:stretch>
        </p:blipFill>
        <p:spPr>
          <a:xfrm>
            <a:off x="0" y="-8021"/>
            <a:ext cx="9144000" cy="68660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29388" y="2285992"/>
            <a:ext cx="27146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“You’ve never had it so good”</a:t>
            </a:r>
            <a:endParaRPr lang="en-GB" sz="4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82" y="214290"/>
            <a:ext cx="329128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TECHNOLOGY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data capture / manipulation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storage / access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reconstruction / visualisation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remote sensing / LIDAR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57488" y="1928802"/>
            <a:ext cx="1688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ownership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Identity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regeneration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57686" y="3643314"/>
            <a:ext cx="20057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CONSERVATION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value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material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management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72264" y="5357826"/>
            <a:ext cx="2180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COMMUNICATION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social media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audience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multi-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vocality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2857488" y="1785926"/>
            <a:ext cx="1571636" cy="1571636"/>
          </a:xfrm>
          <a:prstGeom prst="ellipse">
            <a:avLst/>
          </a:prstGeom>
          <a:solidFill>
            <a:srgbClr val="FF00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05551_1.jpg"/>
          <p:cNvPicPr>
            <a:picLocks noChangeAspect="1"/>
          </p:cNvPicPr>
          <p:nvPr/>
        </p:nvPicPr>
        <p:blipFill>
          <a:blip r:embed="rId2">
            <a:lum bright="62000" contrast="-71000"/>
          </a:blip>
          <a:stretch>
            <a:fillRect/>
          </a:stretch>
        </p:blipFill>
        <p:spPr>
          <a:xfrm>
            <a:off x="0" y="-8021"/>
            <a:ext cx="9144000" cy="68660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29388" y="2285992"/>
            <a:ext cx="27146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“You’ve never had it so good”</a:t>
            </a:r>
            <a:endParaRPr lang="en-GB" sz="4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82" y="214290"/>
            <a:ext cx="329128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TECHNOLOGY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data capture / manipulation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storage / access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reconstruction / visualisation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remote sensing / LIDAR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57488" y="1928802"/>
            <a:ext cx="1688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ownership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Identity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regeneration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57686" y="3643314"/>
            <a:ext cx="20057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CONSERVATION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value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material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management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72264" y="5357826"/>
            <a:ext cx="2180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COMMUNICATION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social media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audience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multi-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vocality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4500562" y="3429000"/>
            <a:ext cx="1571636" cy="1571636"/>
          </a:xfrm>
          <a:prstGeom prst="ellipse">
            <a:avLst/>
          </a:prstGeom>
          <a:solidFill>
            <a:srgbClr val="FF00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05551_1.jpg"/>
          <p:cNvPicPr>
            <a:picLocks noChangeAspect="1"/>
          </p:cNvPicPr>
          <p:nvPr/>
        </p:nvPicPr>
        <p:blipFill>
          <a:blip r:embed="rId2">
            <a:lum bright="62000" contrast="-71000"/>
          </a:blip>
          <a:stretch>
            <a:fillRect/>
          </a:stretch>
        </p:blipFill>
        <p:spPr>
          <a:xfrm>
            <a:off x="0" y="-8021"/>
            <a:ext cx="9144000" cy="68660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29388" y="2285992"/>
            <a:ext cx="27146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“You’ve never had it so good”</a:t>
            </a:r>
            <a:endParaRPr lang="en-GB" sz="4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82" y="214290"/>
            <a:ext cx="329128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TECHNOLOGY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data capture / manipulation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storage / access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reconstruction / visualisation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remote sensing / LIDAR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57488" y="1928802"/>
            <a:ext cx="1688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ownership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Identity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regeneration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57686" y="3643314"/>
            <a:ext cx="20057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CONSERVATION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value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material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management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72264" y="5357826"/>
            <a:ext cx="2180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COMMUNICATION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social media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audience</a:t>
            </a:r>
          </a:p>
          <a:p>
            <a:pPr>
              <a:buFont typeface="Arial" pitchFamily="34" charset="0"/>
              <a:buChar char="•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  multi-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vocality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6858016" y="5143512"/>
            <a:ext cx="1571636" cy="1571636"/>
          </a:xfrm>
          <a:prstGeom prst="ellipse">
            <a:avLst/>
          </a:prstGeom>
          <a:solidFill>
            <a:srgbClr val="FF0000">
              <a:alpha val="17000"/>
            </a:srgb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rchaeologist 01"/>
          <p:cNvPicPr>
            <a:picLocks noChangeAspect="1" noChangeArrowheads="1"/>
          </p:cNvPicPr>
          <p:nvPr/>
        </p:nvPicPr>
        <p:blipFill>
          <a:blip r:embed="rId2">
            <a:lum bright="73000" contrast="-70000"/>
          </a:blip>
          <a:srcRect/>
          <a:stretch>
            <a:fillRect/>
          </a:stretch>
        </p:blipFill>
        <p:spPr bwMode="auto">
          <a:xfrm>
            <a:off x="0" y="381000"/>
            <a:ext cx="5541963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643570" y="285728"/>
            <a:ext cx="318548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Conflict</a:t>
            </a:r>
          </a:p>
          <a:p>
            <a:endParaRPr lang="en-GB" sz="3600" b="1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6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Environment</a:t>
            </a:r>
          </a:p>
          <a:p>
            <a:endParaRPr lang="en-GB" sz="3600" b="1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6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Identity</a:t>
            </a:r>
          </a:p>
          <a:p>
            <a:endParaRPr lang="en-GB" sz="3600" b="1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6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Globalisation</a:t>
            </a:r>
          </a:p>
          <a:p>
            <a:endParaRPr lang="en-GB" sz="3600" b="1" dirty="0" smtClean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6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Resource</a:t>
            </a:r>
          </a:p>
          <a:p>
            <a:endParaRPr lang="en-GB" sz="3600" b="1" dirty="0" smtClean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6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Sustainability</a:t>
            </a:r>
            <a:endParaRPr lang="en-GB" sz="3600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estruction_of_Buddhas_March_21_20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144000" cy="68790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5572140"/>
            <a:ext cx="5778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March 21</a:t>
            </a:r>
            <a:r>
              <a:rPr lang="en-GB" b="1" baseline="30000" dirty="0" smtClean="0">
                <a:latin typeface="Arial" pitchFamily="34" charset="0"/>
                <a:cs typeface="Arial" pitchFamily="34" charset="0"/>
              </a:rPr>
              <a:t>st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2001 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Bamyan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Afghanistan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logram-Buddha-statues-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14876" y="428604"/>
            <a:ext cx="41104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err="1" smtClean="0">
                <a:solidFill>
                  <a:schemeClr val="bg1"/>
                </a:solidFill>
              </a:rPr>
              <a:t>Xinyu</a:t>
            </a:r>
            <a:r>
              <a:rPr lang="en-GB" b="1" dirty="0" smtClean="0">
                <a:solidFill>
                  <a:schemeClr val="bg1"/>
                </a:solidFill>
              </a:rPr>
              <a:t> Zhang &amp; Hong Liang</a:t>
            </a:r>
          </a:p>
          <a:p>
            <a:pPr algn="r"/>
            <a:r>
              <a:rPr lang="en-GB" b="1" dirty="0" smtClean="0">
                <a:solidFill>
                  <a:schemeClr val="bg1"/>
                </a:solidFill>
              </a:rPr>
              <a:t>3D laser projection</a:t>
            </a:r>
          </a:p>
          <a:p>
            <a:pPr algn="r"/>
            <a:r>
              <a:rPr lang="en-GB" b="1" dirty="0" smtClean="0">
                <a:solidFill>
                  <a:schemeClr val="bg1"/>
                </a:solidFill>
              </a:rPr>
              <a:t>7</a:t>
            </a:r>
            <a:r>
              <a:rPr lang="en-GB" b="1" baseline="30000" dirty="0" smtClean="0">
                <a:solidFill>
                  <a:schemeClr val="bg1"/>
                </a:solidFill>
              </a:rPr>
              <a:t>th</a:t>
            </a:r>
            <a:r>
              <a:rPr lang="en-GB" b="1" dirty="0" smtClean="0">
                <a:solidFill>
                  <a:schemeClr val="bg1"/>
                </a:solidFill>
              </a:rPr>
              <a:t> June 2015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P_isis_kab_150515_4x3_99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435537993destruction%20of%20historical%20monuments%20in%20iraq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lmyr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97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eru-archaeology-drone-superJumbo.jpg"/>
          <p:cNvPicPr>
            <a:picLocks noChangeAspect="1"/>
          </p:cNvPicPr>
          <p:nvPr/>
        </p:nvPicPr>
        <p:blipFill>
          <a:blip r:embed="rId2" cstate="print">
            <a:lum bright="10000" contrast="17000"/>
          </a:blip>
          <a:stretch>
            <a:fillRect/>
          </a:stretch>
        </p:blipFill>
        <p:spPr>
          <a:xfrm>
            <a:off x="-73716" y="0"/>
            <a:ext cx="9217716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ntourMap_drone_archaeolog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igure-22-LiDAR-Point-cloud-of-the-Copan-Acropolis-classified-by-eleva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2907" y="0"/>
            <a:ext cx="9286908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166603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awthorn-3D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e Thot Prehistoric Theme Park (combined ticket with Lascaux available) can add to the appreciation of Lascaux I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214546" y="6215082"/>
            <a:ext cx="6929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Le </a:t>
            </a:r>
            <a:r>
              <a:rPr lang="en-GB" b="1" dirty="0" err="1" smtClean="0">
                <a:solidFill>
                  <a:schemeClr val="bg1"/>
                </a:solidFill>
              </a:rPr>
              <a:t>Thot</a:t>
            </a:r>
            <a:r>
              <a:rPr lang="en-GB" b="1" dirty="0" smtClean="0">
                <a:solidFill>
                  <a:schemeClr val="bg1"/>
                </a:solidFill>
              </a:rPr>
              <a:t> Prehistoric Theme Park  / Lascaux II</a:t>
            </a:r>
            <a:endParaRPr lang="en-GB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0909_LASCAUX_ZONE_05_01A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hotogrammetry point cloud.jpg"/>
          <p:cNvPicPr>
            <a:picLocks noChangeAspect="1"/>
          </p:cNvPicPr>
          <p:nvPr/>
        </p:nvPicPr>
        <p:blipFill>
          <a:blip r:embed="rId2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65231_q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802" y="1928802"/>
            <a:ext cx="3000375" cy="30003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35ddac895abf7d1bd6d13434dfd6f1ed.jpg"/>
          <p:cNvPicPr>
            <a:picLocks noChangeAspect="1"/>
          </p:cNvPicPr>
          <p:nvPr/>
        </p:nvPicPr>
        <p:blipFill>
          <a:blip r:embed="rId2">
            <a:lum contrast="22000"/>
          </a:blip>
          <a:stretch>
            <a:fillRect/>
          </a:stretch>
        </p:blipFill>
        <p:spPr>
          <a:xfrm>
            <a:off x="1996825" y="0"/>
            <a:ext cx="515034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214290"/>
            <a:ext cx="8715435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museums / libraries / archives cuts / closures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planning legislation  threatened  (brown-field / green-field) 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(</a:t>
            </a:r>
            <a:r>
              <a:rPr lang="en-GB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Oswestry</a:t>
            </a: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/ HS2)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education structures redefined 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(A-level provision / university provision – Bangor / REF)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‘rationalisation’ of Government / QUANGO bodies :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(Royal Commissions / CADW / English Heritage)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competitive tendering 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(1990s PPGs / redefining Arch Trusts / loss of local / regional 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expertise) 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funding at the mercy of lottery  (HLF)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john scholfield York 160302-sex-pistols-Ian-Martindale-0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351" y="0"/>
            <a:ext cx="9206351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00430" y="5572140"/>
            <a:ext cx="52473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John </a:t>
            </a:r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Scholfield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University of York</a:t>
            </a:r>
          </a:p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Denmark Street, London</a:t>
            </a:r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x pistols graffiti denmark street.jpg"/>
          <p:cNvPicPr>
            <a:picLocks noChangeAspect="1"/>
          </p:cNvPicPr>
          <p:nvPr/>
        </p:nvPicPr>
        <p:blipFill>
          <a:blip r:embed="rId2" cstate="print">
            <a:lum bright="28000" contrast="-70000"/>
          </a:blip>
          <a:stretch>
            <a:fillRect/>
          </a:stretch>
        </p:blipFill>
        <p:spPr>
          <a:xfrm>
            <a:off x="0" y="0"/>
            <a:ext cx="9144022" cy="6858000"/>
          </a:xfrm>
          <a:prstGeom prst="rect">
            <a:avLst/>
          </a:prstGeom>
        </p:spPr>
      </p:pic>
      <p:pic>
        <p:nvPicPr>
          <p:cNvPr id="3" name="Picture 2" descr="imagesNVOXY8RQ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3297110"/>
            <a:ext cx="5214974" cy="3560890"/>
          </a:xfrm>
          <a:prstGeom prst="rect">
            <a:avLst/>
          </a:prstGeom>
        </p:spPr>
      </p:pic>
      <p:pic>
        <p:nvPicPr>
          <p:cNvPr id="2" name="Picture 1" descr="sex pistols graffiti denmark stree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2844" y="142852"/>
            <a:ext cx="5207037" cy="29289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72198" y="3500438"/>
            <a:ext cx="230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“pieces of art”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meless-man-london.jpg"/>
          <p:cNvPicPr>
            <a:picLocks noChangeAspect="1"/>
          </p:cNvPicPr>
          <p:nvPr/>
        </p:nvPicPr>
        <p:blipFill>
          <a:blip r:embed="rId2">
            <a:lum bright="36000" contrast="-47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 descr="callingallhomelesspeop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2928934"/>
            <a:ext cx="2188611" cy="1643074"/>
          </a:xfrm>
          <a:prstGeom prst="rect">
            <a:avLst/>
          </a:prstGeom>
        </p:spPr>
      </p:pic>
      <p:pic>
        <p:nvPicPr>
          <p:cNvPr id="4" name="Picture 3" descr="get_fi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282" y="357166"/>
            <a:ext cx="2143140" cy="21431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$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2" y="142852"/>
            <a:ext cx="3253372" cy="3281786"/>
          </a:xfrm>
          <a:prstGeom prst="rect">
            <a:avLst/>
          </a:prstGeom>
        </p:spPr>
      </p:pic>
      <p:pic>
        <p:nvPicPr>
          <p:cNvPr id="4" name="Picture 3" descr="UC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4857752" cy="6872119"/>
          </a:xfrm>
          <a:prstGeom prst="rect">
            <a:avLst/>
          </a:prstGeom>
        </p:spPr>
      </p:pic>
      <p:pic>
        <p:nvPicPr>
          <p:cNvPr id="5" name="Picture 4" descr="Operation-Nightinga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49527" y="3786190"/>
            <a:ext cx="4094473" cy="30626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35ddac895abf7d1bd6d13434dfd6f1ed.jpg"/>
          <p:cNvPicPr>
            <a:picLocks noChangeAspect="1"/>
          </p:cNvPicPr>
          <p:nvPr/>
        </p:nvPicPr>
        <p:blipFill>
          <a:blip r:embed="rId2">
            <a:lum contrast="22000"/>
          </a:blip>
          <a:stretch>
            <a:fillRect/>
          </a:stretch>
        </p:blipFill>
        <p:spPr>
          <a:xfrm>
            <a:off x="1996825" y="0"/>
            <a:ext cx="515034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1465" y="214290"/>
            <a:ext cx="850681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 a world of </a:t>
            </a:r>
            <a:r>
              <a:rPr lang="en-GB" b="1" i="1" dirty="0" smtClean="0">
                <a:solidFill>
                  <a:srgbClr val="FFFF66"/>
                </a:solidFill>
                <a:latin typeface="Arial" pitchFamily="34" charset="0"/>
                <a:cs typeface="Arial" pitchFamily="34" charset="0"/>
              </a:rPr>
              <a:t>‘post-truths’ 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and </a:t>
            </a:r>
            <a:r>
              <a:rPr lang="en-GB" b="1" i="1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‘alt-facts’ 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archaeology operates approaches that arguably are those of either </a:t>
            </a:r>
            <a:r>
              <a:rPr lang="en-GB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desecration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or </a:t>
            </a:r>
            <a:r>
              <a:rPr lang="en-GB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consecration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At a time of flux in Britain’s international  ambitions, aggravated social tensions and the continuing effects of austerity, the discipline is haunted by colonial legacies and the surge of new elitisms .</a:t>
            </a: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As archaeology reaches further back and further afield to our pasts – our present erodes and dissolves. </a:t>
            </a: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GB" b="1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spirit of the age 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is one of ambiguity – the spectre of the future is at </a:t>
            </a:r>
            <a:r>
              <a:rPr lang="en-GB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en-GB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crux......</a:t>
            </a:r>
            <a:endParaRPr lang="en-GB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Macintosh HD:Programs:text / data:Microsoft Office 98:Templates:Blank Presentation</Template>
  <TotalTime>2080</TotalTime>
  <Words>454</Words>
  <Application>Microsoft PowerPoint</Application>
  <PresentationFormat>On-screen Show (4:3)</PresentationFormat>
  <Paragraphs>126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Blank Presentation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Quentin Drew</dc:creator>
  <cp:lastModifiedBy>Quentin</cp:lastModifiedBy>
  <cp:revision>183</cp:revision>
  <dcterms:created xsi:type="dcterms:W3CDTF">2000-02-29T22:58:20Z</dcterms:created>
  <dcterms:modified xsi:type="dcterms:W3CDTF">2017-02-13T02:43:25Z</dcterms:modified>
</cp:coreProperties>
</file>