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8" d="100"/>
          <a:sy n="98" d="100"/>
        </p:scale>
        <p:origin x="110"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3034915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1748950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39068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1912562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2474393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221651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3320073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3485034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3567464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287919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6140F7FD-5DB7-4E3C-8863-5A79C1B874CD}" type="datetimeFigureOut">
              <a:rPr lang="zh-CN" altLang="en-US" smtClean="0"/>
              <a:t>2020/3/4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780882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40F7FD-5DB7-4E3C-8863-5A79C1B874CD}" type="datetimeFigureOut">
              <a:rPr lang="zh-CN" altLang="en-US" smtClean="0"/>
              <a:t>2020/3/4</a:t>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A2793F-5295-4020-80D7-51E81916D53E}" type="slidenum">
              <a:rPr lang="zh-CN" altLang="en-US" smtClean="0"/>
              <a:t>‹#›</a:t>
            </a:fld>
            <a:endParaRPr lang="zh-CN" altLang="en-US"/>
          </a:p>
        </p:txBody>
      </p:sp>
    </p:spTree>
    <p:extLst>
      <p:ext uri="{BB962C8B-B14F-4D97-AF65-F5344CB8AC3E}">
        <p14:creationId xmlns:p14="http://schemas.microsoft.com/office/powerpoint/2010/main" val="399656465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investopedia.com/terms/s/swot.as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E3314A7-63B1-4B94-A854-062BF4583FB5}"/>
              </a:ext>
            </a:extLst>
          </p:cNvPr>
          <p:cNvSpPr>
            <a:spLocks noGrp="1"/>
          </p:cNvSpPr>
          <p:nvPr>
            <p:ph type="ctrTitle"/>
          </p:nvPr>
        </p:nvSpPr>
        <p:spPr>
          <a:xfrm>
            <a:off x="762001" y="803325"/>
            <a:ext cx="5314536" cy="1325563"/>
          </a:xfrm>
        </p:spPr>
        <p:txBody>
          <a:bodyPr vert="horz" lIns="91440" tIns="45720" rIns="91440" bIns="45720" rtlCol="0" anchor="ctr">
            <a:normAutofit/>
          </a:bodyPr>
          <a:lstStyle/>
          <a:p>
            <a:pPr algn="l"/>
            <a:r>
              <a:rPr lang="en-US" altLang="zh-CN" sz="4400" b="1" i="1"/>
              <a:t>Sony</a:t>
            </a:r>
          </a:p>
        </p:txBody>
      </p:sp>
      <p:sp>
        <p:nvSpPr>
          <p:cNvPr id="3" name="副标题 2">
            <a:extLst>
              <a:ext uri="{FF2B5EF4-FFF2-40B4-BE49-F238E27FC236}">
                <a16:creationId xmlns:a16="http://schemas.microsoft.com/office/drawing/2014/main" id="{8EE4A5CF-94E3-455E-B964-A192D65370FA}"/>
              </a:ext>
            </a:extLst>
          </p:cNvPr>
          <p:cNvSpPr>
            <a:spLocks noGrp="1"/>
          </p:cNvSpPr>
          <p:nvPr>
            <p:ph type="subTitle" idx="1"/>
          </p:nvPr>
        </p:nvSpPr>
        <p:spPr>
          <a:xfrm>
            <a:off x="762000" y="2279018"/>
            <a:ext cx="5314543" cy="3375920"/>
          </a:xfrm>
        </p:spPr>
        <p:txBody>
          <a:bodyPr vert="horz" lIns="91440" tIns="45720" rIns="91440" bIns="45720" rtlCol="0" anchor="t">
            <a:normAutofit/>
          </a:bodyPr>
          <a:lstStyle/>
          <a:p>
            <a:pPr lvl="0" indent="-228600" algn="l">
              <a:buFont typeface="Arial" panose="020B0604020202020204" pitchFamily="34" charset="0"/>
              <a:buChar char="•"/>
            </a:pPr>
            <a:r>
              <a:rPr lang="en-US" altLang="zh-CN" sz="1800"/>
              <a:t>Sony is an electronics company which set up in 1946 by Akio Morita and Masaru Ibuka. In 1979, Sony devised Walkman. In that era, Walkman was invented as a portable tape player and Sony was a first company which changed the way of listening music.</a:t>
            </a:r>
          </a:p>
          <a:p>
            <a:pPr indent="-228600" algn="l">
              <a:buFont typeface="Arial" panose="020B0604020202020204" pitchFamily="34" charset="0"/>
              <a:buChar char="•"/>
            </a:pPr>
            <a:r>
              <a:rPr lang="en-US" altLang="zh-CN" sz="1800"/>
              <a:t>But in 2001, the global economic recession and PlayStation had no original products for ten years. Because Sony’s products updated slow and a series of wrong decisions, Sony's had a severe loss in 2002.</a:t>
            </a:r>
          </a:p>
          <a:p>
            <a:pPr lvl="0" indent="-228600" algn="l">
              <a:buFont typeface="Arial" panose="020B0604020202020204" pitchFamily="34" charset="0"/>
              <a:buChar char="•"/>
            </a:pPr>
            <a:endParaRPr lang="en-US" altLang="zh-CN" sz="1800"/>
          </a:p>
          <a:p>
            <a:pPr lvl="0" indent="-228600" algn="l">
              <a:buFont typeface="Arial" panose="020B0604020202020204" pitchFamily="34" charset="0"/>
              <a:buChar char="•"/>
            </a:pPr>
            <a:endParaRPr lang="en-US" altLang="zh-CN" sz="1800"/>
          </a:p>
          <a:p>
            <a:pPr indent="-228600" algn="l">
              <a:buFont typeface="Arial" panose="020B0604020202020204" pitchFamily="34" charset="0"/>
              <a:buChar char="•"/>
            </a:pPr>
            <a:endParaRPr lang="en-US" altLang="zh-CN" sz="1800"/>
          </a:p>
        </p:txBody>
      </p:sp>
      <p:pic>
        <p:nvPicPr>
          <p:cNvPr id="1026" name="Picture 2" descr="“SONY”的图片搜索结果">
            <a:extLst>
              <a:ext uri="{FF2B5EF4-FFF2-40B4-BE49-F238E27FC236}">
                <a16:creationId xmlns:a16="http://schemas.microsoft.com/office/drawing/2014/main" id="{7D0263B3-A90B-44DD-94E2-B8134268D4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8" r="3130"/>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7892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173A7FC-2530-439A-8B2C-5DB1D7E57802}"/>
              </a:ext>
            </a:extLst>
          </p:cNvPr>
          <p:cNvSpPr>
            <a:spLocks noGrp="1"/>
          </p:cNvSpPr>
          <p:nvPr>
            <p:ph type="title"/>
          </p:nvPr>
        </p:nvSpPr>
        <p:spPr>
          <a:xfrm>
            <a:off x="833002" y="448253"/>
            <a:ext cx="10520702" cy="1325563"/>
          </a:xfrm>
        </p:spPr>
        <p:txBody>
          <a:bodyPr>
            <a:normAutofit/>
          </a:bodyPr>
          <a:lstStyle/>
          <a:p>
            <a:r>
              <a:rPr lang="en-US" altLang="zh-CN" b="1" dirty="0"/>
              <a:t>Aim and objectives of Project </a:t>
            </a:r>
            <a:endParaRPr lang="zh-CN" altLang="en-US" b="1" dirty="0"/>
          </a:p>
        </p:txBody>
      </p:sp>
      <p:sp>
        <p:nvSpPr>
          <p:cNvPr id="3" name="内容占位符 2">
            <a:extLst>
              <a:ext uri="{FF2B5EF4-FFF2-40B4-BE49-F238E27FC236}">
                <a16:creationId xmlns:a16="http://schemas.microsoft.com/office/drawing/2014/main" id="{242C9F5F-9623-4EE6-9CE9-8DA25966B7A7}"/>
              </a:ext>
            </a:extLst>
          </p:cNvPr>
          <p:cNvSpPr>
            <a:spLocks noGrp="1"/>
          </p:cNvSpPr>
          <p:nvPr>
            <p:ph idx="1"/>
          </p:nvPr>
        </p:nvSpPr>
        <p:spPr>
          <a:xfrm>
            <a:off x="838200" y="2191807"/>
            <a:ext cx="4936067" cy="3985155"/>
          </a:xfrm>
        </p:spPr>
        <p:txBody>
          <a:bodyPr>
            <a:normAutofit lnSpcReduction="10000"/>
          </a:bodyPr>
          <a:lstStyle/>
          <a:p>
            <a:pPr>
              <a:spcAft>
                <a:spcPts val="0"/>
              </a:spcAft>
            </a:pPr>
            <a:r>
              <a:rPr lang="en-US" altLang="zh-CN" sz="1400" kern="100" dirty="0">
                <a:latin typeface="Times New Roman" panose="02020603050405020304" pitchFamily="18" charset="0"/>
                <a:cs typeface="Times New Roman" panose="02020603050405020304" pitchFamily="18" charset="0"/>
              </a:rPr>
              <a:t>Aim: increasing revenue of Sony by producing the popular electronic product which have a good competitive and can represent Sony. </a:t>
            </a:r>
            <a:endParaRPr lang="zh-CN" altLang="zh-CN" sz="1400" kern="100" dirty="0">
              <a:latin typeface="等线" panose="02010600030101010101" pitchFamily="2" charset="-122"/>
              <a:cs typeface="Times New Roman" panose="02020603050405020304" pitchFamily="18" charset="0"/>
            </a:endParaRPr>
          </a:p>
          <a:p>
            <a:pPr>
              <a:spcAft>
                <a:spcPts val="0"/>
              </a:spcAft>
            </a:pPr>
            <a:r>
              <a:rPr lang="en-GB" altLang="zh-CN" sz="1400" kern="100" dirty="0">
                <a:latin typeface="Times New Roman" panose="02020603050405020304" pitchFamily="18" charset="0"/>
                <a:cs typeface="Times New Roman" panose="02020603050405020304" pitchFamily="18" charset="0"/>
              </a:rPr>
              <a:t>   Objectives  </a:t>
            </a:r>
          </a:p>
          <a:p>
            <a:pPr marL="0" indent="0">
              <a:spcAft>
                <a:spcPts val="0"/>
              </a:spcAft>
              <a:buNone/>
            </a:pPr>
            <a:r>
              <a:rPr lang="en-GB" altLang="zh-CN" sz="1400" kern="100" dirty="0">
                <a:latin typeface="Times New Roman" panose="02020603050405020304" pitchFamily="18" charset="0"/>
                <a:cs typeface="Times New Roman" panose="02020603050405020304" pitchFamily="18" charset="0"/>
              </a:rPr>
              <a:t>First is that analyse Sony financial statement. </a:t>
            </a:r>
            <a:endParaRPr lang="zh-CN" altLang="zh-CN" sz="1400" kern="100" dirty="0">
              <a:latin typeface="等线" panose="02010600030101010101" pitchFamily="2" charset="-122"/>
              <a:cs typeface="Times New Roman" panose="02020603050405020304" pitchFamily="18" charset="0"/>
            </a:endParaRPr>
          </a:p>
          <a:p>
            <a:pPr marL="0" indent="0">
              <a:spcAft>
                <a:spcPts val="0"/>
              </a:spcAft>
              <a:buNone/>
            </a:pPr>
            <a:r>
              <a:rPr lang="en-GB" altLang="zh-CN" sz="1400" kern="100" dirty="0">
                <a:latin typeface="Times New Roman" panose="02020603050405020304" pitchFamily="18" charset="0"/>
                <a:cs typeface="Times New Roman" panose="02020603050405020304" pitchFamily="18" charset="0"/>
              </a:rPr>
              <a:t>Secondly, researching online to know people’s needs for different electronic products. </a:t>
            </a:r>
          </a:p>
          <a:p>
            <a:pPr marL="0" indent="0">
              <a:spcAft>
                <a:spcPts val="0"/>
              </a:spcAft>
              <a:buNone/>
            </a:pPr>
            <a:r>
              <a:rPr lang="en-GB" altLang="zh-CN" sz="1400" kern="100" dirty="0">
                <a:latin typeface="Times New Roman" panose="02020603050405020304" pitchFamily="18" charset="0"/>
                <a:cs typeface="Times New Roman" panose="02020603050405020304" pitchFamily="18" charset="0"/>
              </a:rPr>
              <a:t>Thirdly, comparing result of research with Sony’s products and know their essential difference </a:t>
            </a:r>
          </a:p>
          <a:p>
            <a:pPr marL="0" indent="0">
              <a:spcAft>
                <a:spcPts val="0"/>
              </a:spcAft>
              <a:buNone/>
            </a:pPr>
            <a:r>
              <a:rPr lang="en-GB" altLang="zh-CN" sz="1400" kern="100" dirty="0">
                <a:latin typeface="Times New Roman" panose="02020603050405020304" pitchFamily="18" charset="0"/>
                <a:cs typeface="Times New Roman" panose="02020603050405020304" pitchFamily="18" charset="0"/>
              </a:rPr>
              <a:t>Fourthly, I give suggestions of producing new products to Sony. </a:t>
            </a:r>
            <a:endParaRPr lang="zh-CN" altLang="zh-CN" sz="1400" kern="100" dirty="0">
              <a:latin typeface="等线" panose="02010600030101010101" pitchFamily="2" charset="-122"/>
              <a:cs typeface="Times New Roman" panose="02020603050405020304" pitchFamily="18" charset="0"/>
            </a:endParaRPr>
          </a:p>
          <a:p>
            <a:pPr marL="0" indent="0">
              <a:buNone/>
            </a:pPr>
            <a:r>
              <a:rPr lang="en-GB" altLang="zh-CN" sz="1400" kern="100" dirty="0">
                <a:latin typeface="Times New Roman" panose="02020603050405020304" pitchFamily="18" charset="0"/>
                <a:cs typeface="Times New Roman" panose="02020603050405020304" pitchFamily="18" charset="0"/>
              </a:rPr>
              <a:t>Fifthly, telling channels of propagandize new products to Sony to increase sales and reputation </a:t>
            </a:r>
          </a:p>
          <a:p>
            <a:pPr marL="0" indent="0">
              <a:buNone/>
            </a:pPr>
            <a:r>
              <a:rPr lang="en-US" altLang="zh-CN" sz="1400" kern="100" dirty="0">
                <a:latin typeface="Times New Roman" panose="02020603050405020304" pitchFamily="18" charset="0"/>
                <a:cs typeface="Times New Roman" panose="02020603050405020304" pitchFamily="18" charset="0"/>
              </a:rPr>
              <a:t>Rational</a:t>
            </a:r>
            <a:r>
              <a:rPr lang="zh-CN" altLang="en-US" sz="1400" kern="100" dirty="0">
                <a:latin typeface="Times New Roman" panose="02020603050405020304" pitchFamily="18" charset="0"/>
                <a:cs typeface="Times New Roman" panose="02020603050405020304" pitchFamily="18" charset="0"/>
              </a:rPr>
              <a:t>：</a:t>
            </a:r>
            <a:r>
              <a:rPr lang="en-US" altLang="zh-CN" sz="1400" kern="100" dirty="0">
                <a:latin typeface="Times New Roman" panose="02020603050405020304" pitchFamily="18" charset="0"/>
                <a:cs typeface="Times New Roman" panose="02020603050405020304" pitchFamily="18" charset="0"/>
              </a:rPr>
              <a:t>At present, Sony does not have representative product except PlayStation. In addition, Sony’s products are not mainstream product. So, that impact Sony market share and revenue seriously. </a:t>
            </a:r>
            <a:endParaRPr lang="zh-CN" altLang="en-US" sz="1400" kern="100" dirty="0">
              <a:latin typeface="Times New Roman" panose="02020603050405020304" pitchFamily="18" charset="0"/>
              <a:cs typeface="Times New Roman" panose="02020603050405020304" pitchFamily="18" charset="0"/>
            </a:endParaRPr>
          </a:p>
        </p:txBody>
      </p:sp>
      <p:pic>
        <p:nvPicPr>
          <p:cNvPr id="2050" name="Picture 2" descr="“SONY”的图片搜索结果">
            <a:extLst>
              <a:ext uri="{FF2B5EF4-FFF2-40B4-BE49-F238E27FC236}">
                <a16:creationId xmlns:a16="http://schemas.microsoft.com/office/drawing/2014/main" id="{3FDDE078-D0ED-401D-AD44-33B7C5909C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7734" y="2802313"/>
            <a:ext cx="4935970" cy="2764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251462"/>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4068C75-DA0B-4372-B423-D3F528A349E4}"/>
              </a:ext>
            </a:extLst>
          </p:cNvPr>
          <p:cNvSpPr>
            <a:spLocks noGrp="1"/>
          </p:cNvSpPr>
          <p:nvPr>
            <p:ph type="title"/>
          </p:nvPr>
        </p:nvSpPr>
        <p:spPr>
          <a:xfrm>
            <a:off x="4384039" y="365125"/>
            <a:ext cx="7164493" cy="1325563"/>
          </a:xfrm>
        </p:spPr>
        <p:txBody>
          <a:bodyPr>
            <a:normAutofit/>
          </a:bodyPr>
          <a:lstStyle/>
          <a:p>
            <a:r>
              <a:rPr lang="en-US" altLang="zh-CN" b="1" dirty="0"/>
              <a:t>Research method </a:t>
            </a:r>
            <a:endParaRPr lang="zh-CN" altLang="en-US" b="1" dirty="0"/>
          </a:p>
        </p:txBody>
      </p:sp>
      <p:sp>
        <p:nvSpPr>
          <p:cNvPr id="3" name="内容占位符 2">
            <a:extLst>
              <a:ext uri="{FF2B5EF4-FFF2-40B4-BE49-F238E27FC236}">
                <a16:creationId xmlns:a16="http://schemas.microsoft.com/office/drawing/2014/main" id="{D25671A0-E384-436E-9D6A-E2A809E36268}"/>
              </a:ext>
            </a:extLst>
          </p:cNvPr>
          <p:cNvSpPr>
            <a:spLocks noGrp="1"/>
          </p:cNvSpPr>
          <p:nvPr>
            <p:ph idx="1"/>
          </p:nvPr>
        </p:nvSpPr>
        <p:spPr>
          <a:xfrm>
            <a:off x="4387515" y="2022601"/>
            <a:ext cx="7161017" cy="4154361"/>
          </a:xfrm>
        </p:spPr>
        <p:txBody>
          <a:bodyPr>
            <a:normAutofit/>
          </a:bodyPr>
          <a:lstStyle/>
          <a:p>
            <a:r>
              <a:rPr lang="en-GB" altLang="zh-CN" sz="2000" kern="100">
                <a:latin typeface="Times New Roman" panose="02020603050405020304" pitchFamily="18" charset="0"/>
                <a:cs typeface="Times New Roman" panose="02020603050405020304" pitchFamily="18" charset="0"/>
              </a:rPr>
              <a:t>Secondary research means that collect data by other reports and the news. Through that, people can get the more ample data and evidence to analyse and make the report has the more correct result</a:t>
            </a:r>
            <a:r>
              <a:rPr lang="en-US" altLang="zh-CN" sz="2000" kern="100">
                <a:latin typeface="Times New Roman" panose="02020603050405020304" pitchFamily="18" charset="0"/>
                <a:cs typeface="Times New Roman" panose="02020603050405020304" pitchFamily="18" charset="0"/>
              </a:rPr>
              <a:t>. It is more </a:t>
            </a:r>
            <a:r>
              <a:rPr lang="en-GB" altLang="zh-CN" sz="2000" kern="100">
                <a:latin typeface="Times New Roman" panose="02020603050405020304" pitchFamily="18" charset="0"/>
                <a:cs typeface="Times New Roman" panose="02020603050405020304" pitchFamily="18" charset="0"/>
              </a:rPr>
              <a:t>convenience and save cost.</a:t>
            </a:r>
            <a:endParaRPr lang="zh-CN" altLang="zh-CN" sz="2000" kern="100">
              <a:latin typeface="Times New Roman" panose="02020603050405020304" pitchFamily="18" charset="0"/>
              <a:cs typeface="Times New Roman" panose="02020603050405020304" pitchFamily="18" charset="0"/>
            </a:endParaRPr>
          </a:p>
          <a:p>
            <a:pPr marL="0" indent="0">
              <a:buNone/>
            </a:pPr>
            <a:endParaRPr lang="zh-CN" altLang="zh-CN" sz="2000" kern="100">
              <a:latin typeface="Times New Roman" panose="02020603050405020304" pitchFamily="18" charset="0"/>
              <a:cs typeface="Times New Roman" panose="02020603050405020304" pitchFamily="18" charset="0"/>
            </a:endParaRPr>
          </a:p>
          <a:p>
            <a:r>
              <a:rPr lang="en-GB" altLang="zh-CN" sz="2000" kern="100">
                <a:latin typeface="Times New Roman" panose="02020603050405020304" pitchFamily="18" charset="0"/>
                <a:cs typeface="Times New Roman" panose="02020603050405020304" pitchFamily="18" charset="0"/>
              </a:rPr>
              <a:t>The project uses annual reports to understand revenue of Sony from 2008 to 2018 and know the history and problem of Sony by website and article. The project researches some events of Sony and other companies by newsletter and document.</a:t>
            </a:r>
            <a:endParaRPr lang="zh-CN" altLang="zh-CN" sz="2000" kern="100">
              <a:latin typeface="Times New Roman" panose="02020603050405020304" pitchFamily="18" charset="0"/>
              <a:cs typeface="Times New Roman" panose="02020603050405020304" pitchFamily="18" charset="0"/>
            </a:endParaRPr>
          </a:p>
          <a:p>
            <a:endParaRPr lang="zh-CN" altLang="en-US" sz="2000"/>
          </a:p>
        </p:txBody>
      </p:sp>
      <p:pic>
        <p:nvPicPr>
          <p:cNvPr id="3074" name="Picture 2" descr="“SONY”的图片搜索结果">
            <a:extLst>
              <a:ext uri="{FF2B5EF4-FFF2-40B4-BE49-F238E27FC236}">
                <a16:creationId xmlns:a16="http://schemas.microsoft.com/office/drawing/2014/main" id="{A3E50D1B-234C-4DE5-AE8E-9A6F432CCA6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0060" y="1018639"/>
            <a:ext cx="3425957" cy="4820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4692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BE37BE4-8FB1-48EF-9048-2129FDEA0A33}"/>
              </a:ext>
            </a:extLst>
          </p:cNvPr>
          <p:cNvSpPr>
            <a:spLocks noGrp="1"/>
          </p:cNvSpPr>
          <p:nvPr>
            <p:ph type="title"/>
          </p:nvPr>
        </p:nvSpPr>
        <p:spPr>
          <a:xfrm>
            <a:off x="833002" y="448253"/>
            <a:ext cx="10520702" cy="1325563"/>
          </a:xfrm>
        </p:spPr>
        <p:txBody>
          <a:bodyPr>
            <a:normAutofit/>
          </a:bodyPr>
          <a:lstStyle/>
          <a:p>
            <a:r>
              <a:rPr lang="en-US" altLang="zh-CN" b="1" dirty="0"/>
              <a:t>Background literature </a:t>
            </a:r>
            <a:endParaRPr lang="zh-CN" altLang="en-US" b="1" dirty="0"/>
          </a:p>
        </p:txBody>
      </p:sp>
      <p:sp>
        <p:nvSpPr>
          <p:cNvPr id="3" name="内容占位符 2">
            <a:extLst>
              <a:ext uri="{FF2B5EF4-FFF2-40B4-BE49-F238E27FC236}">
                <a16:creationId xmlns:a16="http://schemas.microsoft.com/office/drawing/2014/main" id="{ED2A83FF-3556-4E37-92EF-9D0B99751F4E}"/>
              </a:ext>
            </a:extLst>
          </p:cNvPr>
          <p:cNvSpPr>
            <a:spLocks noGrp="1"/>
          </p:cNvSpPr>
          <p:nvPr>
            <p:ph idx="1"/>
          </p:nvPr>
        </p:nvSpPr>
        <p:spPr>
          <a:xfrm>
            <a:off x="838200" y="2191807"/>
            <a:ext cx="4936067" cy="3985155"/>
          </a:xfrm>
        </p:spPr>
        <p:txBody>
          <a:bodyPr>
            <a:normAutofit/>
          </a:bodyPr>
          <a:lstStyle/>
          <a:p>
            <a:pPr>
              <a:spcAft>
                <a:spcPts val="0"/>
              </a:spcAft>
            </a:pPr>
            <a:r>
              <a:rPr lang="en-US" altLang="zh-CN" sz="2000" kern="100">
                <a:latin typeface="Times New Roman" panose="02020603050405020304" pitchFamily="18" charset="0"/>
                <a:cs typeface="Times New Roman" panose="02020603050405020304" pitchFamily="18" charset="0"/>
              </a:rPr>
              <a:t>Sony loss </a:t>
            </a:r>
            <a:r>
              <a:rPr lang="en-GB" altLang="zh-CN" sz="2000" kern="100">
                <a:latin typeface="Times New Roman" panose="02020603050405020304" pitchFamily="18" charset="0"/>
                <a:cs typeface="Times New Roman" panose="02020603050405020304" pitchFamily="18" charset="0"/>
              </a:rPr>
              <a:t>£4.6bn in nine years,</a:t>
            </a:r>
            <a:r>
              <a:rPr lang="en-US" altLang="zh-CN" sz="2000" kern="100">
                <a:latin typeface="Times New Roman" panose="02020603050405020304" pitchFamily="18" charset="0"/>
                <a:cs typeface="Times New Roman" panose="02020603050405020304" pitchFamily="18" charset="0"/>
              </a:rPr>
              <a:t> they gave up their laptops and PCs in 2014 and sold the VAIO business</a:t>
            </a:r>
            <a:r>
              <a:rPr lang="en-GB" altLang="zh-CN" sz="2000" kern="100">
                <a:latin typeface="Times New Roman" panose="02020603050405020304" pitchFamily="18" charset="0"/>
                <a:cs typeface="Times New Roman" panose="02020603050405020304" pitchFamily="18" charset="0"/>
              </a:rPr>
              <a:t>. Sony stopped unprofitable business to stop loss.</a:t>
            </a:r>
          </a:p>
          <a:p>
            <a:pPr>
              <a:spcAft>
                <a:spcPts val="0"/>
              </a:spcAft>
            </a:pPr>
            <a:r>
              <a:rPr lang="en-GB" altLang="zh-CN" sz="2000" kern="100">
                <a:latin typeface="Times New Roman" panose="02020603050405020304" pitchFamily="18" charset="0"/>
                <a:cs typeface="Times New Roman" panose="02020603050405020304" pitchFamily="18" charset="0"/>
              </a:rPr>
              <a:t> </a:t>
            </a:r>
            <a:r>
              <a:rPr lang="en-US" altLang="zh-CN" sz="2000">
                <a:latin typeface="Times New Roman" panose="02020603050405020304" pitchFamily="18" charset="0"/>
              </a:rPr>
              <a:t>Sony uses its brand on all sorts of products. That make Sony loss their representative products.</a:t>
            </a:r>
            <a:endParaRPr lang="zh-CN" altLang="en-US" sz="2000"/>
          </a:p>
        </p:txBody>
      </p:sp>
      <p:pic>
        <p:nvPicPr>
          <p:cNvPr id="4098" name="Picture 2" descr="“SONY”的图片搜索结果">
            <a:extLst>
              <a:ext uri="{FF2B5EF4-FFF2-40B4-BE49-F238E27FC236}">
                <a16:creationId xmlns:a16="http://schemas.microsoft.com/office/drawing/2014/main" id="{89BBE151-60CF-4C36-A5A2-C17ECB6102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93141" y="2191807"/>
            <a:ext cx="3985156" cy="3985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9222841"/>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1AC298F-6575-4D51-8FDB-0230BB2B0128}"/>
              </a:ext>
            </a:extLst>
          </p:cNvPr>
          <p:cNvSpPr>
            <a:spLocks noGrp="1"/>
          </p:cNvSpPr>
          <p:nvPr>
            <p:ph type="title"/>
          </p:nvPr>
        </p:nvSpPr>
        <p:spPr>
          <a:xfrm>
            <a:off x="958660" y="939474"/>
            <a:ext cx="10395044" cy="1325563"/>
          </a:xfrm>
        </p:spPr>
        <p:txBody>
          <a:bodyPr>
            <a:normAutofit/>
          </a:bodyPr>
          <a:lstStyle/>
          <a:p>
            <a:r>
              <a:rPr lang="en-US" altLang="zh-CN" b="1" dirty="0"/>
              <a:t>Conclusion</a:t>
            </a:r>
            <a:r>
              <a:rPr lang="en-US" altLang="zh-CN" dirty="0"/>
              <a:t> </a:t>
            </a:r>
            <a:endParaRPr lang="zh-CN" altLang="en-US" dirty="0"/>
          </a:p>
        </p:txBody>
      </p:sp>
      <p:sp>
        <p:nvSpPr>
          <p:cNvPr id="3" name="内容占位符 2">
            <a:extLst>
              <a:ext uri="{FF2B5EF4-FFF2-40B4-BE49-F238E27FC236}">
                <a16:creationId xmlns:a16="http://schemas.microsoft.com/office/drawing/2014/main" id="{FC507BEF-45A8-4B4E-ADC1-8C3D0019C340}"/>
              </a:ext>
            </a:extLst>
          </p:cNvPr>
          <p:cNvSpPr>
            <a:spLocks noGrp="1"/>
          </p:cNvSpPr>
          <p:nvPr>
            <p:ph idx="1"/>
          </p:nvPr>
        </p:nvSpPr>
        <p:spPr>
          <a:xfrm>
            <a:off x="5103382" y="2683029"/>
            <a:ext cx="6032552" cy="3156519"/>
          </a:xfrm>
        </p:spPr>
        <p:txBody>
          <a:bodyPr>
            <a:normAutofit/>
          </a:bodyPr>
          <a:lstStyle/>
          <a:p>
            <a:r>
              <a:rPr lang="en-US" altLang="zh-CN" sz="2000" kern="100">
                <a:latin typeface="Times New Roman" panose="02020603050405020304" pitchFamily="18" charset="0"/>
                <a:cs typeface="Times New Roman" panose="02020603050405020304" pitchFamily="18" charset="0"/>
              </a:rPr>
              <a:t>I hope Sony can accept this project. They can </a:t>
            </a:r>
            <a:r>
              <a:rPr lang="en-GB" altLang="zh-CN" sz="2000" kern="100">
                <a:latin typeface="Times New Roman" panose="02020603050405020304" pitchFamily="18" charset="0"/>
                <a:cs typeface="Times New Roman" panose="02020603050405020304" pitchFamily="18" charset="0"/>
              </a:rPr>
              <a:t>expand the product line and increase market share and competitive by it. Lastly, increasing 15% revenue of Sony in the next three years.</a:t>
            </a:r>
          </a:p>
          <a:p>
            <a:r>
              <a:rPr lang="en-GB" altLang="zh-CN" sz="2000" kern="100">
                <a:latin typeface="Times New Roman" panose="02020603050405020304" pitchFamily="18" charset="0"/>
                <a:cs typeface="Times New Roman" panose="02020603050405020304" pitchFamily="18" charset="0"/>
              </a:rPr>
              <a:t>Finding Sony sales promotion method</a:t>
            </a:r>
          </a:p>
          <a:p>
            <a:r>
              <a:rPr lang="en-GB" altLang="zh-CN" sz="2000" kern="100">
                <a:latin typeface="Times New Roman" panose="02020603050405020304" pitchFamily="18" charset="0"/>
                <a:cs typeface="Times New Roman" panose="02020603050405020304" pitchFamily="18" charset="0"/>
              </a:rPr>
              <a:t>Sony supply chain mechanism     </a:t>
            </a:r>
          </a:p>
          <a:p>
            <a:r>
              <a:rPr lang="en-GB" altLang="zh-CN" sz="2000" kern="100">
                <a:latin typeface="Times New Roman" panose="02020603050405020304" pitchFamily="18" charset="0"/>
                <a:cs typeface="Times New Roman" panose="02020603050405020304" pitchFamily="18" charset="0"/>
              </a:rPr>
              <a:t>Sony exclusive technology </a:t>
            </a:r>
          </a:p>
          <a:p>
            <a:endParaRPr lang="en-GB" altLang="zh-CN" sz="2000"/>
          </a:p>
          <a:p>
            <a:endParaRPr lang="zh-CN" altLang="zh-CN" sz="2000"/>
          </a:p>
          <a:p>
            <a:endParaRPr lang="zh-CN" altLang="en-US" sz="2000"/>
          </a:p>
        </p:txBody>
      </p:sp>
      <p:pic>
        <p:nvPicPr>
          <p:cNvPr id="5122" name="Picture 2" descr="“SONY”的图片搜索结果">
            <a:extLst>
              <a:ext uri="{FF2B5EF4-FFF2-40B4-BE49-F238E27FC236}">
                <a16:creationId xmlns:a16="http://schemas.microsoft.com/office/drawing/2014/main" id="{CF0FBA55-4319-457B-8D15-26C41A1589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36749" y="2985882"/>
            <a:ext cx="3456680" cy="1823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82355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8E6FB90E-40FA-4795-915D-AE8FCDE07434}"/>
              </a:ext>
            </a:extLst>
          </p:cNvPr>
          <p:cNvSpPr>
            <a:spLocks noGrp="1"/>
          </p:cNvSpPr>
          <p:nvPr>
            <p:ph type="title"/>
          </p:nvPr>
        </p:nvSpPr>
        <p:spPr>
          <a:xfrm>
            <a:off x="943276" y="712268"/>
            <a:ext cx="10410524" cy="1193533"/>
          </a:xfrm>
        </p:spPr>
        <p:txBody>
          <a:bodyPr>
            <a:normAutofit/>
          </a:bodyPr>
          <a:lstStyle/>
          <a:p>
            <a:r>
              <a:rPr lang="en-US" altLang="zh-CN" b="1">
                <a:solidFill>
                  <a:srgbClr val="FFFFFF"/>
                </a:solidFill>
              </a:rPr>
              <a:t>Reference</a:t>
            </a:r>
            <a:r>
              <a:rPr lang="en-US" altLang="zh-CN">
                <a:solidFill>
                  <a:srgbClr val="FFFFFF"/>
                </a:solidFill>
              </a:rPr>
              <a:t> </a:t>
            </a:r>
            <a:endParaRPr lang="zh-CN" altLang="en-US" dirty="0">
              <a:solidFill>
                <a:srgbClr val="FFFFFF"/>
              </a:solidFill>
            </a:endParaRPr>
          </a:p>
        </p:txBody>
      </p:sp>
      <p:cxnSp>
        <p:nvCxnSpPr>
          <p:cNvPr id="26" name="Straight Connector 25">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25" name="内容占位符 2">
            <a:extLst>
              <a:ext uri="{FF2B5EF4-FFF2-40B4-BE49-F238E27FC236}">
                <a16:creationId xmlns:a16="http://schemas.microsoft.com/office/drawing/2014/main" id="{B942B730-7FB1-4112-B698-B46D55101995}"/>
              </a:ext>
            </a:extLst>
          </p:cNvPr>
          <p:cNvSpPr>
            <a:spLocks noGrp="1"/>
          </p:cNvSpPr>
          <p:nvPr>
            <p:ph idx="1"/>
          </p:nvPr>
        </p:nvSpPr>
        <p:spPr>
          <a:xfrm>
            <a:off x="943276" y="2050181"/>
            <a:ext cx="10410524" cy="4126782"/>
          </a:xfrm>
        </p:spPr>
        <p:txBody>
          <a:bodyPr>
            <a:normAutofit/>
          </a:bodyPr>
          <a:lstStyle/>
          <a:p>
            <a:r>
              <a:rPr lang="en-US" altLang="zh-CN" sz="800" dirty="0" err="1">
                <a:solidFill>
                  <a:srgbClr val="FFFFFF"/>
                </a:solidFill>
                <a:latin typeface="Times New Roman" panose="02020603050405020304" pitchFamily="18" charset="0"/>
                <a:cs typeface="Times New Roman" panose="02020603050405020304" pitchFamily="18" charset="0"/>
              </a:rPr>
              <a:t>Ajima</a:t>
            </a:r>
            <a:r>
              <a:rPr lang="en-US" altLang="zh-CN" sz="800" dirty="0">
                <a:solidFill>
                  <a:srgbClr val="FFFFFF"/>
                </a:solidFill>
                <a:latin typeface="Times New Roman" panose="02020603050405020304" pitchFamily="18" charset="0"/>
                <a:cs typeface="Times New Roman" panose="02020603050405020304" pitchFamily="18" charset="0"/>
              </a:rPr>
              <a:t>, S. (2015) </a:t>
            </a:r>
            <a:r>
              <a:rPr lang="en-US" altLang="zh-CN" sz="800" i="1" dirty="0">
                <a:solidFill>
                  <a:srgbClr val="FFFFFF"/>
                </a:solidFill>
                <a:latin typeface="Times New Roman" panose="02020603050405020304" pitchFamily="18" charset="0"/>
                <a:cs typeface="Times New Roman" panose="02020603050405020304" pitchFamily="18" charset="0"/>
              </a:rPr>
              <a:t>Sony faces struggle to find growth path </a:t>
            </a:r>
            <a:r>
              <a:rPr lang="en-US" altLang="zh-CN" sz="800" dirty="0">
                <a:solidFill>
                  <a:srgbClr val="FFFFFF"/>
                </a:solidFill>
                <a:latin typeface="Times New Roman" panose="02020603050405020304" pitchFamily="18" charset="0"/>
                <a:cs typeface="Times New Roman" panose="02020603050405020304" pitchFamily="18" charset="0"/>
              </a:rPr>
              <a:t>[online] </a:t>
            </a: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Available at: https://www.japantimes.co.jp/news/2015/02/20/business/corporate-business/sony-faces-struggle-find-growth-path/#.Xlj0Am52tPa</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(Accessed: 21 February 2020)</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endParaRPr lang="zh-CN" altLang="zh-CN" sz="800" dirty="0">
              <a:solidFill>
                <a:srgbClr val="FFFFFF"/>
              </a:solidFill>
              <a:latin typeface="Times New Roman" panose="02020603050405020304" pitchFamily="18" charset="0"/>
              <a:cs typeface="Times New Roman" panose="02020603050405020304" pitchFamily="18" charset="0"/>
            </a:endParaRPr>
          </a:p>
          <a:p>
            <a:r>
              <a:rPr lang="en-US" altLang="zh-CN" sz="800" dirty="0">
                <a:solidFill>
                  <a:srgbClr val="FFFFFF"/>
                </a:solidFill>
                <a:latin typeface="Times New Roman" panose="02020603050405020304" pitchFamily="18" charset="0"/>
                <a:cs typeface="Times New Roman" panose="02020603050405020304" pitchFamily="18" charset="0"/>
              </a:rPr>
              <a:t>Bhat, A. (2019) </a:t>
            </a:r>
            <a:r>
              <a:rPr lang="en-US" altLang="zh-CN" sz="800" i="1" dirty="0">
                <a:solidFill>
                  <a:srgbClr val="FFFFFF"/>
                </a:solidFill>
                <a:latin typeface="Times New Roman" panose="02020603050405020304" pitchFamily="18" charset="0"/>
                <a:cs typeface="Times New Roman" panose="02020603050405020304" pitchFamily="18" charset="0"/>
              </a:rPr>
              <a:t>Primary Research: Definition</a:t>
            </a:r>
            <a:r>
              <a:rPr lang="en-US" altLang="zh-CN" sz="800" dirty="0">
                <a:solidFill>
                  <a:srgbClr val="FFFFFF"/>
                </a:solidFill>
                <a:latin typeface="Times New Roman" panose="02020603050405020304" pitchFamily="18" charset="0"/>
                <a:cs typeface="Times New Roman" panose="02020603050405020304" pitchFamily="18" charset="0"/>
              </a:rPr>
              <a:t> [online]</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Available at: https://www.questionpro.com/blog/primary-research/</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(Accessed: 23 February 2020)</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 </a:t>
            </a:r>
            <a:endParaRPr lang="zh-CN" altLang="zh-CN" sz="800" dirty="0">
              <a:solidFill>
                <a:srgbClr val="FFFFFF"/>
              </a:solidFill>
              <a:latin typeface="Times New Roman" panose="02020603050405020304" pitchFamily="18" charset="0"/>
              <a:cs typeface="Times New Roman" panose="02020603050405020304" pitchFamily="18" charset="0"/>
            </a:endParaRPr>
          </a:p>
          <a:p>
            <a:r>
              <a:rPr lang="en-US" altLang="zh-CN" sz="800" dirty="0" err="1">
                <a:solidFill>
                  <a:srgbClr val="FFFFFF"/>
                </a:solidFill>
                <a:latin typeface="Times New Roman" panose="02020603050405020304" pitchFamily="18" charset="0"/>
                <a:cs typeface="Times New Roman" panose="02020603050405020304" pitchFamily="18" charset="0"/>
              </a:rPr>
              <a:t>Bhasin</a:t>
            </a:r>
            <a:r>
              <a:rPr lang="en-US" altLang="zh-CN" sz="800" dirty="0">
                <a:solidFill>
                  <a:srgbClr val="FFFFFF"/>
                </a:solidFill>
                <a:latin typeface="Times New Roman" panose="02020603050405020304" pitchFamily="18" charset="0"/>
                <a:cs typeface="Times New Roman" panose="02020603050405020304" pitchFamily="18" charset="0"/>
              </a:rPr>
              <a:t>, K. (2012) </a:t>
            </a:r>
            <a:r>
              <a:rPr lang="en-US" altLang="zh-CN" sz="800" i="1" dirty="0">
                <a:solidFill>
                  <a:srgbClr val="FFFFFF"/>
                </a:solidFill>
                <a:latin typeface="Times New Roman" panose="02020603050405020304" pitchFamily="18" charset="0"/>
                <a:cs typeface="Times New Roman" panose="02020603050405020304" pitchFamily="18" charset="0"/>
              </a:rPr>
              <a:t>This Is the Biggest Problem with Sony's Brand </a:t>
            </a:r>
            <a:r>
              <a:rPr lang="en-US" altLang="zh-CN" sz="800" dirty="0">
                <a:solidFill>
                  <a:srgbClr val="FFFFFF"/>
                </a:solidFill>
                <a:latin typeface="Times New Roman" panose="02020603050405020304" pitchFamily="18" charset="0"/>
                <a:cs typeface="Times New Roman" panose="02020603050405020304" pitchFamily="18" charset="0"/>
              </a:rPr>
              <a:t>[online]</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Available at: https://www.businessinsider.com/this-is-the-biggest-problem-with-sonys-brand-2012-4?r=US&amp;IR=T</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(Accessed: 21 February 2020)</a:t>
            </a:r>
            <a:endParaRPr lang="zh-CN" altLang="zh-CN" sz="800" dirty="0">
              <a:solidFill>
                <a:srgbClr val="FFFFFF"/>
              </a:solidFill>
              <a:latin typeface="Times New Roman" panose="02020603050405020304" pitchFamily="18" charset="0"/>
              <a:cs typeface="Times New Roman" panose="02020603050405020304" pitchFamily="18" charset="0"/>
            </a:endParaRPr>
          </a:p>
          <a:p>
            <a:r>
              <a:rPr lang="en-US" altLang="zh-CN" sz="800" dirty="0">
                <a:solidFill>
                  <a:srgbClr val="FFFFFF"/>
                </a:solidFill>
                <a:latin typeface="Times New Roman" panose="02020603050405020304" pitchFamily="18" charset="0"/>
                <a:cs typeface="Times New Roman" panose="02020603050405020304" pitchFamily="18" charset="0"/>
              </a:rPr>
              <a:t> </a:t>
            </a:r>
            <a:endParaRPr lang="zh-CN" altLang="zh-CN" sz="800" dirty="0">
              <a:solidFill>
                <a:srgbClr val="FFFFFF"/>
              </a:solidFill>
              <a:latin typeface="Times New Roman" panose="02020603050405020304" pitchFamily="18" charset="0"/>
              <a:cs typeface="Times New Roman" panose="02020603050405020304" pitchFamily="18" charset="0"/>
            </a:endParaRPr>
          </a:p>
          <a:p>
            <a:r>
              <a:rPr lang="en-US" altLang="zh-CN" sz="800" dirty="0">
                <a:solidFill>
                  <a:srgbClr val="FFFFFF"/>
                </a:solidFill>
                <a:latin typeface="Times New Roman" panose="02020603050405020304" pitchFamily="18" charset="0"/>
                <a:cs typeface="Times New Roman" panose="02020603050405020304" pitchFamily="18" charset="0"/>
              </a:rPr>
              <a:t>Doyle, C. (2011) </a:t>
            </a:r>
            <a:r>
              <a:rPr lang="en-US" altLang="zh-CN" sz="800" i="1" dirty="0">
                <a:solidFill>
                  <a:srgbClr val="FFFFFF"/>
                </a:solidFill>
                <a:latin typeface="Times New Roman" panose="02020603050405020304" pitchFamily="18" charset="0"/>
                <a:cs typeface="Times New Roman" panose="02020603050405020304" pitchFamily="18" charset="0"/>
              </a:rPr>
              <a:t>A Dictionary of Marketing</a:t>
            </a:r>
            <a:r>
              <a:rPr lang="en-US" altLang="zh-CN" sz="800" dirty="0">
                <a:solidFill>
                  <a:srgbClr val="FFFFFF"/>
                </a:solidFill>
                <a:latin typeface="Times New Roman" panose="02020603050405020304" pitchFamily="18" charset="0"/>
                <a:cs typeface="Times New Roman" panose="02020603050405020304" pitchFamily="18" charset="0"/>
              </a:rPr>
              <a:t>. 3rd </a:t>
            </a:r>
            <a:r>
              <a:rPr lang="en-US" altLang="zh-CN" sz="800" dirty="0" err="1">
                <a:solidFill>
                  <a:srgbClr val="FFFFFF"/>
                </a:solidFill>
                <a:latin typeface="Times New Roman" panose="02020603050405020304" pitchFamily="18" charset="0"/>
                <a:cs typeface="Times New Roman" panose="02020603050405020304" pitchFamily="18" charset="0"/>
              </a:rPr>
              <a:t>edn</a:t>
            </a:r>
            <a:r>
              <a:rPr lang="en-US" altLang="zh-CN" sz="800" dirty="0">
                <a:solidFill>
                  <a:srgbClr val="FFFFFF"/>
                </a:solidFill>
                <a:latin typeface="Times New Roman" panose="02020603050405020304" pitchFamily="18" charset="0"/>
                <a:cs typeface="Times New Roman" panose="02020603050405020304" pitchFamily="18" charset="0"/>
              </a:rPr>
              <a:t>. Oxford University Press</a:t>
            </a:r>
            <a:endParaRPr lang="zh-CN" altLang="zh-CN" sz="800" dirty="0">
              <a:solidFill>
                <a:srgbClr val="FFFFFF"/>
              </a:solidFill>
              <a:latin typeface="Times New Roman" panose="02020603050405020304" pitchFamily="18" charset="0"/>
              <a:cs typeface="Times New Roman" panose="02020603050405020304" pitchFamily="18" charset="0"/>
            </a:endParaRPr>
          </a:p>
          <a:p>
            <a:r>
              <a:rPr lang="en-US" altLang="zh-CN" sz="800" dirty="0">
                <a:solidFill>
                  <a:srgbClr val="FFFFFF"/>
                </a:solidFill>
                <a:latin typeface="Times New Roman" panose="02020603050405020304" pitchFamily="18" charset="0"/>
                <a:cs typeface="Times New Roman" panose="02020603050405020304" pitchFamily="18" charset="0"/>
              </a:rPr>
              <a:t> </a:t>
            </a:r>
            <a:endParaRPr lang="zh-CN" altLang="zh-CN" sz="800" dirty="0">
              <a:solidFill>
                <a:srgbClr val="FFFFFF"/>
              </a:solidFill>
              <a:latin typeface="Times New Roman" panose="02020603050405020304" pitchFamily="18" charset="0"/>
              <a:cs typeface="Times New Roman" panose="02020603050405020304" pitchFamily="18" charset="0"/>
            </a:endParaRPr>
          </a:p>
          <a:p>
            <a:r>
              <a:rPr lang="en-US" altLang="zh-CN" sz="800" dirty="0">
                <a:solidFill>
                  <a:srgbClr val="FFFFFF"/>
                </a:solidFill>
                <a:latin typeface="Times New Roman" panose="02020603050405020304" pitchFamily="18" charset="0"/>
                <a:cs typeface="Times New Roman" panose="02020603050405020304" pitchFamily="18" charset="0"/>
              </a:rPr>
              <a:t>Investopedia, (2019) </a:t>
            </a:r>
            <a:r>
              <a:rPr lang="en-US" altLang="zh-CN" sz="800" i="1" dirty="0">
                <a:solidFill>
                  <a:srgbClr val="FFFFFF"/>
                </a:solidFill>
                <a:latin typeface="Times New Roman" panose="02020603050405020304" pitchFamily="18" charset="0"/>
                <a:cs typeface="Times New Roman" panose="02020603050405020304" pitchFamily="18" charset="0"/>
              </a:rPr>
              <a:t>Strength, Weakness, Opportunity, and Threat (SWOT) Analysis</a:t>
            </a:r>
            <a:r>
              <a:rPr lang="en-US" altLang="zh-CN" sz="800" dirty="0">
                <a:solidFill>
                  <a:srgbClr val="FFFFFF"/>
                </a:solidFill>
                <a:latin typeface="Times New Roman" panose="02020603050405020304" pitchFamily="18" charset="0"/>
                <a:cs typeface="Times New Roman" panose="02020603050405020304" pitchFamily="18" charset="0"/>
              </a:rPr>
              <a:t> [online]</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Available at: </a:t>
            </a:r>
            <a:r>
              <a:rPr lang="en-US" altLang="zh-CN" sz="800" u="sng" dirty="0">
                <a:solidFill>
                  <a:srgbClr val="FFFFFF"/>
                </a:solidFill>
                <a:latin typeface="Times New Roman" panose="02020603050405020304" pitchFamily="18" charset="0"/>
                <a:cs typeface="Times New Roman" panose="02020603050405020304" pitchFamily="18" charset="0"/>
                <a:hlinkClick r:id="rId2"/>
              </a:rPr>
              <a:t>https://www.investopedia.com/terms/s/swot.asp</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r>
              <a:rPr lang="en-US" altLang="zh-CN" sz="800" dirty="0">
                <a:solidFill>
                  <a:srgbClr val="FFFFFF"/>
                </a:solidFill>
                <a:latin typeface="Times New Roman" panose="02020603050405020304" pitchFamily="18" charset="0"/>
                <a:cs typeface="Times New Roman" panose="02020603050405020304" pitchFamily="18" charset="0"/>
              </a:rPr>
              <a:t> (Accessed: 21 February 2020)</a:t>
            </a:r>
            <a:endParaRPr lang="zh-CN" altLang="zh-CN" sz="800" dirty="0">
              <a:solidFill>
                <a:srgbClr val="FFFFFF"/>
              </a:solidFill>
              <a:latin typeface="Times New Roman" panose="02020603050405020304" pitchFamily="18" charset="0"/>
              <a:cs typeface="Times New Roman" panose="02020603050405020304" pitchFamily="18" charset="0"/>
            </a:endParaRPr>
          </a:p>
          <a:p>
            <a:pPr marL="0" indent="0">
              <a:buNone/>
            </a:pPr>
            <a:endParaRPr lang="zh-CN" altLang="en-US" sz="800" dirty="0">
              <a:solidFill>
                <a:srgbClr val="FFFFFF"/>
              </a:solidFill>
            </a:endParaRPr>
          </a:p>
        </p:txBody>
      </p:sp>
    </p:spTree>
    <p:extLst>
      <p:ext uri="{BB962C8B-B14F-4D97-AF65-F5344CB8AC3E}">
        <p14:creationId xmlns:p14="http://schemas.microsoft.com/office/powerpoint/2010/main" val="1394954387"/>
      </p:ext>
    </p:extLst>
  </p:cSld>
  <p:clrMapOvr>
    <a:masterClrMapping/>
  </p:clrMapOvr>
</p:sld>
</file>

<file path=ppt/theme/theme1.xml><?xml version="1.0" encoding="utf-8"?>
<a:theme xmlns:a="http://schemas.openxmlformats.org/drawingml/2006/main" name="Office Theme">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2</TotalTime>
  <Words>603</Words>
  <Application>Microsoft Office PowerPoint</Application>
  <PresentationFormat>宽屏</PresentationFormat>
  <Paragraphs>44</Paragraphs>
  <Slides>6</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6</vt:i4>
      </vt:variant>
    </vt:vector>
  </HeadingPairs>
  <TitlesOfParts>
    <vt:vector size="12" baseType="lpstr">
      <vt:lpstr>等线</vt:lpstr>
      <vt:lpstr>Arial</vt:lpstr>
      <vt:lpstr>Calibri</vt:lpstr>
      <vt:lpstr>Calibri Light</vt:lpstr>
      <vt:lpstr>Times New Roman</vt:lpstr>
      <vt:lpstr>Office Theme</vt:lpstr>
      <vt:lpstr>Sony</vt:lpstr>
      <vt:lpstr>Aim and objectives of Project </vt:lpstr>
      <vt:lpstr>Research method </vt:lpstr>
      <vt:lpstr>Background literature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Sony</dc:title>
  <dc:creator>侯 富国</dc:creator>
  <cp:lastModifiedBy>高 铭怡</cp:lastModifiedBy>
  <cp:revision>3</cp:revision>
  <dcterms:created xsi:type="dcterms:W3CDTF">2020-03-03T22:42:38Z</dcterms:created>
  <dcterms:modified xsi:type="dcterms:W3CDTF">2020-03-04T01:34:44Z</dcterms:modified>
</cp:coreProperties>
</file>