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87" r:id="rId2"/>
    <p:sldId id="288" r:id="rId3"/>
    <p:sldId id="298" r:id="rId4"/>
    <p:sldId id="299" r:id="rId5"/>
    <p:sldId id="300" r:id="rId6"/>
    <p:sldId id="302" r:id="rId7"/>
    <p:sldId id="303" r:id="rId8"/>
    <p:sldId id="304" r:id="rId9"/>
    <p:sldId id="305" r:id="rId10"/>
    <p:sldId id="306" r:id="rId11"/>
    <p:sldId id="257" r:id="rId12"/>
    <p:sldId id="258" r:id="rId13"/>
    <p:sldId id="259" r:id="rId14"/>
    <p:sldId id="260" r:id="rId15"/>
    <p:sldId id="261" r:id="rId16"/>
    <p:sldId id="262" r:id="rId17"/>
    <p:sldId id="263" r:id="rId18"/>
    <p:sldId id="264"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1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0"/>
      <c:rAngAx val="0"/>
      <c:perspective val="0"/>
    </c:view3D>
    <c:floor>
      <c:thickness val="0"/>
    </c:floor>
    <c:sideWall>
      <c:thickness val="0"/>
    </c:sideWall>
    <c:backWall>
      <c:thickness val="0"/>
    </c:backWall>
    <c:plotArea>
      <c:layout>
        <c:manualLayout>
          <c:layoutTarget val="inner"/>
          <c:xMode val="edge"/>
          <c:yMode val="edge"/>
          <c:x val="0.15224911366020688"/>
          <c:y val="0.11538475567890229"/>
          <c:w val="0.62110726643598613"/>
          <c:h val="0.78021978021978022"/>
        </c:manualLayout>
      </c:layout>
      <c:pie3DChart>
        <c:varyColors val="1"/>
        <c:ser>
          <c:idx val="0"/>
          <c:order val="0"/>
          <c:tx>
            <c:strRef>
              <c:f>Sheet1!$A$2</c:f>
              <c:strCache>
                <c:ptCount val="1"/>
                <c:pt idx="0">
                  <c:v>East</c:v>
                </c:pt>
              </c:strCache>
            </c:strRef>
          </c:tx>
          <c:spPr>
            <a:solidFill>
              <a:srgbClr val="9999FF"/>
            </a:solidFill>
            <a:ln w="16977">
              <a:solidFill>
                <a:srgbClr val="000000"/>
              </a:solidFill>
              <a:prstDash val="solid"/>
            </a:ln>
          </c:spPr>
          <c:explosion val="25"/>
          <c:dPt>
            <c:idx val="0"/>
            <c:bubble3D val="0"/>
            <c:extLst>
              <c:ext xmlns:c16="http://schemas.microsoft.com/office/drawing/2014/chart" uri="{C3380CC4-5D6E-409C-BE32-E72D297353CC}">
                <c16:uniqueId val="{00000000-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2-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4-6B1F-45D0-97DA-07D26343D254}"/>
              </c:ext>
            </c:extLst>
          </c:dPt>
          <c:cat>
            <c:numRef>
              <c:f>Sheet1!$B$1:$D$1</c:f>
              <c:numCache>
                <c:formatCode>0%</c:formatCode>
                <c:ptCount val="3"/>
                <c:pt idx="0">
                  <c:v>7.0000000000000007E-2</c:v>
                </c:pt>
                <c:pt idx="1">
                  <c:v>0.38</c:v>
                </c:pt>
                <c:pt idx="2">
                  <c:v>0.55000000000000004</c:v>
                </c:pt>
              </c:numCache>
            </c:numRef>
          </c:cat>
          <c:val>
            <c:numRef>
              <c:f>Sheet1!$B$2:$D$2</c:f>
              <c:numCache>
                <c:formatCode>General</c:formatCode>
                <c:ptCount val="3"/>
                <c:pt idx="0">
                  <c:v>10.4</c:v>
                </c:pt>
                <c:pt idx="1">
                  <c:v>27.4</c:v>
                </c:pt>
                <c:pt idx="2">
                  <c:v>90</c:v>
                </c:pt>
              </c:numCache>
            </c:numRef>
          </c:val>
          <c:extLst>
            <c:ext xmlns:c16="http://schemas.microsoft.com/office/drawing/2014/chart" uri="{C3380CC4-5D6E-409C-BE32-E72D297353CC}">
              <c16:uniqueId val="{00000005-6B1F-45D0-97DA-07D26343D254}"/>
            </c:ext>
          </c:extLst>
        </c:ser>
        <c:ser>
          <c:idx val="1"/>
          <c:order val="1"/>
          <c:tx>
            <c:strRef>
              <c:f>Sheet1!$A$3</c:f>
              <c:strCache>
                <c:ptCount val="1"/>
                <c:pt idx="0">
                  <c:v>West</c:v>
                </c:pt>
              </c:strCache>
            </c:strRef>
          </c:tx>
          <c:spPr>
            <a:solidFill>
              <a:srgbClr val="993366"/>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7-6B1F-45D0-97DA-07D26343D254}"/>
              </c:ext>
            </c:extLst>
          </c:dPt>
          <c:dPt>
            <c:idx val="1"/>
            <c:bubble3D val="0"/>
            <c:extLst>
              <c:ext xmlns:c16="http://schemas.microsoft.com/office/drawing/2014/chart" uri="{C3380CC4-5D6E-409C-BE32-E72D297353CC}">
                <c16:uniqueId val="{00000008-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A-6B1F-45D0-97DA-07D26343D254}"/>
              </c:ext>
            </c:extLst>
          </c:dPt>
          <c:cat>
            <c:numRef>
              <c:f>Sheet1!$B$1:$D$1</c:f>
              <c:numCache>
                <c:formatCode>0%</c:formatCode>
                <c:ptCount val="3"/>
                <c:pt idx="0">
                  <c:v>7.0000000000000007E-2</c:v>
                </c:pt>
                <c:pt idx="1">
                  <c:v>0.38</c:v>
                </c:pt>
                <c:pt idx="2">
                  <c:v>0.55000000000000004</c:v>
                </c:pt>
              </c:numCache>
            </c:numRef>
          </c:cat>
          <c:val>
            <c:numRef>
              <c:f>Sheet1!$B$3:$D$3</c:f>
              <c:numCache>
                <c:formatCode>General</c:formatCode>
                <c:ptCount val="3"/>
                <c:pt idx="0">
                  <c:v>30.6</c:v>
                </c:pt>
                <c:pt idx="1">
                  <c:v>38.6</c:v>
                </c:pt>
                <c:pt idx="2">
                  <c:v>34.6</c:v>
                </c:pt>
              </c:numCache>
            </c:numRef>
          </c:val>
          <c:extLst>
            <c:ext xmlns:c16="http://schemas.microsoft.com/office/drawing/2014/chart" uri="{C3380CC4-5D6E-409C-BE32-E72D297353CC}">
              <c16:uniqueId val="{0000000B-6B1F-45D0-97DA-07D26343D254}"/>
            </c:ext>
          </c:extLst>
        </c:ser>
        <c:ser>
          <c:idx val="2"/>
          <c:order val="2"/>
          <c:tx>
            <c:strRef>
              <c:f>Sheet1!$A$4</c:f>
              <c:strCache>
                <c:ptCount val="1"/>
                <c:pt idx="0">
                  <c:v>North</c:v>
                </c:pt>
              </c:strCache>
            </c:strRef>
          </c:tx>
          <c:spPr>
            <a:solidFill>
              <a:srgbClr val="FFFFCC"/>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D-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F-6B1F-45D0-97DA-07D26343D254}"/>
              </c:ext>
            </c:extLst>
          </c:dPt>
          <c:dPt>
            <c:idx val="2"/>
            <c:bubble3D val="0"/>
            <c:extLst>
              <c:ext xmlns:c16="http://schemas.microsoft.com/office/drawing/2014/chart" uri="{C3380CC4-5D6E-409C-BE32-E72D297353CC}">
                <c16:uniqueId val="{00000010-6B1F-45D0-97DA-07D26343D254}"/>
              </c:ext>
            </c:extLst>
          </c:dPt>
          <c:cat>
            <c:numRef>
              <c:f>Sheet1!$B$1:$D$1</c:f>
              <c:numCache>
                <c:formatCode>0%</c:formatCode>
                <c:ptCount val="3"/>
                <c:pt idx="0">
                  <c:v>7.0000000000000007E-2</c:v>
                </c:pt>
                <c:pt idx="1">
                  <c:v>0.38</c:v>
                </c:pt>
                <c:pt idx="2">
                  <c:v>0.55000000000000004</c:v>
                </c:pt>
              </c:numCache>
            </c:numRef>
          </c:cat>
          <c:val>
            <c:numRef>
              <c:f>Sheet1!$B$4:$D$4</c:f>
              <c:numCache>
                <c:formatCode>General</c:formatCode>
                <c:ptCount val="3"/>
                <c:pt idx="0">
                  <c:v>45.9</c:v>
                </c:pt>
                <c:pt idx="1">
                  <c:v>46.9</c:v>
                </c:pt>
                <c:pt idx="2">
                  <c:v>45</c:v>
                </c:pt>
              </c:numCache>
            </c:numRef>
          </c:val>
          <c:extLst>
            <c:ext xmlns:c16="http://schemas.microsoft.com/office/drawing/2014/chart" uri="{C3380CC4-5D6E-409C-BE32-E72D297353CC}">
              <c16:uniqueId val="{00000011-6B1F-45D0-97DA-07D26343D254}"/>
            </c:ext>
          </c:extLst>
        </c:ser>
        <c:dLbls>
          <c:showLegendKey val="0"/>
          <c:showVal val="0"/>
          <c:showCatName val="0"/>
          <c:showSerName val="0"/>
          <c:showPercent val="0"/>
          <c:showBubbleSize val="0"/>
          <c:showLeaderLines val="1"/>
        </c:dLbls>
      </c:pie3DChart>
      <c:spPr>
        <a:solidFill>
          <a:srgbClr val="C0C0C0"/>
        </a:solidFill>
        <a:ln w="16977">
          <a:solidFill>
            <a:srgbClr val="808080"/>
          </a:solidFill>
          <a:prstDash val="solid"/>
        </a:ln>
      </c:spPr>
    </c:plotArea>
    <c:plotVisOnly val="1"/>
    <c:dispBlanksAs val="zero"/>
    <c:showDLblsOverMax val="0"/>
  </c:chart>
  <c:spPr>
    <a:noFill/>
    <a:ln>
      <a:noFill/>
    </a:ln>
  </c:spPr>
  <c:txPr>
    <a:bodyPr/>
    <a:lstStyle/>
    <a:p>
      <a:pPr>
        <a:defRPr sz="1069" b="1" i="0" u="none" strike="noStrike" baseline="0">
          <a:solidFill>
            <a:srgbClr val="000000"/>
          </a:solidFill>
          <a:latin typeface="Arial"/>
          <a:ea typeface="Arial"/>
          <a:cs typeface="Arial"/>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338E15-7DE0-4A27-A94C-822959C4EE9A}" type="datetimeFigureOut">
              <a:rPr lang="en-GB" smtClean="0"/>
              <a:t>13/02/2018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BECDD-346D-4398-99F5-F3354E4C4797}" type="slidenum">
              <a:rPr lang="en-GB" smtClean="0"/>
              <a:t>‹#›</a:t>
            </a:fld>
            <a:endParaRPr lang="en-GB"/>
          </a:p>
        </p:txBody>
      </p:sp>
    </p:spTree>
    <p:extLst>
      <p:ext uri="{BB962C8B-B14F-4D97-AF65-F5344CB8AC3E}">
        <p14:creationId xmlns:p14="http://schemas.microsoft.com/office/powerpoint/2010/main" val="848456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hidden factors with the group.  What are the implications?  </a:t>
            </a:r>
            <a:r>
              <a:rPr lang="en-GB" b="1" i="1" dirty="0"/>
              <a:t>We have to be careful with our communications!</a:t>
            </a:r>
          </a:p>
        </p:txBody>
      </p:sp>
      <p:sp>
        <p:nvSpPr>
          <p:cNvPr id="4" name="Slide Number Placeholder 3"/>
          <p:cNvSpPr>
            <a:spLocks noGrp="1"/>
          </p:cNvSpPr>
          <p:nvPr>
            <p:ph type="sldNum" sz="quarter" idx="10"/>
          </p:nvPr>
        </p:nvSpPr>
        <p:spPr/>
        <p:txBody>
          <a:bodyPr/>
          <a:lstStyle/>
          <a:p>
            <a:fld id="{37FA9686-C038-4682-9590-FA4411328854}" type="slidenum">
              <a:rPr lang="en-GB" smtClean="0"/>
              <a:t>11</a:t>
            </a:fld>
            <a:endParaRPr lang="en-GB"/>
          </a:p>
        </p:txBody>
      </p:sp>
    </p:spTree>
    <p:extLst>
      <p:ext uri="{BB962C8B-B14F-4D97-AF65-F5344CB8AC3E}">
        <p14:creationId xmlns:p14="http://schemas.microsoft.com/office/powerpoint/2010/main" val="122426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slide and ask them to suggest percentages for Words, Tone and Gestures…..summarise their thoughts before showing the next slide.</a:t>
            </a:r>
          </a:p>
        </p:txBody>
      </p:sp>
      <p:sp>
        <p:nvSpPr>
          <p:cNvPr id="4" name="Slide Number Placeholder 3"/>
          <p:cNvSpPr>
            <a:spLocks noGrp="1"/>
          </p:cNvSpPr>
          <p:nvPr>
            <p:ph type="sldNum" sz="quarter" idx="10"/>
          </p:nvPr>
        </p:nvSpPr>
        <p:spPr/>
        <p:txBody>
          <a:bodyPr/>
          <a:lstStyle/>
          <a:p>
            <a:fld id="{37FA9686-C038-4682-9590-FA4411328854}" type="slidenum">
              <a:rPr lang="en-GB" smtClean="0"/>
              <a:t>12</a:t>
            </a:fld>
            <a:endParaRPr lang="en-GB"/>
          </a:p>
        </p:txBody>
      </p:sp>
    </p:spTree>
    <p:extLst>
      <p:ext uri="{BB962C8B-B14F-4D97-AF65-F5344CB8AC3E}">
        <p14:creationId xmlns:p14="http://schemas.microsoft.com/office/powerpoint/2010/main" val="2010360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feedback from the groups and sense-check their responses.  Highlight good ideas – emphasis key points.</a:t>
            </a:r>
          </a:p>
        </p:txBody>
      </p:sp>
      <p:sp>
        <p:nvSpPr>
          <p:cNvPr id="4" name="Slide Number Placeholder 3"/>
          <p:cNvSpPr>
            <a:spLocks noGrp="1"/>
          </p:cNvSpPr>
          <p:nvPr>
            <p:ph type="sldNum" sz="quarter" idx="10"/>
          </p:nvPr>
        </p:nvSpPr>
        <p:spPr/>
        <p:txBody>
          <a:bodyPr/>
          <a:lstStyle/>
          <a:p>
            <a:fld id="{37FA9686-C038-4682-9590-FA4411328854}" type="slidenum">
              <a:rPr lang="en-GB" smtClean="0"/>
              <a:t>16</a:t>
            </a:fld>
            <a:endParaRPr lang="en-GB"/>
          </a:p>
        </p:txBody>
      </p:sp>
    </p:spTree>
    <p:extLst>
      <p:ext uri="{BB962C8B-B14F-4D97-AF65-F5344CB8AC3E}">
        <p14:creationId xmlns:p14="http://schemas.microsoft.com/office/powerpoint/2010/main" val="2142558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each of the points on the following couple of slides, ask for the group’s experiences of these barriers – either when communicating to someone or receiving communications.  Also, use your own examples to illustrate key points.  How many of these can be overcome with the right skills, techniques, knowledge, attitudes and behaviours?  If students say “Yes, but what about the other person’s skills, techniques, knowledge, etc.?”, refer to Covey’s Circle of Influence/Circle of Concern model – deal with the things within your control or influence!</a:t>
            </a:r>
          </a:p>
        </p:txBody>
      </p:sp>
      <p:sp>
        <p:nvSpPr>
          <p:cNvPr id="4" name="Slide Number Placeholder 3"/>
          <p:cNvSpPr>
            <a:spLocks noGrp="1"/>
          </p:cNvSpPr>
          <p:nvPr>
            <p:ph type="sldNum" sz="quarter" idx="10"/>
          </p:nvPr>
        </p:nvSpPr>
        <p:spPr/>
        <p:txBody>
          <a:bodyPr/>
          <a:lstStyle/>
          <a:p>
            <a:fld id="{37FA9686-C038-4682-9590-FA4411328854}" type="slidenum">
              <a:rPr lang="en-GB" smtClean="0"/>
              <a:t>17</a:t>
            </a:fld>
            <a:endParaRPr lang="en-GB"/>
          </a:p>
        </p:txBody>
      </p:sp>
    </p:spTree>
    <p:extLst>
      <p:ext uri="{BB962C8B-B14F-4D97-AF65-F5344CB8AC3E}">
        <p14:creationId xmlns:p14="http://schemas.microsoft.com/office/powerpoint/2010/main" val="4226762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19</a:t>
            </a:fld>
            <a:endParaRPr lang="en-GB"/>
          </a:p>
        </p:txBody>
      </p:sp>
    </p:spTree>
    <p:extLst>
      <p:ext uri="{BB962C8B-B14F-4D97-AF65-F5344CB8AC3E}">
        <p14:creationId xmlns:p14="http://schemas.microsoft.com/office/powerpoint/2010/main" val="26612225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1713B6D-DE3D-448B-9AFD-287A2A568F05}" type="datetimeFigureOut">
              <a:rPr lang="en-GB" smtClean="0"/>
              <a:t>13/02/2018</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254697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13/02/2018</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923643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713B6D-DE3D-448B-9AFD-287A2A568F05}" type="datetimeFigureOut">
              <a:rPr lang="en-GB" smtClean="0"/>
              <a:t>13/02/2018</a:t>
            </a:fld>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82844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1713B6D-DE3D-448B-9AFD-287A2A568F05}" type="datetimeFigureOut">
              <a:rPr lang="en-GB" smtClean="0"/>
              <a:t>13/02/2018</a:t>
            </a:fld>
            <a:endParaRPr lang="en-GB"/>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071665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1713B6D-DE3D-448B-9AFD-287A2A568F05}" type="datetimeFigureOut">
              <a:rPr lang="en-GB" smtClean="0"/>
              <a:t>13/02/2018</a:t>
            </a:fld>
            <a:endParaRPr lang="en-GB"/>
          </a:p>
        </p:txBody>
      </p:sp>
      <p:sp>
        <p:nvSpPr>
          <p:cNvPr id="9" name="Slide Number Placeholder 8"/>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599197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1713B6D-DE3D-448B-9AFD-287A2A568F05}" type="datetimeFigureOut">
              <a:rPr lang="en-GB" smtClean="0"/>
              <a:t>13/02/2018</a:t>
            </a:fld>
            <a:endParaRPr lang="en-GB"/>
          </a:p>
        </p:txBody>
      </p:sp>
      <p:sp>
        <p:nvSpPr>
          <p:cNvPr id="5" name="Slide Number Placeholder 4"/>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491379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13B6D-DE3D-448B-9AFD-287A2A568F05}" type="datetimeFigureOut">
              <a:rPr lang="en-GB" smtClean="0"/>
              <a:t>13/02/2018</a:t>
            </a:fld>
            <a:endParaRPr lang="en-GB"/>
          </a:p>
        </p:txBody>
      </p:sp>
      <p:sp>
        <p:nvSpPr>
          <p:cNvPr id="4" name="Slide Number Placeholder 3"/>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2199395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713B6D-DE3D-448B-9AFD-287A2A568F05}" type="datetimeFigureOut">
              <a:rPr lang="en-GB" smtClean="0"/>
              <a:t>13/02/2018</a:t>
            </a:fld>
            <a:endParaRPr lang="en-GB"/>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503398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713B6D-DE3D-448B-9AFD-287A2A568F05}" type="datetimeFigureOut">
              <a:rPr lang="en-GB" smtClean="0"/>
              <a:t>13/02/2018</a:t>
            </a:fld>
            <a:endParaRPr lang="en-GB"/>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973087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13/02/2018</a:t>
            </a:fld>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835237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13/02/2018</a:t>
            </a:fld>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9500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1713B6D-DE3D-448B-9AFD-287A2A568F05}" type="datetimeFigureOut">
              <a:rPr lang="en-GB" smtClean="0"/>
              <a:t>13/02/2018</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5628798-B724-4DE3-9D07-43E1F6018C5E}" type="slidenum">
              <a:rPr lang="en-GB" smtClean="0"/>
              <a:t>‹#›</a:t>
            </a:fld>
            <a:endParaRPr lang="en-GB"/>
          </a:p>
        </p:txBody>
      </p:sp>
    </p:spTree>
    <p:extLst>
      <p:ext uri="{BB962C8B-B14F-4D97-AF65-F5344CB8AC3E}">
        <p14:creationId xmlns:p14="http://schemas.microsoft.com/office/powerpoint/2010/main" val="35569706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flickr.com/photos/lightmatter/95600250/"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kminaction.wordpress.com/2013/06/03/getting-km-right-speak-the-business-jargo/"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85000" lnSpcReduction="20000"/>
          </a:bodyPr>
          <a:lstStyle/>
          <a:p>
            <a:r>
              <a:rPr lang="en-GB" b="1" dirty="0"/>
              <a:t>Effective Communication</a:t>
            </a:r>
          </a:p>
          <a:p>
            <a:r>
              <a:rPr lang="en-GB" b="1" dirty="0"/>
              <a:t>Week 6</a:t>
            </a:r>
            <a:br>
              <a:rPr lang="en-GB" b="1" dirty="0"/>
            </a:br>
            <a:r>
              <a:rPr lang="en-GB" altLang="en-US" sz="1600" dirty="0"/>
              <a:t/>
            </a:r>
            <a:br>
              <a:rPr lang="en-GB" altLang="en-US" sz="1600" dirty="0"/>
            </a:b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588B7-127E-4013-B68F-9DC5B0485E2C}"/>
              </a:ext>
            </a:extLst>
          </p:cNvPr>
          <p:cNvSpPr>
            <a:spLocks noGrp="1"/>
          </p:cNvSpPr>
          <p:nvPr>
            <p:ph type="title"/>
          </p:nvPr>
        </p:nvSpPr>
        <p:spPr/>
        <p:txBody>
          <a:bodyPr/>
          <a:lstStyle/>
          <a:p>
            <a:r>
              <a:rPr lang="en-GB" dirty="0"/>
              <a:t>Overview of Session</a:t>
            </a:r>
          </a:p>
        </p:txBody>
      </p:sp>
      <p:sp>
        <p:nvSpPr>
          <p:cNvPr id="3" name="Content Placeholder 2">
            <a:extLst>
              <a:ext uri="{FF2B5EF4-FFF2-40B4-BE49-F238E27FC236}">
                <a16:creationId xmlns:a16="http://schemas.microsoft.com/office/drawing/2014/main" id="{0993502A-1219-4818-B97D-26589EF83C35}"/>
              </a:ext>
            </a:extLst>
          </p:cNvPr>
          <p:cNvSpPr>
            <a:spLocks noGrp="1"/>
          </p:cNvSpPr>
          <p:nvPr>
            <p:ph idx="1"/>
          </p:nvPr>
        </p:nvSpPr>
        <p:spPr>
          <a:xfrm>
            <a:off x="1981200" y="1417639"/>
            <a:ext cx="8229600" cy="4099595"/>
          </a:xfrm>
        </p:spPr>
        <p:txBody>
          <a:bodyPr>
            <a:normAutofit/>
          </a:bodyPr>
          <a:lstStyle/>
          <a:p>
            <a:r>
              <a:rPr lang="en-GB" dirty="0"/>
              <a:t>Assignment guidance</a:t>
            </a:r>
          </a:p>
          <a:p>
            <a:r>
              <a:rPr lang="en-GB" dirty="0"/>
              <a:t>Non-verbal communication – intro</a:t>
            </a:r>
          </a:p>
          <a:p>
            <a:r>
              <a:rPr lang="en-GB" dirty="0"/>
              <a:t>Barriers to communication</a:t>
            </a:r>
          </a:p>
          <a:p>
            <a:r>
              <a:rPr lang="en-GB" dirty="0"/>
              <a:t>Listening</a:t>
            </a:r>
          </a:p>
          <a:p>
            <a:r>
              <a:rPr lang="en-GB" dirty="0"/>
              <a:t>Communication styles</a:t>
            </a:r>
          </a:p>
          <a:p>
            <a:r>
              <a:rPr lang="en-GB" dirty="0"/>
              <a:t>Difficult communications</a:t>
            </a:r>
          </a:p>
          <a:p>
            <a:r>
              <a:rPr lang="en-GB" dirty="0"/>
              <a:t>Communication Models</a:t>
            </a:r>
          </a:p>
          <a:p>
            <a:endParaRPr lang="en-GB" dirty="0"/>
          </a:p>
        </p:txBody>
      </p:sp>
    </p:spTree>
    <p:extLst>
      <p:ext uri="{BB962C8B-B14F-4D97-AF65-F5344CB8AC3E}">
        <p14:creationId xmlns:p14="http://schemas.microsoft.com/office/powerpoint/2010/main" val="4100971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Assignment 1- Presentation</a:t>
            </a:r>
          </a:p>
        </p:txBody>
      </p:sp>
      <p:sp>
        <p:nvSpPr>
          <p:cNvPr id="5" name="Content Placeholder 4"/>
          <p:cNvSpPr>
            <a:spLocks noGrp="1"/>
          </p:cNvSpPr>
          <p:nvPr>
            <p:ph idx="1"/>
          </p:nvPr>
        </p:nvSpPr>
        <p:spPr/>
        <p:txBody>
          <a:bodyPr/>
          <a:lstStyle/>
          <a:p>
            <a:r>
              <a:rPr lang="en-GB" dirty="0"/>
              <a:t>In groups of 3-4 you are to deliver  a presentation on ‘The Benefits of Team Working’. The date you have been assigned for the presentation is - week commencing 26/2/18.</a:t>
            </a:r>
          </a:p>
          <a:p>
            <a:r>
              <a:rPr lang="en-GB" dirty="0"/>
              <a:t>The presentation will cover the module Learning Outcome- Deliver a short presentation within a team working context.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1432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a:t>
            </a:r>
          </a:p>
        </p:txBody>
      </p:sp>
      <p:sp>
        <p:nvSpPr>
          <p:cNvPr id="3" name="Content Placeholder 2"/>
          <p:cNvSpPr>
            <a:spLocks noGrp="1"/>
          </p:cNvSpPr>
          <p:nvPr>
            <p:ph idx="1"/>
          </p:nvPr>
        </p:nvSpPr>
        <p:spPr/>
        <p:txBody>
          <a:bodyPr>
            <a:normAutofit fontScale="92500" lnSpcReduction="10000"/>
          </a:bodyPr>
          <a:lstStyle/>
          <a:p>
            <a:r>
              <a:rPr lang="en-GB" dirty="0"/>
              <a:t>The presentation will be assessed on the  following outcomes: Research Informed Literature, Knowledge and understanding of subject, Analysis, Practical application and deployment, Skills for Professional Practice.</a:t>
            </a:r>
          </a:p>
          <a:p>
            <a:r>
              <a:rPr lang="en-GB" dirty="0"/>
              <a:t>Use a range of literature sources to support your work.</a:t>
            </a:r>
          </a:p>
          <a:p>
            <a:r>
              <a:rPr lang="en-GB" dirty="0"/>
              <a:t>Ensure sources are reliable, valid, credible and current.</a:t>
            </a:r>
          </a:p>
          <a:p>
            <a:r>
              <a:rPr lang="en-GB" dirty="0"/>
              <a:t>Apply relevant theories.</a:t>
            </a:r>
          </a:p>
          <a:p>
            <a:r>
              <a:rPr lang="en-GB" dirty="0"/>
              <a:t>Use Harvard referencing.</a:t>
            </a:r>
          </a:p>
          <a:p>
            <a:endParaRPr lang="en-GB" dirty="0"/>
          </a:p>
        </p:txBody>
      </p:sp>
    </p:spTree>
    <p:extLst>
      <p:ext uri="{BB962C8B-B14F-4D97-AF65-F5344CB8AC3E}">
        <p14:creationId xmlns:p14="http://schemas.microsoft.com/office/powerpoint/2010/main" val="3407596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Format</a:t>
            </a:r>
          </a:p>
        </p:txBody>
      </p:sp>
      <p:sp>
        <p:nvSpPr>
          <p:cNvPr id="3" name="Content Placeholder 2"/>
          <p:cNvSpPr>
            <a:spLocks noGrp="1"/>
          </p:cNvSpPr>
          <p:nvPr>
            <p:ph idx="1"/>
          </p:nvPr>
        </p:nvSpPr>
        <p:spPr/>
        <p:txBody>
          <a:bodyPr>
            <a:normAutofit fontScale="92500"/>
          </a:bodyPr>
          <a:lstStyle/>
          <a:p>
            <a:r>
              <a:rPr lang="en-GB" dirty="0"/>
              <a:t>Produce a presentation in a suitable format.</a:t>
            </a:r>
          </a:p>
          <a:p>
            <a:r>
              <a:rPr lang="en-GB" dirty="0"/>
              <a:t>Use a range of IT packages- Word processing, power point.</a:t>
            </a:r>
          </a:p>
          <a:p>
            <a:r>
              <a:rPr lang="en-GB" dirty="0"/>
              <a:t>Use other packages if you want – Prezi/</a:t>
            </a:r>
            <a:r>
              <a:rPr lang="en-GB" dirty="0" err="1"/>
              <a:t>Nearpod</a:t>
            </a:r>
            <a:r>
              <a:rPr lang="en-GB" dirty="0"/>
              <a:t>/</a:t>
            </a:r>
            <a:r>
              <a:rPr lang="en-GB" dirty="0" err="1"/>
              <a:t>Kahoot</a:t>
            </a:r>
            <a:endParaRPr lang="en-GB" dirty="0"/>
          </a:p>
          <a:p>
            <a:r>
              <a:rPr lang="en-GB" dirty="0"/>
              <a:t>All members of the team must prepare and deliver a part of the presentation.</a:t>
            </a:r>
          </a:p>
          <a:p>
            <a:r>
              <a:rPr lang="en-GB" dirty="0"/>
              <a:t>The presentation must be no longer than 15 minutes. Marks will be deducted if the presentation is too long or too short.</a:t>
            </a:r>
          </a:p>
          <a:p>
            <a:endParaRPr lang="en-GB" dirty="0"/>
          </a:p>
        </p:txBody>
      </p:sp>
    </p:spTree>
    <p:extLst>
      <p:ext uri="{BB962C8B-B14F-4D97-AF65-F5344CB8AC3E}">
        <p14:creationId xmlns:p14="http://schemas.microsoft.com/office/powerpoint/2010/main" val="2480044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Tips</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The team need to think about:</a:t>
            </a:r>
          </a:p>
          <a:p>
            <a:r>
              <a:rPr lang="en-GB" dirty="0"/>
              <a:t>The resources they will require </a:t>
            </a:r>
          </a:p>
          <a:p>
            <a:r>
              <a:rPr lang="en-GB" dirty="0"/>
              <a:t>The timings of individual delivery within the presentation</a:t>
            </a:r>
          </a:p>
          <a:p>
            <a:r>
              <a:rPr lang="en-GB" dirty="0"/>
              <a:t>The physical environment, check they are competent in using the IT resources</a:t>
            </a:r>
          </a:p>
          <a:p>
            <a:r>
              <a:rPr lang="en-GB" dirty="0"/>
              <a:t>Ensure they have practised their presentation enough to ensure confidence of ALL team members in the content of the  presentation  </a:t>
            </a:r>
          </a:p>
          <a:p>
            <a:r>
              <a:rPr lang="en-GB" dirty="0"/>
              <a:t>Their ability to deliver without relying on notes</a:t>
            </a:r>
          </a:p>
          <a:p>
            <a:r>
              <a:rPr lang="en-GB" dirty="0"/>
              <a:t>Preparation for questions from the audience</a:t>
            </a:r>
          </a:p>
          <a:p>
            <a:endParaRPr lang="en-GB" dirty="0"/>
          </a:p>
          <a:p>
            <a:endParaRPr lang="en-GB" dirty="0"/>
          </a:p>
        </p:txBody>
      </p:sp>
    </p:spTree>
    <p:extLst>
      <p:ext uri="{BB962C8B-B14F-4D97-AF65-F5344CB8AC3E}">
        <p14:creationId xmlns:p14="http://schemas.microsoft.com/office/powerpoint/2010/main" val="1971811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 Question</a:t>
            </a:r>
          </a:p>
        </p:txBody>
      </p:sp>
      <p:sp>
        <p:nvSpPr>
          <p:cNvPr id="3" name="Content Placeholder 2"/>
          <p:cNvSpPr>
            <a:spLocks noGrp="1"/>
          </p:cNvSpPr>
          <p:nvPr>
            <p:ph idx="1"/>
          </p:nvPr>
        </p:nvSpPr>
        <p:spPr/>
        <p:txBody>
          <a:bodyPr/>
          <a:lstStyle/>
          <a:p>
            <a:r>
              <a:rPr lang="en-GB" dirty="0"/>
              <a:t>Prepare and deliver a presentation that demonstrates your knowledge and understanding of the benefits of team working for an individual and organisation.</a:t>
            </a:r>
          </a:p>
          <a:p>
            <a:r>
              <a:rPr lang="en-GB" dirty="0"/>
              <a:t>Remember you are required to support your presentation with theories and </a:t>
            </a:r>
            <a:r>
              <a:rPr lang="en-GB" b="1" dirty="0"/>
              <a:t>examples</a:t>
            </a:r>
            <a:r>
              <a:rPr lang="en-GB" dirty="0"/>
              <a:t> of the benefits of team working.</a:t>
            </a:r>
          </a:p>
          <a:p>
            <a:r>
              <a:rPr lang="en-GB" dirty="0"/>
              <a:t>Remember Google, Red Arrows, Geese.</a:t>
            </a:r>
          </a:p>
          <a:p>
            <a:endParaRPr lang="en-GB" dirty="0"/>
          </a:p>
        </p:txBody>
      </p:sp>
    </p:spTree>
    <p:extLst>
      <p:ext uri="{BB962C8B-B14F-4D97-AF65-F5344CB8AC3E}">
        <p14:creationId xmlns:p14="http://schemas.microsoft.com/office/powerpoint/2010/main" val="405603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6829"/>
            <a:ext cx="10972800" cy="1143000"/>
          </a:xfrm>
        </p:spPr>
        <p:txBody>
          <a:bodyPr/>
          <a:lstStyle/>
          <a:p>
            <a:r>
              <a:rPr lang="en-GB" dirty="0"/>
              <a:t>Overview of Presentation Content</a:t>
            </a:r>
          </a:p>
        </p:txBody>
      </p:sp>
      <p:sp>
        <p:nvSpPr>
          <p:cNvPr id="3" name="Content Placeholder 2"/>
          <p:cNvSpPr>
            <a:spLocks noGrp="1"/>
          </p:cNvSpPr>
          <p:nvPr>
            <p:ph idx="1"/>
          </p:nvPr>
        </p:nvSpPr>
        <p:spPr>
          <a:xfrm>
            <a:off x="609600" y="1369452"/>
            <a:ext cx="10972800" cy="4779679"/>
          </a:xfrm>
        </p:spPr>
        <p:txBody>
          <a:bodyPr>
            <a:normAutofit fontScale="62500" lnSpcReduction="20000"/>
          </a:bodyPr>
          <a:lstStyle/>
          <a:p>
            <a:pPr marL="0" indent="0">
              <a:buNone/>
            </a:pPr>
            <a:r>
              <a:rPr lang="en-GB" dirty="0"/>
              <a:t>The following are some prompts to help you with the content of the presentation:</a:t>
            </a:r>
          </a:p>
          <a:p>
            <a:r>
              <a:rPr lang="en-GB" dirty="0"/>
              <a:t>Think about providing a definition of ‘team working’ and the difference between a group and a team.</a:t>
            </a:r>
          </a:p>
          <a:p>
            <a:r>
              <a:rPr lang="en-GB" dirty="0"/>
              <a:t>Discuss the benefits of ‘team working’ to :</a:t>
            </a:r>
          </a:p>
          <a:p>
            <a:pPr marL="0" indent="0">
              <a:buNone/>
            </a:pPr>
            <a:r>
              <a:rPr lang="en-GB" dirty="0"/>
              <a:t>	An individual - sharing ideas, sharing different skills, sense of identity, support, 	friendship.</a:t>
            </a:r>
          </a:p>
          <a:p>
            <a:pPr marL="0" indent="0">
              <a:buNone/>
            </a:pPr>
            <a:r>
              <a:rPr lang="en-GB" dirty="0"/>
              <a:t>	An organisation - developing Trust amongst staff, TEAM (together everyone 	achieves more), two heads are better than one in terms of problem-solving and 	creativity, goals achieved, flexibility, reduces sickness/turnover, synergy.</a:t>
            </a:r>
          </a:p>
          <a:p>
            <a:r>
              <a:rPr lang="en-GB" dirty="0"/>
              <a:t>In order to be successful, teams need to be effective. Characteristics of an effective team.</a:t>
            </a:r>
          </a:p>
          <a:p>
            <a:r>
              <a:rPr lang="en-GB" dirty="0"/>
              <a:t>You must support this discussion with relevant theories – you must at least include the theories  of Tuckman (stages of development) and Belbin (9 roles, need a balanced team).</a:t>
            </a:r>
          </a:p>
          <a:p>
            <a:r>
              <a:rPr lang="en-GB" dirty="0"/>
              <a:t>Also support this discussion with </a:t>
            </a:r>
            <a:r>
              <a:rPr lang="en-GB" b="1" dirty="0"/>
              <a:t>examples</a:t>
            </a:r>
            <a:r>
              <a:rPr lang="en-GB" dirty="0"/>
              <a:t> of the benefits of team working - Remember some of the video clips you have viewed in class.</a:t>
            </a:r>
          </a:p>
        </p:txBody>
      </p:sp>
    </p:spTree>
    <p:extLst>
      <p:ext uri="{BB962C8B-B14F-4D97-AF65-F5344CB8AC3E}">
        <p14:creationId xmlns:p14="http://schemas.microsoft.com/office/powerpoint/2010/main" val="156400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639"/>
            <a:ext cx="10972800" cy="1143000"/>
          </a:xfrm>
        </p:spPr>
        <p:txBody>
          <a:bodyPr/>
          <a:lstStyle/>
          <a:p>
            <a:r>
              <a:rPr lang="en-GB" dirty="0"/>
              <a:t>Remember</a:t>
            </a:r>
          </a:p>
        </p:txBody>
      </p:sp>
      <p:sp>
        <p:nvSpPr>
          <p:cNvPr id="3" name="Content Placeholder 2"/>
          <p:cNvSpPr>
            <a:spLocks noGrp="1"/>
          </p:cNvSpPr>
          <p:nvPr>
            <p:ph idx="1"/>
          </p:nvPr>
        </p:nvSpPr>
        <p:spPr>
          <a:xfrm>
            <a:off x="609600" y="1054916"/>
            <a:ext cx="10972800" cy="4515373"/>
          </a:xfrm>
        </p:spPr>
        <p:txBody>
          <a:bodyPr>
            <a:normAutofit fontScale="70000" lnSpcReduction="20000"/>
          </a:bodyPr>
          <a:lstStyle/>
          <a:p>
            <a:r>
              <a:rPr lang="en-GB" dirty="0"/>
              <a:t>It is important to be well rehearsed and effective through presentation style and interesting power point slides etc.</a:t>
            </a:r>
          </a:p>
          <a:p>
            <a:r>
              <a:rPr lang="en-GB" dirty="0"/>
              <a:t>Make sure your presentation is ‘On Time’.</a:t>
            </a:r>
          </a:p>
          <a:p>
            <a:r>
              <a:rPr lang="en-GB" dirty="0"/>
              <a:t>Ensure your presentation contains evidence of academic research through definitions/quotes. Remember to reference these correctly.</a:t>
            </a:r>
          </a:p>
          <a:p>
            <a:r>
              <a:rPr lang="en-GB" dirty="0"/>
              <a:t>Review your notes from the Academic and Employability Skills module on ‘Presentations’</a:t>
            </a:r>
          </a:p>
          <a:p>
            <a:r>
              <a:rPr lang="en-GB" dirty="0"/>
              <a:t>Be prepared for questions from the audience  you are delivering to.</a:t>
            </a:r>
          </a:p>
          <a:p>
            <a:r>
              <a:rPr lang="en-GB" dirty="0"/>
              <a:t>Remember before your presentation-Practice, Practice, Practice.</a:t>
            </a:r>
          </a:p>
          <a:p>
            <a:r>
              <a:rPr lang="en-GB" dirty="0"/>
              <a:t>Good luck- And remember it is a skills development opportunity and not a life or death situation so ENJOY and LEARN FROM THE EXPERIENCE.</a:t>
            </a:r>
          </a:p>
          <a:p>
            <a:r>
              <a:rPr lang="en-GB" dirty="0"/>
              <a:t>Documents to hand in – Contribution audit (weekly); Upload slides to </a:t>
            </a:r>
            <a:r>
              <a:rPr lang="en-GB" dirty="0" err="1"/>
              <a:t>Turnitin</a:t>
            </a:r>
            <a:r>
              <a:rPr lang="en-GB" dirty="0"/>
              <a:t> on 26/2/18; Hard copy of slides and speaker notes per person (on day of presentation).</a:t>
            </a:r>
          </a:p>
          <a:p>
            <a:pPr marL="0" indent="0">
              <a:buNone/>
            </a:pPr>
            <a:r>
              <a:rPr lang="en-GB" dirty="0"/>
              <a:t> </a:t>
            </a:r>
          </a:p>
          <a:p>
            <a:endParaRPr lang="en-GB" dirty="0"/>
          </a:p>
        </p:txBody>
      </p:sp>
    </p:spTree>
    <p:extLst>
      <p:ext uri="{BB962C8B-B14F-4D97-AF65-F5344CB8AC3E}">
        <p14:creationId xmlns:p14="http://schemas.microsoft.com/office/powerpoint/2010/main" val="380866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A70DE-5E3C-4807-B60B-CF14E7B70B45}"/>
              </a:ext>
            </a:extLst>
          </p:cNvPr>
          <p:cNvSpPr>
            <a:spLocks noGrp="1"/>
          </p:cNvSpPr>
          <p:nvPr>
            <p:ph type="title"/>
          </p:nvPr>
        </p:nvSpPr>
        <p:spPr/>
        <p:txBody>
          <a:bodyPr/>
          <a:lstStyle/>
          <a:p>
            <a:r>
              <a:rPr lang="en-GB" dirty="0"/>
              <a:t>Article – Benefits of Teamwork</a:t>
            </a:r>
          </a:p>
        </p:txBody>
      </p:sp>
      <p:sp>
        <p:nvSpPr>
          <p:cNvPr id="3" name="Content Placeholder 2">
            <a:extLst>
              <a:ext uri="{FF2B5EF4-FFF2-40B4-BE49-F238E27FC236}">
                <a16:creationId xmlns:a16="http://schemas.microsoft.com/office/drawing/2014/main" id="{6235BD01-A52D-4754-A403-0816FC788F72}"/>
              </a:ext>
            </a:extLst>
          </p:cNvPr>
          <p:cNvSpPr>
            <a:spLocks noGrp="1"/>
          </p:cNvSpPr>
          <p:nvPr>
            <p:ph idx="1"/>
          </p:nvPr>
        </p:nvSpPr>
        <p:spPr/>
        <p:txBody>
          <a:bodyPr/>
          <a:lstStyle/>
          <a:p>
            <a:r>
              <a:rPr lang="en-GB" dirty="0"/>
              <a:t>Read the article and write half a page on the benefits of teamwork to the individual and the organisation</a:t>
            </a:r>
          </a:p>
          <a:p>
            <a:r>
              <a:rPr lang="en-GB" dirty="0"/>
              <a:t>Write your name on the top and hand in</a:t>
            </a:r>
          </a:p>
          <a:p>
            <a:r>
              <a:rPr lang="en-GB" dirty="0"/>
              <a:t>20 minutes</a:t>
            </a:r>
          </a:p>
        </p:txBody>
      </p:sp>
    </p:spTree>
    <p:extLst>
      <p:ext uri="{BB962C8B-B14F-4D97-AF65-F5344CB8AC3E}">
        <p14:creationId xmlns:p14="http://schemas.microsoft.com/office/powerpoint/2010/main" val="450243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86EAC-D423-4834-93D1-AAC5217B42AB}"/>
              </a:ext>
            </a:extLst>
          </p:cNvPr>
          <p:cNvSpPr>
            <a:spLocks noGrp="1"/>
          </p:cNvSpPr>
          <p:nvPr>
            <p:ph type="title"/>
          </p:nvPr>
        </p:nvSpPr>
        <p:spPr/>
        <p:txBody>
          <a:bodyPr/>
          <a:lstStyle/>
          <a:p>
            <a:r>
              <a:rPr lang="en-GB" dirty="0"/>
              <a:t>Communication Hippo!</a:t>
            </a:r>
          </a:p>
        </p:txBody>
      </p:sp>
      <p:pic>
        <p:nvPicPr>
          <p:cNvPr id="4" name="Picture 4" descr="Picture">
            <a:extLst>
              <a:ext uri="{FF2B5EF4-FFF2-40B4-BE49-F238E27FC236}">
                <a16:creationId xmlns:a16="http://schemas.microsoft.com/office/drawing/2014/main" id="{44DF3C94-69C4-40C7-9EB8-8352759D639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981201" y="2112964"/>
            <a:ext cx="3508375" cy="2119313"/>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Line 6">
            <a:extLst>
              <a:ext uri="{FF2B5EF4-FFF2-40B4-BE49-F238E27FC236}">
                <a16:creationId xmlns:a16="http://schemas.microsoft.com/office/drawing/2014/main" id="{F4ECDD96-697C-48BC-8CEB-F5962D8E3AFB}"/>
              </a:ext>
            </a:extLst>
          </p:cNvPr>
          <p:cNvSpPr>
            <a:spLocks noChangeShapeType="1"/>
          </p:cNvSpPr>
          <p:nvPr/>
        </p:nvSpPr>
        <p:spPr bwMode="auto">
          <a:xfrm>
            <a:off x="1981201" y="2792413"/>
            <a:ext cx="8137525"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 name="Text Box 7">
            <a:extLst>
              <a:ext uri="{FF2B5EF4-FFF2-40B4-BE49-F238E27FC236}">
                <a16:creationId xmlns:a16="http://schemas.microsoft.com/office/drawing/2014/main" id="{447EA3EF-EA29-40F9-9DC0-55E1DF1B3755}"/>
              </a:ext>
            </a:extLst>
          </p:cNvPr>
          <p:cNvSpPr txBox="1">
            <a:spLocks noChangeArrowheads="1"/>
          </p:cNvSpPr>
          <p:nvPr/>
        </p:nvSpPr>
        <p:spPr bwMode="auto">
          <a:xfrm>
            <a:off x="5437187" y="3079751"/>
            <a:ext cx="424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p>
        </p:txBody>
      </p:sp>
      <p:sp>
        <p:nvSpPr>
          <p:cNvPr id="7" name="Text Box 8">
            <a:extLst>
              <a:ext uri="{FF2B5EF4-FFF2-40B4-BE49-F238E27FC236}">
                <a16:creationId xmlns:a16="http://schemas.microsoft.com/office/drawing/2014/main" id="{B895419B-BB38-48F0-A440-22CAB24B7D18}"/>
              </a:ext>
            </a:extLst>
          </p:cNvPr>
          <p:cNvSpPr txBox="1">
            <a:spLocks noChangeArrowheads="1"/>
          </p:cNvSpPr>
          <p:nvPr/>
        </p:nvSpPr>
        <p:spPr bwMode="auto">
          <a:xfrm>
            <a:off x="8363277" y="3008313"/>
            <a:ext cx="20510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457200" indent="-457200" eaLnBrk="1" hangingPunct="1">
              <a:buFont typeface="Arial" panose="020B0604020202020204" pitchFamily="34" charset="0"/>
              <a:buChar char="•"/>
            </a:pPr>
            <a:r>
              <a:rPr lang="en-GB" altLang="en-US" sz="2400" b="1" dirty="0">
                <a:solidFill>
                  <a:srgbClr val="0070C0"/>
                </a:solidFill>
                <a:latin typeface="+mj-lt"/>
              </a:rPr>
              <a:t>Thoughts</a:t>
            </a:r>
          </a:p>
          <a:p>
            <a:pPr marL="457200" indent="-457200" eaLnBrk="1" hangingPunct="1">
              <a:buFont typeface="Arial" panose="020B0604020202020204" pitchFamily="34" charset="0"/>
              <a:buChar char="•"/>
            </a:pPr>
            <a:r>
              <a:rPr lang="en-GB" altLang="en-US" sz="2400" b="1" dirty="0">
                <a:solidFill>
                  <a:srgbClr val="0070C0"/>
                </a:solidFill>
                <a:latin typeface="+mj-lt"/>
              </a:rPr>
              <a:t>Motives</a:t>
            </a:r>
          </a:p>
          <a:p>
            <a:pPr marL="457200" indent="-457200" eaLnBrk="1" hangingPunct="1">
              <a:buFont typeface="Arial" panose="020B0604020202020204" pitchFamily="34" charset="0"/>
              <a:buChar char="•"/>
            </a:pPr>
            <a:r>
              <a:rPr lang="en-GB" altLang="en-US" sz="2400" b="1" dirty="0">
                <a:solidFill>
                  <a:srgbClr val="0070C0"/>
                </a:solidFill>
                <a:latin typeface="+mj-lt"/>
              </a:rPr>
              <a:t>Attitudes</a:t>
            </a:r>
          </a:p>
          <a:p>
            <a:pPr marL="457200" indent="-457200" eaLnBrk="1" hangingPunct="1">
              <a:buFont typeface="Arial" panose="020B0604020202020204" pitchFamily="34" charset="0"/>
              <a:buChar char="•"/>
            </a:pPr>
            <a:r>
              <a:rPr lang="en-GB" altLang="en-US" sz="2400" b="1" dirty="0">
                <a:solidFill>
                  <a:srgbClr val="0070C0"/>
                </a:solidFill>
                <a:latin typeface="+mj-lt"/>
              </a:rPr>
              <a:t>Feelings</a:t>
            </a:r>
          </a:p>
          <a:p>
            <a:pPr marL="457200" indent="-457200" eaLnBrk="1" hangingPunct="1">
              <a:buFont typeface="Arial" panose="020B0604020202020204" pitchFamily="34" charset="0"/>
              <a:buChar char="•"/>
            </a:pPr>
            <a:r>
              <a:rPr lang="en-GB" altLang="en-US" sz="2400" b="1" dirty="0">
                <a:solidFill>
                  <a:srgbClr val="0070C0"/>
                </a:solidFill>
                <a:latin typeface="+mj-lt"/>
              </a:rPr>
              <a:t>Emotions</a:t>
            </a:r>
          </a:p>
          <a:p>
            <a:pPr marL="457200" indent="-457200" eaLnBrk="1" hangingPunct="1">
              <a:buFont typeface="Arial" panose="020B0604020202020204" pitchFamily="34" charset="0"/>
              <a:buChar char="•"/>
            </a:pPr>
            <a:r>
              <a:rPr lang="en-GB" altLang="en-US" sz="2400" b="1" dirty="0">
                <a:solidFill>
                  <a:srgbClr val="0070C0"/>
                </a:solidFill>
                <a:latin typeface="+mj-lt"/>
              </a:rPr>
              <a:t>Values</a:t>
            </a:r>
            <a:endParaRPr lang="en-US" altLang="en-US" sz="2400" b="1" dirty="0">
              <a:solidFill>
                <a:srgbClr val="0070C0"/>
              </a:solidFill>
              <a:latin typeface="+mj-lt"/>
            </a:endParaRPr>
          </a:p>
        </p:txBody>
      </p:sp>
      <p:sp>
        <p:nvSpPr>
          <p:cNvPr id="8" name="Text Box 9">
            <a:extLst>
              <a:ext uri="{FF2B5EF4-FFF2-40B4-BE49-F238E27FC236}">
                <a16:creationId xmlns:a16="http://schemas.microsoft.com/office/drawing/2014/main" id="{4CA6BCEB-84EB-4D6E-A998-6E94A81E90FA}"/>
              </a:ext>
            </a:extLst>
          </p:cNvPr>
          <p:cNvSpPr txBox="1">
            <a:spLocks noChangeArrowheads="1"/>
          </p:cNvSpPr>
          <p:nvPr/>
        </p:nvSpPr>
        <p:spPr bwMode="auto">
          <a:xfrm>
            <a:off x="1981201" y="1493838"/>
            <a:ext cx="7921625"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800" b="1" dirty="0">
                <a:latin typeface="+mn-lt"/>
              </a:rPr>
              <a:t>Behaviour</a:t>
            </a:r>
            <a:r>
              <a:rPr lang="en-US" altLang="en-US" sz="2800" dirty="0">
                <a:latin typeface="+mn-lt"/>
              </a:rPr>
              <a:t> – What you see on the surface</a:t>
            </a:r>
          </a:p>
        </p:txBody>
      </p:sp>
      <p:sp>
        <p:nvSpPr>
          <p:cNvPr id="9" name="Text Box 10">
            <a:extLst>
              <a:ext uri="{FF2B5EF4-FFF2-40B4-BE49-F238E27FC236}">
                <a16:creationId xmlns:a16="http://schemas.microsoft.com/office/drawing/2014/main" id="{88B7897C-C10C-4384-BF61-7997AE4A5FB9}"/>
              </a:ext>
            </a:extLst>
          </p:cNvPr>
          <p:cNvSpPr txBox="1">
            <a:spLocks noChangeArrowheads="1"/>
          </p:cNvSpPr>
          <p:nvPr/>
        </p:nvSpPr>
        <p:spPr bwMode="auto">
          <a:xfrm>
            <a:off x="5754524" y="3471865"/>
            <a:ext cx="234380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dirty="0">
                <a:latin typeface="+mj-lt"/>
              </a:rPr>
              <a:t>What's going on </a:t>
            </a:r>
            <a:r>
              <a:rPr lang="en-GB" altLang="en-US" sz="2400" b="1" i="1" dirty="0">
                <a:latin typeface="+mj-lt"/>
              </a:rPr>
              <a:t>below</a:t>
            </a:r>
            <a:r>
              <a:rPr lang="en-GB" altLang="en-US" sz="2400" b="1" dirty="0">
                <a:latin typeface="+mj-lt"/>
              </a:rPr>
              <a:t> the surface</a:t>
            </a:r>
            <a:endParaRPr lang="en-US" altLang="en-US" sz="2400" b="1" dirty="0">
              <a:latin typeface="+mj-lt"/>
            </a:endParaRPr>
          </a:p>
        </p:txBody>
      </p:sp>
      <p:sp>
        <p:nvSpPr>
          <p:cNvPr id="10" name="Text Box 11">
            <a:extLst>
              <a:ext uri="{FF2B5EF4-FFF2-40B4-BE49-F238E27FC236}">
                <a16:creationId xmlns:a16="http://schemas.microsoft.com/office/drawing/2014/main" id="{3652DEFB-F984-4835-A6B1-95D486AC8A1E}"/>
              </a:ext>
            </a:extLst>
          </p:cNvPr>
          <p:cNvSpPr txBox="1">
            <a:spLocks noChangeArrowheads="1"/>
          </p:cNvSpPr>
          <p:nvPr/>
        </p:nvSpPr>
        <p:spPr bwMode="auto">
          <a:xfrm>
            <a:off x="7824193" y="3632402"/>
            <a:ext cx="7207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US" altLang="en-US" sz="4400" b="1" dirty="0"/>
              <a:t>}</a:t>
            </a:r>
          </a:p>
        </p:txBody>
      </p:sp>
    </p:spTree>
    <p:extLst>
      <p:ext uri="{BB962C8B-B14F-4D97-AF65-F5344CB8AC3E}">
        <p14:creationId xmlns:p14="http://schemas.microsoft.com/office/powerpoint/2010/main" val="56813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6D70-009A-4234-B408-B858593107C1}"/>
              </a:ext>
            </a:extLst>
          </p:cNvPr>
          <p:cNvSpPr>
            <a:spLocks noGrp="1"/>
          </p:cNvSpPr>
          <p:nvPr>
            <p:ph type="title"/>
          </p:nvPr>
        </p:nvSpPr>
        <p:spPr/>
        <p:txBody>
          <a:bodyPr/>
          <a:lstStyle/>
          <a:p>
            <a:r>
              <a:rPr lang="en-GB" dirty="0"/>
              <a:t>Non Verbal Communication</a:t>
            </a:r>
          </a:p>
        </p:txBody>
      </p:sp>
      <p:sp>
        <p:nvSpPr>
          <p:cNvPr id="3" name="Content Placeholder 2">
            <a:extLst>
              <a:ext uri="{FF2B5EF4-FFF2-40B4-BE49-F238E27FC236}">
                <a16:creationId xmlns:a16="http://schemas.microsoft.com/office/drawing/2014/main" id="{4BA2031F-4B26-438B-8FF1-24CFD694B6A3}"/>
              </a:ext>
            </a:extLst>
          </p:cNvPr>
          <p:cNvSpPr>
            <a:spLocks noGrp="1"/>
          </p:cNvSpPr>
          <p:nvPr>
            <p:ph idx="1"/>
          </p:nvPr>
        </p:nvSpPr>
        <p:spPr/>
        <p:txBody>
          <a:bodyPr/>
          <a:lstStyle/>
          <a:p>
            <a:r>
              <a:rPr lang="en-GB" dirty="0"/>
              <a:t>Forming impressions – perceptions</a:t>
            </a:r>
          </a:p>
          <a:p>
            <a:r>
              <a:rPr lang="en-GB" dirty="0"/>
              <a:t>Do we take it too seriously?</a:t>
            </a:r>
          </a:p>
          <a:p>
            <a:r>
              <a:rPr lang="en-GB" dirty="0"/>
              <a:t>What impact or difference can it really make?</a:t>
            </a:r>
          </a:p>
          <a:p>
            <a:r>
              <a:rPr lang="en-GB" dirty="0"/>
              <a:t>Words, Tones and Gestures……what percentage of each of these makes up typical communications?  </a:t>
            </a:r>
            <a:r>
              <a:rPr lang="en-GB" i="1" dirty="0"/>
              <a:t>Exercise</a:t>
            </a:r>
            <a:endParaRPr lang="en-GB" dirty="0"/>
          </a:p>
        </p:txBody>
      </p:sp>
    </p:spTree>
    <p:extLst>
      <p:ext uri="{BB962C8B-B14F-4D97-AF65-F5344CB8AC3E}">
        <p14:creationId xmlns:p14="http://schemas.microsoft.com/office/powerpoint/2010/main" val="3464000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A8B8-0492-4A8E-A123-1A203B99E50A}"/>
              </a:ext>
            </a:extLst>
          </p:cNvPr>
          <p:cNvSpPr>
            <a:spLocks noGrp="1"/>
          </p:cNvSpPr>
          <p:nvPr>
            <p:ph type="title"/>
          </p:nvPr>
        </p:nvSpPr>
        <p:spPr/>
        <p:txBody>
          <a:bodyPr/>
          <a:lstStyle/>
          <a:p>
            <a:r>
              <a:rPr lang="en-GB" dirty="0"/>
              <a:t>Language %</a:t>
            </a:r>
          </a:p>
        </p:txBody>
      </p:sp>
      <p:sp>
        <p:nvSpPr>
          <p:cNvPr id="3" name="Content Placeholder 2">
            <a:extLst>
              <a:ext uri="{FF2B5EF4-FFF2-40B4-BE49-F238E27FC236}">
                <a16:creationId xmlns:a16="http://schemas.microsoft.com/office/drawing/2014/main" id="{77E63805-9999-4B9E-B6F9-A5E9D8123376}"/>
              </a:ext>
            </a:extLst>
          </p:cNvPr>
          <p:cNvSpPr>
            <a:spLocks noGrp="1"/>
          </p:cNvSpPr>
          <p:nvPr>
            <p:ph idx="1"/>
          </p:nvPr>
        </p:nvSpPr>
        <p:spPr>
          <a:xfrm>
            <a:off x="1983757" y="1396679"/>
            <a:ext cx="8229600" cy="2188839"/>
          </a:xfrm>
        </p:spPr>
        <p:txBody>
          <a:bodyPr/>
          <a:lstStyle/>
          <a:p>
            <a:r>
              <a:rPr lang="en-GB" dirty="0"/>
              <a:t>What is said		-	</a:t>
            </a:r>
            <a:r>
              <a:rPr lang="en-GB" b="1" dirty="0">
                <a:solidFill>
                  <a:srgbClr val="FF0000"/>
                </a:solidFill>
              </a:rPr>
              <a:t>7%</a:t>
            </a:r>
          </a:p>
          <a:p>
            <a:r>
              <a:rPr lang="en-GB" dirty="0"/>
              <a:t>Voice or tone		-	</a:t>
            </a:r>
            <a:r>
              <a:rPr lang="en-GB" sz="3600" b="1" dirty="0">
                <a:solidFill>
                  <a:srgbClr val="FF0000"/>
                </a:solidFill>
              </a:rPr>
              <a:t>38%</a:t>
            </a:r>
          </a:p>
          <a:p>
            <a:r>
              <a:rPr lang="en-GB" dirty="0"/>
              <a:t>Gestures, etc.		-	</a:t>
            </a:r>
            <a:r>
              <a:rPr lang="en-GB" sz="4400" b="1" dirty="0">
                <a:solidFill>
                  <a:srgbClr val="FF0000"/>
                </a:solidFill>
              </a:rPr>
              <a:t>55%</a:t>
            </a:r>
          </a:p>
          <a:p>
            <a:endParaRPr lang="en-GB" dirty="0"/>
          </a:p>
        </p:txBody>
      </p:sp>
      <p:graphicFrame>
        <p:nvGraphicFramePr>
          <p:cNvPr id="4" name="Object 4">
            <a:extLst>
              <a:ext uri="{FF2B5EF4-FFF2-40B4-BE49-F238E27FC236}">
                <a16:creationId xmlns:a16="http://schemas.microsoft.com/office/drawing/2014/main" id="{F824F98C-E5BF-441B-8043-CC419F891FC3}"/>
              </a:ext>
            </a:extLst>
          </p:cNvPr>
          <p:cNvGraphicFramePr>
            <a:graphicFrameLocks noChangeAspect="1"/>
          </p:cNvGraphicFramePr>
          <p:nvPr>
            <p:extLst/>
          </p:nvPr>
        </p:nvGraphicFramePr>
        <p:xfrm>
          <a:off x="4295800" y="3376213"/>
          <a:ext cx="4323784" cy="237008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F398-043E-4FD0-97DD-E00E56333DD3}"/>
              </a:ext>
            </a:extLst>
          </p:cNvPr>
          <p:cNvSpPr>
            <a:spLocks noGrp="1"/>
          </p:cNvSpPr>
          <p:nvPr>
            <p:ph type="title"/>
          </p:nvPr>
        </p:nvSpPr>
        <p:spPr/>
        <p:txBody>
          <a:bodyPr/>
          <a:lstStyle/>
          <a:p>
            <a:r>
              <a:rPr lang="en-GB" dirty="0"/>
              <a:t>Barriers to Communication</a:t>
            </a:r>
          </a:p>
        </p:txBody>
      </p:sp>
      <p:sp>
        <p:nvSpPr>
          <p:cNvPr id="3" name="Content Placeholder 2">
            <a:extLst>
              <a:ext uri="{FF2B5EF4-FFF2-40B4-BE49-F238E27FC236}">
                <a16:creationId xmlns:a16="http://schemas.microsoft.com/office/drawing/2014/main" id="{4B03BE02-FF34-4B28-8D47-759934394351}"/>
              </a:ext>
            </a:extLst>
          </p:cNvPr>
          <p:cNvSpPr>
            <a:spLocks noGrp="1"/>
          </p:cNvSpPr>
          <p:nvPr>
            <p:ph idx="1"/>
          </p:nvPr>
        </p:nvSpPr>
        <p:spPr/>
        <p:txBody>
          <a:bodyPr/>
          <a:lstStyle/>
          <a:p>
            <a:r>
              <a:rPr lang="en-GB" dirty="0"/>
              <a:t>Within your groups discuss, and list, as many barriers to communication as you can</a:t>
            </a:r>
          </a:p>
          <a:p>
            <a:r>
              <a:rPr lang="en-GB" dirty="0"/>
              <a:t>Capture your findings on flipchart and present them to the group</a:t>
            </a:r>
          </a:p>
          <a:p>
            <a:pPr marL="0" indent="0">
              <a:buNone/>
            </a:pPr>
            <a:r>
              <a:rPr lang="en-GB" b="1" i="1" dirty="0">
                <a:solidFill>
                  <a:srgbClr val="0070C0"/>
                </a:solidFill>
              </a:rPr>
              <a:t>                      Exercise - 10 mins</a:t>
            </a:r>
          </a:p>
        </p:txBody>
      </p:sp>
      <p:pic>
        <p:nvPicPr>
          <p:cNvPr id="4" name="Picture 1">
            <a:extLst>
              <a:ext uri="{FF2B5EF4-FFF2-40B4-BE49-F238E27FC236}">
                <a16:creationId xmlns:a16="http://schemas.microsoft.com/office/drawing/2014/main" id="{DA736CF0-BA75-4985-9F60-D32CDABE79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84233" y="3844130"/>
            <a:ext cx="2166905" cy="1625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9525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211DA-9084-4D03-A9EB-1356BCA94AE5}"/>
              </a:ext>
            </a:extLst>
          </p:cNvPr>
          <p:cNvSpPr>
            <a:spLocks noGrp="1"/>
          </p:cNvSpPr>
          <p:nvPr>
            <p:ph type="title"/>
          </p:nvPr>
        </p:nvSpPr>
        <p:spPr/>
        <p:txBody>
          <a:bodyPr/>
          <a:lstStyle/>
          <a:p>
            <a:r>
              <a:rPr lang="en-GB" altLang="en-US"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F4DCA221-0E02-43FF-9821-4ADED62B5737}"/>
              </a:ext>
            </a:extLst>
          </p:cNvPr>
          <p:cNvSpPr>
            <a:spLocks noGrp="1"/>
          </p:cNvSpPr>
          <p:nvPr>
            <p:ph idx="1"/>
          </p:nvPr>
        </p:nvSpPr>
        <p:spPr>
          <a:xfrm>
            <a:off x="1847528" y="1417638"/>
            <a:ext cx="8229600" cy="3917032"/>
          </a:xfrm>
        </p:spPr>
        <p:txBody>
          <a:bodyPr>
            <a:normAutofit lnSpcReduction="10000"/>
          </a:bodyPr>
          <a:lstStyle/>
          <a:p>
            <a:r>
              <a:rPr lang="en-US" altLang="en-US" dirty="0">
                <a:latin typeface="+mj-lt"/>
                <a:cs typeface="Arial" charset="0"/>
              </a:rPr>
              <a:t>Environmental Barrier</a:t>
            </a:r>
            <a:r>
              <a:rPr lang="en-GB" altLang="en-US" dirty="0">
                <a:latin typeface="+mj-lt"/>
                <a:cs typeface="Arial" charset="0"/>
              </a:rPr>
              <a:t> </a:t>
            </a:r>
            <a:endParaRPr lang="en-GB" altLang="en-US" sz="900" dirty="0">
              <a:latin typeface="+mj-lt"/>
            </a:endParaRPr>
          </a:p>
          <a:p>
            <a:r>
              <a:rPr lang="en-US" altLang="en-US" dirty="0">
                <a:latin typeface="+mj-lt"/>
                <a:cs typeface="Arial" charset="0"/>
              </a:rPr>
              <a:t>Linguistic Barriers</a:t>
            </a:r>
            <a:endParaRPr lang="en-US" altLang="en-US" sz="900" dirty="0">
              <a:latin typeface="+mj-lt"/>
            </a:endParaRPr>
          </a:p>
          <a:p>
            <a:r>
              <a:rPr lang="en-US" altLang="en-US" dirty="0">
                <a:latin typeface="+mj-lt"/>
                <a:cs typeface="Arial" charset="0"/>
              </a:rPr>
              <a:t>Psychological Barriers</a:t>
            </a:r>
          </a:p>
          <a:p>
            <a:r>
              <a:rPr lang="en-US" altLang="en-US" dirty="0">
                <a:latin typeface="+mj-lt"/>
                <a:cs typeface="Arial" charset="0"/>
              </a:rPr>
              <a:t>Physiological Barriers</a:t>
            </a:r>
            <a:endParaRPr lang="en-US" altLang="en-US" sz="900" dirty="0">
              <a:latin typeface="+mj-lt"/>
            </a:endParaRPr>
          </a:p>
          <a:p>
            <a:r>
              <a:rPr lang="en-US" altLang="en-US" dirty="0">
                <a:latin typeface="+mj-lt"/>
                <a:cs typeface="Arial" charset="0"/>
              </a:rPr>
              <a:t>Perceptual Barriers</a:t>
            </a:r>
            <a:endParaRPr lang="en-US" altLang="en-US" sz="900" dirty="0">
              <a:latin typeface="+mj-lt"/>
            </a:endParaRPr>
          </a:p>
          <a:p>
            <a:r>
              <a:rPr lang="en-US" altLang="en-US" dirty="0">
                <a:latin typeface="+mj-lt"/>
                <a:cs typeface="Arial" charset="0"/>
              </a:rPr>
              <a:t>Content Barriers</a:t>
            </a:r>
            <a:endParaRPr lang="en-US" altLang="en-US" sz="900" dirty="0">
              <a:latin typeface="+mj-lt"/>
            </a:endParaRPr>
          </a:p>
          <a:p>
            <a:r>
              <a:rPr lang="en-US" altLang="en-US" dirty="0">
                <a:latin typeface="+mj-lt"/>
                <a:cs typeface="Arial" charset="0"/>
              </a:rPr>
              <a:t>Personal Barriers</a:t>
            </a:r>
          </a:p>
          <a:p>
            <a:endParaRPr lang="en-GB" dirty="0">
              <a:latin typeface="+mj-lt"/>
            </a:endParaRPr>
          </a:p>
        </p:txBody>
      </p:sp>
      <p:pic>
        <p:nvPicPr>
          <p:cNvPr id="5" name="Picture 4">
            <a:extLst>
              <a:ext uri="{FF2B5EF4-FFF2-40B4-BE49-F238E27FC236}">
                <a16:creationId xmlns:a16="http://schemas.microsoft.com/office/drawing/2014/main" id="{AAAB3830-5673-46C8-A450-0CF5D7309A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189914" y="2560638"/>
            <a:ext cx="4189760" cy="1332344"/>
          </a:xfrm>
          <a:prstGeom prst="rect">
            <a:avLst/>
          </a:prstGeom>
        </p:spPr>
      </p:pic>
    </p:spTree>
    <p:extLst>
      <p:ext uri="{BB962C8B-B14F-4D97-AF65-F5344CB8AC3E}">
        <p14:creationId xmlns:p14="http://schemas.microsoft.com/office/powerpoint/2010/main" val="2787155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a16="http://schemas.microsoft.com/office/drawing/2014/main" id="{2587C429-D061-4505-B351-B32515F2E0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1910" y="3556075"/>
            <a:ext cx="2828180" cy="2135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561EBF87-9194-48A7-B84A-06B6FA2861BF}"/>
              </a:ext>
            </a:extLst>
          </p:cNvPr>
          <p:cNvSpPr>
            <a:spLocks noGrp="1"/>
          </p:cNvSpPr>
          <p:nvPr>
            <p:ph type="title"/>
          </p:nvPr>
        </p:nvSpPr>
        <p:spPr/>
        <p:txBody>
          <a:bodyPr/>
          <a:lstStyle/>
          <a:p>
            <a:r>
              <a:rPr lang="en-GB"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D7C23EB2-E774-4DE4-8396-78B202466C08}"/>
              </a:ext>
            </a:extLst>
          </p:cNvPr>
          <p:cNvSpPr>
            <a:spLocks noGrp="1"/>
          </p:cNvSpPr>
          <p:nvPr>
            <p:ph idx="1"/>
          </p:nvPr>
        </p:nvSpPr>
        <p:spPr>
          <a:xfrm>
            <a:off x="1981200" y="1600202"/>
            <a:ext cx="8229600" cy="2116831"/>
          </a:xfrm>
        </p:spPr>
        <p:txBody>
          <a:bodyPr>
            <a:normAutofit lnSpcReduction="10000"/>
          </a:bodyPr>
          <a:lstStyle/>
          <a:p>
            <a:r>
              <a:rPr lang="en-GB" altLang="en-US" dirty="0">
                <a:latin typeface="+mj-lt"/>
                <a:cs typeface="Arial" charset="0"/>
              </a:rPr>
              <a:t>Choose 5 barriers that you have identified</a:t>
            </a:r>
          </a:p>
          <a:p>
            <a:r>
              <a:rPr lang="en-GB" altLang="en-US" dirty="0">
                <a:latin typeface="+mj-lt"/>
                <a:cs typeface="Arial" charset="0"/>
              </a:rPr>
              <a:t>Within your groups devise a solution to improve or remove those barriers. </a:t>
            </a:r>
          </a:p>
          <a:p>
            <a:pPr marL="0" indent="0" algn="ctr">
              <a:buNone/>
            </a:pPr>
            <a:r>
              <a:rPr lang="en-GB" altLang="en-US" b="1" i="1" dirty="0">
                <a:solidFill>
                  <a:srgbClr val="0070C0"/>
                </a:solidFill>
                <a:latin typeface="+mj-lt"/>
                <a:cs typeface="Arial" charset="0"/>
              </a:rPr>
              <a:t>Exercise </a:t>
            </a:r>
            <a:r>
              <a:rPr lang="en-GB" altLang="en-US" sz="2400" b="1" i="1" dirty="0">
                <a:solidFill>
                  <a:srgbClr val="0070C0"/>
                </a:solidFill>
                <a:latin typeface="+mj-lt"/>
                <a:cs typeface="Arial" charset="0"/>
              </a:rPr>
              <a:t>– </a:t>
            </a:r>
            <a:r>
              <a:rPr lang="en-GB" altLang="en-US" b="1" i="1" dirty="0">
                <a:solidFill>
                  <a:srgbClr val="0070C0"/>
                </a:solidFill>
                <a:latin typeface="+mj-lt"/>
                <a:cs typeface="Arial" charset="0"/>
              </a:rPr>
              <a:t>15 mins.</a:t>
            </a:r>
          </a:p>
          <a:p>
            <a:pPr marL="0" indent="0">
              <a:buNone/>
            </a:pPr>
            <a:endParaRPr lang="en-GB" dirty="0">
              <a:latin typeface="+mj-lt"/>
            </a:endParaRPr>
          </a:p>
        </p:txBody>
      </p:sp>
    </p:spTree>
    <p:extLst>
      <p:ext uri="{BB962C8B-B14F-4D97-AF65-F5344CB8AC3E}">
        <p14:creationId xmlns:p14="http://schemas.microsoft.com/office/powerpoint/2010/main" val="4215805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FD44-D34E-4613-9407-CED5B0AD9DBD}"/>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564A89C1-BDBD-4F3E-8061-72A4D5F7D0DC}"/>
              </a:ext>
            </a:extLst>
          </p:cNvPr>
          <p:cNvSpPr>
            <a:spLocks noGrp="1"/>
          </p:cNvSpPr>
          <p:nvPr>
            <p:ph idx="1"/>
          </p:nvPr>
        </p:nvSpPr>
        <p:spPr>
          <a:xfrm>
            <a:off x="1847528" y="1268760"/>
            <a:ext cx="8229600" cy="3917032"/>
          </a:xfrm>
        </p:spPr>
        <p:txBody>
          <a:bodyPr>
            <a:noAutofit/>
          </a:bodyPr>
          <a:lstStyle/>
          <a:p>
            <a:r>
              <a:rPr lang="en-GB" altLang="en-US" sz="2400" dirty="0">
                <a:latin typeface="+mj-lt"/>
                <a:cs typeface="Arial" charset="0"/>
              </a:rPr>
              <a:t>The choice of words or language which a sender uses (called 'encoding the message’)</a:t>
            </a:r>
          </a:p>
          <a:p>
            <a:r>
              <a:rPr lang="en-GB" altLang="en-US" sz="2400" dirty="0">
                <a:latin typeface="+mj-lt"/>
                <a:cs typeface="Arial" charset="0"/>
              </a:rPr>
              <a:t>Misreading body language, tone, and other non-verbal forms of communication </a:t>
            </a:r>
          </a:p>
          <a:p>
            <a:r>
              <a:rPr lang="en-GB" altLang="en-US" sz="2400" dirty="0">
                <a:latin typeface="+mj-lt"/>
                <a:cs typeface="Arial" charset="0"/>
              </a:rPr>
              <a:t>Ignoring non-verbal language </a:t>
            </a:r>
          </a:p>
          <a:p>
            <a:r>
              <a:rPr lang="en-GB" altLang="en-US" sz="2400" dirty="0">
                <a:latin typeface="+mj-lt"/>
                <a:cs typeface="Arial" charset="0"/>
              </a:rPr>
              <a:t>Selective hearing </a:t>
            </a:r>
          </a:p>
          <a:p>
            <a:r>
              <a:rPr lang="en-GB" altLang="en-US" sz="2400" dirty="0">
                <a:latin typeface="+mj-lt"/>
                <a:cs typeface="Arial" charset="0"/>
              </a:rPr>
              <a:t>Hesitation to be candid </a:t>
            </a:r>
          </a:p>
          <a:p>
            <a:r>
              <a:rPr lang="en-GB" altLang="en-US" sz="2400" dirty="0">
                <a:latin typeface="+mj-lt"/>
                <a:cs typeface="Arial" charset="0"/>
              </a:rPr>
              <a:t>Distrust </a:t>
            </a:r>
          </a:p>
          <a:p>
            <a:r>
              <a:rPr lang="en-GB" altLang="en-US" sz="2400" dirty="0">
                <a:latin typeface="+mj-lt"/>
                <a:cs typeface="Arial" charset="0"/>
              </a:rPr>
              <a:t>Value judgment </a:t>
            </a:r>
          </a:p>
          <a:p>
            <a:r>
              <a:rPr lang="en-GB" altLang="en-US" sz="2400" dirty="0">
                <a:latin typeface="+mj-lt"/>
                <a:cs typeface="Arial" charset="0"/>
              </a:rPr>
              <a:t>Power struggles</a:t>
            </a:r>
            <a:endParaRPr lang="en-GB" sz="2400" dirty="0">
              <a:latin typeface="+mj-lt"/>
            </a:endParaRPr>
          </a:p>
        </p:txBody>
      </p:sp>
      <p:pic>
        <p:nvPicPr>
          <p:cNvPr id="5" name="Picture 4">
            <a:extLst>
              <a:ext uri="{FF2B5EF4-FFF2-40B4-BE49-F238E27FC236}">
                <a16:creationId xmlns:a16="http://schemas.microsoft.com/office/drawing/2014/main" id="{4FCD6952-2DBD-419F-A529-6275CA5E5D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6888088" y="2536368"/>
            <a:ext cx="3169808" cy="2896437"/>
          </a:xfrm>
          <a:prstGeom prst="rect">
            <a:avLst/>
          </a:prstGeom>
        </p:spPr>
      </p:pic>
    </p:spTree>
    <p:extLst>
      <p:ext uri="{BB962C8B-B14F-4D97-AF65-F5344CB8AC3E}">
        <p14:creationId xmlns:p14="http://schemas.microsoft.com/office/powerpoint/2010/main" val="32693018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9901-7B6D-4E30-85F8-AD249741F510}"/>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47D232B9-5540-40AA-8267-BE4FDF012A57}"/>
              </a:ext>
            </a:extLst>
          </p:cNvPr>
          <p:cNvSpPr>
            <a:spLocks noGrp="1"/>
          </p:cNvSpPr>
          <p:nvPr>
            <p:ph idx="1"/>
          </p:nvPr>
        </p:nvSpPr>
        <p:spPr/>
        <p:txBody>
          <a:bodyPr>
            <a:normAutofit lnSpcReduction="10000"/>
          </a:bodyPr>
          <a:lstStyle/>
          <a:p>
            <a:r>
              <a:rPr lang="en-GB" altLang="en-US" dirty="0">
                <a:latin typeface="+mj-lt"/>
                <a:cs typeface="Arial" charset="0"/>
              </a:rPr>
              <a:t>Unreliable transmission </a:t>
            </a:r>
            <a:endParaRPr lang="en-GB" altLang="en-US" sz="1400" dirty="0">
              <a:latin typeface="+mj-lt"/>
              <a:cs typeface="Arial" charset="0"/>
            </a:endParaRPr>
          </a:p>
          <a:p>
            <a:r>
              <a:rPr lang="en-GB" altLang="en-US" dirty="0">
                <a:latin typeface="+mj-lt"/>
                <a:cs typeface="Arial" charset="0"/>
              </a:rPr>
              <a:t>Defensiveness (a typical barrier in a work situation, especially when negative information or criticism is involved)</a:t>
            </a:r>
            <a:endParaRPr lang="en-GB" altLang="en-US" sz="1400" dirty="0">
              <a:latin typeface="+mj-lt"/>
              <a:cs typeface="Arial" charset="0"/>
            </a:endParaRPr>
          </a:p>
          <a:p>
            <a:r>
              <a:rPr lang="en-GB" altLang="en-US" dirty="0">
                <a:latin typeface="+mj-lt"/>
                <a:cs typeface="Arial" charset="0"/>
              </a:rPr>
              <a:t>Distorted perception (How we perceive communication is affected by experiences</a:t>
            </a:r>
            <a:endParaRPr lang="en-GB" altLang="en-US" sz="1400" dirty="0">
              <a:latin typeface="+mj-lt"/>
              <a:cs typeface="Arial" charset="0"/>
            </a:endParaRPr>
          </a:p>
          <a:p>
            <a:r>
              <a:rPr lang="en-GB" altLang="en-US" dirty="0">
                <a:latin typeface="+mj-lt"/>
                <a:cs typeface="Arial" charset="0"/>
              </a:rPr>
              <a:t>Perception is also affected by the organisational relationship two people have</a:t>
            </a:r>
          </a:p>
          <a:p>
            <a:endParaRPr lang="en-GB" dirty="0">
              <a:latin typeface="+mj-lt"/>
            </a:endParaRPr>
          </a:p>
        </p:txBody>
      </p:sp>
    </p:spTree>
    <p:extLst>
      <p:ext uri="{BB962C8B-B14F-4D97-AF65-F5344CB8AC3E}">
        <p14:creationId xmlns:p14="http://schemas.microsoft.com/office/powerpoint/2010/main" val="22642376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69A7E-3CBF-4685-B197-8368C86F0138}"/>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3F6DDD34-BD7D-4386-A0A7-EE0AA9CFD2E6}"/>
              </a:ext>
            </a:extLst>
          </p:cNvPr>
          <p:cNvSpPr>
            <a:spLocks noGrp="1"/>
          </p:cNvSpPr>
          <p:nvPr>
            <p:ph idx="1"/>
          </p:nvPr>
        </p:nvSpPr>
        <p:spPr/>
        <p:txBody>
          <a:bodyPr>
            <a:normAutofit fontScale="92500"/>
          </a:bodyPr>
          <a:lstStyle/>
          <a:p>
            <a:r>
              <a:rPr lang="en-GB" altLang="en-US" dirty="0">
                <a:latin typeface="+mj-lt"/>
                <a:cs typeface="Arial" charset="0"/>
              </a:rPr>
              <a:t>Distortions from the past </a:t>
            </a:r>
            <a:endParaRPr lang="en-GB" altLang="en-US" sz="700" dirty="0">
              <a:latin typeface="+mj-lt"/>
              <a:cs typeface="Arial" charset="0"/>
            </a:endParaRPr>
          </a:p>
          <a:p>
            <a:r>
              <a:rPr lang="en-GB" altLang="en-US" dirty="0">
                <a:latin typeface="+mj-lt"/>
                <a:cs typeface="Arial" charset="0"/>
              </a:rPr>
              <a:t>Stereotyping (assuming the other person has certain characteristics based on the group to which they belong without validating that they in fact have these characteristics) </a:t>
            </a:r>
            <a:endParaRPr lang="en-GB" altLang="en-US" sz="700" dirty="0">
              <a:latin typeface="+mj-lt"/>
              <a:cs typeface="Arial" charset="0"/>
            </a:endParaRPr>
          </a:p>
          <a:p>
            <a:r>
              <a:rPr lang="en-GB" altLang="en-US" dirty="0">
                <a:latin typeface="+mj-lt"/>
                <a:cs typeface="Arial" charset="0"/>
              </a:rPr>
              <a:t>Cultural</a:t>
            </a:r>
            <a:endParaRPr lang="en-GB" altLang="en-US" sz="700" dirty="0">
              <a:latin typeface="+mj-lt"/>
              <a:cs typeface="Arial" charset="0"/>
            </a:endParaRPr>
          </a:p>
          <a:p>
            <a:r>
              <a:rPr lang="en-GB" altLang="en-US" dirty="0">
                <a:latin typeface="+mj-lt"/>
                <a:cs typeface="Arial" charset="0"/>
              </a:rPr>
              <a:t>Guilt </a:t>
            </a:r>
            <a:endParaRPr lang="en-GB" altLang="en-US" sz="700" dirty="0">
              <a:latin typeface="+mj-lt"/>
              <a:cs typeface="Arial" charset="0"/>
            </a:endParaRPr>
          </a:p>
          <a:p>
            <a:r>
              <a:rPr lang="en-GB" altLang="en-US" dirty="0">
                <a:latin typeface="+mj-lt"/>
                <a:cs typeface="Arial" charset="0"/>
              </a:rPr>
              <a:t>Distortions from the past </a:t>
            </a:r>
          </a:p>
          <a:p>
            <a:endParaRPr lang="en-GB" dirty="0">
              <a:latin typeface="+mj-lt"/>
            </a:endParaRPr>
          </a:p>
        </p:txBody>
      </p:sp>
    </p:spTree>
    <p:extLst>
      <p:ext uri="{BB962C8B-B14F-4D97-AF65-F5344CB8AC3E}">
        <p14:creationId xmlns:p14="http://schemas.microsoft.com/office/powerpoint/2010/main" val="3723214837"/>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49</TotalTime>
  <Words>1008</Words>
  <Application>Microsoft Office PowerPoint</Application>
  <PresentationFormat>Widescreen</PresentationFormat>
  <Paragraphs>127</Paragraphs>
  <Slides>19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ThemeUWTSD</vt:lpstr>
      <vt:lpstr>CertHE Skills for the Workplace Module: BMSK4002</vt:lpstr>
      <vt:lpstr>Overview of Session</vt:lpstr>
      <vt:lpstr>Assignment 1- Presentation</vt:lpstr>
      <vt:lpstr>Assessment</vt:lpstr>
      <vt:lpstr>Format</vt:lpstr>
      <vt:lpstr>Tips</vt:lpstr>
      <vt:lpstr>Presentation Question</vt:lpstr>
      <vt:lpstr>Overview of Presentation Content</vt:lpstr>
      <vt:lpstr>Remember</vt:lpstr>
      <vt:lpstr>Article – Benefits of Teamwork</vt:lpstr>
      <vt:lpstr>Communication Hippo!</vt:lpstr>
      <vt:lpstr>Non Verbal Communication</vt:lpstr>
      <vt:lpstr>Language %</vt:lpstr>
      <vt:lpstr>Barriers to Communication</vt:lpstr>
      <vt:lpstr>Barriers to Communication</vt:lpstr>
      <vt:lpstr>Barriers To Communication</vt:lpstr>
      <vt:lpstr>Communication Barriers</vt:lpstr>
      <vt:lpstr>Communication Barriers</vt:lpstr>
      <vt:lpstr>Communication Barriers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BMSK4002</dc:title>
  <dc:creator>Julie Thomas</dc:creator>
  <cp:lastModifiedBy>Julie Thomas</cp:lastModifiedBy>
  <cp:revision>8</cp:revision>
  <dcterms:created xsi:type="dcterms:W3CDTF">2018-02-11T15:03:25Z</dcterms:created>
  <dcterms:modified xsi:type="dcterms:W3CDTF">2018-02-13T13:31:02Z</dcterms:modified>
</cp:coreProperties>
</file>