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63" r:id="rId4"/>
    <p:sldId id="265" r:id="rId5"/>
    <p:sldId id="264"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974" autoAdjust="0"/>
  </p:normalViewPr>
  <p:slideViewPr>
    <p:cSldViewPr snapToGrid="0">
      <p:cViewPr varScale="1">
        <p:scale>
          <a:sx n="72" d="100"/>
          <a:sy n="72" d="100"/>
        </p:scale>
        <p:origin x="110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F1A132-CD1D-4753-9FDC-59A90194C5B7}" type="datetimeFigureOut">
              <a:t>10/26/2023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7F65FE-5B1A-47E9-B7A6-8611ADE33742}" type="slidenum">
              <a:t>‹#›</a:t>
            </a:fld>
            <a:endParaRPr lang="en-US"/>
          </a:p>
        </p:txBody>
      </p:sp>
    </p:spTree>
    <p:extLst>
      <p:ext uri="{BB962C8B-B14F-4D97-AF65-F5344CB8AC3E}">
        <p14:creationId xmlns:p14="http://schemas.microsoft.com/office/powerpoint/2010/main" val="42418288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87F65FE-5B1A-47E9-B7A6-8611ADE33742}" type="slidenum">
              <a:t>2</a:t>
            </a:fld>
            <a:endParaRPr lang="en-US"/>
          </a:p>
        </p:txBody>
      </p:sp>
    </p:spTree>
    <p:extLst>
      <p:ext uri="{BB962C8B-B14F-4D97-AF65-F5344CB8AC3E}">
        <p14:creationId xmlns:p14="http://schemas.microsoft.com/office/powerpoint/2010/main" val="3363445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B87F65FE-5B1A-47E9-B7A6-8611ADE33742}" type="slidenum">
              <a:t>3</a:t>
            </a:fld>
            <a:endParaRPr lang="en-US"/>
          </a:p>
        </p:txBody>
      </p:sp>
    </p:spTree>
    <p:extLst>
      <p:ext uri="{BB962C8B-B14F-4D97-AF65-F5344CB8AC3E}">
        <p14:creationId xmlns:p14="http://schemas.microsoft.com/office/powerpoint/2010/main" val="30999724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B87F65FE-5B1A-47E9-B7A6-8611ADE33742}" type="slidenum">
              <a:t>4</a:t>
            </a:fld>
            <a:endParaRPr lang="en-US"/>
          </a:p>
        </p:txBody>
      </p:sp>
    </p:spTree>
    <p:extLst>
      <p:ext uri="{BB962C8B-B14F-4D97-AF65-F5344CB8AC3E}">
        <p14:creationId xmlns:p14="http://schemas.microsoft.com/office/powerpoint/2010/main" val="8468429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F65FE-5B1A-47E9-B7A6-8611ADE33742}" type="slidenum">
              <a:t>5</a:t>
            </a:fld>
            <a:endParaRPr lang="en-US"/>
          </a:p>
        </p:txBody>
      </p:sp>
    </p:spTree>
    <p:extLst>
      <p:ext uri="{BB962C8B-B14F-4D97-AF65-F5344CB8AC3E}">
        <p14:creationId xmlns:p14="http://schemas.microsoft.com/office/powerpoint/2010/main" val="18565831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87F65FE-5B1A-47E9-B7A6-8611ADE33742}" type="slidenum">
              <a:t>6</a:t>
            </a:fld>
            <a:endParaRPr lang="en-US"/>
          </a:p>
        </p:txBody>
      </p:sp>
    </p:spTree>
    <p:extLst>
      <p:ext uri="{BB962C8B-B14F-4D97-AF65-F5344CB8AC3E}">
        <p14:creationId xmlns:p14="http://schemas.microsoft.com/office/powerpoint/2010/main" val="1100776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56366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78975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6058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54900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6142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19461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08116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47849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9240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918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12540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731644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651607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90601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859440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012879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10/26/2023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44970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hyperlink" Target="https://uowtsd-my.sharepoint.com/:v:/r/personal/2133909_student_uwtsd_ac_uk/Documents/Recording-20231026_162321.webm?csf=1&amp;web=1&amp;e=LKuPla&amp;nav=eyJyZWZlcnJhbEluZm8iOnsicmVmZXJyYWxBcHAiOiJTdHJlYW1XZWJBcHAiLCJyZWZlcnJhbFZpZXciOiJTaGFyZURpYWxvZyIsInJlZmVycmFsQXBwUGxhdGZvcm0iOiJXZWIiLCJyZWZlcnJhbE1vZGUiOiJ2aWV3In19"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cafedissensusblog.com/tag/multilingualism/" TargetMode="External"/><Relationship Id="rId5" Type="http://schemas.openxmlformats.org/officeDocument/2006/relationships/image" Target="../media/image3.png"/><Relationship Id="rId4" Type="http://schemas.openxmlformats.org/officeDocument/2006/relationships/hyperlink" Target="http://www.languageonthemove.com/the-high-price-of-multilingualism/"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flickr.com/photos/governmentofalberta/31726752673/in/datepost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3" Type="http://schemas.openxmlformats.org/officeDocument/2006/relationships/hyperlink" Target="https://blog.hubspot.com/sales/types-business-etiquette" TargetMode="External"/><Relationship Id="rId7" Type="http://schemas.openxmlformats.org/officeDocument/2006/relationships/hyperlink" Target="https://lesroches.edu/blog/communication-skills-in-hospitality-industry/" TargetMode="External"/><Relationship Id="rId2" Type="http://schemas.openxmlformats.org/officeDocument/2006/relationships/image" Target="../media/image9.jpeg"/><Relationship Id="rId1" Type="http://schemas.openxmlformats.org/officeDocument/2006/relationships/slideLayout" Target="../slideLayouts/slideLayout1.xml"/><Relationship Id="rId6" Type="http://schemas.openxmlformats.org/officeDocument/2006/relationships/hyperlink" Target="https://www.mondly.com/blog/benefits-multilingualism/" TargetMode="External"/><Relationship Id="rId5" Type="http://schemas.openxmlformats.org/officeDocument/2006/relationships/hyperlink" Target="https://www.csinow.edu/blog/the-benefits-of-being-a-multilingual-student/" TargetMode="External"/><Relationship Id="rId4" Type="http://schemas.openxmlformats.org/officeDocument/2006/relationships/hyperlink" Target="https://www.universalclass.com/articles/business/communication-studies/politeness-theory.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Title 1">
            <a:extLst>
              <a:ext uri="{FF2B5EF4-FFF2-40B4-BE49-F238E27FC236}">
                <a16:creationId xmlns:a16="http://schemas.microsoft.com/office/drawing/2014/main" id="{B7ADB161-9F47-390D-FD68-04E936E6B402}"/>
              </a:ext>
            </a:extLst>
          </p:cNvPr>
          <p:cNvSpPr txBox="1">
            <a:spLocks/>
          </p:cNvSpPr>
          <p:nvPr/>
        </p:nvSpPr>
        <p:spPr>
          <a:xfrm>
            <a:off x="1796142" y="614086"/>
            <a:ext cx="8375780" cy="1796432"/>
          </a:xfrm>
          <a:prstGeom prst="rect">
            <a:avLst/>
          </a:prstGeom>
        </p:spPr>
        <p:txBody>
          <a:bodyPr vert="horz" lIns="91440" tIns="45720" rIns="91440" bIns="45720" rtlCol="0" anchor="ctr">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170000"/>
              </a:lnSpc>
            </a:pPr>
            <a:br>
              <a:rPr lang="en-US" sz="2600" b="1" dirty="0"/>
            </a:br>
            <a:br>
              <a:rPr lang="en-US" sz="2600" b="1" dirty="0"/>
            </a:br>
            <a:br>
              <a:rPr lang="en-US" sz="2600" b="1" dirty="0"/>
            </a:br>
            <a:br>
              <a:rPr lang="en-US" sz="2600" b="1" dirty="0"/>
            </a:br>
            <a:r>
              <a:rPr lang="en-US" sz="9600" b="1" dirty="0">
                <a:latin typeface="Times New Roman" panose="02020603050405020304" pitchFamily="18" charset="0"/>
                <a:cs typeface="Times New Roman" panose="02020603050405020304" pitchFamily="18" charset="0"/>
              </a:rPr>
              <a:t>Outline </a:t>
            </a:r>
            <a:r>
              <a:rPr lang="en-GB" sz="9600" b="1" dirty="0">
                <a:latin typeface="Times New Roman" panose="02020603050405020304" pitchFamily="18" charset="0"/>
                <a:cs typeface="Times New Roman" panose="02020603050405020304" pitchFamily="18" charset="0"/>
              </a:rPr>
              <a:t>the benefits of multilingualism and the importance of language awareness skills at Diversity Hotel &amp; Spa London</a:t>
            </a:r>
            <a:br>
              <a:rPr lang="en-US" sz="9600" b="1" dirty="0"/>
            </a:br>
            <a:br>
              <a:rPr lang="en-US" sz="9600" b="1" dirty="0"/>
            </a:br>
            <a:br>
              <a:rPr lang="en-US" sz="2600" dirty="0"/>
            </a:br>
            <a:endParaRPr lang="en-US" sz="2600" dirty="0"/>
          </a:p>
        </p:txBody>
      </p:sp>
      <p:sp>
        <p:nvSpPr>
          <p:cNvPr id="49" name="Subtitle 2">
            <a:extLst>
              <a:ext uri="{FF2B5EF4-FFF2-40B4-BE49-F238E27FC236}">
                <a16:creationId xmlns:a16="http://schemas.microsoft.com/office/drawing/2014/main" id="{14DAC22F-CF12-720F-9B0D-8B6799E50964}"/>
              </a:ext>
            </a:extLst>
          </p:cNvPr>
          <p:cNvSpPr>
            <a:spLocks noGrp="1"/>
          </p:cNvSpPr>
          <p:nvPr>
            <p:ph type="subTitle" idx="1"/>
          </p:nvPr>
        </p:nvSpPr>
        <p:spPr>
          <a:xfrm>
            <a:off x="1412032" y="3806456"/>
            <a:ext cx="9144000" cy="2296789"/>
          </a:xfrm>
        </p:spPr>
        <p:txBody>
          <a:bodyPr>
            <a:normAutofit fontScale="47500" lnSpcReduction="20000"/>
          </a:bodyPr>
          <a:lstStyle/>
          <a:p>
            <a:pPr lvl="0" algn="ctr"/>
            <a:endParaRPr lang="en-GB" sz="1400" b="1" dirty="0">
              <a:solidFill>
                <a:srgbClr val="000000"/>
              </a:solidFill>
              <a:effectLst/>
              <a:latin typeface="Times New Roman" panose="02020603050405020304" pitchFamily="18" charset="0"/>
              <a:ea typeface="Calibri"/>
              <a:cs typeface="Times New Roman" panose="02020603050405020304" pitchFamily="18" charset="0"/>
            </a:endParaRPr>
          </a:p>
          <a:p>
            <a:pPr lvl="0" algn="ctr"/>
            <a:endParaRPr lang="en-GB" sz="3500" b="1" dirty="0">
              <a:solidFill>
                <a:srgbClr val="000000"/>
              </a:solidFill>
              <a:effectLst/>
              <a:latin typeface="Times New Roman" panose="02020603050405020304" pitchFamily="18" charset="0"/>
              <a:ea typeface="Calibri"/>
              <a:cs typeface="Times New Roman" panose="02020603050405020304" pitchFamily="18" charset="0"/>
            </a:endParaRPr>
          </a:p>
          <a:p>
            <a:pPr lvl="0" algn="ctr"/>
            <a:r>
              <a:rPr lang="en-GB" sz="3500" dirty="0">
                <a:hlinkClick r:id="rId2"/>
              </a:rPr>
              <a:t>Recording-20231026_162321.webm</a:t>
            </a:r>
            <a:endParaRPr lang="en-GB" sz="3500" b="1" dirty="0">
              <a:solidFill>
                <a:srgbClr val="000000"/>
              </a:solidFill>
              <a:effectLst/>
              <a:latin typeface="Times New Roman" panose="02020603050405020304" pitchFamily="18" charset="0"/>
              <a:ea typeface="Calibri"/>
              <a:cs typeface="Times New Roman" panose="02020603050405020304" pitchFamily="18" charset="0"/>
            </a:endParaRPr>
          </a:p>
          <a:p>
            <a:pPr lvl="0" algn="ctr"/>
            <a:r>
              <a:rPr lang="en-GB" sz="3500" b="1" dirty="0">
                <a:solidFill>
                  <a:srgbClr val="000000"/>
                </a:solidFill>
                <a:effectLst/>
                <a:latin typeface="Times New Roman" panose="02020603050405020304" pitchFamily="18" charset="0"/>
                <a:ea typeface="Calibri"/>
                <a:cs typeface="Times New Roman" panose="02020603050405020304" pitchFamily="18" charset="0"/>
              </a:rPr>
              <a:t>Student ID number: 2133909</a:t>
            </a:r>
            <a:endParaRPr lang="en-GB" sz="3500" b="1" dirty="0">
              <a:effectLst/>
              <a:latin typeface="Times New Roman" panose="02020603050405020304" pitchFamily="18" charset="0"/>
              <a:ea typeface="Calibri"/>
              <a:cs typeface="Times New Roman" panose="02020603050405020304" pitchFamily="18" charset="0"/>
            </a:endParaRPr>
          </a:p>
          <a:p>
            <a:pPr lvl="0" algn="ctr"/>
            <a:r>
              <a:rPr lang="en-GB" sz="3500" b="1" dirty="0">
                <a:solidFill>
                  <a:srgbClr val="000000"/>
                </a:solidFill>
                <a:effectLst/>
                <a:latin typeface="Times New Roman" panose="02020603050405020304" pitchFamily="18" charset="0"/>
                <a:ea typeface="Calibri"/>
                <a:cs typeface="Times New Roman" panose="02020603050405020304" pitchFamily="18" charset="0"/>
              </a:rPr>
              <a:t>Student name: Roxana Ionica Macarie</a:t>
            </a:r>
            <a:endParaRPr lang="en-GB" sz="3500" b="1" dirty="0">
              <a:effectLst/>
              <a:latin typeface="Times New Roman" panose="02020603050405020304" pitchFamily="18" charset="0"/>
              <a:ea typeface="Calibri"/>
              <a:cs typeface="Times New Roman" panose="02020603050405020304" pitchFamily="18" charset="0"/>
            </a:endParaRPr>
          </a:p>
          <a:p>
            <a:pPr algn="ctr"/>
            <a:r>
              <a:rPr lang="en-GB" sz="3500" b="1" dirty="0">
                <a:solidFill>
                  <a:srgbClr val="000000"/>
                </a:solidFill>
                <a:effectLst/>
                <a:latin typeface="Times New Roman" panose="02020603050405020304" pitchFamily="18" charset="0"/>
                <a:ea typeface="Calibri"/>
                <a:cs typeface="Times New Roman" panose="02020603050405020304" pitchFamily="18" charset="0"/>
              </a:rPr>
              <a:t>The module title: Foreign Languages and Cultural Awareness</a:t>
            </a:r>
            <a:r>
              <a:rPr lang="en-GB" sz="3500" b="1" dirty="0">
                <a:solidFill>
                  <a:srgbClr val="000000"/>
                </a:solidFill>
                <a:latin typeface="Times New Roman" panose="02020603050405020304" pitchFamily="18" charset="0"/>
                <a:ea typeface="Calibri"/>
                <a:cs typeface="Times New Roman" panose="02020603050405020304" pitchFamily="18" charset="0"/>
              </a:rPr>
              <a:t> </a:t>
            </a:r>
            <a:endParaRPr lang="en-GB" sz="3500" b="1" dirty="0">
              <a:effectLst/>
              <a:latin typeface="Times New Roman" panose="02020603050405020304" pitchFamily="18" charset="0"/>
              <a:ea typeface="Calibri" panose="020F0502020204030204" pitchFamily="34" charset="0"/>
              <a:cs typeface="Times New Roman" panose="02020603050405020304" pitchFamily="18" charset="0"/>
            </a:endParaRPr>
          </a:p>
          <a:p>
            <a:pPr lvl="0" algn="ctr"/>
            <a:r>
              <a:rPr lang="en-GB" sz="3500" b="1" dirty="0">
                <a:solidFill>
                  <a:srgbClr val="000000"/>
                </a:solidFill>
                <a:effectLst/>
                <a:latin typeface="Times New Roman" panose="02020603050405020304" pitchFamily="18" charset="0"/>
                <a:ea typeface="Calibri"/>
                <a:cs typeface="Times New Roman" panose="02020603050405020304" pitchFamily="18" charset="0"/>
              </a:rPr>
              <a:t>Tutor’s name: Giulia Chifari BA (Hons) Lecturer</a:t>
            </a:r>
            <a:endParaRPr lang="en-GB" sz="3500" b="1" dirty="0">
              <a:effectLst/>
              <a:latin typeface="Times New Roman" panose="02020603050405020304" pitchFamily="18" charset="0"/>
              <a:ea typeface="Calibri"/>
              <a:cs typeface="Times New Roman" panose="02020603050405020304" pitchFamily="18" charset="0"/>
            </a:endParaRPr>
          </a:p>
          <a:p>
            <a:pPr algn="ctr"/>
            <a:endParaRPr lang="en-GB" sz="2400" b="1" dirty="0">
              <a:latin typeface="Arial"/>
              <a:cs typeface="Arial"/>
            </a:endParaRPr>
          </a:p>
        </p:txBody>
      </p:sp>
      <p:pic>
        <p:nvPicPr>
          <p:cNvPr id="51" name="Picture 50" descr="A logo of a hotel&#10;&#10;Description automatically generated">
            <a:extLst>
              <a:ext uri="{FF2B5EF4-FFF2-40B4-BE49-F238E27FC236}">
                <a16:creationId xmlns:a16="http://schemas.microsoft.com/office/drawing/2014/main" id="{C1723671-FBF6-C42A-20C1-2985A3E708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83636" y="2373280"/>
            <a:ext cx="2257018" cy="1871421"/>
          </a:xfrm>
          <a:prstGeom prst="rect">
            <a:avLst/>
          </a:prstGeom>
        </p:spPr>
      </p:pic>
    </p:spTree>
    <p:extLst>
      <p:ext uri="{BB962C8B-B14F-4D97-AF65-F5344CB8AC3E}">
        <p14:creationId xmlns:p14="http://schemas.microsoft.com/office/powerpoint/2010/main" val="4023792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2"/>
                                        </p:tgtEl>
                                        <p:attrNameLst>
                                          <p:attrName>style.visibility</p:attrName>
                                        </p:attrNameLst>
                                      </p:cBhvr>
                                      <p:to>
                                        <p:strVal val="visible"/>
                                      </p:to>
                                    </p:set>
                                    <p:animEffect transition="in" filter="fade">
                                      <p:cBhvr>
                                        <p:cTn id="7" dur="10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BC20014-76EE-4AA8-A81C-AB7732F6D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04F2129E-2766-5823-D7FD-5BA8484DD34C}"/>
              </a:ext>
            </a:extLst>
          </p:cNvPr>
          <p:cNvSpPr>
            <a:spLocks noGrp="1"/>
          </p:cNvSpPr>
          <p:nvPr>
            <p:ph type="title"/>
          </p:nvPr>
        </p:nvSpPr>
        <p:spPr>
          <a:xfrm>
            <a:off x="649224" y="645106"/>
            <a:ext cx="6574536" cy="1259894"/>
          </a:xfrm>
        </p:spPr>
        <p:txBody>
          <a:bodyPr vert="horz" lIns="91440" tIns="45720" rIns="91440" bIns="45720" rtlCol="0">
            <a:normAutofit/>
          </a:bodyPr>
          <a:lstStyle/>
          <a:p>
            <a:pPr>
              <a:lnSpc>
                <a:spcPct val="90000"/>
              </a:lnSpc>
            </a:pPr>
            <a:r>
              <a:rPr lang="en-US" sz="2800" b="1" dirty="0">
                <a:latin typeface="Times New Roman" panose="02020603050405020304" pitchFamily="18" charset="0"/>
                <a:cs typeface="Times New Roman" panose="02020603050405020304" pitchFamily="18" charset="0"/>
              </a:rPr>
              <a:t>The Benefits of Multilingualism for the Hotel Staff</a:t>
            </a:r>
            <a:br>
              <a:rPr lang="en-US" sz="2800" b="1" dirty="0">
                <a:latin typeface="Times New Roman" panose="02020603050405020304" pitchFamily="18" charset="0"/>
                <a:cs typeface="Times New Roman" panose="02020603050405020304" pitchFamily="18" charset="0"/>
              </a:rPr>
            </a:br>
            <a:endParaRPr lang="en-US" sz="2800" b="1" dirty="0">
              <a:latin typeface="Times New Roman" panose="02020603050405020304" pitchFamily="18" charset="0"/>
              <a:cs typeface="Times New Roman" panose="02020603050405020304" pitchFamily="18" charset="0"/>
            </a:endParaRPr>
          </a:p>
          <a:p>
            <a:pPr>
              <a:lnSpc>
                <a:spcPct val="90000"/>
              </a:lnSpc>
            </a:pPr>
            <a:endParaRPr lang="en-US" sz="2800" b="1" dirty="0">
              <a:latin typeface="Century Gothic"/>
              <a:cs typeface="Times New Roman"/>
            </a:endParaRPr>
          </a:p>
        </p:txBody>
      </p:sp>
      <p:sp>
        <p:nvSpPr>
          <p:cNvPr id="34" name="Rectangle 33">
            <a:extLst>
              <a:ext uri="{FF2B5EF4-FFF2-40B4-BE49-F238E27FC236}">
                <a16:creationId xmlns:a16="http://schemas.microsoft.com/office/drawing/2014/main" id="{A12B0BC9-E176-42AE-B0E6-E693944DA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44FE6C36-3443-1484-4B94-4EE0DD24BEE3}"/>
              </a:ext>
            </a:extLst>
          </p:cNvPr>
          <p:cNvSpPr>
            <a:spLocks noGrp="1"/>
          </p:cNvSpPr>
          <p:nvPr>
            <p:ph idx="1"/>
          </p:nvPr>
        </p:nvSpPr>
        <p:spPr>
          <a:xfrm>
            <a:off x="649224" y="2133600"/>
            <a:ext cx="6574535" cy="3759253"/>
          </a:xfrm>
        </p:spPr>
        <p:txBody>
          <a:bodyPr vert="horz" lIns="91440" tIns="45720" rIns="91440" bIns="45720" rtlCol="0">
            <a:normAutofit/>
          </a:bodyPr>
          <a:lstStyle/>
          <a:p>
            <a:pPr marL="285750" indent="-285750">
              <a:lnSpc>
                <a:spcPct val="90000"/>
              </a:lnSpc>
              <a:buFont typeface="Arial,Sans-Serif" charset="2"/>
              <a:buChar char="•"/>
            </a:pPr>
            <a:r>
              <a:rPr lang="en-US" sz="1600" dirty="0">
                <a:latin typeface="Times New Roman" panose="02020603050405020304" pitchFamily="18" charset="0"/>
                <a:cs typeface="Times New Roman" panose="02020603050405020304" pitchFamily="18" charset="0"/>
              </a:rPr>
              <a:t>Individuals that are bilingual tend to be better at tackling complicated issues, which leads to greater cognitive ability (says, 2020). </a:t>
            </a:r>
          </a:p>
          <a:p>
            <a:pPr marL="285750" indent="-285750">
              <a:lnSpc>
                <a:spcPct val="90000"/>
              </a:lnSpc>
              <a:buFont typeface="Arial,Sans-Serif" charset="2"/>
              <a:buChar char="•"/>
            </a:pPr>
            <a:r>
              <a:rPr lang="en-US" sz="1600" dirty="0">
                <a:latin typeface="Times New Roman" panose="02020603050405020304" pitchFamily="18" charset="0"/>
                <a:cs typeface="Times New Roman" panose="02020603050405020304" pitchFamily="18" charset="0"/>
              </a:rPr>
              <a:t>Multilingual people with an awareness of the structure and subtleties of language have improved communication abilities due to their increased language competency (</a:t>
            </a:r>
            <a:r>
              <a:rPr lang="en-US" sz="1600" dirty="0" err="1">
                <a:latin typeface="Times New Roman" panose="02020603050405020304" pitchFamily="18" charset="0"/>
                <a:cs typeface="Times New Roman" panose="02020603050405020304" pitchFamily="18" charset="0"/>
              </a:rPr>
              <a:t>dshaban</a:t>
            </a:r>
            <a:r>
              <a:rPr lang="en-US" sz="1600" dirty="0">
                <a:latin typeface="Times New Roman" panose="02020603050405020304" pitchFamily="18" charset="0"/>
                <a:cs typeface="Times New Roman" panose="02020603050405020304" pitchFamily="18" charset="0"/>
              </a:rPr>
              <a:t>, 2022). </a:t>
            </a:r>
          </a:p>
          <a:p>
            <a:pPr marL="285750" indent="-285750">
              <a:lnSpc>
                <a:spcPct val="90000"/>
              </a:lnSpc>
              <a:buFont typeface="Arial,Sans-Serif" charset="2"/>
              <a:buChar char="•"/>
            </a:pPr>
            <a:r>
              <a:rPr lang="en-US" sz="1600" dirty="0">
                <a:latin typeface="Times New Roman" panose="02020603050405020304" pitchFamily="18" charset="0"/>
                <a:cs typeface="Times New Roman" panose="02020603050405020304" pitchFamily="18" charset="0"/>
              </a:rPr>
              <a:t>Through improved employment options in a worldwide environment, there are financial and professional advantages (says, 2020).</a:t>
            </a:r>
          </a:p>
          <a:p>
            <a:pPr marL="285750" indent="-285750">
              <a:lnSpc>
                <a:spcPct val="90000"/>
              </a:lnSpc>
              <a:buFont typeface="Arial,Sans-Serif" charset="2"/>
              <a:buChar char="•"/>
            </a:pPr>
            <a:r>
              <a:rPr lang="en-US" sz="1600" dirty="0">
                <a:latin typeface="Times New Roman" panose="02020603050405020304" pitchFamily="18" charset="0"/>
                <a:cs typeface="Times New Roman" panose="02020603050405020304" pitchFamily="18" charset="0"/>
              </a:rPr>
              <a:t>Through greater cultural knowledge, which entails learning about the cultures related to those languages, there is cultural comprehension and respect.</a:t>
            </a:r>
          </a:p>
          <a:p>
            <a:pPr marL="285750" indent="-285750">
              <a:lnSpc>
                <a:spcPct val="90000"/>
              </a:lnSpc>
              <a:buFont typeface="Arial,Sans-Serif" charset="2"/>
              <a:buChar char="•"/>
            </a:pPr>
            <a:r>
              <a:rPr lang="en-US" sz="1600" dirty="0">
                <a:latin typeface="Times New Roman" panose="02020603050405020304" pitchFamily="18" charset="0"/>
                <a:cs typeface="Times New Roman" panose="02020603050405020304" pitchFamily="18" charset="0"/>
              </a:rPr>
              <a:t>Multilingualism has been associated to greater academic achievement in a number of topics as measured by standardized test results (Frost, 2022).   </a:t>
            </a:r>
          </a:p>
          <a:p>
            <a:pPr>
              <a:lnSpc>
                <a:spcPct val="90000"/>
              </a:lnSpc>
            </a:pPr>
            <a:endParaRPr lang="en-US" sz="1700" dirty="0">
              <a:latin typeface="Times New Roman"/>
              <a:cs typeface="Times New Roman"/>
            </a:endParaRPr>
          </a:p>
          <a:p>
            <a:pPr>
              <a:lnSpc>
                <a:spcPct val="90000"/>
              </a:lnSpc>
            </a:pPr>
            <a:endParaRPr lang="en-GB" sz="1700" dirty="0">
              <a:latin typeface="Times New Roman"/>
              <a:cs typeface="Times New Roman"/>
            </a:endParaRPr>
          </a:p>
        </p:txBody>
      </p:sp>
      <p:sp>
        <p:nvSpPr>
          <p:cNvPr id="41" name="Rectangle 40">
            <a:extLst>
              <a:ext uri="{FF2B5EF4-FFF2-40B4-BE49-F238E27FC236}">
                <a16:creationId xmlns:a16="http://schemas.microsoft.com/office/drawing/2014/main" id="{F2AB710C-1DBB-4CBF-B435-3DA7B1DCF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2086" y="645106"/>
            <a:ext cx="3981455" cy="5247747"/>
          </a:xfrm>
          <a:prstGeom prst="rect">
            <a:avLst/>
          </a:prstGeom>
          <a:solidFill>
            <a:srgbClr val="FFFFFE"/>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 book with money and coins&#10;&#10;Description automatically generated">
            <a:extLst>
              <a:ext uri="{FF2B5EF4-FFF2-40B4-BE49-F238E27FC236}">
                <a16:creationId xmlns:a16="http://schemas.microsoft.com/office/drawing/2014/main" id="{51228DCA-7EB0-37A0-051A-EEB5D10232A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129470" y="809698"/>
            <a:ext cx="2846688" cy="2376985"/>
          </a:xfrm>
          <a:prstGeom prst="rect">
            <a:avLst/>
          </a:prstGeom>
        </p:spPr>
      </p:pic>
      <p:pic>
        <p:nvPicPr>
          <p:cNvPr id="16" name="Picture 15" descr="A close-up of several different colored paper notes&#10;&#10;Description automatically generated">
            <a:extLst>
              <a:ext uri="{FF2B5EF4-FFF2-40B4-BE49-F238E27FC236}">
                <a16:creationId xmlns:a16="http://schemas.microsoft.com/office/drawing/2014/main" id="{40CA2A14-DE0D-B822-AC34-68D5FA78A79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876320" y="3351275"/>
            <a:ext cx="3352986" cy="2372238"/>
          </a:xfrm>
          <a:prstGeom prst="rect">
            <a:avLst/>
          </a:prstGeom>
        </p:spPr>
      </p:pic>
      <p:sp>
        <p:nvSpPr>
          <p:cNvPr id="43" name="Freeform 11">
            <a:extLst>
              <a:ext uri="{FF2B5EF4-FFF2-40B4-BE49-F238E27FC236}">
                <a16:creationId xmlns:a16="http://schemas.microsoft.com/office/drawing/2014/main" id="{24BD5F1C-2549-4176-8D25-61D621A44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Title 1">
            <a:extLst>
              <a:ext uri="{FF2B5EF4-FFF2-40B4-BE49-F238E27FC236}">
                <a16:creationId xmlns:a16="http://schemas.microsoft.com/office/drawing/2014/main" id="{B7ADB161-9F47-390D-FD68-04E936E6B402}"/>
              </a:ext>
            </a:extLst>
          </p:cNvPr>
          <p:cNvSpPr txBox="1">
            <a:spLocks/>
          </p:cNvSpPr>
          <p:nvPr/>
        </p:nvSpPr>
        <p:spPr>
          <a:xfrm>
            <a:off x="248999" y="843096"/>
            <a:ext cx="10950569" cy="4391953"/>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spcAft>
                <a:spcPts val="600"/>
              </a:spcAft>
            </a:pPr>
            <a:br>
              <a:rPr lang="en-US" sz="2600" b="1" dirty="0"/>
            </a:br>
            <a:br>
              <a:rPr lang="en-US" sz="2600" b="1" dirty="0"/>
            </a:br>
            <a:br>
              <a:rPr lang="en-US" sz="2600" dirty="0"/>
            </a:br>
            <a:endParaRPr lang="en-US" sz="2600"/>
          </a:p>
        </p:txBody>
      </p:sp>
      <p:sp>
        <p:nvSpPr>
          <p:cNvPr id="8" name="Content Placeholder 2">
            <a:extLst>
              <a:ext uri="{FF2B5EF4-FFF2-40B4-BE49-F238E27FC236}">
                <a16:creationId xmlns:a16="http://schemas.microsoft.com/office/drawing/2014/main" id="{DC5D8018-506D-7927-AE1B-F1193ABD864D}"/>
              </a:ext>
            </a:extLst>
          </p:cNvPr>
          <p:cNvSpPr txBox="1">
            <a:spLocks/>
          </p:cNvSpPr>
          <p:nvPr/>
        </p:nvSpPr>
        <p:spPr>
          <a:xfrm>
            <a:off x="989015" y="4974835"/>
            <a:ext cx="6564207" cy="3881309"/>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l">
              <a:lnSpc>
                <a:spcPct val="110000"/>
              </a:lnSpc>
              <a:buFont typeface="Arial" panose="020B0604020202020204" pitchFamily="34" charset="0"/>
              <a:buChar char="•"/>
            </a:pPr>
            <a:endParaRPr lang="en-US" sz="1400" dirty="0">
              <a:latin typeface="Times New Roman"/>
              <a:cs typeface="Times New Roman"/>
            </a:endParaRPr>
          </a:p>
        </p:txBody>
      </p:sp>
    </p:spTree>
    <p:extLst>
      <p:ext uri="{BB962C8B-B14F-4D97-AF65-F5344CB8AC3E}">
        <p14:creationId xmlns:p14="http://schemas.microsoft.com/office/powerpoint/2010/main" val="3220568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32"/>
                                        </p:tgtEl>
                                        <p:attrNameLst>
                                          <p:attrName>style.visibility</p:attrName>
                                        </p:attrNameLst>
                                      </p:cBhvr>
                                      <p:to>
                                        <p:strVal val="visible"/>
                                      </p:to>
                                    </p:set>
                                    <p:animEffect transition="in" filter="fade">
                                      <p:cBhvr>
                                        <p:cTn id="7" dur="10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descr="Flag Germany German · Free image on Pixabay">
            <a:extLst>
              <a:ext uri="{FF2B5EF4-FFF2-40B4-BE49-F238E27FC236}">
                <a16:creationId xmlns:a16="http://schemas.microsoft.com/office/drawing/2014/main" id="{93BCF359-41F5-34CE-2F65-EE756402A8E6}"/>
              </a:ext>
            </a:extLst>
          </p:cNvPr>
          <p:cNvPicPr>
            <a:picLocks noChangeAspect="1"/>
          </p:cNvPicPr>
          <p:nvPr/>
        </p:nvPicPr>
        <p:blipFill rotWithShape="1">
          <a:blip r:embed="rId3"/>
          <a:srcRect t="8138" r="9091" b="953"/>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201543D1-8AF1-41DA-AB4A-ECE74D355A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67BE429-ADBA-D2CB-5259-9BF0DBCE298B}"/>
              </a:ext>
            </a:extLst>
          </p:cNvPr>
          <p:cNvSpPr>
            <a:spLocks noGrp="1"/>
          </p:cNvSpPr>
          <p:nvPr>
            <p:ph type="title"/>
          </p:nvPr>
        </p:nvSpPr>
        <p:spPr>
          <a:xfrm>
            <a:off x="541867" y="521111"/>
            <a:ext cx="7493000" cy="1455174"/>
          </a:xfrm>
        </p:spPr>
        <p:txBody>
          <a:bodyPr anchor="ctr">
            <a:normAutofit/>
          </a:bodyPr>
          <a:lstStyle/>
          <a:p>
            <a:r>
              <a:rPr lang="en-US" sz="2400" b="1" dirty="0">
                <a:latin typeface="Times New Roman" panose="02020603050405020304" pitchFamily="18" charset="0"/>
                <a:cs typeface="Times New Roman" panose="02020603050405020304" pitchFamily="18" charset="0"/>
              </a:rPr>
              <a:t>Referring to a Modern European Language which is German, where the Language is Spoken, and how Hard it is to Learn</a:t>
            </a:r>
            <a:endParaRPr lang="en-US" sz="2400" b="1" dirty="0">
              <a:solidFill>
                <a:srgbClr val="FE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8F81520-C680-7D09-2816-6A0352D41088}"/>
              </a:ext>
            </a:extLst>
          </p:cNvPr>
          <p:cNvSpPr>
            <a:spLocks noGrp="1"/>
          </p:cNvSpPr>
          <p:nvPr>
            <p:ph idx="1"/>
          </p:nvPr>
        </p:nvSpPr>
        <p:spPr>
          <a:xfrm>
            <a:off x="541868" y="2133599"/>
            <a:ext cx="7493000" cy="3809999"/>
          </a:xfrm>
        </p:spPr>
        <p:txBody>
          <a:bodyPr vert="horz" lIns="91440" tIns="45720" rIns="91440" bIns="45720" rtlCol="0">
            <a:normAutofit/>
          </a:bodyPr>
          <a:lstStyle/>
          <a:p>
            <a:r>
              <a:rPr lang="en-US" dirty="0">
                <a:solidFill>
                  <a:srgbClr val="FEFFFF"/>
                </a:solidFill>
                <a:latin typeface="Times New Roman"/>
                <a:ea typeface="+mn-lt"/>
                <a:cs typeface="+mn-lt"/>
              </a:rPr>
              <a:t>German is a widely spoken language in Europe that is well-known for its rich cultural heritage. In addition to being used in many other European countries, German is the official language of Germany, Austria, and Switzerland (Norton, 2023).</a:t>
            </a:r>
            <a:endParaRPr lang="en-US" dirty="0">
              <a:solidFill>
                <a:srgbClr val="FEFFFF"/>
              </a:solidFill>
              <a:latin typeface="Times New Roman"/>
              <a:ea typeface="Calibri" panose="020F0502020204030204"/>
              <a:cs typeface="Calibri" panose="020F0502020204030204"/>
            </a:endParaRPr>
          </a:p>
          <a:p>
            <a:r>
              <a:rPr lang="en-US" dirty="0">
                <a:solidFill>
                  <a:srgbClr val="FEFFFF"/>
                </a:solidFill>
                <a:latin typeface="Times New Roman"/>
                <a:ea typeface="+mn-lt"/>
                <a:cs typeface="+mn-lt"/>
              </a:rPr>
              <a:t>German is a moderately challenging language to learn, primarily because of its complex grammatical structure and subtle pronunciation. Still, learning German is a worthwhile language </a:t>
            </a:r>
            <a:r>
              <a:rPr lang="en-US" dirty="0" err="1">
                <a:solidFill>
                  <a:srgbClr val="FEFFFF"/>
                </a:solidFill>
                <a:latin typeface="Times New Roman"/>
                <a:ea typeface="+mn-lt"/>
                <a:cs typeface="+mn-lt"/>
              </a:rPr>
              <a:t>endeavour</a:t>
            </a:r>
            <a:r>
              <a:rPr lang="en-US" dirty="0">
                <a:solidFill>
                  <a:srgbClr val="FEFFFF"/>
                </a:solidFill>
                <a:latin typeface="Times New Roman"/>
                <a:ea typeface="+mn-lt"/>
                <a:cs typeface="+mn-lt"/>
              </a:rPr>
              <a:t> because of its advantages, like improved communication flexibility (Smith, 2023).</a:t>
            </a:r>
            <a:endParaRPr lang="en-US" dirty="0">
              <a:solidFill>
                <a:srgbClr val="FEFFFF"/>
              </a:solidFill>
              <a:latin typeface="Times New Roman"/>
              <a:cs typeface="Times New Roman"/>
            </a:endParaRPr>
          </a:p>
          <a:p>
            <a:r>
              <a:rPr lang="en-US" dirty="0">
                <a:solidFill>
                  <a:srgbClr val="FEFFFF"/>
                </a:solidFill>
                <a:latin typeface="Times New Roman"/>
                <a:ea typeface="+mn-lt"/>
                <a:cs typeface="+mn-lt"/>
              </a:rPr>
              <a:t>In the context of business dealings, formality are highly valued in German culture. The custom of using titles and formal greetings is widely observed and is intended to indicate respect for hierarchical systems and conformity to social standards (Smith, 2023).</a:t>
            </a:r>
            <a:endParaRPr lang="en-US" dirty="0">
              <a:solidFill>
                <a:srgbClr val="FEFFFF"/>
              </a:solidFill>
              <a:latin typeface="Times New Roman"/>
              <a:cs typeface="Times New Roman"/>
            </a:endParaRPr>
          </a:p>
        </p:txBody>
      </p:sp>
    </p:spTree>
    <p:extLst>
      <p:ext uri="{BB962C8B-B14F-4D97-AF65-F5344CB8AC3E}">
        <p14:creationId xmlns:p14="http://schemas.microsoft.com/office/powerpoint/2010/main" val="325517276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descr="A group of people looking at a map&#10;&#10;Description automatically generated">
            <a:extLst>
              <a:ext uri="{FF2B5EF4-FFF2-40B4-BE49-F238E27FC236}">
                <a16:creationId xmlns:a16="http://schemas.microsoft.com/office/drawing/2014/main" id="{68863957-16AD-596F-1513-C4CE1198313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996" r="3995" b="-1"/>
          <a:stretch/>
        </p:blipFill>
        <p:spPr>
          <a:xfrm>
            <a:off x="4485557" y="10"/>
            <a:ext cx="7706443" cy="6857990"/>
          </a:xfrm>
          <a:prstGeom prst="rect">
            <a:avLst/>
          </a:prstGeom>
        </p:spPr>
      </p:pic>
      <p:sp useBgFill="1">
        <p:nvSpPr>
          <p:cNvPr id="11" name="Freeform: Shape 10">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id="{BE5E28FB-4661-5D92-F218-62A9CE7E3EBC}"/>
              </a:ext>
            </a:extLst>
          </p:cNvPr>
          <p:cNvSpPr>
            <a:spLocks noGrp="1"/>
          </p:cNvSpPr>
          <p:nvPr>
            <p:ph type="title"/>
          </p:nvPr>
        </p:nvSpPr>
        <p:spPr>
          <a:xfrm>
            <a:off x="535525" y="624110"/>
            <a:ext cx="4623955" cy="1280890"/>
          </a:xfrm>
        </p:spPr>
        <p:txBody>
          <a:bodyPr vert="horz" lIns="91440" tIns="45720" rIns="91440" bIns="45720" rtlCol="0">
            <a:normAutofit fontScale="90000"/>
          </a:bodyPr>
          <a:lstStyle/>
          <a:p>
            <a:pPr>
              <a:lnSpc>
                <a:spcPct val="90000"/>
              </a:lnSpc>
            </a:pPr>
            <a:r>
              <a:rPr lang="en-US" sz="3100" b="1" dirty="0">
                <a:latin typeface="Times New Roman" panose="02020603050405020304" pitchFamily="18" charset="0"/>
                <a:cs typeface="Times New Roman" panose="02020603050405020304" pitchFamily="18" charset="0"/>
              </a:rPr>
              <a:t>The Importance of Language Awareness Skills for Hotel Staff</a:t>
            </a:r>
            <a:br>
              <a:rPr lang="en-US" sz="3100" b="1" dirty="0">
                <a:latin typeface="Times New Roman" panose="02020603050405020304" pitchFamily="18" charset="0"/>
                <a:cs typeface="Times New Roman" panose="02020603050405020304" pitchFamily="18" charset="0"/>
              </a:rPr>
            </a:br>
            <a:endParaRPr lang="en-US" sz="3100" b="1" dirty="0">
              <a:latin typeface="Times New Roman" panose="02020603050405020304" pitchFamily="18" charset="0"/>
              <a:cs typeface="Times New Roman" panose="02020603050405020304" pitchFamily="18" charset="0"/>
            </a:endParaRPr>
          </a:p>
          <a:p>
            <a:pPr>
              <a:lnSpc>
                <a:spcPct val="90000"/>
              </a:lnSpc>
            </a:pPr>
            <a:endParaRPr lang="en-US" sz="2300" b="1" dirty="0"/>
          </a:p>
        </p:txBody>
      </p:sp>
      <p:sp>
        <p:nvSpPr>
          <p:cNvPr id="13" name="Rectangle 12">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7492652-8009-552E-3552-01E3A7075690}"/>
              </a:ext>
            </a:extLst>
          </p:cNvPr>
          <p:cNvSpPr>
            <a:spLocks noGrp="1"/>
          </p:cNvSpPr>
          <p:nvPr>
            <p:ph idx="1"/>
          </p:nvPr>
        </p:nvSpPr>
        <p:spPr>
          <a:xfrm>
            <a:off x="531812" y="2133600"/>
            <a:ext cx="4895594" cy="3777622"/>
          </a:xfrm>
        </p:spPr>
        <p:txBody>
          <a:bodyPr vert="horz" lIns="91440" tIns="45720" rIns="91440" bIns="45720" rtlCol="0">
            <a:normAutofit/>
          </a:bodyPr>
          <a:lstStyle/>
          <a:p>
            <a:pPr marL="285750" indent="-285750">
              <a:lnSpc>
                <a:spcPct val="90000"/>
              </a:lnSpc>
              <a:buFont typeface="Arial,Sans-Serif" charset="2"/>
              <a:buChar char="•"/>
            </a:pPr>
            <a:r>
              <a:rPr lang="en-US" sz="1400" dirty="0">
                <a:latin typeface="Times New Roman" panose="02020603050405020304" pitchFamily="18" charset="0"/>
                <a:cs typeface="Times New Roman" panose="02020603050405020304" pitchFamily="18" charset="0"/>
              </a:rPr>
              <a:t>The hotel employees must comprehend visitor questions, requests, and feedback and give clear, succinct answers to them (</a:t>
            </a:r>
            <a:r>
              <a:rPr lang="en-US" sz="1400" dirty="0" err="1">
                <a:latin typeface="Times New Roman" panose="02020603050405020304" pitchFamily="18" charset="0"/>
                <a:cs typeface="Times New Roman" panose="02020603050405020304" pitchFamily="18" charset="0"/>
              </a:rPr>
              <a:t>dshaban</a:t>
            </a:r>
            <a:r>
              <a:rPr lang="en-US" sz="1400" dirty="0">
                <a:latin typeface="Times New Roman" panose="02020603050405020304" pitchFamily="18" charset="0"/>
                <a:cs typeface="Times New Roman" panose="02020603050405020304" pitchFamily="18" charset="0"/>
              </a:rPr>
              <a:t>, 2022).</a:t>
            </a:r>
          </a:p>
          <a:p>
            <a:pPr marL="285750" indent="-285750">
              <a:lnSpc>
                <a:spcPct val="90000"/>
              </a:lnSpc>
              <a:buFont typeface="Arial,Sans-Serif" charset="2"/>
              <a:buChar char="•"/>
            </a:pPr>
            <a:r>
              <a:rPr lang="en-US" sz="1400" dirty="0">
                <a:latin typeface="Times New Roman" panose="02020603050405020304" pitchFamily="18" charset="0"/>
                <a:cs typeface="Times New Roman" panose="02020603050405020304" pitchFamily="18" charset="0"/>
              </a:rPr>
              <a:t>Language awareness aids employees in picking up on cultural quirks, which may be crucial in preventing miscommunications or inadvertent transgressions. </a:t>
            </a:r>
          </a:p>
          <a:p>
            <a:pPr marL="285750" indent="-285750">
              <a:lnSpc>
                <a:spcPct val="90000"/>
              </a:lnSpc>
              <a:buFont typeface="Arial,Sans-Serif" charset="2"/>
              <a:buChar char="•"/>
            </a:pPr>
            <a:r>
              <a:rPr lang="en-US" sz="1400" dirty="0">
                <a:latin typeface="Times New Roman" panose="02020603050405020304" pitchFamily="18" charset="0"/>
                <a:cs typeface="Times New Roman" panose="02020603050405020304" pitchFamily="18" charset="0"/>
              </a:rPr>
              <a:t>The hotel sector, which provides services, makes it simple to resolve disputes (Les Roches, 2022).</a:t>
            </a:r>
          </a:p>
          <a:p>
            <a:pPr marL="285750" indent="-285750">
              <a:lnSpc>
                <a:spcPct val="90000"/>
              </a:lnSpc>
              <a:buFont typeface="Arial,Sans-Serif" charset="2"/>
              <a:buChar char="•"/>
            </a:pPr>
            <a:r>
              <a:rPr lang="en-US" sz="1400" dirty="0">
                <a:latin typeface="Times New Roman" panose="02020603050405020304" pitchFamily="18" charset="0"/>
                <a:cs typeface="Times New Roman" panose="02020603050405020304" pitchFamily="18" charset="0"/>
              </a:rPr>
              <a:t>Understanding written directions, safety procedures, and regulatory requirements is crucial for compliance and safety, which is crucial for the wellbeing of both personnel and visitors (Wegner, 2023).</a:t>
            </a:r>
          </a:p>
          <a:p>
            <a:pPr marL="285750" indent="-285750">
              <a:lnSpc>
                <a:spcPct val="90000"/>
              </a:lnSpc>
              <a:buFont typeface="Arial,Sans-Serif" charset="2"/>
              <a:buChar char="•"/>
            </a:pPr>
            <a:r>
              <a:rPr lang="en-US" sz="1400" dirty="0">
                <a:latin typeface="Times New Roman" panose="02020603050405020304" pitchFamily="18" charset="0"/>
                <a:cs typeface="Times New Roman" panose="02020603050405020304" pitchFamily="18" charset="0"/>
              </a:rPr>
              <a:t>By using exact language to demonstrate knowledge, professionalism and trustworthiness are created (Les Roches, 2022).    </a:t>
            </a:r>
          </a:p>
          <a:p>
            <a:pPr>
              <a:lnSpc>
                <a:spcPct val="90000"/>
              </a:lnSpc>
            </a:pPr>
            <a:endParaRPr lang="en-US" sz="1500" dirty="0">
              <a:latin typeface="Times New Roman"/>
              <a:cs typeface="Times New Roman"/>
            </a:endParaRPr>
          </a:p>
        </p:txBody>
      </p:sp>
    </p:spTree>
    <p:extLst>
      <p:ext uri="{BB962C8B-B14F-4D97-AF65-F5344CB8AC3E}">
        <p14:creationId xmlns:p14="http://schemas.microsoft.com/office/powerpoint/2010/main" val="2412787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7DA8593-5BA7-45F3-B447-37FB2B9F7E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4D904-9C7C-59D1-75FD-48F085D33C6C}"/>
              </a:ext>
            </a:extLst>
          </p:cNvPr>
          <p:cNvSpPr>
            <a:spLocks noGrp="1"/>
          </p:cNvSpPr>
          <p:nvPr>
            <p:ph type="title"/>
          </p:nvPr>
        </p:nvSpPr>
        <p:spPr>
          <a:xfrm>
            <a:off x="519017" y="257180"/>
            <a:ext cx="5173860" cy="495436"/>
          </a:xfrm>
        </p:spPr>
        <p:txBody>
          <a:bodyPr>
            <a:normAutofit fontScale="90000"/>
          </a:bodyPr>
          <a:lstStyle/>
          <a:p>
            <a:r>
              <a:rPr lang="en-US" sz="2200" b="1" dirty="0">
                <a:latin typeface="Times New Roman" panose="02020603050405020304" pitchFamily="18" charset="0"/>
                <a:ea typeface="Calibri Light"/>
                <a:cs typeface="Times New Roman" panose="02020603050405020304" pitchFamily="18" charset="0"/>
              </a:rPr>
              <a:t>Real Industry Examples</a:t>
            </a:r>
            <a:br>
              <a:rPr lang="en-US" sz="1600" b="1" dirty="0">
                <a:ea typeface="Calibri Light"/>
                <a:cs typeface="Calibri Light"/>
              </a:rPr>
            </a:br>
            <a:endParaRPr lang="en-US" sz="1600" b="1" dirty="0">
              <a:ea typeface="Calibri Light"/>
              <a:cs typeface="Calibri Light"/>
            </a:endParaRPr>
          </a:p>
        </p:txBody>
      </p:sp>
      <p:sp>
        <p:nvSpPr>
          <p:cNvPr id="8" name="Rectangle 7">
            <a:extLst>
              <a:ext uri="{FF2B5EF4-FFF2-40B4-BE49-F238E27FC236}">
                <a16:creationId xmlns:a16="http://schemas.microsoft.com/office/drawing/2014/main" id="{035CBF17-C0BF-49C1-8FB7-B43A3545D8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DB8D30BB-54A6-3F98-A5BB-4A540E7909DD}"/>
              </a:ext>
            </a:extLst>
          </p:cNvPr>
          <p:cNvSpPr>
            <a:spLocks noGrp="1"/>
          </p:cNvSpPr>
          <p:nvPr>
            <p:ph idx="1"/>
          </p:nvPr>
        </p:nvSpPr>
        <p:spPr>
          <a:xfrm>
            <a:off x="728175" y="1274350"/>
            <a:ext cx="5173860" cy="5326470"/>
          </a:xfrm>
        </p:spPr>
        <p:txBody>
          <a:bodyPr vert="horz" lIns="91440" tIns="45720" rIns="91440" bIns="45720" rtlCol="0" anchor="t">
            <a:noAutofit/>
          </a:bodyPr>
          <a:lstStyle/>
          <a:p>
            <a:pPr marL="0" indent="0" algn="just">
              <a:lnSpc>
                <a:spcPct val="90000"/>
              </a:lnSpc>
              <a:buNone/>
            </a:pPr>
            <a:endParaRPr lang="en-US" sz="1400" dirty="0">
              <a:latin typeface="Times New Roman"/>
              <a:ea typeface="+mn-lt"/>
              <a:cs typeface="+mn-lt"/>
            </a:endParaRPr>
          </a:p>
          <a:p>
            <a:pPr marL="285750" indent="-285750" defTabSz="914400">
              <a:lnSpc>
                <a:spcPct val="110000"/>
              </a:lnSpc>
              <a:buFont typeface="Courier New" panose="02070309020205020404" pitchFamily="49" charset="0"/>
              <a:buChar char="o"/>
            </a:pPr>
            <a:r>
              <a:rPr lang="en-US" sz="1400" dirty="0">
                <a:solidFill>
                  <a:schemeClr val="tx1"/>
                </a:solidFill>
                <a:latin typeface="Times New Roman" panose="02020603050405020304" pitchFamily="18" charset="0"/>
                <a:cs typeface="Times New Roman" panose="02020603050405020304" pitchFamily="18" charset="0"/>
              </a:rPr>
              <a:t>The Connaught is well known for its timeless elegance and great service, with a special emphasis on custom guest experiences. The aforementioned hotel in London has a distinguished history of providing excellent experiences and services to its German-speaking clientele. The staff's proficiency in German allows for efficient communication and ensures that each client's unique needs and preferences are met, which leads to higher levels of guest satisfaction and loyalty.</a:t>
            </a:r>
          </a:p>
          <a:p>
            <a:pPr algn="just">
              <a:lnSpc>
                <a:spcPct val="90000"/>
              </a:lnSpc>
            </a:pPr>
            <a:endParaRPr lang="en-US" sz="1600" dirty="0">
              <a:latin typeface="Times New Roman"/>
              <a:ea typeface="+mn-lt"/>
              <a:cs typeface="+mn-lt"/>
            </a:endParaRPr>
          </a:p>
          <a:p>
            <a:pPr algn="just">
              <a:lnSpc>
                <a:spcPct val="90000"/>
              </a:lnSpc>
            </a:pPr>
            <a:endParaRPr lang="en-US" sz="1600" dirty="0">
              <a:latin typeface="Times New Roman"/>
              <a:ea typeface="Calibri"/>
              <a:cs typeface="Calibri"/>
            </a:endParaRPr>
          </a:p>
          <a:p>
            <a:pPr marL="0" indent="0" algn="just">
              <a:lnSpc>
                <a:spcPct val="90000"/>
              </a:lnSpc>
              <a:buNone/>
            </a:pPr>
            <a:endParaRPr lang="en-US" sz="1400" dirty="0">
              <a:latin typeface="Times New Roman"/>
              <a:ea typeface="+mn-lt"/>
              <a:cs typeface="+mn-lt"/>
            </a:endParaRPr>
          </a:p>
          <a:p>
            <a:pPr marL="285750" indent="-285750" defTabSz="914400">
              <a:lnSpc>
                <a:spcPct val="110000"/>
              </a:lnSpc>
              <a:buFont typeface="Courier New" panose="02070309020205020404" pitchFamily="49" charset="0"/>
              <a:buChar char="o"/>
            </a:pPr>
            <a:r>
              <a:rPr lang="en-US" sz="1400" dirty="0">
                <a:solidFill>
                  <a:schemeClr val="tx1"/>
                </a:solidFill>
                <a:latin typeface="Times New Roman" panose="02020603050405020304" pitchFamily="18" charset="0"/>
                <a:cs typeface="Times New Roman" panose="02020603050405020304" pitchFamily="18" charset="0"/>
              </a:rPr>
              <a:t>Renowned for its breathtaking views of the London skyline, The Shard Hotel understands the value of language sensitivity when serving a diverse clientele. A friendly atmosphere is created for German-speaking visitors by using suitable linguistic greetings, excellent communication, and a welcome </a:t>
            </a:r>
            <a:r>
              <a:rPr lang="en-US" sz="1400" dirty="0" err="1">
                <a:solidFill>
                  <a:schemeClr val="tx1"/>
                </a:solidFill>
                <a:latin typeface="Times New Roman" panose="02020603050405020304" pitchFamily="18" charset="0"/>
                <a:cs typeface="Times New Roman" panose="02020603050405020304" pitchFamily="18" charset="0"/>
              </a:rPr>
              <a:t>demeanour</a:t>
            </a:r>
            <a:r>
              <a:rPr lang="en-US" sz="1400" dirty="0">
                <a:solidFill>
                  <a:schemeClr val="tx1"/>
                </a:solidFill>
                <a:latin typeface="Times New Roman" panose="02020603050405020304" pitchFamily="18" charset="0"/>
                <a:cs typeface="Times New Roman" panose="02020603050405020304" pitchFamily="18" charset="0"/>
              </a:rPr>
              <a:t>. The hotel's commitment to fostering a warm and welcoming environment for guests from all over the world </a:t>
            </a:r>
            <a:r>
              <a:rPr lang="en-US" sz="1400" dirty="0" err="1">
                <a:solidFill>
                  <a:schemeClr val="tx1"/>
                </a:solidFill>
                <a:latin typeface="Times New Roman" panose="02020603050405020304" pitchFamily="18" charset="0"/>
                <a:cs typeface="Times New Roman" panose="02020603050405020304" pitchFamily="18" charset="0"/>
              </a:rPr>
              <a:t>emphasises</a:t>
            </a:r>
            <a:r>
              <a:rPr lang="en-US" sz="1400" dirty="0">
                <a:solidFill>
                  <a:schemeClr val="tx1"/>
                </a:solidFill>
                <a:latin typeface="Times New Roman" panose="02020603050405020304" pitchFamily="18" charset="0"/>
                <a:cs typeface="Times New Roman" panose="02020603050405020304" pitchFamily="18" charset="0"/>
              </a:rPr>
              <a:t> how important it is for employees in the hospitality industry to be linguistically aware.</a:t>
            </a:r>
          </a:p>
        </p:txBody>
      </p:sp>
      <p:pic>
        <p:nvPicPr>
          <p:cNvPr id="5" name="Picture 4" descr="A logo on a white surface&#10;&#10;Description automatically generated">
            <a:extLst>
              <a:ext uri="{FF2B5EF4-FFF2-40B4-BE49-F238E27FC236}">
                <a16:creationId xmlns:a16="http://schemas.microsoft.com/office/drawing/2014/main" id="{D0EEF9D8-FBEF-FCD4-E88F-D4A99D7BBC30}"/>
              </a:ext>
            </a:extLst>
          </p:cNvPr>
          <p:cNvPicPr>
            <a:picLocks noChangeAspect="1"/>
          </p:cNvPicPr>
          <p:nvPr/>
        </p:nvPicPr>
        <p:blipFill>
          <a:blip r:embed="rId3"/>
          <a:stretch>
            <a:fillRect/>
          </a:stretch>
        </p:blipFill>
        <p:spPr>
          <a:xfrm>
            <a:off x="839551" y="3480076"/>
            <a:ext cx="2378425" cy="1175984"/>
          </a:xfrm>
          <a:prstGeom prst="rect">
            <a:avLst/>
          </a:prstGeom>
        </p:spPr>
      </p:pic>
      <p:pic>
        <p:nvPicPr>
          <p:cNvPr id="4" name="Picture 3" descr="A logo with a dog head&#10;&#10;Description automatically generated">
            <a:extLst>
              <a:ext uri="{FF2B5EF4-FFF2-40B4-BE49-F238E27FC236}">
                <a16:creationId xmlns:a16="http://schemas.microsoft.com/office/drawing/2014/main" id="{006DD2AC-2C1F-C410-5473-86723B79AB76}"/>
              </a:ext>
            </a:extLst>
          </p:cNvPr>
          <p:cNvPicPr>
            <a:picLocks noChangeAspect="1"/>
          </p:cNvPicPr>
          <p:nvPr/>
        </p:nvPicPr>
        <p:blipFill>
          <a:blip r:embed="rId4"/>
          <a:stretch>
            <a:fillRect/>
          </a:stretch>
        </p:blipFill>
        <p:spPr>
          <a:xfrm>
            <a:off x="839551" y="774578"/>
            <a:ext cx="1983123" cy="593286"/>
          </a:xfrm>
          <a:prstGeom prst="rect">
            <a:avLst/>
          </a:prstGeom>
        </p:spPr>
      </p:pic>
      <p:sp>
        <p:nvSpPr>
          <p:cNvPr id="14" name="Freeform 11">
            <a:extLst>
              <a:ext uri="{FF2B5EF4-FFF2-40B4-BE49-F238E27FC236}">
                <a16:creationId xmlns:a16="http://schemas.microsoft.com/office/drawing/2014/main" id="{F5147F3F-3E4A-4255-8C92-856618C47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1">
            <a:extLst>
              <a:ext uri="{FF2B5EF4-FFF2-40B4-BE49-F238E27FC236}">
                <a16:creationId xmlns:a16="http://schemas.microsoft.com/office/drawing/2014/main" id="{EB7DF8AC-4175-5A19-D58D-A7FB0B9E4ED3}"/>
              </a:ext>
            </a:extLst>
          </p:cNvPr>
          <p:cNvSpPr txBox="1">
            <a:spLocks/>
          </p:cNvSpPr>
          <p:nvPr/>
        </p:nvSpPr>
        <p:spPr>
          <a:xfrm>
            <a:off x="6591797" y="234096"/>
            <a:ext cx="5173858" cy="767284"/>
          </a:xfrm>
          <a:prstGeom prst="rect">
            <a:avLst/>
          </a:prstGeom>
        </p:spPr>
        <p:txBody>
          <a:bodyPr vert="horz" lIns="91440" tIns="45720" rIns="91440" bIns="45720" rtlCol="0" anchor="b">
            <a:normAutofit fontScale="250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br>
              <a:rPr lang="en-US" sz="2500" b="1" dirty="0"/>
            </a:br>
            <a:br>
              <a:rPr lang="en-US" sz="2500" b="1" dirty="0"/>
            </a:br>
            <a:r>
              <a:rPr lang="en-US" sz="8000" b="1" dirty="0">
                <a:latin typeface="Times New Roman" panose="02020603050405020304" pitchFamily="18" charset="0"/>
                <a:cs typeface="Times New Roman" panose="02020603050405020304" pitchFamily="18" charset="0"/>
              </a:rPr>
              <a:t>What is Considered to be Polite/ Impolite </a:t>
            </a:r>
          </a:p>
          <a:p>
            <a:pPr algn="l"/>
            <a:r>
              <a:rPr lang="en-US" sz="8000" b="1" dirty="0">
                <a:latin typeface="Times New Roman" panose="02020603050405020304" pitchFamily="18" charset="0"/>
                <a:cs typeface="Times New Roman" panose="02020603050405020304" pitchFamily="18" charset="0"/>
              </a:rPr>
              <a:t>in a Business Context? </a:t>
            </a:r>
            <a:br>
              <a:rPr lang="en-US" sz="8000" dirty="0">
                <a:latin typeface="Times New Roman" panose="02020603050405020304" pitchFamily="18" charset="0"/>
                <a:cs typeface="Times New Roman" panose="02020603050405020304" pitchFamily="18" charset="0"/>
              </a:rPr>
            </a:br>
            <a:endParaRPr lang="en-US" sz="8000" dirty="0">
              <a:latin typeface="Times New Roman" panose="02020603050405020304" pitchFamily="18" charset="0"/>
              <a:cs typeface="Times New Roman" panose="02020603050405020304" pitchFamily="18" charset="0"/>
            </a:endParaRPr>
          </a:p>
        </p:txBody>
      </p:sp>
      <p:sp>
        <p:nvSpPr>
          <p:cNvPr id="9" name="Content Placeholder 2">
            <a:extLst>
              <a:ext uri="{FF2B5EF4-FFF2-40B4-BE49-F238E27FC236}">
                <a16:creationId xmlns:a16="http://schemas.microsoft.com/office/drawing/2014/main" id="{3D5671CA-E8B6-EC83-9623-B156CEC359A9}"/>
              </a:ext>
            </a:extLst>
          </p:cNvPr>
          <p:cNvSpPr txBox="1">
            <a:spLocks/>
          </p:cNvSpPr>
          <p:nvPr/>
        </p:nvSpPr>
        <p:spPr>
          <a:xfrm>
            <a:off x="5935126" y="1236262"/>
            <a:ext cx="5830529" cy="5326470"/>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lnSpc>
                <a:spcPct val="110000"/>
              </a:lnSpc>
            </a:pPr>
            <a:r>
              <a:rPr lang="en-US" sz="1400" dirty="0">
                <a:latin typeface="Times New Roman" panose="02020603050405020304" pitchFamily="18" charset="0"/>
                <a:cs typeface="Times New Roman" panose="02020603050405020304" pitchFamily="18" charset="0"/>
              </a:rPr>
              <a:t>Being courteous is crucial for providing a satisfying visitor experience in the hotel industry. In the hotel sector, there are instances of what is nice and what is not.</a:t>
            </a:r>
          </a:p>
          <a:p>
            <a:pPr algn="l">
              <a:lnSpc>
                <a:spcPct val="110000"/>
              </a:lnSpc>
            </a:pPr>
            <a:r>
              <a:rPr lang="en-US" sz="1400" b="1" dirty="0">
                <a:latin typeface="Times New Roman" panose="02020603050405020304" pitchFamily="18" charset="0"/>
                <a:cs typeface="Times New Roman" panose="02020603050405020304" pitchFamily="18" charset="0"/>
              </a:rPr>
              <a:t>Polite</a:t>
            </a:r>
          </a:p>
          <a:p>
            <a:pPr marL="285750" indent="-285750" algn="l">
              <a:lnSpc>
                <a:spcPct val="110000"/>
              </a:lnSpc>
              <a:buFont typeface="Wingdings" panose="05000000000000000000" pitchFamily="2" charset="2"/>
              <a:buChar char="ü"/>
            </a:pPr>
            <a:r>
              <a:rPr lang="en-US" sz="1400" dirty="0">
                <a:latin typeface="Times New Roman" panose="02020603050405020304" pitchFamily="18" charset="0"/>
                <a:cs typeface="Times New Roman" panose="02020603050405020304" pitchFamily="18" charset="0"/>
              </a:rPr>
              <a:t>In the hotel sector, smiling and giving customers a pleasant welcome upon arrival are crucial (Frost, 2022).</a:t>
            </a:r>
          </a:p>
          <a:p>
            <a:pPr marL="285750" indent="-285750" algn="l">
              <a:lnSpc>
                <a:spcPct val="110000"/>
              </a:lnSpc>
              <a:buFont typeface="Wingdings" panose="05000000000000000000" pitchFamily="2" charset="2"/>
              <a:buChar char="ü"/>
            </a:pPr>
            <a:r>
              <a:rPr lang="en-US" sz="1400" dirty="0">
                <a:latin typeface="Times New Roman" panose="02020603050405020304" pitchFamily="18" charset="0"/>
                <a:cs typeface="Times New Roman" panose="02020603050405020304" pitchFamily="18" charset="0"/>
              </a:rPr>
              <a:t>To help the personnel respond correctly to visitor requests and concerns, there ought to be active listening (Frost, 2022). </a:t>
            </a:r>
          </a:p>
          <a:p>
            <a:pPr algn="l">
              <a:lnSpc>
                <a:spcPct val="110000"/>
              </a:lnSpc>
            </a:pPr>
            <a:r>
              <a:rPr lang="en-US" sz="1400" b="1" dirty="0">
                <a:latin typeface="Times New Roman" panose="02020603050405020304" pitchFamily="18" charset="0"/>
                <a:cs typeface="Times New Roman" panose="02020603050405020304" pitchFamily="18" charset="0"/>
              </a:rPr>
              <a:t>Impolite</a:t>
            </a:r>
          </a:p>
          <a:p>
            <a:pPr marL="285750" indent="-285750" algn="l">
              <a:lnSpc>
                <a:spcPct val="110000"/>
              </a:lnSpc>
              <a:buFont typeface="Courier New" panose="02070309020205020404" pitchFamily="49" charset="0"/>
              <a:buChar char="o"/>
            </a:pPr>
            <a:r>
              <a:rPr lang="en-US" sz="1400" dirty="0">
                <a:latin typeface="Times New Roman" panose="02020603050405020304" pitchFamily="18" charset="0"/>
                <a:cs typeface="Times New Roman" panose="02020603050405020304" pitchFamily="18" charset="0"/>
              </a:rPr>
              <a:t>It can be seen as unfriendly to ignore guests by neglecting to recognize them and avoiding eye contact.</a:t>
            </a:r>
          </a:p>
          <a:p>
            <a:pPr marL="285750" indent="-285750" algn="l">
              <a:lnSpc>
                <a:spcPct val="110000"/>
              </a:lnSpc>
              <a:buFont typeface="Courier New" panose="02070309020205020404" pitchFamily="49" charset="0"/>
              <a:buChar char="o"/>
            </a:pPr>
            <a:r>
              <a:rPr lang="en-US" sz="1400" dirty="0">
                <a:latin typeface="Times New Roman" panose="02020603050405020304" pitchFamily="18" charset="0"/>
                <a:cs typeface="Times New Roman" panose="02020603050405020304" pitchFamily="18" charset="0"/>
              </a:rPr>
              <a:t>Privacy is violated when someone enters a visitor's room without authorization or shares information about a single guest (Universal Class, 2019).</a:t>
            </a:r>
          </a:p>
          <a:p>
            <a:pPr marL="285750" indent="-285750" algn="l">
              <a:lnSpc>
                <a:spcPct val="110000"/>
              </a:lnSpc>
              <a:buFont typeface="Courier New" panose="02070309020205020404" pitchFamily="49" charset="0"/>
              <a:buChar char="o"/>
            </a:pPr>
            <a:r>
              <a:rPr lang="en-US" sz="1400" dirty="0">
                <a:latin typeface="Times New Roman" panose="02020603050405020304" pitchFamily="18" charset="0"/>
                <a:cs typeface="Times New Roman" panose="02020603050405020304" pitchFamily="18" charset="0"/>
              </a:rPr>
              <a:t>Ignoring dietary restrictions, preferred accommodations, and other specific demands might result in unhappiness.</a:t>
            </a:r>
          </a:p>
        </p:txBody>
      </p:sp>
    </p:spTree>
    <p:extLst>
      <p:ext uri="{BB962C8B-B14F-4D97-AF65-F5344CB8AC3E}">
        <p14:creationId xmlns:p14="http://schemas.microsoft.com/office/powerpoint/2010/main" val="4241123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8" name="Group 3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39"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40"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41"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42"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43"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44"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45"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46"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47"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48"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49"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50"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52" name="Group 51">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53"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54"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55"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56"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57"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58"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59"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60"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61"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62"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63"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64"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66" name="Rectangle 65">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8"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70" name="Rectangle 69">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7" name="Picture 36">
            <a:extLst>
              <a:ext uri="{FF2B5EF4-FFF2-40B4-BE49-F238E27FC236}">
                <a16:creationId xmlns:a16="http://schemas.microsoft.com/office/drawing/2014/main" id="{4956727B-7C98-1DE3-FF8E-2D11F1866FB9}"/>
              </a:ext>
            </a:extLst>
          </p:cNvPr>
          <p:cNvPicPr>
            <a:picLocks noChangeAspect="1"/>
          </p:cNvPicPr>
          <p:nvPr/>
        </p:nvPicPr>
        <p:blipFill rotWithShape="1">
          <a:blip r:embed="rId3">
            <a:duotone>
              <a:schemeClr val="bg2">
                <a:shade val="45000"/>
                <a:satMod val="135000"/>
              </a:schemeClr>
              <a:prstClr val="white"/>
            </a:duotone>
            <a:alphaModFix amt="40000"/>
          </a:blip>
          <a:srcRect t="9700" r="-2" b="299"/>
          <a:stretch/>
        </p:blipFill>
        <p:spPr>
          <a:xfrm>
            <a:off x="20" y="-4737"/>
            <a:ext cx="12191980" cy="6857990"/>
          </a:xfrm>
          <a:prstGeom prst="rect">
            <a:avLst/>
          </a:prstGeom>
        </p:spPr>
      </p:pic>
      <p:grpSp>
        <p:nvGrpSpPr>
          <p:cNvPr id="72" name="Group 71">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3"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4"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5"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76"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77"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78"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79"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0"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1"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2"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3"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4"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28" name="Title 1">
            <a:extLst>
              <a:ext uri="{FF2B5EF4-FFF2-40B4-BE49-F238E27FC236}">
                <a16:creationId xmlns:a16="http://schemas.microsoft.com/office/drawing/2014/main" id="{0CF766F4-E8A9-0A61-1EAA-70EADC7DFBE5}"/>
              </a:ext>
            </a:extLst>
          </p:cNvPr>
          <p:cNvSpPr txBox="1">
            <a:spLocks/>
          </p:cNvSpPr>
          <p:nvPr/>
        </p:nvSpPr>
        <p:spPr>
          <a:xfrm>
            <a:off x="2592925" y="624110"/>
            <a:ext cx="8911687" cy="1280890"/>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defTabSz="457200">
              <a:spcAft>
                <a:spcPts val="600"/>
              </a:spcAft>
            </a:pPr>
            <a:r>
              <a:rPr lang="en-US" sz="3600" b="1" dirty="0">
                <a:solidFill>
                  <a:schemeClr val="tx1">
                    <a:lumMod val="85000"/>
                    <a:lumOff val="15000"/>
                  </a:schemeClr>
                </a:solidFill>
                <a:latin typeface="Times New Roman" panose="02020603050405020304" pitchFamily="18" charset="0"/>
                <a:cs typeface="Times New Roman" panose="02020603050405020304" pitchFamily="18" charset="0"/>
              </a:rPr>
              <a:t>Conclusion and Action Plan</a:t>
            </a:r>
          </a:p>
        </p:txBody>
      </p:sp>
      <p:grpSp>
        <p:nvGrpSpPr>
          <p:cNvPr id="86" name="Group 85">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87"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88"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89"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0"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1"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2"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3"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4"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5"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96"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97"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98"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0" name="Rectangle 99">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2"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32" name="TextBox 31">
            <a:extLst>
              <a:ext uri="{FF2B5EF4-FFF2-40B4-BE49-F238E27FC236}">
                <a16:creationId xmlns:a16="http://schemas.microsoft.com/office/drawing/2014/main" id="{BB1E6372-07AC-F846-1F8A-53089864D8F8}"/>
              </a:ext>
            </a:extLst>
          </p:cNvPr>
          <p:cNvSpPr txBox="1"/>
          <p:nvPr/>
        </p:nvSpPr>
        <p:spPr>
          <a:xfrm>
            <a:off x="1309628" y="1357223"/>
            <a:ext cx="10194984" cy="5146573"/>
          </a:xfrm>
          <a:prstGeom prst="rect">
            <a:avLst/>
          </a:prstGeom>
        </p:spPr>
        <p:txBody>
          <a:bodyPr vert="horz" lIns="91440" tIns="45720" rIns="91440" bIns="45720" rtlCol="0" anchor="t">
            <a:normAutofit/>
          </a:bodyPr>
          <a:lstStyle/>
          <a:p>
            <a:pPr algn="just" defTabSz="457200">
              <a:spcBef>
                <a:spcPts val="1000"/>
              </a:spcBef>
              <a:buClr>
                <a:schemeClr val="accent1"/>
              </a:buClr>
              <a:buFont typeface="Wingdings 3" charset="2"/>
              <a:buChar char=""/>
            </a:pPr>
            <a:r>
              <a:rPr lang="en-US" dirty="0">
                <a:latin typeface="Times New Roman"/>
                <a:cs typeface="Times New Roman"/>
              </a:rPr>
              <a:t>In summary, the Diversity Hotel &amp; Spa London workforce has to be aware of the importance of language awareness skills and multilingualism. </a:t>
            </a:r>
          </a:p>
          <a:p>
            <a:pPr algn="just" defTabSz="457200">
              <a:spcBef>
                <a:spcPts val="1000"/>
              </a:spcBef>
              <a:buClr>
                <a:schemeClr val="accent1"/>
              </a:buClr>
              <a:buFont typeface="Wingdings 3" charset="2"/>
              <a:buChar char=""/>
            </a:pPr>
            <a:r>
              <a:rPr lang="en-US" dirty="0">
                <a:latin typeface="Times New Roman"/>
                <a:cs typeface="Times New Roman"/>
              </a:rPr>
              <a:t>In order to succeed in a global marketplace, our company must understand and value other languages and cultures. In addition, positive interactions, more bookings, and enhanced guest-staff relations are the outcomes.</a:t>
            </a:r>
          </a:p>
          <a:p>
            <a:pPr algn="just" defTabSz="457200">
              <a:spcBef>
                <a:spcPts val="1000"/>
              </a:spcBef>
              <a:buClr>
                <a:schemeClr val="accent1"/>
              </a:buClr>
              <a:buFont typeface="Wingdings 3" charset="2"/>
              <a:buChar char=""/>
            </a:pPr>
            <a:r>
              <a:rPr lang="en-GB" dirty="0">
                <a:latin typeface="Times New Roman"/>
              </a:rPr>
              <a:t>To achieve this goal, we recommend putting in place language training programmes designed to help employees communicate more effectively. Cultural workshops can also be arranged to provide a better understanding of visitor preferences. Moreover, it is advised to implement a guest-centric strategy. By implementing these recommendations, we hope to create a more customised and all-encompassing environment and set ourselves apart in the very competitive hotel industry.</a:t>
            </a:r>
            <a:endParaRPr lang="en-GB" dirty="0">
              <a:latin typeface="Times New Roman"/>
              <a:cs typeface="Times New Roman"/>
            </a:endParaRPr>
          </a:p>
          <a:p>
            <a:pPr marL="285750" indent="-285750" algn="just" defTabSz="457200">
              <a:spcBef>
                <a:spcPts val="1000"/>
              </a:spcBef>
              <a:buClr>
                <a:schemeClr val="accent1"/>
              </a:buClr>
              <a:buFont typeface="Wingdings 3" charset="2"/>
              <a:buChar char=""/>
            </a:pPr>
            <a:endParaRPr lang="en-US" dirty="0">
              <a:latin typeface="Times New Roman"/>
              <a:cs typeface="Times New Roman"/>
            </a:endParaRPr>
          </a:p>
        </p:txBody>
      </p:sp>
      <p:pic>
        <p:nvPicPr>
          <p:cNvPr id="7" name="Picture 6" descr="A logo of a hotel&#10;&#10;Description automatically generated">
            <a:extLst>
              <a:ext uri="{FF2B5EF4-FFF2-40B4-BE49-F238E27FC236}">
                <a16:creationId xmlns:a16="http://schemas.microsoft.com/office/drawing/2014/main" id="{A21CD70F-D18F-0B1D-734F-5654CB5F42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92762" y="4425644"/>
            <a:ext cx="2384786" cy="1984988"/>
          </a:xfrm>
          <a:prstGeom prst="rect">
            <a:avLst/>
          </a:prstGeom>
        </p:spPr>
      </p:pic>
      <p:sp>
        <p:nvSpPr>
          <p:cNvPr id="2" name="Title 1">
            <a:extLst>
              <a:ext uri="{FF2B5EF4-FFF2-40B4-BE49-F238E27FC236}">
                <a16:creationId xmlns:a16="http://schemas.microsoft.com/office/drawing/2014/main" id="{73A85557-C05A-6A85-5BB2-140C6ACE1D35}"/>
              </a:ext>
            </a:extLst>
          </p:cNvPr>
          <p:cNvSpPr txBox="1">
            <a:spLocks/>
          </p:cNvSpPr>
          <p:nvPr/>
        </p:nvSpPr>
        <p:spPr>
          <a:xfrm>
            <a:off x="7079951" y="4920258"/>
            <a:ext cx="4623955" cy="1280890"/>
          </a:xfrm>
          <a:prstGeom prst="rect">
            <a:avLst/>
          </a:prstGeom>
        </p:spPr>
        <p:txBody>
          <a:bodyPr vert="horz" lIns="91440" tIns="45720" rIns="91440" bIns="45720" rtlCol="0" anchor="b">
            <a:normAutofit fontScale="97500"/>
          </a:bodyPr>
          <a:lstStyle>
            <a:lvl1pPr algn="l" defTabSz="4572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br>
              <a:rPr lang="en-US" sz="3100" b="1" dirty="0">
                <a:latin typeface="Times New Roman" panose="02020603050405020304" pitchFamily="18" charset="0"/>
                <a:cs typeface="Times New Roman" panose="02020603050405020304" pitchFamily="18" charset="0"/>
              </a:rPr>
            </a:br>
            <a:endParaRPr lang="en-US" sz="3100" b="1" dirty="0">
              <a:latin typeface="Times New Roman" panose="02020603050405020304" pitchFamily="18" charset="0"/>
              <a:cs typeface="Times New Roman" panose="02020603050405020304" pitchFamily="18" charset="0"/>
            </a:endParaRPr>
          </a:p>
          <a:p>
            <a:pPr>
              <a:lnSpc>
                <a:spcPct val="90000"/>
              </a:lnSpc>
            </a:pPr>
            <a:endParaRPr lang="en-US" sz="2300" b="1" dirty="0"/>
          </a:p>
        </p:txBody>
      </p:sp>
      <p:sp>
        <p:nvSpPr>
          <p:cNvPr id="4" name="TextBox 3">
            <a:extLst>
              <a:ext uri="{FF2B5EF4-FFF2-40B4-BE49-F238E27FC236}">
                <a16:creationId xmlns:a16="http://schemas.microsoft.com/office/drawing/2014/main" id="{24E7D798-E089-2B8D-2FF5-9F99F41CA411}"/>
              </a:ext>
            </a:extLst>
          </p:cNvPr>
          <p:cNvSpPr txBox="1"/>
          <p:nvPr/>
        </p:nvSpPr>
        <p:spPr>
          <a:xfrm>
            <a:off x="7944465" y="4988560"/>
            <a:ext cx="3440526" cy="707886"/>
          </a:xfrm>
          <a:prstGeom prst="rect">
            <a:avLst/>
          </a:prstGeom>
          <a:noFill/>
        </p:spPr>
        <p:txBody>
          <a:bodyPr wrap="square">
            <a:spAutoFit/>
          </a:bodyPr>
          <a:lstStyle/>
          <a:p>
            <a:pPr algn="ctr"/>
            <a:r>
              <a:rPr lang="en-GB" sz="2000" dirty="0">
                <a:latin typeface="Times New Roman" panose="02020603050405020304" pitchFamily="18" charset="0"/>
                <a:cs typeface="Times New Roman" panose="02020603050405020304" pitchFamily="18" charset="0"/>
              </a:rPr>
              <a:t>THANK YOU FOR YOIR TIME!</a:t>
            </a:r>
          </a:p>
        </p:txBody>
      </p:sp>
    </p:spTree>
    <p:extLst>
      <p:ext uri="{BB962C8B-B14F-4D97-AF65-F5344CB8AC3E}">
        <p14:creationId xmlns:p14="http://schemas.microsoft.com/office/powerpoint/2010/main" val="1733469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76" name="Group 75">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77"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78"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79"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8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81"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82"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83"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84"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85"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86"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87"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88"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90" name="Group 8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9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9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9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9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9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9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9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9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04" name="Rectangle 103">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108" name="Rectangle 107">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2" name="Picture 71">
            <a:extLst>
              <a:ext uri="{FF2B5EF4-FFF2-40B4-BE49-F238E27FC236}">
                <a16:creationId xmlns:a16="http://schemas.microsoft.com/office/drawing/2014/main" id="{92DF1DB9-48B2-F156-1472-3AD251FBC5C4}"/>
              </a:ext>
            </a:extLst>
          </p:cNvPr>
          <p:cNvPicPr>
            <a:picLocks noChangeAspect="1"/>
          </p:cNvPicPr>
          <p:nvPr/>
        </p:nvPicPr>
        <p:blipFill rotWithShape="1">
          <a:blip r:embed="rId2">
            <a:duotone>
              <a:schemeClr val="bg2">
                <a:shade val="45000"/>
                <a:satMod val="135000"/>
              </a:schemeClr>
              <a:prstClr val="white"/>
            </a:duotone>
            <a:alphaModFix amt="40000"/>
          </a:blip>
          <a:srcRect t="12372" r="-2" b="3784"/>
          <a:stretch/>
        </p:blipFill>
        <p:spPr>
          <a:xfrm>
            <a:off x="20" y="10"/>
            <a:ext cx="12191980" cy="6857990"/>
          </a:xfrm>
          <a:prstGeom prst="rect">
            <a:avLst/>
          </a:prstGeom>
        </p:spPr>
      </p:pic>
      <p:grpSp>
        <p:nvGrpSpPr>
          <p:cNvPr id="110" name="Group 109">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1"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2"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3"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4"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5"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6"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7"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8"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9"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20"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21"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22"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sp>
        <p:nvSpPr>
          <p:cNvPr id="12" name="Title 1">
            <a:extLst>
              <a:ext uri="{FF2B5EF4-FFF2-40B4-BE49-F238E27FC236}">
                <a16:creationId xmlns:a16="http://schemas.microsoft.com/office/drawing/2014/main" id="{9B3F2D7D-BA28-EFD5-E28E-64075FDA2247}"/>
              </a:ext>
            </a:extLst>
          </p:cNvPr>
          <p:cNvSpPr txBox="1">
            <a:spLocks/>
          </p:cNvSpPr>
          <p:nvPr/>
        </p:nvSpPr>
        <p:spPr>
          <a:xfrm>
            <a:off x="2592925" y="624110"/>
            <a:ext cx="8911687" cy="1280890"/>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defTabSz="457200">
              <a:spcAft>
                <a:spcPts val="600"/>
              </a:spcAft>
            </a:pPr>
            <a:r>
              <a:rPr lang="en-US" sz="3600" b="1">
                <a:solidFill>
                  <a:schemeClr val="tx1">
                    <a:lumMod val="85000"/>
                    <a:lumOff val="15000"/>
                  </a:schemeClr>
                </a:solidFill>
              </a:rPr>
              <a:t>References</a:t>
            </a:r>
            <a:r>
              <a:rPr lang="en-US" sz="3600">
                <a:solidFill>
                  <a:schemeClr val="tx1">
                    <a:lumMod val="85000"/>
                    <a:lumOff val="15000"/>
                  </a:schemeClr>
                </a:solidFill>
              </a:rPr>
              <a:t> </a:t>
            </a:r>
          </a:p>
        </p:txBody>
      </p:sp>
      <p:grpSp>
        <p:nvGrpSpPr>
          <p:cNvPr id="124" name="Group 123">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25"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6"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27"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28"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29"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30"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31"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32"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33"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34"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35"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36"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38" name="Rectangle 137">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0"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4" name="Content Placeholder 2">
            <a:extLst>
              <a:ext uri="{FF2B5EF4-FFF2-40B4-BE49-F238E27FC236}">
                <a16:creationId xmlns:a16="http://schemas.microsoft.com/office/drawing/2014/main" id="{30E2EE6A-C2E0-D287-7020-A09493E43C4A}"/>
              </a:ext>
            </a:extLst>
          </p:cNvPr>
          <p:cNvSpPr txBox="1">
            <a:spLocks/>
          </p:cNvSpPr>
          <p:nvPr/>
        </p:nvSpPr>
        <p:spPr>
          <a:xfrm>
            <a:off x="1726571" y="1270959"/>
            <a:ext cx="9778041" cy="4640263"/>
          </a:xfrm>
          <a:prstGeom prst="rect">
            <a:avLst/>
          </a:prstGeom>
        </p:spPr>
        <p:txBody>
          <a:bodyPr vert="horz" lIns="91440" tIns="45720" rIns="91440" bIns="4572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just" defTabSz="457200">
              <a:buClr>
                <a:schemeClr val="accent1"/>
              </a:buClr>
              <a:buFont typeface="Wingdings 3" charset="2"/>
              <a:buChar char=""/>
            </a:pPr>
            <a:r>
              <a:rPr lang="en-US" sz="1800">
                <a:solidFill>
                  <a:schemeClr val="tx1">
                    <a:lumMod val="75000"/>
                    <a:lumOff val="25000"/>
                  </a:schemeClr>
                </a:solidFill>
                <a:latin typeface="Times New Roman"/>
                <a:cs typeface="Times New Roman"/>
              </a:rPr>
              <a:t>Frost, A. (2022). </a:t>
            </a:r>
            <a:r>
              <a:rPr lang="en-US" sz="1800" i="1">
                <a:solidFill>
                  <a:schemeClr val="tx1">
                    <a:lumMod val="75000"/>
                    <a:lumOff val="25000"/>
                  </a:schemeClr>
                </a:solidFill>
                <a:latin typeface="Times New Roman"/>
                <a:cs typeface="Times New Roman"/>
              </a:rPr>
              <a:t>The 5 Types of Business Etiquette</a:t>
            </a:r>
            <a:r>
              <a:rPr lang="en-US" sz="1800">
                <a:solidFill>
                  <a:schemeClr val="tx1">
                    <a:lumMod val="75000"/>
                    <a:lumOff val="25000"/>
                  </a:schemeClr>
                </a:solidFill>
                <a:latin typeface="Times New Roman"/>
                <a:cs typeface="Times New Roman"/>
              </a:rPr>
              <a:t>. [online] blog.hubspot.com. Available at: </a:t>
            </a:r>
            <a:r>
              <a:rPr lang="en-US" sz="1800" u="sng" dirty="0">
                <a:solidFill>
                  <a:srgbClr val="00B0F0"/>
                </a:solidFill>
                <a:latin typeface="Times New Roman"/>
                <a:cs typeface="Times New Roman"/>
                <a:hlinkClick r:id="rId3">
                  <a:extLst>
                    <a:ext uri="{A12FA001-AC4F-418D-AE19-62706E023703}">
                      <ahyp:hlinkClr xmlns:ahyp="http://schemas.microsoft.com/office/drawing/2018/hyperlinkcolor" val="tx"/>
                    </a:ext>
                  </a:extLst>
                </a:hlinkClick>
              </a:rPr>
              <a:t>https://blog.hubspot.com/sales/types-business-etiquette</a:t>
            </a:r>
            <a:r>
              <a:rPr lang="en-US" sz="1800" dirty="0">
                <a:solidFill>
                  <a:srgbClr val="00B0F0"/>
                </a:solidFill>
                <a:latin typeface="Times New Roman"/>
                <a:cs typeface="Times New Roman"/>
              </a:rPr>
              <a:t>.</a:t>
            </a:r>
            <a:endParaRPr lang="en-US"/>
          </a:p>
          <a:p>
            <a:pPr marL="285750" indent="-285750" algn="just" defTabSz="457200">
              <a:buClr>
                <a:schemeClr val="accent1"/>
              </a:buClr>
              <a:buFont typeface="Wingdings 3" charset="2"/>
              <a:buChar char=""/>
            </a:pPr>
            <a:r>
              <a:rPr lang="en-US" sz="1800" dirty="0">
                <a:solidFill>
                  <a:schemeClr val="tx1">
                    <a:lumMod val="75000"/>
                    <a:lumOff val="25000"/>
                  </a:schemeClr>
                </a:solidFill>
                <a:latin typeface="Times New Roman"/>
                <a:cs typeface="Times New Roman"/>
              </a:rPr>
              <a:t>Universal Class (2019). </a:t>
            </a:r>
            <a:r>
              <a:rPr lang="en-US" sz="1800" i="1" dirty="0">
                <a:solidFill>
                  <a:schemeClr val="tx1">
                    <a:lumMod val="75000"/>
                    <a:lumOff val="25000"/>
                  </a:schemeClr>
                </a:solidFill>
                <a:latin typeface="Times New Roman"/>
                <a:cs typeface="Times New Roman"/>
              </a:rPr>
              <a:t>The Politeness Theory: A Guide for Everyone</a:t>
            </a:r>
            <a:r>
              <a:rPr lang="en-US" sz="1800" dirty="0">
                <a:solidFill>
                  <a:schemeClr val="tx1">
                    <a:lumMod val="75000"/>
                    <a:lumOff val="25000"/>
                  </a:schemeClr>
                </a:solidFill>
                <a:latin typeface="Times New Roman"/>
                <a:cs typeface="Times New Roman"/>
              </a:rPr>
              <a:t>. [online] UniversalClass.com. Available at: </a:t>
            </a:r>
            <a:r>
              <a:rPr lang="en-US" sz="1800" u="sng" dirty="0">
                <a:solidFill>
                  <a:srgbClr val="00B0F0"/>
                </a:solidFill>
                <a:latin typeface="Times New Roman"/>
                <a:cs typeface="Times New Roman"/>
                <a:hlinkClick r:id="rId4">
                  <a:extLst>
                    <a:ext uri="{A12FA001-AC4F-418D-AE19-62706E023703}">
                      <ahyp:hlinkClr xmlns:ahyp="http://schemas.microsoft.com/office/drawing/2018/hyperlinkcolor" val="tx"/>
                    </a:ext>
                  </a:extLst>
                </a:hlinkClick>
              </a:rPr>
              <a:t>https://www.universalclass.com/articles/business/communication-studies/politeness-theory.htm</a:t>
            </a:r>
            <a:r>
              <a:rPr lang="en-US" sz="1800" dirty="0">
                <a:solidFill>
                  <a:srgbClr val="00B0F0"/>
                </a:solidFill>
                <a:latin typeface="Times New Roman"/>
                <a:cs typeface="Times New Roman"/>
              </a:rPr>
              <a:t>.</a:t>
            </a:r>
          </a:p>
          <a:p>
            <a:pPr marL="285750" indent="-285750" algn="just" defTabSz="457200">
              <a:buClr>
                <a:schemeClr val="accent1"/>
              </a:buClr>
              <a:buFont typeface="Wingdings 3" charset="2"/>
              <a:buChar char=""/>
            </a:pPr>
            <a:r>
              <a:rPr lang="en-US" sz="1800" dirty="0">
                <a:solidFill>
                  <a:schemeClr val="tx1">
                    <a:lumMod val="75000"/>
                    <a:lumOff val="25000"/>
                  </a:schemeClr>
                </a:solidFill>
                <a:latin typeface="Times New Roman"/>
                <a:cs typeface="Times New Roman"/>
              </a:rPr>
              <a:t>‌ </a:t>
            </a:r>
            <a:r>
              <a:rPr lang="en-US" sz="1800" err="1">
                <a:solidFill>
                  <a:schemeClr val="tx1">
                    <a:lumMod val="75000"/>
                    <a:lumOff val="25000"/>
                  </a:schemeClr>
                </a:solidFill>
                <a:latin typeface="Times New Roman"/>
                <a:cs typeface="Times New Roman"/>
              </a:rPr>
              <a:t>Dshaban</a:t>
            </a:r>
            <a:r>
              <a:rPr lang="en-US" sz="1800" dirty="0">
                <a:solidFill>
                  <a:schemeClr val="tx1">
                    <a:lumMod val="75000"/>
                    <a:lumOff val="25000"/>
                  </a:schemeClr>
                </a:solidFill>
                <a:latin typeface="Times New Roman"/>
                <a:cs typeface="Times New Roman"/>
              </a:rPr>
              <a:t> (2022). </a:t>
            </a:r>
            <a:r>
              <a:rPr lang="en-US" sz="1800" i="1" dirty="0">
                <a:solidFill>
                  <a:schemeClr val="tx1">
                    <a:lumMod val="75000"/>
                    <a:lumOff val="25000"/>
                  </a:schemeClr>
                </a:solidFill>
                <a:latin typeface="Times New Roman"/>
                <a:cs typeface="Times New Roman"/>
              </a:rPr>
              <a:t>The Benefits of Being a Multilingual Student</a:t>
            </a:r>
            <a:r>
              <a:rPr lang="en-US" sz="1800" dirty="0">
                <a:solidFill>
                  <a:schemeClr val="tx1">
                    <a:lumMod val="75000"/>
                    <a:lumOff val="25000"/>
                  </a:schemeClr>
                </a:solidFill>
                <a:latin typeface="Times New Roman"/>
                <a:cs typeface="Times New Roman"/>
              </a:rPr>
              <a:t>. [online] Computer Systems Institute. Available at: </a:t>
            </a:r>
            <a:r>
              <a:rPr lang="en-US" sz="1800" u="sng" dirty="0">
                <a:solidFill>
                  <a:srgbClr val="00B0F0"/>
                </a:solidFill>
                <a:latin typeface="Times New Roman"/>
                <a:cs typeface="Times New Roman"/>
                <a:hlinkClick r:id="rId5">
                  <a:extLst>
                    <a:ext uri="{A12FA001-AC4F-418D-AE19-62706E023703}">
                      <ahyp:hlinkClr xmlns:ahyp="http://schemas.microsoft.com/office/drawing/2018/hyperlinkcolor" val="tx"/>
                    </a:ext>
                  </a:extLst>
                </a:hlinkClick>
              </a:rPr>
              <a:t>https://www.csinow.edu/blog/the-benefits-of-being-a-multilingual-student/</a:t>
            </a:r>
            <a:r>
              <a:rPr lang="en-US" sz="1800" dirty="0">
                <a:solidFill>
                  <a:srgbClr val="00B0F0"/>
                </a:solidFill>
                <a:latin typeface="Times New Roman"/>
                <a:cs typeface="Times New Roman"/>
              </a:rPr>
              <a:t>.</a:t>
            </a:r>
          </a:p>
          <a:p>
            <a:pPr marL="285750" indent="-285750" algn="just" defTabSz="457200">
              <a:buClr>
                <a:schemeClr val="accent1"/>
              </a:buClr>
              <a:buFont typeface="Wingdings 3" charset="2"/>
              <a:buChar char=""/>
            </a:pPr>
            <a:r>
              <a:rPr lang="en-US" sz="1800" dirty="0">
                <a:solidFill>
                  <a:schemeClr val="tx1">
                    <a:lumMod val="75000"/>
                    <a:lumOff val="25000"/>
                  </a:schemeClr>
                </a:solidFill>
                <a:latin typeface="Times New Roman"/>
                <a:cs typeface="Times New Roman"/>
              </a:rPr>
              <a:t>Says, M.I.S.T. (2020). </a:t>
            </a:r>
            <a:r>
              <a:rPr lang="en-US" sz="1800" i="1" dirty="0">
                <a:solidFill>
                  <a:schemeClr val="tx1">
                    <a:lumMod val="75000"/>
                    <a:lumOff val="25000"/>
                  </a:schemeClr>
                </a:solidFill>
                <a:latin typeface="Times New Roman"/>
                <a:cs typeface="Times New Roman"/>
              </a:rPr>
              <a:t>The Benefits Of Multilingualism | </a:t>
            </a:r>
            <a:r>
              <a:rPr lang="en-US" sz="1800" i="1" err="1">
                <a:solidFill>
                  <a:schemeClr val="tx1">
                    <a:lumMod val="75000"/>
                    <a:lumOff val="25000"/>
                  </a:schemeClr>
                </a:solidFill>
                <a:latin typeface="Times New Roman"/>
                <a:cs typeface="Times New Roman"/>
              </a:rPr>
              <a:t>Mondly</a:t>
            </a:r>
            <a:r>
              <a:rPr lang="en-US" sz="1800" i="1" dirty="0">
                <a:solidFill>
                  <a:schemeClr val="tx1">
                    <a:lumMod val="75000"/>
                    <a:lumOff val="25000"/>
                  </a:schemeClr>
                </a:solidFill>
                <a:latin typeface="Times New Roman"/>
                <a:cs typeface="Times New Roman"/>
              </a:rPr>
              <a:t> Blog</a:t>
            </a:r>
            <a:r>
              <a:rPr lang="en-US" sz="1800" dirty="0">
                <a:solidFill>
                  <a:schemeClr val="tx1">
                    <a:lumMod val="75000"/>
                    <a:lumOff val="25000"/>
                  </a:schemeClr>
                </a:solidFill>
                <a:latin typeface="Times New Roman"/>
                <a:cs typeface="Times New Roman"/>
              </a:rPr>
              <a:t>. [online] Available at: </a:t>
            </a:r>
            <a:r>
              <a:rPr lang="en-US" sz="1800" u="sng" dirty="0">
                <a:solidFill>
                  <a:srgbClr val="00B0F0"/>
                </a:solidFill>
                <a:latin typeface="Times New Roman"/>
                <a:cs typeface="Times New Roman"/>
                <a:hlinkClick r:id="rId6">
                  <a:extLst>
                    <a:ext uri="{A12FA001-AC4F-418D-AE19-62706E023703}">
                      <ahyp:hlinkClr xmlns:ahyp="http://schemas.microsoft.com/office/drawing/2018/hyperlinkcolor" val="tx"/>
                    </a:ext>
                  </a:extLst>
                </a:hlinkClick>
              </a:rPr>
              <a:t>https://www.mondly.com/blog/benefits-multilingualism/</a:t>
            </a:r>
            <a:r>
              <a:rPr lang="en-US" sz="1800" dirty="0">
                <a:solidFill>
                  <a:srgbClr val="00B0F0"/>
                </a:solidFill>
                <a:latin typeface="Times New Roman"/>
                <a:cs typeface="Times New Roman"/>
              </a:rPr>
              <a:t>.</a:t>
            </a:r>
          </a:p>
          <a:p>
            <a:pPr marL="285750" indent="-285750" algn="just" defTabSz="457200">
              <a:buClr>
                <a:schemeClr val="accent1"/>
              </a:buClr>
              <a:buFont typeface="Wingdings 3" charset="2"/>
              <a:buChar char=""/>
            </a:pPr>
            <a:r>
              <a:rPr lang="en-US" sz="1800" dirty="0">
                <a:solidFill>
                  <a:schemeClr val="tx1">
                    <a:lumMod val="75000"/>
                    <a:lumOff val="25000"/>
                  </a:schemeClr>
                </a:solidFill>
                <a:latin typeface="Times New Roman"/>
                <a:cs typeface="Times New Roman"/>
              </a:rPr>
              <a:t>Norton, M. (2023). </a:t>
            </a:r>
            <a:r>
              <a:rPr lang="en-US" sz="1800" i="1" dirty="0">
                <a:solidFill>
                  <a:schemeClr val="tx1">
                    <a:lumMod val="75000"/>
                    <a:lumOff val="25000"/>
                  </a:schemeClr>
                </a:solidFill>
                <a:latin typeface="Times New Roman"/>
                <a:cs typeface="Times New Roman"/>
              </a:rPr>
              <a:t>Where do European languages come from? | Cambridge</a:t>
            </a:r>
            <a:r>
              <a:rPr lang="en-US" sz="1800" dirty="0">
                <a:solidFill>
                  <a:schemeClr val="tx1">
                    <a:lumMod val="75000"/>
                    <a:lumOff val="25000"/>
                  </a:schemeClr>
                </a:solidFill>
                <a:latin typeface="Times New Roman"/>
                <a:cs typeface="Times New Roman"/>
              </a:rPr>
              <a:t>. [online] World of Better Learning | Cambridge University Press. Available at: https://www.cambridge.org/elt/blog/2023/09/22/where-do-european-languages-come-from/ [Accessed 10 Oct. 2023].</a:t>
            </a:r>
          </a:p>
          <a:p>
            <a:pPr marL="285750" indent="-285750" algn="just" defTabSz="457200">
              <a:buClr>
                <a:schemeClr val="accent1"/>
              </a:buClr>
              <a:buFont typeface="Wingdings 3" charset="2"/>
              <a:buChar char=""/>
            </a:pPr>
            <a:r>
              <a:rPr lang="en-US" sz="1800" dirty="0">
                <a:solidFill>
                  <a:schemeClr val="tx1">
                    <a:lumMod val="75000"/>
                    <a:lumOff val="25000"/>
                  </a:schemeClr>
                </a:solidFill>
                <a:latin typeface="Times New Roman"/>
                <a:cs typeface="Times New Roman"/>
              </a:rPr>
              <a:t>‌ Les Roches (2022). </a:t>
            </a:r>
            <a:r>
              <a:rPr lang="en-US" sz="1800" i="1" dirty="0">
                <a:solidFill>
                  <a:schemeClr val="tx1">
                    <a:lumMod val="75000"/>
                    <a:lumOff val="25000"/>
                  </a:schemeClr>
                </a:solidFill>
                <a:latin typeface="Times New Roman"/>
                <a:cs typeface="Times New Roman"/>
              </a:rPr>
              <a:t>Communication skills in the hospitality industry</a:t>
            </a:r>
            <a:r>
              <a:rPr lang="en-US" sz="1800" dirty="0">
                <a:solidFill>
                  <a:schemeClr val="tx1">
                    <a:lumMod val="75000"/>
                    <a:lumOff val="25000"/>
                  </a:schemeClr>
                </a:solidFill>
                <a:latin typeface="Times New Roman"/>
                <a:cs typeface="Times New Roman"/>
              </a:rPr>
              <a:t>. [online] Les Roches. Available at</a:t>
            </a:r>
            <a:r>
              <a:rPr lang="en-US" sz="1800" dirty="0">
                <a:solidFill>
                  <a:srgbClr val="00B0F0"/>
                </a:solidFill>
                <a:latin typeface="Times New Roman"/>
                <a:cs typeface="Times New Roman"/>
              </a:rPr>
              <a:t>: </a:t>
            </a:r>
            <a:r>
              <a:rPr lang="en-US" sz="1800" u="sng" dirty="0">
                <a:solidFill>
                  <a:srgbClr val="00B0F0"/>
                </a:solidFill>
                <a:latin typeface="Times New Roman"/>
                <a:cs typeface="Times New Roman"/>
                <a:hlinkClick r:id="rId7">
                  <a:extLst>
                    <a:ext uri="{A12FA001-AC4F-418D-AE19-62706E023703}">
                      <ahyp:hlinkClr xmlns:ahyp="http://schemas.microsoft.com/office/drawing/2018/hyperlinkcolor" val="tx"/>
                    </a:ext>
                  </a:extLst>
                </a:hlinkClick>
              </a:rPr>
              <a:t>https://lesroches.edu/blog/communication-skills-in-hospitality-industry/</a:t>
            </a:r>
            <a:r>
              <a:rPr lang="en-US" sz="1800" dirty="0">
                <a:solidFill>
                  <a:srgbClr val="00B0F0"/>
                </a:solidFill>
                <a:latin typeface="Times New Roman"/>
                <a:cs typeface="Times New Roman"/>
              </a:rPr>
              <a:t>.</a:t>
            </a:r>
          </a:p>
          <a:p>
            <a:pPr marL="285750" indent="-285750" algn="just" defTabSz="457200">
              <a:buClr>
                <a:schemeClr val="accent1"/>
              </a:buClr>
              <a:buFont typeface="Wingdings 3" charset="2"/>
              <a:buChar char=""/>
            </a:pPr>
            <a:r>
              <a:rPr lang="en-US" sz="1800" dirty="0">
                <a:solidFill>
                  <a:schemeClr val="tx1">
                    <a:lumMod val="75000"/>
                    <a:lumOff val="25000"/>
                  </a:schemeClr>
                </a:solidFill>
                <a:latin typeface="Times New Roman"/>
                <a:cs typeface="Times New Roman"/>
              </a:rPr>
              <a:t>Wegner, A. (2023). </a:t>
            </a:r>
            <a:r>
              <a:rPr lang="en-US" sz="1800" i="1" dirty="0">
                <a:solidFill>
                  <a:schemeClr val="tx1">
                    <a:lumMod val="75000"/>
                    <a:lumOff val="25000"/>
                  </a:schemeClr>
                </a:solidFill>
                <a:latin typeface="Times New Roman"/>
                <a:cs typeface="Times New Roman"/>
              </a:rPr>
              <a:t>Why Language Learning Is a Must in the Hotel Industry</a:t>
            </a:r>
            <a:r>
              <a:rPr lang="en-US" sz="1800" dirty="0">
                <a:solidFill>
                  <a:schemeClr val="tx1">
                    <a:lumMod val="75000"/>
                    <a:lumOff val="25000"/>
                  </a:schemeClr>
                </a:solidFill>
                <a:latin typeface="Times New Roman"/>
                <a:cs typeface="Times New Roman"/>
              </a:rPr>
              <a:t>. [online] Babbel for Business. Available at: https://www.babbelforbusiness.com/us/blog/why-babbel-is-a-must-in-the-hotel-amp-hospitality-industry/ [Accessed 10 Oct. 2023].</a:t>
            </a:r>
          </a:p>
        </p:txBody>
      </p:sp>
      <p:sp>
        <p:nvSpPr>
          <p:cNvPr id="29" name="Title 1">
            <a:extLst>
              <a:ext uri="{FF2B5EF4-FFF2-40B4-BE49-F238E27FC236}">
                <a16:creationId xmlns:a16="http://schemas.microsoft.com/office/drawing/2014/main" id="{4FD4FA18-A5A3-738C-DF48-28B7F33652AD}"/>
              </a:ext>
            </a:extLst>
          </p:cNvPr>
          <p:cNvSpPr txBox="1">
            <a:spLocks/>
          </p:cNvSpPr>
          <p:nvPr/>
        </p:nvSpPr>
        <p:spPr>
          <a:xfrm>
            <a:off x="580728" y="2795474"/>
            <a:ext cx="5447071" cy="869320"/>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endParaRPr lang="en-US" sz="3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3216732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307</TotalTime>
  <Words>1225</Words>
  <Application>Microsoft Office PowerPoint</Application>
  <PresentationFormat>Widescreen</PresentationFormat>
  <Paragraphs>61</Paragraphs>
  <Slides>7</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vt:i4>
      </vt:variant>
    </vt:vector>
  </HeadingPairs>
  <TitlesOfParts>
    <vt:vector size="16" baseType="lpstr">
      <vt:lpstr>Arial</vt:lpstr>
      <vt:lpstr>Arial,Sans-Serif</vt:lpstr>
      <vt:lpstr>Calibri</vt:lpstr>
      <vt:lpstr>Century Gothic</vt:lpstr>
      <vt:lpstr>Courier New</vt:lpstr>
      <vt:lpstr>Times New Roman</vt:lpstr>
      <vt:lpstr>Wingdings</vt:lpstr>
      <vt:lpstr>Wingdings 3</vt:lpstr>
      <vt:lpstr>Wisp</vt:lpstr>
      <vt:lpstr>PowerPoint Presentation</vt:lpstr>
      <vt:lpstr>The Benefits of Multilingualism for the Hotel Staff  </vt:lpstr>
      <vt:lpstr>Referring to a Modern European Language which is German, where the Language is Spoken, and how Hard it is to Learn</vt:lpstr>
      <vt:lpstr>The Importance of Language Awareness Skills for Hotel Staff  </vt:lpstr>
      <vt:lpstr>Real Industry Examples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Diversity Hotel &amp; Spa London Roxana Macarie</dc:title>
  <dc:creator>Roxana Macarie</dc:creator>
  <cp:lastModifiedBy>Roxana Macarie</cp:lastModifiedBy>
  <cp:revision>177</cp:revision>
  <dcterms:created xsi:type="dcterms:W3CDTF">2023-10-19T10:11:55Z</dcterms:created>
  <dcterms:modified xsi:type="dcterms:W3CDTF">2023-10-26T15:26:57Z</dcterms:modified>
</cp:coreProperties>
</file>