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2" dt="2026-10-24T09:57:20.011"/>
    <p1510:client id="{C75F32BD-BA67-6BD4-0703-9CF403DE1FE0}" v="366" dt="2026-10-24T09:55:49.2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24/10/2026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24/10/2026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24/10/2026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24/10/2026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24/10/2026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162567" y="818984"/>
            <a:ext cx="6714699" cy="3178689"/>
          </a:xfrm>
        </p:spPr>
        <p:txBody>
          <a:bodyPr>
            <a:normAutofit/>
          </a:bodyPr>
          <a:lstStyle/>
          <a:p>
            <a:pPr algn="l"/>
            <a:r>
              <a:rPr lang="en-GB" sz="4800">
                <a:solidFill>
                  <a:srgbClr val="FFFFFF"/>
                </a:solidFill>
                <a:ea typeface="+mj-lt"/>
                <a:cs typeface="+mj-lt"/>
              </a:rPr>
              <a:t>Enhancing Business Efficiency, Decision-Making and Customer Experience</a:t>
            </a:r>
            <a:endParaRPr lang="en-US" sz="4800">
              <a:solidFill>
                <a:srgbClr val="FFFFFF"/>
              </a:solidFill>
            </a:endParaRPr>
          </a:p>
        </p:txBody>
      </p:sp>
      <p:sp>
        <p:nvSpPr>
          <p:cNvPr id="22"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4285397" y="4960961"/>
            <a:ext cx="7055893" cy="1078054"/>
          </a:xfrm>
        </p:spPr>
        <p:txBody>
          <a:bodyPr vert="horz" lIns="91440" tIns="45720" rIns="91440" bIns="45720" rtlCol="0" anchor="t">
            <a:normAutofit/>
          </a:bodyPr>
          <a:lstStyle/>
          <a:p>
            <a:pPr algn="l"/>
            <a:r>
              <a:rPr lang="en-GB" sz="2200">
                <a:solidFill>
                  <a:srgbClr val="FFFFFF"/>
                </a:solidFill>
                <a:ea typeface="+mn-lt"/>
                <a:cs typeface="+mn-lt"/>
              </a:rPr>
              <a:t>Presented by:</a:t>
            </a:r>
            <a:br>
              <a:rPr lang="en-GB" sz="2200">
                <a:solidFill>
                  <a:srgbClr val="FFFFFF"/>
                </a:solidFill>
                <a:ea typeface="+mn-lt"/>
                <a:cs typeface="+mn-lt"/>
              </a:rPr>
            </a:br>
            <a:r>
              <a:rPr lang="en-GB" sz="2200">
                <a:solidFill>
                  <a:srgbClr val="FFFFFF"/>
                </a:solidFill>
                <a:ea typeface="+mn-lt"/>
                <a:cs typeface="+mn-lt"/>
              </a:rPr>
              <a:t> Andrei Stoica / 2424781 </a:t>
            </a:r>
            <a:br>
              <a:rPr lang="en-GB" sz="2200">
                <a:solidFill>
                  <a:srgbClr val="FFFFFF"/>
                </a:solidFill>
                <a:ea typeface="+mn-lt"/>
                <a:cs typeface="+mn-lt"/>
              </a:rPr>
            </a:br>
            <a:r>
              <a:rPr lang="en-GB" sz="2200">
                <a:solidFill>
                  <a:srgbClr val="FFFFFF"/>
                </a:solidFill>
                <a:ea typeface="+mn-lt"/>
                <a:cs typeface="+mn-lt"/>
              </a:rPr>
              <a:t>Emanuel Stoica / 2424657</a:t>
            </a:r>
            <a:endParaRPr lang="en-US" sz="2200">
              <a:solidFill>
                <a:srgbClr val="FFFFFF"/>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3743AD9-F84A-4DB4-4E41-37D31BE4DD4C}"/>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ea typeface="+mj-lt"/>
                <a:cs typeface="+mj-lt"/>
              </a:rPr>
              <a:t>Introduction to Business Information Systems</a:t>
            </a:r>
            <a:endParaRPr lang="en-US" sz="4000">
              <a:solidFill>
                <a:srgbClr val="FFFFFF"/>
              </a:solidFill>
            </a:endParaRPr>
          </a:p>
        </p:txBody>
      </p:sp>
      <p:sp>
        <p:nvSpPr>
          <p:cNvPr id="3" name="Content Placeholder 2">
            <a:extLst>
              <a:ext uri="{FF2B5EF4-FFF2-40B4-BE49-F238E27FC236}">
                <a16:creationId xmlns:a16="http://schemas.microsoft.com/office/drawing/2014/main" id="{A047F457-8116-4FE4-D1B7-A8C098CD58F0}"/>
              </a:ext>
            </a:extLst>
          </p:cNvPr>
          <p:cNvSpPr>
            <a:spLocks noGrp="1"/>
          </p:cNvSpPr>
          <p:nvPr>
            <p:ph idx="1"/>
          </p:nvPr>
        </p:nvSpPr>
        <p:spPr>
          <a:xfrm>
            <a:off x="6503158" y="649480"/>
            <a:ext cx="4862447" cy="5546047"/>
          </a:xfrm>
        </p:spPr>
        <p:txBody>
          <a:bodyPr vert="horz" lIns="91440" tIns="45720" rIns="91440" bIns="45720" rtlCol="0" anchor="ctr">
            <a:normAutofit/>
          </a:bodyPr>
          <a:lstStyle/>
          <a:p>
            <a:pPr marL="0" indent="0">
              <a:buNone/>
            </a:pPr>
            <a:r>
              <a:rPr lang="en-GB" sz="1700"/>
              <a:t>Information systems play an important role in how businesses operate today. They bring together technology, people and processes to organise information and support everyday business activities.</a:t>
            </a:r>
          </a:p>
          <a:p>
            <a:endParaRPr lang="en-GB" sz="1700"/>
          </a:p>
          <a:p>
            <a:pPr marL="0" indent="0">
              <a:buNone/>
            </a:pPr>
            <a:r>
              <a:rPr lang="en-GB" sz="1700" b="1"/>
              <a:t>Businesses use information systems to:</a:t>
            </a:r>
          </a:p>
          <a:p>
            <a:pPr marL="0" indent="0">
              <a:buNone/>
            </a:pPr>
            <a:r>
              <a:rPr lang="en-GB" sz="1700"/>
              <a:t>• Complete daily tasks more quickly and efficiently.</a:t>
            </a:r>
          </a:p>
          <a:p>
            <a:pPr marL="0" indent="0">
              <a:buNone/>
            </a:pPr>
            <a:r>
              <a:rPr lang="en-GB" sz="1700"/>
              <a:t>• Store and manage important business information.</a:t>
            </a:r>
          </a:p>
          <a:p>
            <a:pPr marL="0" indent="0">
              <a:buNone/>
            </a:pPr>
            <a:r>
              <a:rPr lang="en-GB" sz="1700"/>
              <a:t>• Make better decisions using accurate data.</a:t>
            </a:r>
          </a:p>
          <a:p>
            <a:pPr marL="0" indent="0">
              <a:buNone/>
            </a:pPr>
            <a:r>
              <a:rPr lang="en-GB" sz="1700"/>
              <a:t>• Improve communication and customer service.</a:t>
            </a:r>
          </a:p>
          <a:p>
            <a:pPr marL="0" indent="0">
              <a:buNone/>
            </a:pPr>
            <a:r>
              <a:rPr lang="en-GB" sz="1700"/>
              <a:t>• Remain competitive in a changing business environment.</a:t>
            </a:r>
          </a:p>
          <a:p>
            <a:endParaRPr lang="en-GB" sz="1700"/>
          </a:p>
          <a:p>
            <a:r>
              <a:rPr lang="en-GB" sz="1700"/>
              <a:t>Academic source: Laudon and Laudon (2022)</a:t>
            </a:r>
          </a:p>
        </p:txBody>
      </p:sp>
    </p:spTree>
    <p:extLst>
      <p:ext uri="{BB962C8B-B14F-4D97-AF65-F5344CB8AC3E}">
        <p14:creationId xmlns:p14="http://schemas.microsoft.com/office/powerpoint/2010/main" val="20900984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112AC23-F046-4DC5-9B92-07CA6CC7C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75AAFE7-143D-45AC-B616-09521E0F5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BA5DB72-E109-4D37-B6DD-C328D53970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7C34EE77-74D1-42B4-801B-40B35A68C1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5" name="Oval 14">
              <a:extLst>
                <a:ext uri="{FF2B5EF4-FFF2-40B4-BE49-F238E27FC236}">
                  <a16:creationId xmlns:a16="http://schemas.microsoft.com/office/drawing/2014/main" id="{12152B4E-1BCF-43D1-814C-F560CEB52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95486774-B7FC-480F-9AAF-9F55F4C436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A8FA6A4C-BA1F-4EF8-B3BD-F28CB66DE6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4BF89DB3-EA73-4FD0-AACB-5FE32C149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CBAB203A-25C6-422F-9DB6-C69F0EE9F6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574730A1-7A3A-4ACF-965D-A6DCEC7DBE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EB2D1A1F-B200-4444-AE01-EFC97AF7B5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4" y="1042604"/>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70E4CB9D-2256-4786-8DDF-ADFBF353374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5" name="Straight Connector 24">
              <a:extLst>
                <a:ext uri="{FF2B5EF4-FFF2-40B4-BE49-F238E27FC236}">
                  <a16:creationId xmlns:a16="http://schemas.microsoft.com/office/drawing/2014/main" id="{180841E3-DFCC-429A-B907-8B06EDB1E9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54698A1-0C53-4620-97E1-B4689288CF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DBDFF7F-BD40-4085-952D-F6EC5908D9D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F29CA06-4FE5-44A6-8D40-A9C36449CE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grpSp>
        <p:nvGrpSpPr>
          <p:cNvPr id="30" name="Group 29">
            <a:extLst>
              <a:ext uri="{FF2B5EF4-FFF2-40B4-BE49-F238E27FC236}">
                <a16:creationId xmlns:a16="http://schemas.microsoft.com/office/drawing/2014/main" id="{568E6F37-AE05-46BF-A77F-5505926E92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1" name="Straight Connector 30">
              <a:extLst>
                <a:ext uri="{FF2B5EF4-FFF2-40B4-BE49-F238E27FC236}">
                  <a16:creationId xmlns:a16="http://schemas.microsoft.com/office/drawing/2014/main" id="{8D6F5ECB-975C-4A38-BD48-A3C2B38E9E7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BF36011-C922-4FD6-B09D-781A87054B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1FD3DC2-6A33-4C9E-B0F5-5D6209717F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0E4F800E-82BC-4AEF-9F07-7F95C8B8C3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5FDA2BD-343B-431A-CC14-DD7570A5079D}"/>
              </a:ext>
            </a:extLst>
          </p:cNvPr>
          <p:cNvSpPr>
            <a:spLocks noGrp="1"/>
          </p:cNvSpPr>
          <p:nvPr>
            <p:ph type="title"/>
          </p:nvPr>
        </p:nvSpPr>
        <p:spPr>
          <a:xfrm>
            <a:off x="630936" y="630936"/>
            <a:ext cx="4989918" cy="5478640"/>
          </a:xfrm>
          <a:noFill/>
        </p:spPr>
        <p:txBody>
          <a:bodyPr anchor="ctr">
            <a:normAutofit/>
          </a:bodyPr>
          <a:lstStyle/>
          <a:p>
            <a:r>
              <a:rPr lang="en-GB" sz="4800">
                <a:solidFill>
                  <a:schemeClr val="bg1"/>
                </a:solidFill>
                <a:ea typeface="+mj-lt"/>
                <a:cs typeface="+mj-lt"/>
              </a:rPr>
              <a:t>Importance of Information Systems in Business</a:t>
            </a:r>
            <a:endParaRPr lang="en-US" sz="4800">
              <a:solidFill>
                <a:schemeClr val="bg1"/>
              </a:solidFill>
            </a:endParaRPr>
          </a:p>
        </p:txBody>
      </p:sp>
      <p:sp>
        <p:nvSpPr>
          <p:cNvPr id="36" name="Rectangle 35">
            <a:extLst>
              <a:ext uri="{FF2B5EF4-FFF2-40B4-BE49-F238E27FC236}">
                <a16:creationId xmlns:a16="http://schemas.microsoft.com/office/drawing/2014/main" id="{C8D9C5DD-B8B3-46A0-8FBC-EE462F96C4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801066" y="497785"/>
            <a:ext cx="5678424" cy="5674840"/>
          </a:xfrm>
          <a:prstGeom prst="rect">
            <a:avLst/>
          </a:prstGeom>
          <a:gradFill flip="none" rotWithShape="1">
            <a:gsLst>
              <a:gs pos="0">
                <a:schemeClr val="tx1">
                  <a:alpha val="20000"/>
                </a:schemeClr>
              </a:gs>
              <a:gs pos="100000">
                <a:schemeClr val="tx1">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7B9030F-F8F7-79A8-FD44-BA94D6041D1C}"/>
              </a:ext>
            </a:extLst>
          </p:cNvPr>
          <p:cNvSpPr>
            <a:spLocks noGrp="1"/>
          </p:cNvSpPr>
          <p:nvPr>
            <p:ph idx="1"/>
          </p:nvPr>
        </p:nvSpPr>
        <p:spPr>
          <a:xfrm>
            <a:off x="6041946" y="630936"/>
            <a:ext cx="4982273" cy="5478672"/>
          </a:xfrm>
          <a:noFill/>
        </p:spPr>
        <p:txBody>
          <a:bodyPr vert="horz" lIns="91440" tIns="45720" rIns="91440" bIns="45720" rtlCol="0" anchor="ctr">
            <a:normAutofit/>
          </a:bodyPr>
          <a:lstStyle/>
          <a:p>
            <a:pPr marL="0" indent="0">
              <a:buNone/>
            </a:pPr>
            <a:r>
              <a:rPr lang="en-GB" sz="1300">
                <a:solidFill>
                  <a:schemeClr val="bg1"/>
                </a:solidFill>
              </a:rPr>
              <a:t>Information systems help businesses work more effectively by improving how information is collected, shared and used. They support several important areas of business performance.</a:t>
            </a:r>
            <a:endParaRPr lang="en-US" sz="1300">
              <a:solidFill>
                <a:schemeClr val="bg1"/>
              </a:solidFill>
            </a:endParaRPr>
          </a:p>
          <a:p>
            <a:pPr marL="0" indent="0">
              <a:buNone/>
            </a:pPr>
            <a:br>
              <a:rPr lang="en-GB" sz="1300">
                <a:solidFill>
                  <a:schemeClr val="bg1"/>
                </a:solidFill>
              </a:rPr>
            </a:br>
            <a:r>
              <a:rPr lang="en-GB" sz="1300" b="1">
                <a:solidFill>
                  <a:schemeClr val="bg1"/>
                </a:solidFill>
              </a:rPr>
              <a:t>Operational Efficiency</a:t>
            </a:r>
          </a:p>
          <a:p>
            <a:r>
              <a:rPr lang="en-GB" sz="1300">
                <a:solidFill>
                  <a:schemeClr val="bg1"/>
                </a:solidFill>
              </a:rPr>
              <a:t>Automating repetitive tasks saves time, reduces human errors and helps employees focus on more important activities.</a:t>
            </a:r>
          </a:p>
          <a:p>
            <a:endParaRPr lang="en-GB" sz="1300">
              <a:solidFill>
                <a:schemeClr val="bg1"/>
              </a:solidFill>
            </a:endParaRPr>
          </a:p>
          <a:p>
            <a:pPr marL="0" indent="0">
              <a:buNone/>
            </a:pPr>
            <a:r>
              <a:rPr lang="en-GB" sz="1300" b="1">
                <a:solidFill>
                  <a:schemeClr val="bg1"/>
                </a:solidFill>
              </a:rPr>
              <a:t>Better Decision-Making</a:t>
            </a:r>
          </a:p>
          <a:p>
            <a:r>
              <a:rPr lang="en-GB" sz="1300">
                <a:solidFill>
                  <a:schemeClr val="bg1"/>
                </a:solidFill>
              </a:rPr>
              <a:t>Managers can use accurate business data to identify problems, understand trends and make informed decisions.</a:t>
            </a:r>
          </a:p>
          <a:p>
            <a:endParaRPr lang="en-GB" sz="1300">
              <a:solidFill>
                <a:schemeClr val="bg1"/>
              </a:solidFill>
            </a:endParaRPr>
          </a:p>
          <a:p>
            <a:pPr marL="0" indent="0">
              <a:buNone/>
            </a:pPr>
            <a:r>
              <a:rPr lang="en-GB" sz="1300" b="1">
                <a:solidFill>
                  <a:schemeClr val="bg1"/>
                </a:solidFill>
              </a:rPr>
              <a:t>Customer Experience</a:t>
            </a:r>
          </a:p>
          <a:p>
            <a:r>
              <a:rPr lang="en-GB" sz="1300">
                <a:solidFill>
                  <a:schemeClr val="bg1"/>
                </a:solidFill>
              </a:rPr>
              <a:t>Businesses can respond to customer needs faster and provide more personalised services.</a:t>
            </a:r>
          </a:p>
          <a:p>
            <a:endParaRPr lang="en-GB" sz="1300">
              <a:solidFill>
                <a:schemeClr val="bg1"/>
              </a:solidFill>
            </a:endParaRPr>
          </a:p>
          <a:p>
            <a:pPr marL="0" indent="0">
              <a:buNone/>
            </a:pPr>
            <a:r>
              <a:rPr lang="en-GB" sz="1300" b="1">
                <a:solidFill>
                  <a:schemeClr val="bg1"/>
                </a:solidFill>
              </a:rPr>
              <a:t>Competitive Advantage</a:t>
            </a:r>
          </a:p>
          <a:p>
            <a:r>
              <a:rPr lang="en-GB" sz="1300">
                <a:solidFill>
                  <a:schemeClr val="bg1"/>
                </a:solidFill>
              </a:rPr>
              <a:t>Effective use of technology can help businesses reduce costs, improve services and compete more successfully.</a:t>
            </a:r>
          </a:p>
        </p:txBody>
      </p:sp>
    </p:spTree>
    <p:extLst>
      <p:ext uri="{BB962C8B-B14F-4D97-AF65-F5344CB8AC3E}">
        <p14:creationId xmlns:p14="http://schemas.microsoft.com/office/powerpoint/2010/main" val="38634291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he 7 Best CRMs for Automation and Integrations: A Comparison | Make">
            <a:extLst>
              <a:ext uri="{FF2B5EF4-FFF2-40B4-BE49-F238E27FC236}">
                <a16:creationId xmlns:a16="http://schemas.microsoft.com/office/drawing/2014/main" id="{0A84A26D-1098-5D24-79B8-1E3B3F9CD57C}"/>
              </a:ext>
            </a:extLst>
          </p:cNvPr>
          <p:cNvPicPr>
            <a:picLocks noChangeAspect="1"/>
          </p:cNvPicPr>
          <p:nvPr/>
        </p:nvPicPr>
        <p:blipFill>
          <a:blip r:embed="rId2"/>
          <a:srcRect l="19449" r="20602"/>
          <a:stretch>
            <a:fillRect/>
          </a:stretch>
        </p:blipFill>
        <p:spPr>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11" name="Freeform: Shape 10">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600EF3A-C35A-9E5C-79AF-50CB76AE0A81}"/>
              </a:ext>
            </a:extLst>
          </p:cNvPr>
          <p:cNvSpPr>
            <a:spLocks noGrp="1"/>
          </p:cNvSpPr>
          <p:nvPr>
            <p:ph type="title"/>
          </p:nvPr>
        </p:nvSpPr>
        <p:spPr>
          <a:xfrm>
            <a:off x="374904" y="856488"/>
            <a:ext cx="4992624" cy="1243584"/>
          </a:xfrm>
        </p:spPr>
        <p:txBody>
          <a:bodyPr anchor="ctr">
            <a:normAutofit/>
          </a:bodyPr>
          <a:lstStyle/>
          <a:p>
            <a:r>
              <a:rPr lang="en-GB" sz="3400">
                <a:ea typeface="+mj-lt"/>
                <a:cs typeface="+mj-lt"/>
              </a:rPr>
              <a:t>Customer Relationship Management (CRM)</a:t>
            </a:r>
            <a:endParaRPr lang="en-US" sz="3400"/>
          </a:p>
        </p:txBody>
      </p:sp>
      <p:sp>
        <p:nvSpPr>
          <p:cNvPr id="15" name="Rectangle 14">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F6EF1BBC-DAFF-94A2-455C-DF502768650F}"/>
              </a:ext>
            </a:extLst>
          </p:cNvPr>
          <p:cNvSpPr>
            <a:spLocks noGrp="1"/>
          </p:cNvSpPr>
          <p:nvPr>
            <p:ph idx="1"/>
          </p:nvPr>
        </p:nvSpPr>
        <p:spPr>
          <a:xfrm>
            <a:off x="374904" y="2522949"/>
            <a:ext cx="5065776" cy="3402363"/>
          </a:xfrm>
        </p:spPr>
        <p:txBody>
          <a:bodyPr vert="horz" lIns="91440" tIns="45720" rIns="91440" bIns="45720" rtlCol="0" anchor="t">
            <a:normAutofit/>
          </a:bodyPr>
          <a:lstStyle/>
          <a:p>
            <a:pPr marL="0" indent="0">
              <a:buNone/>
            </a:pPr>
            <a:r>
              <a:rPr lang="en-GB" sz="1100">
                <a:ea typeface="+mn-lt"/>
                <a:cs typeface="+mn-lt"/>
              </a:rPr>
              <a:t>A Customer Relationship Management (CRM) system helps businesses organise customer information, manage sales and improve communication with customers.</a:t>
            </a:r>
            <a:endParaRPr lang="en-GB" sz="1100"/>
          </a:p>
          <a:p>
            <a:pPr marL="0" indent="0">
              <a:buNone/>
            </a:pPr>
            <a:r>
              <a:rPr lang="en-GB" sz="1100" b="1">
                <a:ea typeface="+mn-lt"/>
                <a:cs typeface="+mn-lt"/>
              </a:rPr>
              <a:t>Main Functions</a:t>
            </a:r>
            <a:endParaRPr lang="en-GB" sz="1100" b="1"/>
          </a:p>
          <a:p>
            <a:r>
              <a:rPr lang="en-GB" sz="1100">
                <a:ea typeface="+mn-lt"/>
                <a:cs typeface="+mn-lt"/>
              </a:rPr>
              <a:t>Stores customer details, tracks sales activities and records customer interactions in one place.</a:t>
            </a:r>
            <a:endParaRPr lang="en-GB" sz="1100"/>
          </a:p>
          <a:p>
            <a:pPr marL="0" indent="0">
              <a:buNone/>
            </a:pPr>
            <a:r>
              <a:rPr lang="en-GB" sz="1100" b="1">
                <a:ea typeface="+mn-lt"/>
                <a:cs typeface="+mn-lt"/>
              </a:rPr>
              <a:t>Benefits</a:t>
            </a:r>
            <a:endParaRPr lang="en-GB" sz="1100" b="1"/>
          </a:p>
          <a:p>
            <a:r>
              <a:rPr lang="en-GB" sz="1100">
                <a:ea typeface="+mn-lt"/>
                <a:cs typeface="+mn-lt"/>
              </a:rPr>
              <a:t>Improves customer service, supports personalised marketing and helps businesses build stronger customer relationships.</a:t>
            </a:r>
            <a:endParaRPr lang="en-GB" sz="1100"/>
          </a:p>
          <a:p>
            <a:pPr marL="0" indent="0">
              <a:buNone/>
            </a:pPr>
            <a:r>
              <a:rPr lang="en-GB" sz="1100" b="1">
                <a:ea typeface="+mn-lt"/>
                <a:cs typeface="+mn-lt"/>
              </a:rPr>
              <a:t>Limitations</a:t>
            </a:r>
            <a:endParaRPr lang="en-GB" sz="1100" b="1"/>
          </a:p>
          <a:p>
            <a:r>
              <a:rPr lang="en-GB" sz="1100">
                <a:ea typeface="+mn-lt"/>
                <a:cs typeface="+mn-lt"/>
              </a:rPr>
              <a:t>Can be expensive to implement, requires staff training and may create privacy risks if customer data is not properly protected.</a:t>
            </a:r>
            <a:endParaRPr lang="en-GB" sz="1100"/>
          </a:p>
          <a:p>
            <a:pPr marL="0" indent="0">
              <a:buNone/>
            </a:pPr>
            <a:r>
              <a:rPr lang="en-GB" sz="1100" b="1">
                <a:ea typeface="+mn-lt"/>
                <a:cs typeface="+mn-lt"/>
              </a:rPr>
              <a:t>Example</a:t>
            </a:r>
            <a:endParaRPr lang="en-GB" sz="1100" b="1"/>
          </a:p>
          <a:p>
            <a:r>
              <a:rPr lang="en-GB" sz="1100">
                <a:ea typeface="+mn-lt"/>
                <a:cs typeface="+mn-lt"/>
              </a:rPr>
              <a:t>Salesforce is a popular CRM platform that businesses use to manage customer relationships and sales processes.</a:t>
            </a:r>
            <a:endParaRPr lang="en-GB" sz="1100"/>
          </a:p>
          <a:p>
            <a:endParaRPr lang="en-GB" sz="1100"/>
          </a:p>
        </p:txBody>
      </p:sp>
    </p:spTree>
    <p:extLst>
      <p:ext uri="{BB962C8B-B14F-4D97-AF65-F5344CB8AC3E}">
        <p14:creationId xmlns:p14="http://schemas.microsoft.com/office/powerpoint/2010/main" val="3958874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D87D2F-8A45-739D-2237-6F182D8CC72B}"/>
              </a:ext>
            </a:extLst>
          </p:cNvPr>
          <p:cNvSpPr>
            <a:spLocks noGrp="1"/>
          </p:cNvSpPr>
          <p:nvPr>
            <p:ph type="title"/>
          </p:nvPr>
        </p:nvSpPr>
        <p:spPr>
          <a:xfrm>
            <a:off x="645065" y="1463040"/>
            <a:ext cx="3796306" cy="2690949"/>
          </a:xfrm>
        </p:spPr>
        <p:txBody>
          <a:bodyPr>
            <a:normAutofit/>
          </a:bodyPr>
          <a:lstStyle/>
          <a:p>
            <a:r>
              <a:rPr lang="en-GB" sz="4800">
                <a:ea typeface="+mj-lt"/>
                <a:cs typeface="+mj-lt"/>
              </a:rPr>
              <a:t>Enterprise Resource Planning (ERP)</a:t>
            </a:r>
            <a:endParaRPr lang="en-US" sz="4800"/>
          </a:p>
        </p:txBody>
      </p:sp>
      <p:grpSp>
        <p:nvGrpSpPr>
          <p:cNvPr id="22" name="Group 21">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23" name="Rectangle 2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4" name="Rectangle 2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Content Placeholder 2">
            <a:extLst>
              <a:ext uri="{FF2B5EF4-FFF2-40B4-BE49-F238E27FC236}">
                <a16:creationId xmlns:a16="http://schemas.microsoft.com/office/drawing/2014/main" id="{467AA438-75D2-A992-E7B8-3D831BFFC4FE}"/>
              </a:ext>
            </a:extLst>
          </p:cNvPr>
          <p:cNvSpPr>
            <a:spLocks noGrp="1"/>
          </p:cNvSpPr>
          <p:nvPr>
            <p:ph idx="1"/>
          </p:nvPr>
        </p:nvSpPr>
        <p:spPr>
          <a:xfrm>
            <a:off x="5656218" y="1463039"/>
            <a:ext cx="5542387" cy="4300447"/>
          </a:xfrm>
        </p:spPr>
        <p:txBody>
          <a:bodyPr vert="horz" lIns="91440" tIns="45720" rIns="91440" bIns="45720" rtlCol="0" anchor="t">
            <a:normAutofit/>
          </a:bodyPr>
          <a:lstStyle/>
          <a:p>
            <a:pPr marL="0" indent="0">
              <a:buNone/>
            </a:pPr>
            <a:r>
              <a:rPr lang="en-GB" sz="1400">
                <a:ea typeface="+mn-lt"/>
                <a:cs typeface="+mn-lt"/>
              </a:rPr>
              <a:t>Enterprise Resource Planning (ERP) systems connect different departments within a business, allowing them to share information and manage daily operations through one integrated system.</a:t>
            </a:r>
            <a:endParaRPr lang="en-GB" sz="1400"/>
          </a:p>
          <a:p>
            <a:pPr marL="0" indent="0">
              <a:buNone/>
            </a:pPr>
            <a:r>
              <a:rPr lang="en-GB" sz="1400" b="1">
                <a:ea typeface="+mn-lt"/>
                <a:cs typeface="+mn-lt"/>
              </a:rPr>
              <a:t>Main Functions</a:t>
            </a:r>
            <a:endParaRPr lang="en-GB" sz="1400" b="1"/>
          </a:p>
          <a:p>
            <a:r>
              <a:rPr lang="en-GB" sz="1400">
                <a:ea typeface="+mn-lt"/>
                <a:cs typeface="+mn-lt"/>
              </a:rPr>
              <a:t>Manages business activities such as finance, inventory, human resources and supply chain operations.</a:t>
            </a:r>
            <a:endParaRPr lang="en-GB" sz="1400"/>
          </a:p>
          <a:p>
            <a:pPr marL="0" indent="0">
              <a:buNone/>
            </a:pPr>
            <a:r>
              <a:rPr lang="en-GB" sz="1400" b="1">
                <a:ea typeface="+mn-lt"/>
                <a:cs typeface="+mn-lt"/>
              </a:rPr>
              <a:t>Benefits</a:t>
            </a:r>
            <a:endParaRPr lang="en-GB" sz="1400" b="1"/>
          </a:p>
          <a:p>
            <a:r>
              <a:rPr lang="en-GB" sz="1400">
                <a:ea typeface="+mn-lt"/>
                <a:cs typeface="+mn-lt"/>
              </a:rPr>
              <a:t>Reduces duplicated work, improves communication between departments and provides more accurate business information.</a:t>
            </a:r>
            <a:endParaRPr lang="en-GB" sz="1400"/>
          </a:p>
          <a:p>
            <a:pPr marL="0" indent="0">
              <a:buNone/>
            </a:pPr>
            <a:r>
              <a:rPr lang="en-GB" sz="1400" b="1">
                <a:ea typeface="+mn-lt"/>
                <a:cs typeface="+mn-lt"/>
              </a:rPr>
              <a:t>Limitations</a:t>
            </a:r>
            <a:endParaRPr lang="en-GB" sz="1400" b="1"/>
          </a:p>
          <a:p>
            <a:r>
              <a:rPr lang="en-GB" sz="1400">
                <a:ea typeface="+mn-lt"/>
                <a:cs typeface="+mn-lt"/>
              </a:rPr>
              <a:t>ERP systems can be costly and time-consuming to introduce. Employees may also need training to adapt to new processes.</a:t>
            </a:r>
            <a:endParaRPr lang="en-GB" sz="1400"/>
          </a:p>
          <a:p>
            <a:pPr marL="0" indent="0">
              <a:buNone/>
            </a:pPr>
            <a:r>
              <a:rPr lang="en-GB" sz="1400" b="1">
                <a:ea typeface="+mn-lt"/>
                <a:cs typeface="+mn-lt"/>
              </a:rPr>
              <a:t>Example</a:t>
            </a:r>
            <a:endParaRPr lang="en-GB" sz="1400" b="1"/>
          </a:p>
          <a:p>
            <a:r>
              <a:rPr lang="en-GB" sz="1400">
                <a:ea typeface="+mn-lt"/>
                <a:cs typeface="+mn-lt"/>
              </a:rPr>
              <a:t>SAP provides ERP software that helps businesses coordinate departments and manage important operations.</a:t>
            </a:r>
            <a:endParaRPr lang="en-GB" sz="1400"/>
          </a:p>
          <a:p>
            <a:endParaRPr lang="en-GB" sz="1400"/>
          </a:p>
        </p:txBody>
      </p:sp>
    </p:spTree>
    <p:extLst>
      <p:ext uri="{BB962C8B-B14F-4D97-AF65-F5344CB8AC3E}">
        <p14:creationId xmlns:p14="http://schemas.microsoft.com/office/powerpoint/2010/main" val="21568040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Power BI Dashboard Tutorial: Build Your First Dashboard in 60 Minutes">
            <a:extLst>
              <a:ext uri="{FF2B5EF4-FFF2-40B4-BE49-F238E27FC236}">
                <a16:creationId xmlns:a16="http://schemas.microsoft.com/office/drawing/2014/main" id="{C9546453-8A05-9CEE-4640-E767307458E1}"/>
              </a:ext>
            </a:extLst>
          </p:cNvPr>
          <p:cNvPicPr>
            <a:picLocks noChangeAspect="1"/>
          </p:cNvPicPr>
          <p:nvPr/>
        </p:nvPicPr>
        <p:blipFill>
          <a:blip r:embed="rId2">
            <a:alphaModFix amt="55000"/>
          </a:blip>
          <a:srcRect t="5967" b="9764"/>
          <a:stretch>
            <a:fillRect/>
          </a:stretch>
        </p:blipFill>
        <p:spPr>
          <a:xfrm>
            <a:off x="20" y="-9107"/>
            <a:ext cx="12191980" cy="6858000"/>
          </a:xfrm>
          <a:prstGeom prst="rect">
            <a:avLst/>
          </a:prstGeom>
        </p:spPr>
      </p:pic>
      <p:sp>
        <p:nvSpPr>
          <p:cNvPr id="2" name="Title 1">
            <a:extLst>
              <a:ext uri="{FF2B5EF4-FFF2-40B4-BE49-F238E27FC236}">
                <a16:creationId xmlns:a16="http://schemas.microsoft.com/office/drawing/2014/main" id="{632F8525-43BC-1C73-40FE-63A8E1631AE8}"/>
              </a:ext>
            </a:extLst>
          </p:cNvPr>
          <p:cNvSpPr>
            <a:spLocks noGrp="1"/>
          </p:cNvSpPr>
          <p:nvPr>
            <p:ph type="title"/>
          </p:nvPr>
        </p:nvSpPr>
        <p:spPr>
          <a:xfrm>
            <a:off x="686834" y="591344"/>
            <a:ext cx="3200400" cy="5585619"/>
          </a:xfrm>
        </p:spPr>
        <p:txBody>
          <a:bodyPr>
            <a:normAutofit/>
          </a:bodyPr>
          <a:lstStyle/>
          <a:p>
            <a:r>
              <a:rPr lang="en-GB">
                <a:solidFill>
                  <a:srgbClr val="FFFFFF"/>
                </a:solidFill>
                <a:ea typeface="+mj-lt"/>
                <a:cs typeface="+mj-lt"/>
              </a:rPr>
              <a:t>Decision Support Systems (DSS)</a:t>
            </a:r>
            <a:endParaRPr lang="en-US">
              <a:solidFill>
                <a:srgbClr val="FFFFFF"/>
              </a:solidFill>
            </a:endParaRPr>
          </a:p>
        </p:txBody>
      </p:sp>
      <p:sp>
        <p:nvSpPr>
          <p:cNvPr id="17" name="Arc 1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03E4C45-8C46-DF96-ECAD-31E910F946EC}"/>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sz="1300">
                <a:solidFill>
                  <a:srgbClr val="FFFFFF"/>
                </a:solidFill>
                <a:ea typeface="+mn-lt"/>
                <a:cs typeface="+mn-lt"/>
              </a:rPr>
              <a:t>Decision Support Systems (DSS) help managers make informed business decisions by analysing data, identifying trends and exploring possible outcomes.</a:t>
            </a:r>
            <a:endParaRPr lang="en-GB" sz="1300">
              <a:solidFill>
                <a:srgbClr val="FFFFFF"/>
              </a:solidFill>
            </a:endParaRPr>
          </a:p>
          <a:p>
            <a:pPr marL="0" indent="0">
              <a:buNone/>
            </a:pPr>
            <a:endParaRPr lang="en-GB" sz="1300">
              <a:solidFill>
                <a:srgbClr val="FFFFFF"/>
              </a:solidFill>
            </a:endParaRPr>
          </a:p>
          <a:p>
            <a:pPr marL="0" indent="0">
              <a:buNone/>
            </a:pPr>
            <a:r>
              <a:rPr lang="en-GB" sz="1300" b="1">
                <a:solidFill>
                  <a:srgbClr val="FFFFFF"/>
                </a:solidFill>
                <a:ea typeface="+mn-lt"/>
                <a:cs typeface="+mn-lt"/>
              </a:rPr>
              <a:t>Main Functions</a:t>
            </a:r>
            <a:endParaRPr lang="en-GB" sz="1300" b="1">
              <a:solidFill>
                <a:srgbClr val="FFFFFF"/>
              </a:solidFill>
            </a:endParaRPr>
          </a:p>
          <a:p>
            <a:pPr marL="0" indent="0">
              <a:buNone/>
            </a:pPr>
            <a:r>
              <a:rPr lang="en-GB" sz="1300">
                <a:solidFill>
                  <a:srgbClr val="FFFFFF"/>
                </a:solidFill>
                <a:ea typeface="+mn-lt"/>
                <a:cs typeface="+mn-lt"/>
              </a:rPr>
              <a:t>. Analyses business data, produces reports and helps managers compare different options before making decisions.</a:t>
            </a:r>
            <a:endParaRPr lang="en-GB" sz="1300">
              <a:solidFill>
                <a:srgbClr val="FFFFFF"/>
              </a:solidFill>
            </a:endParaRPr>
          </a:p>
          <a:p>
            <a:pPr marL="0" indent="0">
              <a:buNone/>
            </a:pPr>
            <a:endParaRPr lang="en-GB" sz="1300">
              <a:solidFill>
                <a:srgbClr val="FFFFFF"/>
              </a:solidFill>
            </a:endParaRPr>
          </a:p>
          <a:p>
            <a:pPr marL="0" indent="0">
              <a:buNone/>
            </a:pPr>
            <a:r>
              <a:rPr lang="en-GB" sz="1300" b="1">
                <a:solidFill>
                  <a:srgbClr val="FFFFFF"/>
                </a:solidFill>
                <a:ea typeface="+mn-lt"/>
                <a:cs typeface="+mn-lt"/>
              </a:rPr>
              <a:t>Benefits</a:t>
            </a:r>
            <a:endParaRPr lang="en-GB" sz="1300" b="1">
              <a:solidFill>
                <a:srgbClr val="FFFFFF"/>
              </a:solidFill>
            </a:endParaRPr>
          </a:p>
          <a:p>
            <a:pPr marL="0" indent="0">
              <a:buNone/>
            </a:pPr>
            <a:r>
              <a:rPr lang="en-GB" sz="1300">
                <a:solidFill>
                  <a:srgbClr val="FFFFFF"/>
                </a:solidFill>
                <a:ea typeface="+mn-lt"/>
                <a:cs typeface="+mn-lt"/>
              </a:rPr>
              <a:t>. Supports business planning, helps identify potential problems and allows managers to make decisions based on evidence rather than guesswork.</a:t>
            </a:r>
            <a:endParaRPr lang="en-GB" sz="1300">
              <a:solidFill>
                <a:srgbClr val="FFFFFF"/>
              </a:solidFill>
            </a:endParaRPr>
          </a:p>
          <a:p>
            <a:pPr marL="0" indent="0">
              <a:buNone/>
            </a:pPr>
            <a:endParaRPr lang="en-GB" sz="1300">
              <a:solidFill>
                <a:srgbClr val="FFFFFF"/>
              </a:solidFill>
            </a:endParaRPr>
          </a:p>
          <a:p>
            <a:pPr marL="0" indent="0">
              <a:buNone/>
            </a:pPr>
            <a:r>
              <a:rPr lang="en-GB" sz="1300" b="1">
                <a:solidFill>
                  <a:srgbClr val="FFFFFF"/>
                </a:solidFill>
                <a:ea typeface="+mn-lt"/>
                <a:cs typeface="+mn-lt"/>
              </a:rPr>
              <a:t>Limitations</a:t>
            </a:r>
            <a:endParaRPr lang="en-GB" sz="1300" b="1">
              <a:solidFill>
                <a:srgbClr val="FFFFFF"/>
              </a:solidFill>
            </a:endParaRPr>
          </a:p>
          <a:p>
            <a:pPr marL="0" indent="0">
              <a:buNone/>
            </a:pPr>
            <a:r>
              <a:rPr lang="en-GB" sz="1300">
                <a:solidFill>
                  <a:srgbClr val="FFFFFF"/>
                </a:solidFill>
                <a:ea typeface="+mn-lt"/>
                <a:cs typeface="+mn-lt"/>
              </a:rPr>
              <a:t>. Results depend on the quality of the data. Incorrect information or poorly designed models can lead to misleading recommendations.</a:t>
            </a:r>
            <a:endParaRPr lang="en-GB" sz="1300">
              <a:solidFill>
                <a:srgbClr val="FFFFFF"/>
              </a:solidFill>
            </a:endParaRPr>
          </a:p>
          <a:p>
            <a:pPr marL="0" indent="0">
              <a:buNone/>
            </a:pPr>
            <a:endParaRPr lang="en-GB" sz="1300">
              <a:solidFill>
                <a:srgbClr val="FFFFFF"/>
              </a:solidFill>
            </a:endParaRPr>
          </a:p>
          <a:p>
            <a:pPr marL="0" indent="0">
              <a:buNone/>
            </a:pPr>
            <a:r>
              <a:rPr lang="en-GB" sz="1300" b="1">
                <a:solidFill>
                  <a:srgbClr val="FFFFFF"/>
                </a:solidFill>
                <a:ea typeface="+mn-lt"/>
                <a:cs typeface="+mn-lt"/>
              </a:rPr>
              <a:t>Example</a:t>
            </a:r>
            <a:endParaRPr lang="en-GB" sz="1300" b="1">
              <a:solidFill>
                <a:srgbClr val="FFFFFF"/>
              </a:solidFill>
            </a:endParaRPr>
          </a:p>
          <a:p>
            <a:pPr marL="0" indent="0">
              <a:buNone/>
            </a:pPr>
            <a:r>
              <a:rPr lang="en-GB" sz="1300">
                <a:solidFill>
                  <a:srgbClr val="FFFFFF"/>
                </a:solidFill>
                <a:ea typeface="+mn-lt"/>
                <a:cs typeface="+mn-lt"/>
              </a:rPr>
              <a:t>. Microsoft Power BI is a business analytics tool that can support decision-making through interactive reports and data visualisations.</a:t>
            </a:r>
            <a:br>
              <a:rPr lang="en-GB" sz="1300">
                <a:solidFill>
                  <a:srgbClr val="FFFFFF"/>
                </a:solidFill>
                <a:ea typeface="+mn-lt"/>
                <a:cs typeface="+mn-lt"/>
              </a:rPr>
            </a:br>
            <a:br>
              <a:rPr lang="en-GB" sz="1300">
                <a:solidFill>
                  <a:srgbClr val="FFFFFF"/>
                </a:solidFill>
                <a:ea typeface="+mn-lt"/>
                <a:cs typeface="+mn-lt"/>
              </a:rPr>
            </a:br>
            <a:br>
              <a:rPr lang="en-GB" sz="1300">
                <a:solidFill>
                  <a:srgbClr val="FFFFFF"/>
                </a:solidFill>
                <a:ea typeface="+mn-lt"/>
                <a:cs typeface="+mn-lt"/>
              </a:rPr>
            </a:br>
            <a:r>
              <a:rPr lang="en-GB" sz="1300" b="1">
                <a:solidFill>
                  <a:srgbClr val="FFFFFF"/>
                </a:solidFill>
              </a:rPr>
              <a:t>reference : </a:t>
            </a:r>
            <a:r>
              <a:rPr lang="en-GB" sz="1300" b="1">
                <a:solidFill>
                  <a:srgbClr val="FFFFFF"/>
                </a:solidFill>
                <a:ea typeface="+mn-lt"/>
                <a:cs typeface="+mn-lt"/>
              </a:rPr>
              <a:t>Microsoft (n.d.)</a:t>
            </a:r>
          </a:p>
        </p:txBody>
      </p:sp>
    </p:spTree>
    <p:extLst>
      <p:ext uri="{BB962C8B-B14F-4D97-AF65-F5344CB8AC3E}">
        <p14:creationId xmlns:p14="http://schemas.microsoft.com/office/powerpoint/2010/main" val="4357119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550BE34-C2B8-49B8-8519-67A8CAD51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A7457DD9-5A45-400A-AB4B-4B4EDECA2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36512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3B91AE0-3164-9523-E346-859A1E0ADB85}"/>
              </a:ext>
            </a:extLst>
          </p:cNvPr>
          <p:cNvSpPr>
            <a:spLocks noGrp="1"/>
          </p:cNvSpPr>
          <p:nvPr>
            <p:ph type="title"/>
          </p:nvPr>
        </p:nvSpPr>
        <p:spPr>
          <a:xfrm>
            <a:off x="1046746" y="586822"/>
            <a:ext cx="3560252" cy="1645920"/>
          </a:xfrm>
        </p:spPr>
        <p:txBody>
          <a:bodyPr vert="horz" lIns="91440" tIns="45720" rIns="91440" bIns="45720" rtlCol="0" anchor="ctr">
            <a:normAutofit/>
          </a:bodyPr>
          <a:lstStyle/>
          <a:p>
            <a:r>
              <a:rPr lang="en-US" sz="3000" kern="1200">
                <a:solidFill>
                  <a:schemeClr val="tx1"/>
                </a:solidFill>
                <a:latin typeface="+mj-lt"/>
                <a:ea typeface="+mj-ea"/>
                <a:cs typeface="+mj-cs"/>
              </a:rPr>
              <a:t>Comparison of Business Information Systems</a:t>
            </a:r>
          </a:p>
        </p:txBody>
      </p:sp>
      <p:sp>
        <p:nvSpPr>
          <p:cNvPr id="21" name="Rectangle 20">
            <a:extLst>
              <a:ext uri="{FF2B5EF4-FFF2-40B4-BE49-F238E27FC236}">
                <a16:creationId xmlns:a16="http://schemas.microsoft.com/office/drawing/2014/main" id="{441CF7D6-A660-431A-B0BB-140A0D555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105773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8" name="Rectangle 17">
            <a:extLst>
              <a:ext uri="{FF2B5EF4-FFF2-40B4-BE49-F238E27FC236}">
                <a16:creationId xmlns:a16="http://schemas.microsoft.com/office/drawing/2014/main" id="{0570A85B-3810-4F95-97B0-CBF4CCDB3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140063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 name="TextBox 6">
            <a:extLst>
              <a:ext uri="{FF2B5EF4-FFF2-40B4-BE49-F238E27FC236}">
                <a16:creationId xmlns:a16="http://schemas.microsoft.com/office/drawing/2014/main" id="{1C11B923-03D2-1EBB-5846-89497A2A65D8}"/>
              </a:ext>
            </a:extLst>
          </p:cNvPr>
          <p:cNvSpPr txBox="1"/>
          <p:nvPr/>
        </p:nvSpPr>
        <p:spPr>
          <a:xfrm>
            <a:off x="5351164" y="586822"/>
            <a:ext cx="6002636" cy="164592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700" b="1" u="sng"/>
              <a:t>Overall Analysis</a:t>
            </a:r>
          </a:p>
          <a:p>
            <a:pPr indent="-228600">
              <a:lnSpc>
                <a:spcPct val="90000"/>
              </a:lnSpc>
              <a:spcAft>
                <a:spcPts val="600"/>
              </a:spcAft>
              <a:buFont typeface="Arial" panose="020B0604020202020204" pitchFamily="34" charset="0"/>
              <a:buChar char="•"/>
            </a:pPr>
            <a:r>
              <a:rPr lang="en-US" sz="1700"/>
              <a:t>CRM is most useful for improving customer relationships, ERP is better for coordinating internal operations, while DSS supports business planning and strategic decisions. These systems can also work together to improve overall performance.</a:t>
            </a:r>
          </a:p>
          <a:p>
            <a:pPr indent="-228600">
              <a:lnSpc>
                <a:spcPct val="90000"/>
              </a:lnSpc>
              <a:spcAft>
                <a:spcPts val="600"/>
              </a:spcAft>
              <a:buFont typeface="Arial" panose="020B0604020202020204" pitchFamily="34" charset="0"/>
              <a:buChar char="•"/>
            </a:pPr>
            <a:endParaRPr lang="en-US" sz="1700"/>
          </a:p>
        </p:txBody>
      </p:sp>
      <p:graphicFrame>
        <p:nvGraphicFramePr>
          <p:cNvPr id="4" name="Content Placeholder 3">
            <a:extLst>
              <a:ext uri="{FF2B5EF4-FFF2-40B4-BE49-F238E27FC236}">
                <a16:creationId xmlns:a16="http://schemas.microsoft.com/office/drawing/2014/main" id="{6360F4C9-296A-9AB3-6F66-F915A9B9DE3F}"/>
              </a:ext>
            </a:extLst>
          </p:cNvPr>
          <p:cNvGraphicFramePr>
            <a:graphicFrameLocks noGrp="1"/>
          </p:cNvGraphicFramePr>
          <p:nvPr>
            <p:ph idx="1"/>
            <p:extLst>
              <p:ext uri="{D42A27DB-BD31-4B8C-83A1-F6EECF244321}">
                <p14:modId xmlns:p14="http://schemas.microsoft.com/office/powerpoint/2010/main" val="2192789518"/>
              </p:ext>
            </p:extLst>
          </p:nvPr>
        </p:nvGraphicFramePr>
        <p:xfrm>
          <a:off x="557784" y="2756771"/>
          <a:ext cx="11164825" cy="3438436"/>
        </p:xfrm>
        <a:graphic>
          <a:graphicData uri="http://schemas.openxmlformats.org/drawingml/2006/table">
            <a:tbl>
              <a:tblPr firstRow="1" bandRow="1">
                <a:tableStyleId>{5C22544A-7EE6-4342-B048-85BDC9FD1C3A}</a:tableStyleId>
              </a:tblPr>
              <a:tblGrid>
                <a:gridCol w="1996913">
                  <a:extLst>
                    <a:ext uri="{9D8B030D-6E8A-4147-A177-3AD203B41FA5}">
                      <a16:colId xmlns:a16="http://schemas.microsoft.com/office/drawing/2014/main" val="920784873"/>
                    </a:ext>
                  </a:extLst>
                </a:gridCol>
                <a:gridCol w="3077041">
                  <a:extLst>
                    <a:ext uri="{9D8B030D-6E8A-4147-A177-3AD203B41FA5}">
                      <a16:colId xmlns:a16="http://schemas.microsoft.com/office/drawing/2014/main" val="3535068571"/>
                    </a:ext>
                  </a:extLst>
                </a:gridCol>
                <a:gridCol w="3058510">
                  <a:extLst>
                    <a:ext uri="{9D8B030D-6E8A-4147-A177-3AD203B41FA5}">
                      <a16:colId xmlns:a16="http://schemas.microsoft.com/office/drawing/2014/main" val="2980643560"/>
                    </a:ext>
                  </a:extLst>
                </a:gridCol>
                <a:gridCol w="3032361">
                  <a:extLst>
                    <a:ext uri="{9D8B030D-6E8A-4147-A177-3AD203B41FA5}">
                      <a16:colId xmlns:a16="http://schemas.microsoft.com/office/drawing/2014/main" val="2054657158"/>
                    </a:ext>
                  </a:extLst>
                </a:gridCol>
              </a:tblGrid>
              <a:tr h="464084">
                <a:tc>
                  <a:txBody>
                    <a:bodyPr/>
                    <a:lstStyle/>
                    <a:p>
                      <a:r>
                        <a:rPr lang="en-GB" sz="2100"/>
                        <a:t>System</a:t>
                      </a:r>
                    </a:p>
                  </a:txBody>
                  <a:tcPr marL="105473" marR="105473" marT="52737" marB="52737"/>
                </a:tc>
                <a:tc>
                  <a:txBody>
                    <a:bodyPr/>
                    <a:lstStyle/>
                    <a:p>
                      <a:r>
                        <a:rPr lang="en-GB" sz="2100"/>
                        <a:t>Main Purpose</a:t>
                      </a:r>
                    </a:p>
                  </a:txBody>
                  <a:tcPr marL="105473" marR="105473" marT="52737" marB="52737"/>
                </a:tc>
                <a:tc>
                  <a:txBody>
                    <a:bodyPr/>
                    <a:lstStyle/>
                    <a:p>
                      <a:r>
                        <a:rPr lang="en-GB" sz="2100"/>
                        <a:t>Benefits</a:t>
                      </a:r>
                    </a:p>
                  </a:txBody>
                  <a:tcPr marL="105473" marR="105473" marT="52737" marB="52737"/>
                </a:tc>
                <a:tc>
                  <a:txBody>
                    <a:bodyPr/>
                    <a:lstStyle/>
                    <a:p>
                      <a:r>
                        <a:rPr lang="en-GB" sz="2100"/>
                        <a:t>Limitations</a:t>
                      </a:r>
                    </a:p>
                  </a:txBody>
                  <a:tcPr marL="105473" marR="105473" marT="52737" marB="52737"/>
                </a:tc>
                <a:extLst>
                  <a:ext uri="{0D108BD9-81ED-4DB2-BD59-A6C34878D82A}">
                    <a16:rowId xmlns:a16="http://schemas.microsoft.com/office/drawing/2014/main" val="2332166853"/>
                  </a:ext>
                </a:extLst>
              </a:tr>
              <a:tr h="780504">
                <a:tc>
                  <a:txBody>
                    <a:bodyPr/>
                    <a:lstStyle/>
                    <a:p>
                      <a:r>
                        <a:rPr lang="en-GB" sz="2100"/>
                        <a:t>CRM</a:t>
                      </a:r>
                    </a:p>
                  </a:txBody>
                  <a:tcPr marL="105473" marR="105473" marT="52737" marB="52737"/>
                </a:tc>
                <a:tc>
                  <a:txBody>
                    <a:bodyPr/>
                    <a:lstStyle/>
                    <a:p>
                      <a:pPr lvl="0">
                        <a:buNone/>
                      </a:pPr>
                      <a:r>
                        <a:rPr lang="en-GB" sz="2100" b="0" i="0" u="none" strike="noStrike" noProof="0">
                          <a:latin typeface="Aptos"/>
                        </a:rPr>
                        <a:t>Manage customer relationships and sales.</a:t>
                      </a:r>
                      <a:endParaRPr lang="en-US" sz="2100"/>
                    </a:p>
                  </a:txBody>
                  <a:tcPr marL="105473" marR="105473" marT="52737" marB="52737"/>
                </a:tc>
                <a:tc>
                  <a:txBody>
                    <a:bodyPr/>
                    <a:lstStyle/>
                    <a:p>
                      <a:pPr lvl="0">
                        <a:buNone/>
                      </a:pPr>
                      <a:r>
                        <a:rPr lang="en-GB" sz="2100" b="0" i="0" u="none" strike="noStrike" noProof="0">
                          <a:latin typeface="Aptos"/>
                        </a:rPr>
                        <a:t>Better customer service and retention.</a:t>
                      </a:r>
                      <a:endParaRPr lang="en-US" sz="2100"/>
                    </a:p>
                  </a:txBody>
                  <a:tcPr marL="105473" marR="105473" marT="52737" marB="52737"/>
                </a:tc>
                <a:tc>
                  <a:txBody>
                    <a:bodyPr/>
                    <a:lstStyle/>
                    <a:p>
                      <a:pPr lvl="0">
                        <a:buNone/>
                      </a:pPr>
                      <a:r>
                        <a:rPr lang="en-GB" sz="2100" b="0" i="0" u="none" strike="noStrike" noProof="0">
                          <a:latin typeface="Aptos"/>
                        </a:rPr>
                        <a:t>Privacy risks and ongoing costs.</a:t>
                      </a:r>
                      <a:endParaRPr lang="en-US" sz="2100"/>
                    </a:p>
                  </a:txBody>
                  <a:tcPr marL="105473" marR="105473" marT="52737" marB="52737"/>
                </a:tc>
                <a:extLst>
                  <a:ext uri="{0D108BD9-81ED-4DB2-BD59-A6C34878D82A}">
                    <a16:rowId xmlns:a16="http://schemas.microsoft.com/office/drawing/2014/main" val="3731957651"/>
                  </a:ext>
                </a:extLst>
              </a:tr>
              <a:tr h="1096924">
                <a:tc>
                  <a:txBody>
                    <a:bodyPr/>
                    <a:lstStyle/>
                    <a:p>
                      <a:r>
                        <a:rPr lang="en-GB" sz="2100"/>
                        <a:t>ERP</a:t>
                      </a:r>
                    </a:p>
                  </a:txBody>
                  <a:tcPr marL="105473" marR="105473" marT="52737" marB="52737"/>
                </a:tc>
                <a:tc>
                  <a:txBody>
                    <a:bodyPr/>
                    <a:lstStyle/>
                    <a:p>
                      <a:pPr lvl="0">
                        <a:buNone/>
                      </a:pPr>
                      <a:r>
                        <a:rPr lang="en-GB" sz="2100" b="0" i="0" u="none" strike="noStrike" noProof="0">
                          <a:latin typeface="Aptos"/>
                        </a:rPr>
                        <a:t>Connect business departments and processes.</a:t>
                      </a:r>
                      <a:endParaRPr lang="en-US" sz="2100"/>
                    </a:p>
                  </a:txBody>
                  <a:tcPr marL="105473" marR="105473" marT="52737" marB="52737"/>
                </a:tc>
                <a:tc>
                  <a:txBody>
                    <a:bodyPr/>
                    <a:lstStyle/>
                    <a:p>
                      <a:pPr lvl="0">
                        <a:buNone/>
                      </a:pPr>
                      <a:r>
                        <a:rPr lang="en-GB" sz="2100" b="0" i="0" u="none" strike="noStrike" noProof="0">
                          <a:latin typeface="Aptos"/>
                        </a:rPr>
                        <a:t>Greater efficiency and data consistency.</a:t>
                      </a:r>
                      <a:endParaRPr lang="en-US" sz="2100"/>
                    </a:p>
                  </a:txBody>
                  <a:tcPr marL="105473" marR="105473" marT="52737" marB="52737"/>
                </a:tc>
                <a:tc>
                  <a:txBody>
                    <a:bodyPr/>
                    <a:lstStyle/>
                    <a:p>
                      <a:pPr lvl="0">
                        <a:buNone/>
                      </a:pPr>
                      <a:r>
                        <a:rPr lang="en-GB" sz="2100" b="0" i="0" u="none" strike="noStrike" noProof="0">
                          <a:latin typeface="Aptos"/>
                        </a:rPr>
                        <a:t>High implementation costs and complexity.</a:t>
                      </a:r>
                      <a:endParaRPr lang="en-US" sz="2100"/>
                    </a:p>
                  </a:txBody>
                  <a:tcPr marL="105473" marR="105473" marT="52737" marB="52737"/>
                </a:tc>
                <a:extLst>
                  <a:ext uri="{0D108BD9-81ED-4DB2-BD59-A6C34878D82A}">
                    <a16:rowId xmlns:a16="http://schemas.microsoft.com/office/drawing/2014/main" val="3346608214"/>
                  </a:ext>
                </a:extLst>
              </a:tr>
              <a:tr h="1096924">
                <a:tc>
                  <a:txBody>
                    <a:bodyPr/>
                    <a:lstStyle/>
                    <a:p>
                      <a:r>
                        <a:rPr lang="en-GB" sz="2100"/>
                        <a:t>DSS</a:t>
                      </a:r>
                    </a:p>
                  </a:txBody>
                  <a:tcPr marL="105473" marR="105473" marT="52737" marB="52737"/>
                </a:tc>
                <a:tc>
                  <a:txBody>
                    <a:bodyPr/>
                    <a:lstStyle/>
                    <a:p>
                      <a:pPr lvl="0">
                        <a:buNone/>
                      </a:pPr>
                      <a:r>
                        <a:rPr lang="en-GB" sz="2100" b="0" i="0" u="none" strike="noStrike" noProof="0">
                          <a:latin typeface="Aptos"/>
                        </a:rPr>
                        <a:t>Analyse data to support management decisions.</a:t>
                      </a:r>
                      <a:endParaRPr lang="en-US" sz="2100"/>
                    </a:p>
                  </a:txBody>
                  <a:tcPr marL="105473" marR="105473" marT="52737" marB="52737"/>
                </a:tc>
                <a:tc>
                  <a:txBody>
                    <a:bodyPr/>
                    <a:lstStyle/>
                    <a:p>
                      <a:pPr lvl="0">
                        <a:buNone/>
                      </a:pPr>
                      <a:r>
                        <a:rPr lang="en-GB" sz="2100" b="0" i="0" u="none" strike="noStrike" noProof="0">
                          <a:latin typeface="Aptos"/>
                        </a:rPr>
                        <a:t>Improved planning and problem-solving.</a:t>
                      </a:r>
                      <a:endParaRPr lang="en-US" sz="2100"/>
                    </a:p>
                  </a:txBody>
                  <a:tcPr marL="105473" marR="105473" marT="52737" marB="52737"/>
                </a:tc>
                <a:tc>
                  <a:txBody>
                    <a:bodyPr/>
                    <a:lstStyle/>
                    <a:p>
                      <a:pPr lvl="0">
                        <a:buNone/>
                      </a:pPr>
                      <a:r>
                        <a:rPr lang="en-GB" sz="2100" b="0" i="0" u="none" strike="noStrike" noProof="0">
                          <a:latin typeface="Aptos"/>
                        </a:rPr>
                        <a:t>Depends on accurate data and reliable models.</a:t>
                      </a:r>
                      <a:endParaRPr lang="en-US" sz="2100"/>
                    </a:p>
                  </a:txBody>
                  <a:tcPr marL="105473" marR="105473" marT="52737" marB="52737"/>
                </a:tc>
                <a:extLst>
                  <a:ext uri="{0D108BD9-81ED-4DB2-BD59-A6C34878D82A}">
                    <a16:rowId xmlns:a16="http://schemas.microsoft.com/office/drawing/2014/main" val="476235350"/>
                  </a:ext>
                </a:extLst>
              </a:tr>
            </a:tbl>
          </a:graphicData>
        </a:graphic>
      </p:graphicFrame>
    </p:spTree>
    <p:extLst>
      <p:ext uri="{BB962C8B-B14F-4D97-AF65-F5344CB8AC3E}">
        <p14:creationId xmlns:p14="http://schemas.microsoft.com/office/powerpoint/2010/main" val="39587884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65CACC-13E8-DBF1-17B4-AAADCC38B904}"/>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ea typeface="+mj-lt"/>
                <a:cs typeface="+mj-lt"/>
              </a:rPr>
              <a:t>Real-World Case Studies</a:t>
            </a:r>
            <a:endParaRPr lang="en-US" sz="4000">
              <a:solidFill>
                <a:srgbClr val="FFFFFF"/>
              </a:solidFill>
            </a:endParaRPr>
          </a:p>
        </p:txBody>
      </p:sp>
      <p:sp>
        <p:nvSpPr>
          <p:cNvPr id="3" name="Content Placeholder 2">
            <a:extLst>
              <a:ext uri="{FF2B5EF4-FFF2-40B4-BE49-F238E27FC236}">
                <a16:creationId xmlns:a16="http://schemas.microsoft.com/office/drawing/2014/main" id="{411B8C43-BCFC-8B24-2B2D-EFA5C95B75C7}"/>
              </a:ext>
            </a:extLst>
          </p:cNvPr>
          <p:cNvSpPr>
            <a:spLocks noGrp="1"/>
          </p:cNvSpPr>
          <p:nvPr>
            <p:ph idx="1"/>
          </p:nvPr>
        </p:nvSpPr>
        <p:spPr>
          <a:xfrm>
            <a:off x="4810259" y="649480"/>
            <a:ext cx="6555347" cy="5546047"/>
          </a:xfrm>
        </p:spPr>
        <p:txBody>
          <a:bodyPr vert="horz" lIns="91440" tIns="45720" rIns="91440" bIns="45720" rtlCol="0" anchor="ctr">
            <a:normAutofit/>
          </a:bodyPr>
          <a:lstStyle/>
          <a:p>
            <a:pPr marL="0" indent="0">
              <a:buNone/>
            </a:pPr>
            <a:r>
              <a:rPr lang="en-GB" sz="1400">
                <a:ea typeface="+mn-lt"/>
                <a:cs typeface="+mn-lt"/>
              </a:rPr>
              <a:t>1. </a:t>
            </a:r>
            <a:r>
              <a:rPr lang="en-GB" sz="1400" u="sng">
                <a:ea typeface="+mn-lt"/>
                <a:cs typeface="+mn-lt"/>
              </a:rPr>
              <a:t>Expereo – CRM (Salesforce)</a:t>
            </a:r>
            <a:endParaRPr lang="en-GB" sz="1400" u="sng"/>
          </a:p>
          <a:p>
            <a:pPr marL="0" indent="0">
              <a:buNone/>
            </a:pPr>
            <a:r>
              <a:rPr lang="en-GB" sz="1400" b="1">
                <a:ea typeface="+mn-lt"/>
                <a:cs typeface="+mn-lt"/>
              </a:rPr>
              <a:t>Challenge</a:t>
            </a:r>
            <a:r>
              <a:rPr lang="en-GB" sz="1400">
                <a:ea typeface="+mn-lt"/>
                <a:cs typeface="+mn-lt"/>
              </a:rPr>
              <a:t>: Manual processes and scattered customer information made business growth difficult.</a:t>
            </a:r>
            <a:endParaRPr lang="en-GB" sz="1400"/>
          </a:p>
          <a:p>
            <a:pPr marL="0" indent="0">
              <a:buNone/>
            </a:pPr>
            <a:r>
              <a:rPr lang="en-GB" sz="1400" b="1">
                <a:ea typeface="+mn-lt"/>
                <a:cs typeface="+mn-lt"/>
              </a:rPr>
              <a:t>Solution</a:t>
            </a:r>
            <a:r>
              <a:rPr lang="en-GB" sz="1400">
                <a:ea typeface="+mn-lt"/>
                <a:cs typeface="+mn-lt"/>
              </a:rPr>
              <a:t>: Introduced Salesforce to connect sales and customer service.</a:t>
            </a:r>
            <a:endParaRPr lang="en-GB" sz="1400"/>
          </a:p>
          <a:p>
            <a:pPr marL="0" indent="0">
              <a:buNone/>
            </a:pPr>
            <a:r>
              <a:rPr lang="en-GB" sz="1400" b="1">
                <a:ea typeface="+mn-lt"/>
                <a:cs typeface="+mn-lt"/>
              </a:rPr>
              <a:t>Result</a:t>
            </a:r>
            <a:r>
              <a:rPr lang="en-GB" sz="1400">
                <a:ea typeface="+mn-lt"/>
                <a:cs typeface="+mn-lt"/>
              </a:rPr>
              <a:t>: Service delivery became 30% faster, with customer satisfaction increasing by 25%.</a:t>
            </a:r>
            <a:endParaRPr lang="en-GB" sz="1400"/>
          </a:p>
          <a:p>
            <a:pPr marL="0" indent="0">
              <a:buNone/>
            </a:pPr>
            <a:r>
              <a:rPr lang="en-GB" sz="1400">
                <a:ea typeface="+mn-lt"/>
                <a:cs typeface="+mn-lt"/>
              </a:rPr>
              <a:t>2. </a:t>
            </a:r>
            <a:r>
              <a:rPr lang="en-GB" sz="1400" u="sng">
                <a:ea typeface="+mn-lt"/>
                <a:cs typeface="+mn-lt"/>
              </a:rPr>
              <a:t>Elegant Watch &amp; Jewellery – ERP (SAP)</a:t>
            </a:r>
            <a:endParaRPr lang="en-GB" sz="1400" u="sng"/>
          </a:p>
          <a:p>
            <a:pPr marL="0" indent="0">
              <a:buNone/>
            </a:pPr>
            <a:r>
              <a:rPr lang="en-GB" sz="1400" b="1">
                <a:ea typeface="+mn-lt"/>
                <a:cs typeface="+mn-lt"/>
              </a:rPr>
              <a:t>Challenge</a:t>
            </a:r>
            <a:r>
              <a:rPr lang="en-GB" sz="1400">
                <a:ea typeface="+mn-lt"/>
                <a:cs typeface="+mn-lt"/>
              </a:rPr>
              <a:t>: Needed better inventory control and more efficient business operations.</a:t>
            </a:r>
            <a:endParaRPr lang="en-GB" sz="1400"/>
          </a:p>
          <a:p>
            <a:pPr marL="0" indent="0">
              <a:buNone/>
            </a:pPr>
            <a:r>
              <a:rPr lang="en-GB" sz="1400" b="1">
                <a:ea typeface="+mn-lt"/>
                <a:cs typeface="+mn-lt"/>
              </a:rPr>
              <a:t>Solution</a:t>
            </a:r>
            <a:r>
              <a:rPr lang="en-GB" sz="1400">
                <a:ea typeface="+mn-lt"/>
                <a:cs typeface="+mn-lt"/>
              </a:rPr>
              <a:t>: Implemented SA</a:t>
            </a:r>
          </a:p>
          <a:p>
            <a:pPr marL="0" indent="0">
              <a:buNone/>
            </a:pPr>
            <a:r>
              <a:rPr lang="en-GB" sz="1400">
                <a:ea typeface="+mn-lt"/>
                <a:cs typeface="+mn-lt"/>
              </a:rPr>
              <a:t>P Cloud ERP to connect sales, inventory and financial information.</a:t>
            </a:r>
            <a:endParaRPr lang="en-GB" sz="1400"/>
          </a:p>
          <a:p>
            <a:pPr marL="0" indent="0">
              <a:buNone/>
            </a:pPr>
            <a:r>
              <a:rPr lang="en-GB" sz="1400" b="1">
                <a:ea typeface="+mn-lt"/>
                <a:cs typeface="+mn-lt"/>
              </a:rPr>
              <a:t>Result</a:t>
            </a:r>
            <a:r>
              <a:rPr lang="en-GB" sz="1400">
                <a:ea typeface="+mn-lt"/>
                <a:cs typeface="+mn-lt"/>
              </a:rPr>
              <a:t>: Reported a 15–20% year-on-year reduction in inventory holding costs.</a:t>
            </a:r>
          </a:p>
          <a:p>
            <a:pPr>
              <a:buNone/>
            </a:pPr>
            <a:r>
              <a:rPr lang="en-GB" sz="1400">
                <a:ea typeface="+mn-lt"/>
                <a:cs typeface="+mn-lt"/>
              </a:rPr>
              <a:t>3.</a:t>
            </a:r>
            <a:r>
              <a:rPr lang="en-GB" sz="1400" u="sng">
                <a:ea typeface="+mn-lt"/>
                <a:cs typeface="+mn-lt"/>
              </a:rPr>
              <a:t> Medtronic – Decision Support (Power BI)</a:t>
            </a:r>
            <a:endParaRPr lang="en-GB" sz="1400" u="sng"/>
          </a:p>
          <a:p>
            <a:pPr>
              <a:buNone/>
            </a:pPr>
            <a:r>
              <a:rPr lang="en-GB" sz="1400" b="1">
                <a:ea typeface="+mn-lt"/>
                <a:cs typeface="+mn-lt"/>
              </a:rPr>
              <a:t>Challenge</a:t>
            </a:r>
            <a:r>
              <a:rPr lang="en-GB" sz="1400">
                <a:ea typeface="+mn-lt"/>
                <a:cs typeface="+mn-lt"/>
              </a:rPr>
              <a:t>: Thousands of separate dashboards made data analysis complicated.</a:t>
            </a:r>
            <a:endParaRPr lang="en-GB" sz="1400"/>
          </a:p>
          <a:p>
            <a:pPr>
              <a:buNone/>
            </a:pPr>
            <a:r>
              <a:rPr lang="en-GB" sz="1400" b="1">
                <a:ea typeface="+mn-lt"/>
                <a:cs typeface="+mn-lt"/>
              </a:rPr>
              <a:t>Solution</a:t>
            </a:r>
            <a:r>
              <a:rPr lang="en-GB" sz="1400">
                <a:ea typeface="+mn-lt"/>
                <a:cs typeface="+mn-lt"/>
              </a:rPr>
              <a:t>: Used Power BI to create a centralised analytics system.</a:t>
            </a:r>
            <a:endParaRPr lang="en-GB" sz="1400"/>
          </a:p>
          <a:p>
            <a:pPr>
              <a:buNone/>
            </a:pPr>
            <a:r>
              <a:rPr lang="en-GB" sz="1400" b="1">
                <a:ea typeface="+mn-lt"/>
                <a:cs typeface="+mn-lt"/>
              </a:rPr>
              <a:t>Result</a:t>
            </a:r>
            <a:r>
              <a:rPr lang="en-GB" sz="1400">
                <a:ea typeface="+mn-lt"/>
                <a:cs typeface="+mn-lt"/>
              </a:rPr>
              <a:t>: Reported automating more than 240,000 hours of work and improving access to information.</a:t>
            </a:r>
            <a:endParaRPr lang="en-GB" sz="1400"/>
          </a:p>
          <a:p>
            <a:pPr>
              <a:buNone/>
            </a:pPr>
            <a:r>
              <a:rPr lang="en-GB" sz="1400" b="1">
                <a:ea typeface="+mn-lt"/>
                <a:cs typeface="+mn-lt"/>
              </a:rPr>
              <a:t>Key Takeaway</a:t>
            </a:r>
            <a:r>
              <a:rPr lang="en-GB" sz="1400">
                <a:ea typeface="+mn-lt"/>
                <a:cs typeface="+mn-lt"/>
              </a:rPr>
              <a:t>: These examples show how information systems can improve customer service, lower operating costs and support better business decisions.</a:t>
            </a:r>
          </a:p>
          <a:p>
            <a:pPr marL="0" indent="0">
              <a:buNone/>
            </a:pPr>
            <a:endParaRPr lang="en-GB" sz="1400"/>
          </a:p>
          <a:p>
            <a:pPr marL="0" indent="0">
              <a:buNone/>
            </a:pPr>
            <a:endParaRPr lang="en-GB" sz="1400"/>
          </a:p>
          <a:p>
            <a:endParaRPr lang="en-GB" sz="1400"/>
          </a:p>
        </p:txBody>
      </p:sp>
    </p:spTree>
    <p:extLst>
      <p:ext uri="{BB962C8B-B14F-4D97-AF65-F5344CB8AC3E}">
        <p14:creationId xmlns:p14="http://schemas.microsoft.com/office/powerpoint/2010/main" val="27065001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CC7D015-0DD8-420F-A568-AC4FEDC412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DC595556-C814-4F1F-B0E5-71812F38A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descr="Mobile device with apps">
            <a:extLst>
              <a:ext uri="{FF2B5EF4-FFF2-40B4-BE49-F238E27FC236}">
                <a16:creationId xmlns:a16="http://schemas.microsoft.com/office/drawing/2014/main" id="{0BBED440-F37E-17FD-49D3-0ABFCD0859BD}"/>
              </a:ext>
            </a:extLst>
          </p:cNvPr>
          <p:cNvPicPr>
            <a:picLocks noChangeAspect="1"/>
          </p:cNvPicPr>
          <p:nvPr/>
        </p:nvPicPr>
        <p:blipFill>
          <a:blip r:embed="rId2">
            <a:alphaModFix amt="60000"/>
          </a:blip>
          <a:srcRect r="-2" b="-2"/>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452DF273-C369-D2DC-8E2A-5CAFE4EF85E7}"/>
              </a:ext>
            </a:extLst>
          </p:cNvPr>
          <p:cNvSpPr>
            <a:spLocks noGrp="1"/>
          </p:cNvSpPr>
          <p:nvPr>
            <p:ph type="title"/>
          </p:nvPr>
        </p:nvSpPr>
        <p:spPr>
          <a:xfrm>
            <a:off x="838200" y="557189"/>
            <a:ext cx="4155825" cy="5571898"/>
          </a:xfrm>
        </p:spPr>
        <p:txBody>
          <a:bodyPr>
            <a:normAutofit/>
          </a:bodyPr>
          <a:lstStyle/>
          <a:p>
            <a:r>
              <a:rPr lang="en-GB">
                <a:solidFill>
                  <a:srgbClr val="FFFFFF"/>
                </a:solidFill>
                <a:ea typeface="+mj-lt"/>
                <a:cs typeface="+mj-lt"/>
              </a:rPr>
              <a:t>Ethical Considerations in Information Systems</a:t>
            </a:r>
            <a:endParaRPr lang="en-US">
              <a:solidFill>
                <a:srgbClr val="FFFFFF"/>
              </a:solidFill>
            </a:endParaRPr>
          </a:p>
        </p:txBody>
      </p:sp>
      <p:sp>
        <p:nvSpPr>
          <p:cNvPr id="3" name="Content Placeholder 2">
            <a:extLst>
              <a:ext uri="{FF2B5EF4-FFF2-40B4-BE49-F238E27FC236}">
                <a16:creationId xmlns:a16="http://schemas.microsoft.com/office/drawing/2014/main" id="{F4D80664-954D-F4FF-9E04-3585E3DA963E}"/>
              </a:ext>
            </a:extLst>
          </p:cNvPr>
          <p:cNvSpPr>
            <a:spLocks noGrp="1"/>
          </p:cNvSpPr>
          <p:nvPr>
            <p:ph idx="1"/>
          </p:nvPr>
        </p:nvSpPr>
        <p:spPr>
          <a:xfrm>
            <a:off x="5186552" y="557189"/>
            <a:ext cx="6167246" cy="5571898"/>
          </a:xfrm>
        </p:spPr>
        <p:txBody>
          <a:bodyPr vert="horz" lIns="91440" tIns="45720" rIns="91440" bIns="45720" rtlCol="0" anchor="ctr">
            <a:normAutofit/>
          </a:bodyPr>
          <a:lstStyle/>
          <a:p>
            <a:pPr marL="0" indent="0">
              <a:buNone/>
            </a:pPr>
            <a:r>
              <a:rPr lang="en-GB" sz="1100">
                <a:solidFill>
                  <a:srgbClr val="FFFFFF"/>
                </a:solidFill>
                <a:ea typeface="+mn-lt"/>
                <a:cs typeface="+mn-lt"/>
              </a:rPr>
              <a:t>Although information systems offer many benefits, businesses must consider how technology affects customers, employees and personal information.</a:t>
            </a:r>
            <a:endParaRPr lang="en-GB" sz="1100">
              <a:solidFill>
                <a:srgbClr val="FFFFFF"/>
              </a:solidFill>
            </a:endParaRPr>
          </a:p>
          <a:p>
            <a:endParaRPr lang="en-GB" sz="1100">
              <a:solidFill>
                <a:srgbClr val="FFFFFF"/>
              </a:solidFill>
            </a:endParaRPr>
          </a:p>
          <a:p>
            <a:pPr marL="0" indent="0">
              <a:buNone/>
            </a:pPr>
            <a:r>
              <a:rPr lang="en-GB" sz="1100" b="1">
                <a:solidFill>
                  <a:srgbClr val="FFFFFF"/>
                </a:solidFill>
                <a:ea typeface="+mn-lt"/>
                <a:cs typeface="+mn-lt"/>
              </a:rPr>
              <a:t>Data Privacy</a:t>
            </a:r>
            <a:endParaRPr lang="en-GB" sz="1100" b="1">
              <a:solidFill>
                <a:srgbClr val="FFFFFF"/>
              </a:solidFill>
            </a:endParaRPr>
          </a:p>
          <a:p>
            <a:r>
              <a:rPr lang="en-GB" sz="1100">
                <a:solidFill>
                  <a:srgbClr val="FFFFFF"/>
                </a:solidFill>
                <a:ea typeface="+mn-lt"/>
                <a:cs typeface="+mn-lt"/>
              </a:rPr>
              <a:t>Businesses must protect personal information and follow data protection laws, including the UK GDPR.</a:t>
            </a:r>
            <a:endParaRPr lang="en-GB" sz="1100">
              <a:solidFill>
                <a:srgbClr val="FFFFFF"/>
              </a:solidFill>
            </a:endParaRPr>
          </a:p>
          <a:p>
            <a:endParaRPr lang="en-GB" sz="1100">
              <a:solidFill>
                <a:srgbClr val="FFFFFF"/>
              </a:solidFill>
            </a:endParaRPr>
          </a:p>
          <a:p>
            <a:pPr marL="0" indent="0">
              <a:buNone/>
            </a:pPr>
            <a:r>
              <a:rPr lang="en-GB" sz="1100" b="1">
                <a:solidFill>
                  <a:srgbClr val="FFFFFF"/>
                </a:solidFill>
                <a:ea typeface="+mn-lt"/>
                <a:cs typeface="+mn-lt"/>
              </a:rPr>
              <a:t>Cybersecurity Risks</a:t>
            </a:r>
            <a:endParaRPr lang="en-GB" sz="1100" b="1">
              <a:solidFill>
                <a:srgbClr val="FFFFFF"/>
              </a:solidFill>
            </a:endParaRPr>
          </a:p>
          <a:p>
            <a:r>
              <a:rPr lang="en-GB" sz="1100">
                <a:solidFill>
                  <a:srgbClr val="FFFFFF"/>
                </a:solidFill>
                <a:ea typeface="+mn-lt"/>
                <a:cs typeface="+mn-lt"/>
              </a:rPr>
              <a:t>Cyberattacks and data breaches can expose sensitive information, damage customer trust and disrupt business operations.</a:t>
            </a:r>
            <a:endParaRPr lang="en-GB" sz="1100">
              <a:solidFill>
                <a:srgbClr val="FFFFFF"/>
              </a:solidFill>
            </a:endParaRPr>
          </a:p>
          <a:p>
            <a:endParaRPr lang="en-GB" sz="1100">
              <a:solidFill>
                <a:srgbClr val="FFFFFF"/>
              </a:solidFill>
            </a:endParaRPr>
          </a:p>
          <a:p>
            <a:pPr marL="0" indent="0">
              <a:buNone/>
            </a:pPr>
            <a:r>
              <a:rPr lang="en-GB" sz="1100" b="1">
                <a:solidFill>
                  <a:srgbClr val="FFFFFF"/>
                </a:solidFill>
                <a:ea typeface="+mn-lt"/>
                <a:cs typeface="+mn-lt"/>
              </a:rPr>
              <a:t>AI Bias and Decision-Making</a:t>
            </a:r>
            <a:endParaRPr lang="en-GB" sz="1100" b="1">
              <a:solidFill>
                <a:srgbClr val="FFFFFF"/>
              </a:solidFill>
            </a:endParaRPr>
          </a:p>
          <a:p>
            <a:r>
              <a:rPr lang="en-GB" sz="1100">
                <a:solidFill>
                  <a:srgbClr val="FFFFFF"/>
                </a:solidFill>
                <a:ea typeface="+mn-lt"/>
                <a:cs typeface="+mn-lt"/>
              </a:rPr>
              <a:t>AI systems may produce unfair outcomes when their training data or design contains bias. Human oversight remains important.</a:t>
            </a:r>
            <a:endParaRPr lang="en-GB" sz="1100">
              <a:solidFill>
                <a:srgbClr val="FFFFFF"/>
              </a:solidFill>
            </a:endParaRPr>
          </a:p>
          <a:p>
            <a:endParaRPr lang="en-GB" sz="1100">
              <a:solidFill>
                <a:srgbClr val="FFFFFF"/>
              </a:solidFill>
            </a:endParaRPr>
          </a:p>
          <a:p>
            <a:pPr marL="0" indent="0">
              <a:buNone/>
            </a:pPr>
            <a:r>
              <a:rPr lang="en-GB" sz="1100" b="1">
                <a:solidFill>
                  <a:srgbClr val="FFFFFF"/>
                </a:solidFill>
                <a:ea typeface="+mn-lt"/>
                <a:cs typeface="+mn-lt"/>
              </a:rPr>
              <a:t>Employee Monitoring</a:t>
            </a:r>
            <a:endParaRPr lang="en-GB" sz="1100" b="1">
              <a:solidFill>
                <a:srgbClr val="FFFFFF"/>
              </a:solidFill>
            </a:endParaRPr>
          </a:p>
          <a:p>
            <a:r>
              <a:rPr lang="en-GB" sz="1100">
                <a:solidFill>
                  <a:srgbClr val="FFFFFF"/>
                </a:solidFill>
                <a:ea typeface="+mn-lt"/>
                <a:cs typeface="+mn-lt"/>
              </a:rPr>
              <a:t>Monitoring workplace activities can improve security, but excessive surveillance may reduce employee trust and raise privacy concerns.</a:t>
            </a:r>
            <a:endParaRPr lang="en-GB" sz="1100">
              <a:solidFill>
                <a:srgbClr val="FFFFFF"/>
              </a:solidFill>
            </a:endParaRPr>
          </a:p>
          <a:p>
            <a:endParaRPr lang="en-GB" sz="1100">
              <a:solidFill>
                <a:srgbClr val="FFFFFF"/>
              </a:solidFill>
            </a:endParaRPr>
          </a:p>
          <a:p>
            <a:pPr marL="0" indent="0">
              <a:buNone/>
            </a:pPr>
            <a:r>
              <a:rPr lang="en-GB" sz="1100">
                <a:solidFill>
                  <a:srgbClr val="FFFFFF"/>
                </a:solidFill>
                <a:ea typeface="+mn-lt"/>
                <a:cs typeface="+mn-lt"/>
              </a:rPr>
              <a:t>Sources: Information Commissioner's Office (ICO), guidance on data protection, AI and workplace monitoring.</a:t>
            </a:r>
            <a:endParaRPr lang="en-GB" sz="1100">
              <a:solidFill>
                <a:srgbClr val="FFFFFF"/>
              </a:solidFill>
            </a:endParaRPr>
          </a:p>
        </p:txBody>
      </p:sp>
    </p:spTree>
    <p:extLst>
      <p:ext uri="{BB962C8B-B14F-4D97-AF65-F5344CB8AC3E}">
        <p14:creationId xmlns:p14="http://schemas.microsoft.com/office/powerpoint/2010/main" val="14379826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5A8813-E77D-76EF-AE5B-70C49D313558}"/>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ea typeface="+mj-lt"/>
                <a:cs typeface="+mj-lt"/>
              </a:rPr>
              <a:t>Managing Ethical Risks in Information Systems</a:t>
            </a:r>
            <a:endParaRPr lang="en-US" sz="4000">
              <a:solidFill>
                <a:srgbClr val="FFFFFF"/>
              </a:solidFill>
            </a:endParaRPr>
          </a:p>
        </p:txBody>
      </p:sp>
      <p:sp>
        <p:nvSpPr>
          <p:cNvPr id="3" name="Content Placeholder 2">
            <a:extLst>
              <a:ext uri="{FF2B5EF4-FFF2-40B4-BE49-F238E27FC236}">
                <a16:creationId xmlns:a16="http://schemas.microsoft.com/office/drawing/2014/main" id="{481D1850-27C2-D347-89BB-850811DC14C3}"/>
              </a:ext>
            </a:extLst>
          </p:cNvPr>
          <p:cNvSpPr>
            <a:spLocks noGrp="1"/>
          </p:cNvSpPr>
          <p:nvPr>
            <p:ph idx="1"/>
          </p:nvPr>
        </p:nvSpPr>
        <p:spPr>
          <a:xfrm>
            <a:off x="4810259" y="649480"/>
            <a:ext cx="6555347" cy="5546047"/>
          </a:xfrm>
        </p:spPr>
        <p:txBody>
          <a:bodyPr vert="horz" lIns="91440" tIns="45720" rIns="91440" bIns="45720" rtlCol="0" anchor="ctr">
            <a:normAutofit/>
          </a:bodyPr>
          <a:lstStyle/>
          <a:p>
            <a:pPr marL="0" indent="0">
              <a:buNone/>
            </a:pPr>
            <a:r>
              <a:rPr lang="en-GB" sz="1100"/>
              <a:t>Businesses need clear policies and effective security measures to ensure information systems are used safely, fairly and responsibly.</a:t>
            </a:r>
          </a:p>
          <a:p>
            <a:endParaRPr lang="en-GB" sz="1100"/>
          </a:p>
          <a:p>
            <a:pPr marL="0" indent="0">
              <a:buNone/>
            </a:pPr>
            <a:r>
              <a:rPr lang="en-GB" sz="1100" b="1"/>
              <a:t>Protecting Personal Data</a:t>
            </a:r>
          </a:p>
          <a:p>
            <a:r>
              <a:rPr lang="en-GB" sz="1100"/>
              <a:t>Use encryption, strong passwords and restricted access to protect customer and employee information.</a:t>
            </a:r>
          </a:p>
          <a:p>
            <a:endParaRPr lang="en-GB" sz="1100"/>
          </a:p>
          <a:p>
            <a:pPr marL="0" indent="0">
              <a:buNone/>
            </a:pPr>
            <a:r>
              <a:rPr lang="en-GB" sz="1100" b="1"/>
              <a:t>Employee Training</a:t>
            </a:r>
          </a:p>
          <a:p>
            <a:r>
              <a:rPr lang="en-GB" sz="1100"/>
              <a:t>Provide regular training on cybersecurity, data protection and responsible technology use.</a:t>
            </a:r>
          </a:p>
          <a:p>
            <a:endParaRPr lang="en-GB" sz="1100"/>
          </a:p>
          <a:p>
            <a:pPr marL="0" indent="0">
              <a:buNone/>
            </a:pPr>
            <a:r>
              <a:rPr lang="en-GB" sz="1100" b="1"/>
              <a:t>Fair AI Decision-Making</a:t>
            </a:r>
          </a:p>
          <a:p>
            <a:r>
              <a:rPr lang="en-GB" sz="1100"/>
              <a:t>Check AI systems for bias, review important automated decisions and maintain human oversight.</a:t>
            </a:r>
          </a:p>
          <a:p>
            <a:endParaRPr lang="en-GB" sz="1100"/>
          </a:p>
          <a:p>
            <a:pPr marL="0" indent="0">
              <a:buNone/>
            </a:pPr>
            <a:r>
              <a:rPr lang="en-GB" sz="1100" b="1"/>
              <a:t>Responsible Employee Monitoring</a:t>
            </a:r>
          </a:p>
          <a:p>
            <a:r>
              <a:rPr lang="en-GB" sz="1100"/>
              <a:t>Explain monitoring practices clearly, collect only necessary information and respect employee privacy.</a:t>
            </a:r>
          </a:p>
          <a:p>
            <a:endParaRPr lang="en-GB" sz="1100"/>
          </a:p>
          <a:p>
            <a:pPr marL="0" indent="0">
              <a:buNone/>
            </a:pPr>
            <a:r>
              <a:rPr lang="en-GB" sz="1100" i="1"/>
              <a:t>Key Recommendation: Businesses should regularly review their systems and policies to maintain security, fairness and customer trust.</a:t>
            </a:r>
          </a:p>
        </p:txBody>
      </p:sp>
    </p:spTree>
    <p:extLst>
      <p:ext uri="{BB962C8B-B14F-4D97-AF65-F5344CB8AC3E}">
        <p14:creationId xmlns:p14="http://schemas.microsoft.com/office/powerpoint/2010/main" val="12396089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0997" y="381001"/>
            <a:ext cx="6858001" cy="6095995"/>
          </a:xfrm>
          <a:prstGeom prst="rect">
            <a:avLst/>
          </a:prstGeom>
          <a:ln>
            <a:noFill/>
          </a:ln>
          <a:effectLst>
            <a:outerShdw blurRad="381000" dist="101600" sx="99000" sy="99000" algn="l" rotWithShape="0">
              <a:prstClr val="black">
                <a:alpha val="1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60A907-5E37-0D82-BEFD-06B822504677}"/>
              </a:ext>
            </a:extLst>
          </p:cNvPr>
          <p:cNvSpPr>
            <a:spLocks noGrp="1"/>
          </p:cNvSpPr>
          <p:nvPr>
            <p:ph type="title"/>
          </p:nvPr>
        </p:nvSpPr>
        <p:spPr>
          <a:xfrm>
            <a:off x="707413" y="4544704"/>
            <a:ext cx="4792635" cy="1811645"/>
          </a:xfrm>
        </p:spPr>
        <p:txBody>
          <a:bodyPr anchor="ctr">
            <a:normAutofit/>
          </a:bodyPr>
          <a:lstStyle/>
          <a:p>
            <a:r>
              <a:rPr lang="en-GB" sz="4000">
                <a:ea typeface="+mj-lt"/>
                <a:cs typeface="+mj-lt"/>
              </a:rPr>
              <a:t>Recommendations and Conclusion</a:t>
            </a:r>
            <a:endParaRPr lang="en-US" sz="4000"/>
          </a:p>
        </p:txBody>
      </p:sp>
      <p:pic>
        <p:nvPicPr>
          <p:cNvPr id="5" name="Picture 4">
            <a:extLst>
              <a:ext uri="{FF2B5EF4-FFF2-40B4-BE49-F238E27FC236}">
                <a16:creationId xmlns:a16="http://schemas.microsoft.com/office/drawing/2014/main" id="{C90071E6-73C1-5D71-764F-6A2B634DE863}"/>
              </a:ext>
            </a:extLst>
          </p:cNvPr>
          <p:cNvPicPr>
            <a:picLocks noChangeAspect="1"/>
          </p:cNvPicPr>
          <p:nvPr/>
        </p:nvPicPr>
        <p:blipFill>
          <a:blip r:embed="rId2"/>
          <a:srcRect r="21875" b="6250"/>
          <a:stretch>
            <a:fillRect/>
          </a:stretch>
        </p:blipFill>
        <p:spPr>
          <a:xfrm>
            <a:off x="-1" y="10"/>
            <a:ext cx="6096001" cy="4114790"/>
          </a:xfrm>
          <a:prstGeom prst="rect">
            <a:avLst/>
          </a:prstGeom>
        </p:spPr>
      </p:pic>
      <p:sp>
        <p:nvSpPr>
          <p:cNvPr id="3" name="Content Placeholder 2">
            <a:extLst>
              <a:ext uri="{FF2B5EF4-FFF2-40B4-BE49-F238E27FC236}">
                <a16:creationId xmlns:a16="http://schemas.microsoft.com/office/drawing/2014/main" id="{745B62E8-1D32-A086-BD7F-9A43E96FE322}"/>
              </a:ext>
            </a:extLst>
          </p:cNvPr>
          <p:cNvSpPr>
            <a:spLocks noGrp="1"/>
          </p:cNvSpPr>
          <p:nvPr>
            <p:ph idx="1"/>
          </p:nvPr>
        </p:nvSpPr>
        <p:spPr>
          <a:xfrm>
            <a:off x="6803410" y="691912"/>
            <a:ext cx="4585646" cy="5474173"/>
          </a:xfrm>
        </p:spPr>
        <p:txBody>
          <a:bodyPr vert="horz" lIns="91440" tIns="45720" rIns="91440" bIns="45720" rtlCol="0" anchor="ctr">
            <a:normAutofit/>
          </a:bodyPr>
          <a:lstStyle/>
          <a:p>
            <a:pPr marL="0" indent="0">
              <a:buNone/>
            </a:pPr>
            <a:r>
              <a:rPr lang="en-GB" sz="1000"/>
              <a:t>Based on the analysis, a growing business should introduce information systems gradually, focusing on its most important needs and available resources.</a:t>
            </a:r>
          </a:p>
          <a:p>
            <a:endParaRPr lang="en-GB" sz="1000"/>
          </a:p>
          <a:p>
            <a:pPr marL="0" indent="0">
              <a:buNone/>
            </a:pPr>
            <a:r>
              <a:rPr lang="en-GB" sz="1000" b="1"/>
              <a:t>1. Prioritise CRM</a:t>
            </a:r>
          </a:p>
          <a:p>
            <a:r>
              <a:rPr lang="en-GB" sz="1000"/>
              <a:t>Introduce CRM first to improve customer relationships, organise sales information and provide better customer service.</a:t>
            </a:r>
          </a:p>
          <a:p>
            <a:endParaRPr lang="en-GB" sz="1000"/>
          </a:p>
          <a:p>
            <a:pPr marL="0" indent="0">
              <a:buNone/>
            </a:pPr>
            <a:r>
              <a:rPr lang="en-GB" sz="1000" b="1"/>
              <a:t>2. Implement ERP as the Business Expands</a:t>
            </a:r>
          </a:p>
          <a:p>
            <a:r>
              <a:rPr lang="en-GB" sz="1000"/>
              <a:t>Consider ERP when operations become more complex, helping departments share information and reduce duplicated work.</a:t>
            </a:r>
          </a:p>
          <a:p>
            <a:endParaRPr lang="en-GB" sz="1000"/>
          </a:p>
          <a:p>
            <a:pPr marL="0" indent="0">
              <a:buNone/>
            </a:pPr>
            <a:r>
              <a:rPr lang="en-GB" sz="1000" b="1"/>
              <a:t>3. Introduce Decision-Support Tools</a:t>
            </a:r>
          </a:p>
          <a:p>
            <a:r>
              <a:rPr lang="en-GB" sz="1000"/>
              <a:t>Use analytics tools such as Power BI to monitor business performance, identify trends and support future planning.</a:t>
            </a:r>
          </a:p>
          <a:p>
            <a:endParaRPr lang="en-GB" sz="1000"/>
          </a:p>
          <a:p>
            <a:pPr marL="0" indent="0">
              <a:buNone/>
            </a:pPr>
            <a:r>
              <a:rPr lang="en-GB" sz="1000" b="1"/>
              <a:t>4. Maintain Responsible Technology Use</a:t>
            </a:r>
          </a:p>
          <a:p>
            <a:r>
              <a:rPr lang="en-GB" sz="1000"/>
              <a:t>Provide staff training, protect sensitive information and regularly review security and ethical practices.</a:t>
            </a:r>
          </a:p>
          <a:p>
            <a:endParaRPr lang="en-GB" sz="1000"/>
          </a:p>
          <a:p>
            <a:pPr marL="0" indent="0">
              <a:buNone/>
            </a:pPr>
            <a:r>
              <a:rPr lang="en-GB" sz="1000" b="1"/>
              <a:t>Conclusion</a:t>
            </a:r>
            <a:r>
              <a:rPr lang="en-GB" sz="1000"/>
              <a:t> :</a:t>
            </a:r>
          </a:p>
          <a:p>
            <a:pPr marL="0" indent="0">
              <a:buNone/>
            </a:pPr>
            <a:r>
              <a:rPr lang="en-GB" sz="1000"/>
              <a:t>CRM, ERP and DSS each contribute to business success in different ways. By selecting systems that match its needs, a growing business can improve efficiency, make informed decisions and build stronger customer relationships.</a:t>
            </a:r>
          </a:p>
        </p:txBody>
      </p:sp>
    </p:spTree>
    <p:extLst>
      <p:ext uri="{BB962C8B-B14F-4D97-AF65-F5344CB8AC3E}">
        <p14:creationId xmlns:p14="http://schemas.microsoft.com/office/powerpoint/2010/main" val="42193712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38F5530-DA31-4B62-8DF9-56A1A3B6B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AEFAF95-013F-4375-AAF4-033AC93F5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68735E28-7236-42D8-A5E1-A0F302FE87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3" name="Oval 12">
              <a:extLst>
                <a:ext uri="{FF2B5EF4-FFF2-40B4-BE49-F238E27FC236}">
                  <a16:creationId xmlns:a16="http://schemas.microsoft.com/office/drawing/2014/main" id="{F3642881-D4B2-4CC2-A287-0FA0006F3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901C50C6-CC43-4D9E-B2AB-F373712E43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26E7187D-0938-461D-BFC5-89EEF35062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934C951A-9754-438B-9D57-E6B93B6E4C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FCCC8FCE-0563-4147-B2A2-7C81702EBE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5E68FC26-41A9-4C82-BE7F-E9344CDC4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9">
            <a:extLst>
              <a:ext uri="{FF2B5EF4-FFF2-40B4-BE49-F238E27FC236}">
                <a16:creationId xmlns:a16="http://schemas.microsoft.com/office/drawing/2014/main" id="{FBB336D1-2562-4680-B29B-E22C603C0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9EED3885-4010-4FBE-A045-DC59CAE782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3" name="Straight Connector 22">
              <a:extLst>
                <a:ext uri="{FF2B5EF4-FFF2-40B4-BE49-F238E27FC236}">
                  <a16:creationId xmlns:a16="http://schemas.microsoft.com/office/drawing/2014/main" id="{C3D74F45-ED22-46E8-8A8C-85550ED981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7F675583-78ED-4BEC-8424-37068227E8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C9BD9726-207D-4725-AA6E-5147080D5B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B1A43941-4783-4A0B-9385-1952F9F89D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8" name="Rectangle 27">
            <a:extLst>
              <a:ext uri="{FF2B5EF4-FFF2-40B4-BE49-F238E27FC236}">
                <a16:creationId xmlns:a16="http://schemas.microsoft.com/office/drawing/2014/main" id="{B4806F9C-3233-4FC3-B300-D5AA58A5CD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70E3F9FC-BB7B-433D-8A4F-1BCFA582E0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1" name="Straight Connector 30">
              <a:extLst>
                <a:ext uri="{FF2B5EF4-FFF2-40B4-BE49-F238E27FC236}">
                  <a16:creationId xmlns:a16="http://schemas.microsoft.com/office/drawing/2014/main" id="{1406F394-9D6F-4986-A3AF-6EF16DEDE62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4F98CF1-0C8F-435D-846B-D3C506378F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781ACDD-4A0F-4369-A468-3FEC355F8E2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BB34D61-E762-4862-9DA8-702D97A362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448EC277-6C44-0F9A-83AC-623373867D91}"/>
              </a:ext>
            </a:extLst>
          </p:cNvPr>
          <p:cNvSpPr>
            <a:spLocks noGrp="1"/>
          </p:cNvSpPr>
          <p:nvPr>
            <p:ph type="title"/>
          </p:nvPr>
        </p:nvSpPr>
        <p:spPr>
          <a:xfrm>
            <a:off x="630936" y="630936"/>
            <a:ext cx="5465064" cy="5626947"/>
          </a:xfrm>
          <a:noFill/>
        </p:spPr>
        <p:txBody>
          <a:bodyPr anchor="ctr">
            <a:normAutofit/>
          </a:bodyPr>
          <a:lstStyle/>
          <a:p>
            <a:r>
              <a:rPr lang="en-GB" sz="4800">
                <a:solidFill>
                  <a:schemeClr val="bg1"/>
                </a:solidFill>
              </a:rPr>
              <a:t>References</a:t>
            </a:r>
          </a:p>
        </p:txBody>
      </p:sp>
      <p:sp>
        <p:nvSpPr>
          <p:cNvPr id="3" name="Content Placeholder 2">
            <a:extLst>
              <a:ext uri="{FF2B5EF4-FFF2-40B4-BE49-F238E27FC236}">
                <a16:creationId xmlns:a16="http://schemas.microsoft.com/office/drawing/2014/main" id="{11CE911D-247E-DA4E-5A36-BE4166B25B61}"/>
              </a:ext>
            </a:extLst>
          </p:cNvPr>
          <p:cNvSpPr>
            <a:spLocks noGrp="1"/>
          </p:cNvSpPr>
          <p:nvPr>
            <p:ph idx="1"/>
          </p:nvPr>
        </p:nvSpPr>
        <p:spPr>
          <a:xfrm>
            <a:off x="6502152" y="630936"/>
            <a:ext cx="4978592" cy="5626957"/>
          </a:xfrm>
          <a:noFill/>
        </p:spPr>
        <p:txBody>
          <a:bodyPr vert="horz" lIns="91440" tIns="45720" rIns="91440" bIns="45720" rtlCol="0" anchor="ctr">
            <a:normAutofit/>
          </a:bodyPr>
          <a:lstStyle/>
          <a:p>
            <a:pPr marL="0" indent="0">
              <a:buNone/>
            </a:pPr>
            <a:r>
              <a:rPr lang="en-GB" sz="1000">
                <a:solidFill>
                  <a:schemeClr val="bg1"/>
                </a:solidFill>
                <a:ea typeface="+mn-lt"/>
                <a:cs typeface="+mn-lt"/>
              </a:rPr>
              <a:t>1.</a:t>
            </a:r>
            <a:endParaRPr lang="en-GB" sz="1000">
              <a:solidFill>
                <a:schemeClr val="bg1"/>
              </a:solidFill>
            </a:endParaRPr>
          </a:p>
          <a:p>
            <a:r>
              <a:rPr lang="en-GB" sz="1000">
                <a:solidFill>
                  <a:schemeClr val="bg1"/>
                </a:solidFill>
                <a:ea typeface="+mn-lt"/>
                <a:cs typeface="+mn-lt"/>
              </a:rPr>
              <a:t>Information Commissioner's Office (ICO) (n.d.) A guide to data security.</a:t>
            </a:r>
            <a:endParaRPr lang="en-GB" sz="1000">
              <a:solidFill>
                <a:schemeClr val="bg1"/>
              </a:solidFill>
            </a:endParaRPr>
          </a:p>
          <a:p>
            <a:pPr marL="0" indent="0">
              <a:buNone/>
            </a:pPr>
            <a:r>
              <a:rPr lang="en-GB" sz="1000">
                <a:solidFill>
                  <a:schemeClr val="bg1"/>
                </a:solidFill>
                <a:ea typeface="+mn-lt"/>
                <a:cs typeface="+mn-lt"/>
              </a:rPr>
              <a:t>2.</a:t>
            </a:r>
            <a:endParaRPr lang="en-GB" sz="1000">
              <a:solidFill>
                <a:schemeClr val="bg1"/>
              </a:solidFill>
            </a:endParaRPr>
          </a:p>
          <a:p>
            <a:r>
              <a:rPr lang="en-GB" sz="1000">
                <a:solidFill>
                  <a:schemeClr val="bg1"/>
                </a:solidFill>
                <a:ea typeface="+mn-lt"/>
                <a:cs typeface="+mn-lt"/>
              </a:rPr>
              <a:t>Information Commissioner's Office (ICO) (n.d.) Employment practices and data protection: monitoring workers.</a:t>
            </a:r>
            <a:endParaRPr lang="en-GB" sz="1000">
              <a:solidFill>
                <a:schemeClr val="bg1"/>
              </a:solidFill>
            </a:endParaRPr>
          </a:p>
          <a:p>
            <a:pPr marL="0" indent="0">
              <a:buNone/>
            </a:pPr>
            <a:r>
              <a:rPr lang="en-GB" sz="1000">
                <a:solidFill>
                  <a:schemeClr val="bg1"/>
                </a:solidFill>
                <a:ea typeface="+mn-lt"/>
                <a:cs typeface="+mn-lt"/>
              </a:rPr>
              <a:t>3.</a:t>
            </a:r>
            <a:endParaRPr lang="en-GB" sz="1000">
              <a:solidFill>
                <a:schemeClr val="bg1"/>
              </a:solidFill>
            </a:endParaRPr>
          </a:p>
          <a:p>
            <a:r>
              <a:rPr lang="en-GB" sz="1000">
                <a:solidFill>
                  <a:schemeClr val="bg1"/>
                </a:solidFill>
                <a:ea typeface="+mn-lt"/>
                <a:cs typeface="+mn-lt"/>
              </a:rPr>
              <a:t>Information Commissioner's Office (ICO) (n.d.) How do we ensure fairness in AI?</a:t>
            </a:r>
            <a:endParaRPr lang="en-GB" sz="1000">
              <a:solidFill>
                <a:schemeClr val="bg1"/>
              </a:solidFill>
            </a:endParaRPr>
          </a:p>
          <a:p>
            <a:pPr marL="0" indent="0">
              <a:buNone/>
            </a:pPr>
            <a:r>
              <a:rPr lang="en-GB" sz="1000">
                <a:solidFill>
                  <a:schemeClr val="bg1"/>
                </a:solidFill>
                <a:ea typeface="+mn-lt"/>
                <a:cs typeface="+mn-lt"/>
              </a:rPr>
              <a:t>4.</a:t>
            </a:r>
            <a:endParaRPr lang="en-GB" sz="1000">
              <a:solidFill>
                <a:schemeClr val="bg1"/>
              </a:solidFill>
            </a:endParaRPr>
          </a:p>
          <a:p>
            <a:r>
              <a:rPr lang="en-GB" sz="1000">
                <a:solidFill>
                  <a:schemeClr val="bg1"/>
                </a:solidFill>
                <a:ea typeface="+mn-lt"/>
                <a:cs typeface="+mn-lt"/>
              </a:rPr>
              <a:t>Microsoft (2024) Medtronic transforms business with a 'one best way' strategy and unified data system on Microsoft Power BI.</a:t>
            </a:r>
            <a:endParaRPr lang="en-GB" sz="1000">
              <a:solidFill>
                <a:schemeClr val="bg1"/>
              </a:solidFill>
            </a:endParaRPr>
          </a:p>
          <a:p>
            <a:pPr marL="0" indent="0">
              <a:buNone/>
            </a:pPr>
            <a:r>
              <a:rPr lang="en-GB" sz="1000">
                <a:solidFill>
                  <a:schemeClr val="bg1"/>
                </a:solidFill>
                <a:ea typeface="+mn-lt"/>
                <a:cs typeface="+mn-lt"/>
              </a:rPr>
              <a:t>5.</a:t>
            </a:r>
            <a:endParaRPr lang="en-GB" sz="1000">
              <a:solidFill>
                <a:schemeClr val="bg1"/>
              </a:solidFill>
            </a:endParaRPr>
          </a:p>
          <a:p>
            <a:r>
              <a:rPr lang="en-GB" sz="1000">
                <a:solidFill>
                  <a:schemeClr val="bg1"/>
                </a:solidFill>
                <a:ea typeface="+mn-lt"/>
                <a:cs typeface="+mn-lt"/>
              </a:rPr>
              <a:t>Microsoft (n.d.) What is Power BI?</a:t>
            </a:r>
            <a:endParaRPr lang="en-GB" sz="1000">
              <a:solidFill>
                <a:schemeClr val="bg1"/>
              </a:solidFill>
            </a:endParaRPr>
          </a:p>
          <a:p>
            <a:pPr marL="0" indent="0">
              <a:buNone/>
            </a:pPr>
            <a:r>
              <a:rPr lang="en-GB" sz="1000">
                <a:solidFill>
                  <a:schemeClr val="bg1"/>
                </a:solidFill>
                <a:ea typeface="+mn-lt"/>
                <a:cs typeface="+mn-lt"/>
              </a:rPr>
              <a:t>6.</a:t>
            </a:r>
            <a:endParaRPr lang="en-GB" sz="1000">
              <a:solidFill>
                <a:schemeClr val="bg1"/>
              </a:solidFill>
            </a:endParaRPr>
          </a:p>
          <a:p>
            <a:r>
              <a:rPr lang="en-GB" sz="1000">
                <a:solidFill>
                  <a:schemeClr val="bg1"/>
                </a:solidFill>
                <a:ea typeface="+mn-lt"/>
                <a:cs typeface="+mn-lt"/>
              </a:rPr>
              <a:t>Salesforce (n.d.) What is CRM (Customer Relationship Management)?</a:t>
            </a:r>
            <a:endParaRPr lang="en-GB" sz="1000">
              <a:solidFill>
                <a:schemeClr val="bg1"/>
              </a:solidFill>
            </a:endParaRPr>
          </a:p>
          <a:p>
            <a:pPr marL="0" indent="0">
              <a:buNone/>
            </a:pPr>
            <a:r>
              <a:rPr lang="en-GB" sz="1000">
                <a:solidFill>
                  <a:schemeClr val="bg1"/>
                </a:solidFill>
                <a:ea typeface="+mn-lt"/>
                <a:cs typeface="+mn-lt"/>
              </a:rPr>
              <a:t>7.</a:t>
            </a:r>
            <a:endParaRPr lang="en-GB" sz="1000">
              <a:solidFill>
                <a:schemeClr val="bg1"/>
              </a:solidFill>
            </a:endParaRPr>
          </a:p>
          <a:p>
            <a:r>
              <a:rPr lang="en-GB" sz="1000">
                <a:solidFill>
                  <a:schemeClr val="bg1"/>
                </a:solidFill>
                <a:ea typeface="+mn-lt"/>
                <a:cs typeface="+mn-lt"/>
              </a:rPr>
              <a:t>Salesforce (n.d.) Expereo boosts CSAT 25% with frictionless sales and service.</a:t>
            </a:r>
            <a:endParaRPr lang="en-GB" sz="1000">
              <a:solidFill>
                <a:schemeClr val="bg1"/>
              </a:solidFill>
            </a:endParaRPr>
          </a:p>
          <a:p>
            <a:pPr marL="0" indent="0">
              <a:buNone/>
            </a:pPr>
            <a:r>
              <a:rPr lang="en-GB" sz="1000">
                <a:solidFill>
                  <a:schemeClr val="bg1"/>
                </a:solidFill>
                <a:ea typeface="+mn-lt"/>
                <a:cs typeface="+mn-lt"/>
              </a:rPr>
              <a:t>8.</a:t>
            </a:r>
            <a:endParaRPr lang="en-GB" sz="1000">
              <a:solidFill>
                <a:schemeClr val="bg1"/>
              </a:solidFill>
            </a:endParaRPr>
          </a:p>
          <a:p>
            <a:r>
              <a:rPr lang="en-GB" sz="1000">
                <a:solidFill>
                  <a:schemeClr val="bg1"/>
                </a:solidFill>
                <a:ea typeface="+mn-lt"/>
                <a:cs typeface="+mn-lt"/>
              </a:rPr>
              <a:t>SAP (2026) What is ERP? The essential guide.</a:t>
            </a:r>
            <a:endParaRPr lang="en-GB" sz="1000">
              <a:solidFill>
                <a:schemeClr val="bg1"/>
              </a:solidFill>
            </a:endParaRPr>
          </a:p>
          <a:p>
            <a:pPr marL="0" indent="0">
              <a:buNone/>
            </a:pPr>
            <a:r>
              <a:rPr lang="en-GB" sz="1000">
                <a:solidFill>
                  <a:schemeClr val="bg1"/>
                </a:solidFill>
                <a:ea typeface="+mn-lt"/>
                <a:cs typeface="+mn-lt"/>
              </a:rPr>
              <a:t>9.</a:t>
            </a:r>
            <a:endParaRPr lang="en-GB" sz="1000">
              <a:solidFill>
                <a:schemeClr val="bg1"/>
              </a:solidFill>
            </a:endParaRPr>
          </a:p>
          <a:p>
            <a:r>
              <a:rPr lang="en-GB" sz="1000">
                <a:solidFill>
                  <a:schemeClr val="bg1"/>
                </a:solidFill>
                <a:ea typeface="+mn-lt"/>
                <a:cs typeface="+mn-lt"/>
              </a:rPr>
              <a:t>SAP (2026) Elegant: Setting a shining example of using SAP Cloud ERP in Hong Kong.</a:t>
            </a:r>
            <a:endParaRPr lang="en-GB" sz="1000">
              <a:solidFill>
                <a:schemeClr val="bg1"/>
              </a:solidFill>
            </a:endParaRPr>
          </a:p>
          <a:p>
            <a:endParaRPr lang="en-GB" sz="1000">
              <a:solidFill>
                <a:schemeClr val="bg1"/>
              </a:solidFill>
            </a:endParaRPr>
          </a:p>
        </p:txBody>
      </p:sp>
    </p:spTree>
    <p:extLst>
      <p:ext uri="{BB962C8B-B14F-4D97-AF65-F5344CB8AC3E}">
        <p14:creationId xmlns:p14="http://schemas.microsoft.com/office/powerpoint/2010/main" val="228466196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Enhancing Business Efficiency, Decision-Making and Customer Experience</vt:lpstr>
      <vt:lpstr>Introduction to Business Information Systems</vt:lpstr>
      <vt:lpstr>Importance of Information Systems in Business</vt:lpstr>
      <vt:lpstr>Customer Relationship Management (CRM)</vt:lpstr>
      <vt:lpstr>Enterprise Resource Planning (ERP)</vt:lpstr>
      <vt:lpstr>Decision Support Systems (DSS)</vt:lpstr>
      <vt:lpstr>Comparison of Business Information Systems</vt:lpstr>
      <vt:lpstr>Real-World Case Studies</vt:lpstr>
      <vt:lpstr>Ethical Considerations in Information Systems</vt:lpstr>
      <vt:lpstr>Managing Ethical Risks in Information Systems</vt:lpstr>
      <vt:lpstr>Recommendations and 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175</cp:revision>
  <dcterms:created xsi:type="dcterms:W3CDTF">2026-10-24T09:27:43Z</dcterms:created>
  <dcterms:modified xsi:type="dcterms:W3CDTF">2026-10-24T09:59:08Z</dcterms:modified>
</cp:coreProperties>
</file>