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2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85448" autoAdjust="0"/>
  </p:normalViewPr>
  <p:slideViewPr>
    <p:cSldViewPr>
      <p:cViewPr varScale="1">
        <p:scale>
          <a:sx n="71" d="100"/>
          <a:sy n="71" d="100"/>
        </p:scale>
        <p:origin x="-49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138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5F774FC9-40A6-433F-B038-030A86C86AE5}" type="datetimeFigureOut">
              <a:rPr lang="en-GB"/>
              <a:pPr>
                <a:defRPr/>
              </a:pPr>
              <a:t>07/12/2010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5B5C899-92A4-46D1-8485-B66CD68CEB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4DBADA32-26C7-49A9-B46B-2476D7474458}" type="datetimeFigureOut">
              <a:rPr lang="en-GB"/>
              <a:pPr>
                <a:defRPr/>
              </a:pPr>
              <a:t>07/12/2010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82DE0197-678B-4E27-8C36-DF77212B98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Less pressure throughout the year</a:t>
            </a:r>
          </a:p>
          <a:p>
            <a:endParaRPr lang="en-GB" dirty="0" smtClean="0"/>
          </a:p>
          <a:p>
            <a:r>
              <a:rPr lang="en-GB" dirty="0" smtClean="0"/>
              <a:t>Cannot be expected to give very long or detailed answers</a:t>
            </a:r>
          </a:p>
          <a:p>
            <a:endParaRPr lang="en-GB" dirty="0" smtClean="0"/>
          </a:p>
          <a:p>
            <a:r>
              <a:rPr lang="en-GB" dirty="0" smtClean="0"/>
              <a:t>Don’t have to include a list of references at the end</a:t>
            </a:r>
          </a:p>
          <a:p>
            <a:endParaRPr lang="en-GB" dirty="0" smtClean="0"/>
          </a:p>
          <a:p>
            <a:r>
              <a:rPr lang="en-GB" dirty="0" smtClean="0"/>
              <a:t>Examiners usually sympathetic to ‘poor’ handwriting, minor grammatical errors and spelling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2DE0197-678B-4E27-8C36-DF77212B985F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Your best resource</a:t>
            </a:r>
          </a:p>
          <a:p>
            <a:r>
              <a:rPr lang="en-GB" dirty="0" smtClean="0"/>
              <a:t>Will help you to become familiar with the ‘wording’ of exam questions</a:t>
            </a:r>
          </a:p>
          <a:p>
            <a:r>
              <a:rPr lang="en-GB" dirty="0" smtClean="0"/>
              <a:t>Each question will relate to an area of the course – ensure that you actually address the particular issues you are being directed towards</a:t>
            </a:r>
          </a:p>
          <a:p>
            <a:r>
              <a:rPr lang="en-GB" dirty="0" smtClean="0"/>
              <a:t>Look for patterns of recurring questions</a:t>
            </a:r>
          </a:p>
          <a:p>
            <a:r>
              <a:rPr lang="en-GB" dirty="0" smtClean="0"/>
              <a:t>Check the minimum number of topics you need to revise and the duration of the exam.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2DE0197-678B-4E27-8C36-DF77212B985F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Leaving revision until the last minute</a:t>
            </a:r>
          </a:p>
          <a:p>
            <a:pPr lvl="1"/>
            <a:r>
              <a:rPr lang="en-GB" dirty="0" smtClean="0"/>
              <a:t>Update / work with your notes as you go along</a:t>
            </a:r>
          </a:p>
          <a:p>
            <a:pPr lvl="1"/>
            <a:r>
              <a:rPr lang="en-GB" dirty="0" smtClean="0"/>
              <a:t>Set a timetable and stick to it!</a:t>
            </a:r>
          </a:p>
          <a:p>
            <a:r>
              <a:rPr lang="en-GB" dirty="0" smtClean="0"/>
              <a:t>Reading through notes over and over again</a:t>
            </a:r>
          </a:p>
          <a:p>
            <a:pPr lvl="1"/>
            <a:r>
              <a:rPr lang="en-GB" dirty="0" smtClean="0"/>
              <a:t>Only useful if you have a prior question(</a:t>
            </a:r>
            <a:r>
              <a:rPr lang="en-GB" dirty="0" err="1" smtClean="0"/>
              <a:t>s</a:t>
            </a:r>
            <a:r>
              <a:rPr lang="en-GB" dirty="0" smtClean="0"/>
              <a:t>) to focus the reading</a:t>
            </a:r>
          </a:p>
          <a:p>
            <a:pPr lvl="1"/>
            <a:r>
              <a:rPr lang="en-GB" dirty="0" smtClean="0"/>
              <a:t>Read other material and add to your notes</a:t>
            </a:r>
          </a:p>
          <a:p>
            <a:r>
              <a:rPr lang="en-GB" dirty="0" smtClean="0"/>
              <a:t>Writing notes over and over again</a:t>
            </a:r>
          </a:p>
          <a:p>
            <a:pPr lvl="1"/>
            <a:r>
              <a:rPr lang="en-GB" dirty="0" smtClean="0"/>
              <a:t>Useful for practicing writing speed, but better if combined with other learning strategies</a:t>
            </a:r>
          </a:p>
          <a:p>
            <a:pPr lvl="1"/>
            <a:r>
              <a:rPr lang="en-GB" dirty="0" smtClean="0"/>
              <a:t>More effective to reduce notes to key words and/or images</a:t>
            </a:r>
          </a:p>
          <a:p>
            <a:r>
              <a:rPr lang="en-GB" dirty="0" smtClean="0"/>
              <a:t>Writing out specific essays and learning them by heart</a:t>
            </a:r>
          </a:p>
          <a:p>
            <a:pPr lvl="1"/>
            <a:r>
              <a:rPr lang="en-GB" dirty="0" smtClean="0"/>
              <a:t>Extremely time-consuming and counter-productive</a:t>
            </a:r>
          </a:p>
          <a:p>
            <a:pPr lvl="1"/>
            <a:r>
              <a:rPr lang="en-GB" dirty="0" smtClean="0"/>
              <a:t>Unlikely that the identical question will come up!</a:t>
            </a:r>
          </a:p>
          <a:p>
            <a:pPr lvl="1"/>
            <a:r>
              <a:rPr lang="en-GB" dirty="0" smtClean="0"/>
              <a:t>Better to learn range of information on the topic.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2DE0197-678B-4E27-8C36-DF77212B985F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en-GB" b="1" dirty="0" smtClean="0"/>
              <a:t>Procrastination </a:t>
            </a:r>
            <a:r>
              <a:rPr lang="en-GB" dirty="0" smtClean="0"/>
              <a:t>– putting it off! 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Stick to your timetable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Use ‘other’ things as a reward e.g. TV, hanging out with friends, etc.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Work with peers – helps to motivate and helps your understanding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en-GB" b="1" dirty="0" smtClean="0"/>
              <a:t>Trying to ‘force’ yourself to study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Use your timetable as a motivator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Set short-term goals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Reward yourself!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en-GB" b="1" dirty="0" smtClean="0"/>
              <a:t>Panicking!!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Start sooner rather than later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Work with positive people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/>
              <a:t>Work steadily to small goals.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2DE0197-678B-4E27-8C36-DF77212B985F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Boredom</a:t>
            </a:r>
          </a:p>
          <a:p>
            <a:pPr lvl="1"/>
            <a:r>
              <a:rPr lang="en-GB" dirty="0" smtClean="0"/>
              <a:t>Work in shorter spells</a:t>
            </a:r>
          </a:p>
          <a:p>
            <a:pPr lvl="1"/>
            <a:r>
              <a:rPr lang="en-GB" dirty="0" smtClean="0"/>
              <a:t>Use a variety of interactive learning techniques</a:t>
            </a:r>
          </a:p>
          <a:p>
            <a:pPr lvl="1"/>
            <a:r>
              <a:rPr lang="en-GB" dirty="0" smtClean="0"/>
              <a:t>Work with others</a:t>
            </a:r>
          </a:p>
          <a:p>
            <a:pPr lvl="1"/>
            <a:r>
              <a:rPr lang="en-GB" dirty="0" smtClean="0"/>
              <a:t>Be creative</a:t>
            </a:r>
          </a:p>
          <a:p>
            <a:r>
              <a:rPr lang="en-GB" b="1" dirty="0" smtClean="0"/>
              <a:t>Too many responsibilities</a:t>
            </a:r>
          </a:p>
          <a:p>
            <a:pPr lvl="1"/>
            <a:r>
              <a:rPr lang="en-GB" dirty="0" smtClean="0"/>
              <a:t>Make use of shorts spells such as bus journeys, coffee and lunch breaks, etc.</a:t>
            </a:r>
          </a:p>
          <a:p>
            <a:r>
              <a:rPr lang="en-GB" b="1" dirty="0" smtClean="0"/>
              <a:t>Stopping too soon</a:t>
            </a:r>
          </a:p>
          <a:p>
            <a:pPr lvl="1"/>
            <a:r>
              <a:rPr lang="en-GB" dirty="0" smtClean="0"/>
              <a:t>Keep going over information until the process of over-learning is complete.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2DE0197-678B-4E27-8C36-DF77212B985F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Draw up a revision timetable</a:t>
            </a:r>
          </a:p>
          <a:p>
            <a:r>
              <a:rPr lang="en-GB" dirty="0" smtClean="0"/>
              <a:t>Organise your notes</a:t>
            </a:r>
          </a:p>
          <a:p>
            <a:r>
              <a:rPr lang="en-GB" dirty="0" smtClean="0"/>
              <a:t>Reduce your notes to key headings, points and references (name and date only)</a:t>
            </a:r>
          </a:p>
          <a:p>
            <a:r>
              <a:rPr lang="en-GB" dirty="0" smtClean="0"/>
              <a:t>Make revision cards with key data triggers</a:t>
            </a:r>
          </a:p>
          <a:p>
            <a:r>
              <a:rPr lang="en-GB" dirty="0" smtClean="0"/>
              <a:t>Build up your writing speed</a:t>
            </a:r>
          </a:p>
          <a:p>
            <a:r>
              <a:rPr lang="en-GB" dirty="0" smtClean="0"/>
              <a:t>Check your own learning repeatedly.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2DE0197-678B-4E27-8C36-DF77212B985F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Find Out Basic Information</a:t>
            </a:r>
          </a:p>
          <a:p>
            <a:pPr lvl="1"/>
            <a:r>
              <a:rPr lang="en-GB" dirty="0" smtClean="0"/>
              <a:t>How many exams do you have?</a:t>
            </a:r>
          </a:p>
          <a:p>
            <a:pPr lvl="1"/>
            <a:r>
              <a:rPr lang="en-GB" dirty="0" smtClean="0"/>
              <a:t>When are the exams?</a:t>
            </a:r>
          </a:p>
          <a:p>
            <a:pPr lvl="1"/>
            <a:r>
              <a:rPr lang="en-GB" dirty="0" smtClean="0"/>
              <a:t>Where are they to be held?</a:t>
            </a:r>
          </a:p>
          <a:p>
            <a:pPr lvl="1"/>
            <a:r>
              <a:rPr lang="en-GB" dirty="0" smtClean="0"/>
              <a:t>How will they be assessed? – Written? Practical?</a:t>
            </a:r>
          </a:p>
          <a:p>
            <a:pPr lvl="1"/>
            <a:r>
              <a:rPr lang="en-GB" dirty="0" smtClean="0"/>
              <a:t>Where can you find past papers?</a:t>
            </a:r>
          </a:p>
          <a:p>
            <a:r>
              <a:rPr lang="en-GB" dirty="0" smtClean="0"/>
              <a:t>Practice</a:t>
            </a:r>
          </a:p>
          <a:p>
            <a:r>
              <a:rPr lang="en-GB" dirty="0" smtClean="0"/>
              <a:t>Plan daily relaxation and rewards</a:t>
            </a:r>
          </a:p>
          <a:p>
            <a:r>
              <a:rPr lang="en-GB" dirty="0" smtClean="0"/>
              <a:t>Avoid people who are negative!</a:t>
            </a:r>
          </a:p>
          <a:p>
            <a:r>
              <a:rPr lang="en-GB" dirty="0" smtClean="0"/>
              <a:t>Prepare your materials – pens, ruler, calculator, etc.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2DE0197-678B-4E27-8C36-DF77212B985F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Avoid doing ‘silly’ things</a:t>
            </a:r>
          </a:p>
          <a:p>
            <a:pPr lvl="1"/>
            <a:r>
              <a:rPr lang="en-GB" dirty="0" smtClean="0"/>
              <a:t>Turning up late, in the wrong place, without your materials, etc.</a:t>
            </a:r>
          </a:p>
          <a:p>
            <a:pPr lvl="1"/>
            <a:r>
              <a:rPr lang="en-GB" dirty="0" smtClean="0"/>
              <a:t>Not reading instructions</a:t>
            </a:r>
          </a:p>
          <a:p>
            <a:pPr lvl="1"/>
            <a:r>
              <a:rPr lang="en-GB" dirty="0" smtClean="0"/>
              <a:t>Answering too few/too many questions</a:t>
            </a:r>
          </a:p>
          <a:p>
            <a:pPr lvl="1"/>
            <a:r>
              <a:rPr lang="en-GB" dirty="0" smtClean="0"/>
              <a:t>Spending too long on one question</a:t>
            </a:r>
          </a:p>
          <a:p>
            <a:r>
              <a:rPr lang="en-GB" dirty="0" smtClean="0"/>
              <a:t>Don’t be vague about your answer</a:t>
            </a:r>
          </a:p>
          <a:p>
            <a:pPr lvl="1"/>
            <a:r>
              <a:rPr lang="en-GB" dirty="0" smtClean="0"/>
              <a:t>Examiners have many papers to mark and will only spend a short time on each</a:t>
            </a:r>
          </a:p>
          <a:p>
            <a:pPr lvl="1"/>
            <a:r>
              <a:rPr lang="en-GB" dirty="0" smtClean="0"/>
              <a:t>Make sure your answers are structured and complete – don’t worry about giving immense depth for small areas</a:t>
            </a:r>
          </a:p>
          <a:p>
            <a:r>
              <a:rPr lang="en-GB" dirty="0" smtClean="0"/>
              <a:t>Don’t write everything you know about a topic</a:t>
            </a:r>
          </a:p>
          <a:p>
            <a:pPr lvl="1"/>
            <a:r>
              <a:rPr lang="en-GB" dirty="0" smtClean="0"/>
              <a:t>Make sure your answer relates to what has been asked</a:t>
            </a:r>
          </a:p>
          <a:p>
            <a:r>
              <a:rPr lang="en-GB" dirty="0" smtClean="0"/>
              <a:t>Don’t abandon structure</a:t>
            </a:r>
          </a:p>
          <a:p>
            <a:pPr lvl="1"/>
            <a:r>
              <a:rPr lang="en-GB" dirty="0" smtClean="0"/>
              <a:t>Examiner will appreciate a clearly structured answer.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2DE0197-678B-4E27-8C36-DF77212B985F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G0" fmla="+- 12083 0 0"/>
                <a:gd name="G1" fmla="+- -3200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44083" y="2368"/>
                </a:cxn>
                <a:cxn ang="0">
                  <a:pos x="64000" y="32000"/>
                </a:cxn>
                <a:cxn ang="0">
                  <a:pos x="44083" y="61631"/>
                </a:cxn>
                <a:cxn ang="0">
                  <a:pos x="44083" y="61631"/>
                </a:cxn>
                <a:cxn ang="0">
                  <a:pos x="44082" y="61631"/>
                </a:cxn>
                <a:cxn ang="0">
                  <a:pos x="44083" y="61632"/>
                </a:cxn>
                <a:cxn ang="0">
                  <a:pos x="44083" y="2368"/>
                </a:cxn>
                <a:cxn ang="0">
                  <a:pos x="44082" y="2368"/>
                </a:cxn>
                <a:cxn ang="0">
                  <a:pos x="44083" y="2368"/>
                </a:cxn>
              </a:cxnLst>
              <a:rect l="T13" t="T15" r="T17" b="T19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G0" fmla="+- 18994 0 0"/>
                <a:gd name="G1" fmla="+- -30013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994" y="6246"/>
                </a:cxn>
                <a:cxn ang="0">
                  <a:pos x="64000" y="32000"/>
                </a:cxn>
                <a:cxn ang="0">
                  <a:pos x="50994" y="57753"/>
                </a:cxn>
                <a:cxn ang="0">
                  <a:pos x="50994" y="57753"/>
                </a:cxn>
                <a:cxn ang="0">
                  <a:pos x="50993" y="57753"/>
                </a:cxn>
                <a:cxn ang="0">
                  <a:pos x="50994" y="57754"/>
                </a:cxn>
                <a:cxn ang="0">
                  <a:pos x="50994" y="6246"/>
                </a:cxn>
                <a:cxn ang="0">
                  <a:pos x="50993" y="6246"/>
                </a:cxn>
                <a:cxn ang="0">
                  <a:pos x="50994" y="6246"/>
                </a:cxn>
              </a:cxnLst>
              <a:rect l="T13" t="T15" r="T17" b="T19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latin typeface="Arial" charset="0"/>
              </a:endParaRPr>
            </a:p>
          </p:txBody>
        </p:sp>
      </p:grpSp>
      <p:sp>
        <p:nvSpPr>
          <p:cNvPr id="3277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fld id="{4E0EBA17-7F9C-4F3E-9512-129CD5806B48}" type="datetimeFigureOut">
              <a:rPr lang="en-US"/>
              <a:pPr>
                <a:defRPr/>
              </a:pPr>
              <a:t>12/7/2010</a:t>
            </a:fld>
            <a:endParaRPr lang="en-GB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724E7419-04C8-4BA3-9C4E-0079712C60D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0013" y="1052513"/>
            <a:ext cx="3579812" cy="56165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225" y="1052513"/>
            <a:ext cx="3581400" cy="56165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0"/>
            <a:ext cx="7315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535113"/>
            <a:ext cx="35784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2174874"/>
            <a:ext cx="3578400" cy="446883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1200" y="1535113"/>
            <a:ext cx="35784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1200" y="2174874"/>
            <a:ext cx="3578400" cy="446883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6413" y="0"/>
            <a:ext cx="1827212" cy="66690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0"/>
            <a:ext cx="5334000" cy="66690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1"/>
          <p:cNvGrpSpPr>
            <a:grpSpLocks/>
          </p:cNvGrpSpPr>
          <p:nvPr/>
        </p:nvGrpSpPr>
        <p:grpSpPr bwMode="auto">
          <a:xfrm>
            <a:off x="-3238500" y="-290513"/>
            <a:ext cx="11925300" cy="3810001"/>
            <a:chOff x="-2040" y="-183"/>
            <a:chExt cx="7512" cy="2400"/>
          </a:xfrm>
        </p:grpSpPr>
        <p:sp>
          <p:nvSpPr>
            <p:cNvPr id="31747" name="AutoShape 3"/>
            <p:cNvSpPr>
              <a:spLocks noChangeArrowheads="1"/>
            </p:cNvSpPr>
            <p:nvPr/>
          </p:nvSpPr>
          <p:spPr bwMode="auto">
            <a:xfrm>
              <a:off x="-2040" y="249"/>
              <a:ext cx="2592" cy="1968"/>
            </a:xfrm>
            <a:custGeom>
              <a:avLst/>
              <a:gdLst>
                <a:gd name="G0" fmla="+- 18296 0 0"/>
                <a:gd name="G1" fmla="+- -30880 0 0"/>
                <a:gd name="G2" fmla="+- 31512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296" y="5746"/>
                </a:cxn>
                <a:cxn ang="0">
                  <a:pos x="64000" y="32000"/>
                </a:cxn>
                <a:cxn ang="0">
                  <a:pos x="50296" y="58253"/>
                </a:cxn>
                <a:cxn ang="0">
                  <a:pos x="50296" y="58253"/>
                </a:cxn>
                <a:cxn ang="0">
                  <a:pos x="50295" y="58253"/>
                </a:cxn>
                <a:cxn ang="0">
                  <a:pos x="50296" y="58254"/>
                </a:cxn>
                <a:cxn ang="0">
                  <a:pos x="50296" y="5746"/>
                </a:cxn>
                <a:cxn ang="0">
                  <a:pos x="50295" y="5746"/>
                </a:cxn>
                <a:cxn ang="0">
                  <a:pos x="50296" y="5746"/>
                </a:cxn>
              </a:cxnLst>
              <a:rect l="T13" t="T15" r="T17" b="T19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31748" name="AutoShape 4"/>
            <p:cNvSpPr>
              <a:spLocks noChangeArrowheads="1"/>
            </p:cNvSpPr>
            <p:nvPr/>
          </p:nvSpPr>
          <p:spPr bwMode="auto">
            <a:xfrm>
              <a:off x="-1528" y="-183"/>
              <a:ext cx="1949" cy="1987"/>
            </a:xfrm>
            <a:custGeom>
              <a:avLst/>
              <a:gdLst>
                <a:gd name="G0" fmla="+- 18077 0 0"/>
                <a:gd name="G1" fmla="+- -3088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077" y="5595"/>
                </a:cxn>
                <a:cxn ang="0">
                  <a:pos x="64000" y="32000"/>
                </a:cxn>
                <a:cxn ang="0">
                  <a:pos x="50077" y="58404"/>
                </a:cxn>
                <a:cxn ang="0">
                  <a:pos x="50077" y="58404"/>
                </a:cxn>
                <a:cxn ang="0">
                  <a:pos x="50076" y="58404"/>
                </a:cxn>
                <a:cxn ang="0">
                  <a:pos x="50077" y="58405"/>
                </a:cxn>
                <a:cxn ang="0">
                  <a:pos x="50077" y="5595"/>
                </a:cxn>
                <a:cxn ang="0">
                  <a:pos x="50076" y="5595"/>
                </a:cxn>
                <a:cxn ang="0">
                  <a:pos x="50077" y="5595"/>
                </a:cxn>
              </a:cxnLst>
              <a:rect l="T13" t="T15" r="T17" b="T19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latin typeface="Arial" charset="0"/>
              </a:endParaRPr>
            </a:p>
          </p:txBody>
        </p:sp>
        <p:sp>
          <p:nvSpPr>
            <p:cNvPr id="31749" name="Line 5"/>
            <p:cNvSpPr>
              <a:spLocks noChangeShapeType="1"/>
            </p:cNvSpPr>
            <p:nvPr/>
          </p:nvSpPr>
          <p:spPr bwMode="auto">
            <a:xfrm>
              <a:off x="864" y="465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0"/>
            <a:ext cx="7313612" cy="112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052513"/>
            <a:ext cx="7313612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Revision and Exams</a:t>
            </a:r>
            <a:endParaRPr lang="en-US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Exams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assess and evaluate understanding</a:t>
            </a:r>
          </a:p>
          <a:p>
            <a:endParaRPr lang="en-GB" dirty="0" smtClean="0"/>
          </a:p>
          <a:p>
            <a:r>
              <a:rPr lang="en-GB" dirty="0" smtClean="0"/>
              <a:t>Involves a high release of energy and an unusual degree of focus </a:t>
            </a:r>
          </a:p>
          <a:p>
            <a:endParaRPr lang="en-GB" dirty="0" smtClean="0"/>
          </a:p>
          <a:p>
            <a:pPr>
              <a:buNone/>
            </a:pPr>
            <a:r>
              <a:rPr lang="en-GB" b="1" dirty="0" smtClean="0">
                <a:sym typeface="Wingdings" pitchFamily="2" charset="2"/>
              </a:rPr>
              <a:t></a:t>
            </a:r>
            <a:r>
              <a:rPr lang="en-GB" b="1" dirty="0" smtClean="0"/>
              <a:t>	Intense learning</a:t>
            </a:r>
          </a:p>
        </p:txBody>
      </p:sp>
      <p:pic>
        <p:nvPicPr>
          <p:cNvPr id="17412" name="Picture 2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3826134"/>
            <a:ext cx="1604193" cy="2631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Exams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Less pressure</a:t>
            </a:r>
          </a:p>
          <a:p>
            <a:endParaRPr lang="en-GB" dirty="0" smtClean="0"/>
          </a:p>
          <a:p>
            <a:r>
              <a:rPr lang="en-GB" dirty="0" smtClean="0"/>
              <a:t>Short answers</a:t>
            </a:r>
          </a:p>
          <a:p>
            <a:endParaRPr lang="en-GB" dirty="0" smtClean="0"/>
          </a:p>
          <a:p>
            <a:r>
              <a:rPr lang="en-GB" dirty="0" smtClean="0"/>
              <a:t>No references</a:t>
            </a:r>
          </a:p>
          <a:p>
            <a:endParaRPr lang="en-GB" dirty="0" smtClean="0"/>
          </a:p>
          <a:p>
            <a:r>
              <a:rPr lang="en-GB" dirty="0" smtClean="0"/>
              <a:t>Sympathy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Past papers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Your best resource</a:t>
            </a:r>
          </a:p>
          <a:p>
            <a:endParaRPr lang="en-GB" dirty="0" smtClean="0"/>
          </a:p>
          <a:p>
            <a:r>
              <a:rPr lang="en-GB" dirty="0" smtClean="0"/>
              <a:t>‘Wording’ of exam questions</a:t>
            </a:r>
          </a:p>
          <a:p>
            <a:endParaRPr lang="en-GB" dirty="0" smtClean="0"/>
          </a:p>
          <a:p>
            <a:r>
              <a:rPr lang="en-GB" dirty="0" smtClean="0"/>
              <a:t>Areas of the course</a:t>
            </a:r>
          </a:p>
          <a:p>
            <a:endParaRPr lang="en-GB" dirty="0" smtClean="0"/>
          </a:p>
          <a:p>
            <a:r>
              <a:rPr lang="en-GB" dirty="0" smtClean="0"/>
              <a:t>Patterns</a:t>
            </a:r>
          </a:p>
          <a:p>
            <a:endParaRPr lang="en-GB" dirty="0" smtClean="0"/>
          </a:p>
          <a:p>
            <a:r>
              <a:rPr lang="en-GB" dirty="0" smtClean="0"/>
              <a:t>Check the minimum number of topics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Pitfalls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Leaving revision until the last minute</a:t>
            </a:r>
          </a:p>
          <a:p>
            <a:endParaRPr lang="en-GB" dirty="0" smtClean="0"/>
          </a:p>
          <a:p>
            <a:r>
              <a:rPr lang="en-GB" dirty="0" smtClean="0"/>
              <a:t>Reading through notes over and over again</a:t>
            </a:r>
          </a:p>
          <a:p>
            <a:endParaRPr lang="en-GB" dirty="0" smtClean="0"/>
          </a:p>
          <a:p>
            <a:r>
              <a:rPr lang="en-GB" dirty="0" smtClean="0"/>
              <a:t>Writing notes over and over again</a:t>
            </a:r>
          </a:p>
          <a:p>
            <a:endParaRPr lang="en-GB" dirty="0" smtClean="0"/>
          </a:p>
          <a:p>
            <a:r>
              <a:rPr lang="en-GB" dirty="0" smtClean="0"/>
              <a:t>Writing out specific essays and learning them by heart</a:t>
            </a:r>
          </a:p>
        </p:txBody>
      </p:sp>
      <p:sp>
        <p:nvSpPr>
          <p:cNvPr id="3074" name="Documents"/>
          <p:cNvSpPr>
            <a:spLocks noEditPoints="1" noChangeArrowheads="1"/>
          </p:cNvSpPr>
          <p:nvPr/>
        </p:nvSpPr>
        <p:spPr bwMode="auto">
          <a:xfrm>
            <a:off x="5364088" y="3140968"/>
            <a:ext cx="785813" cy="1095375"/>
          </a:xfrm>
          <a:custGeom>
            <a:avLst/>
            <a:gdLst>
              <a:gd name="T0" fmla="*/ 0 w 21600"/>
              <a:gd name="T1" fmla="*/ 2800 h 21600"/>
              <a:gd name="T2" fmla="*/ 3468 w 21600"/>
              <a:gd name="T3" fmla="*/ 0 h 21600"/>
              <a:gd name="T4" fmla="*/ 21653 w 21600"/>
              <a:gd name="T5" fmla="*/ 18828 h 21600"/>
              <a:gd name="T6" fmla="*/ 19954 w 21600"/>
              <a:gd name="T7" fmla="*/ 20214 h 21600"/>
              <a:gd name="T8" fmla="*/ 18256 w 21600"/>
              <a:gd name="T9" fmla="*/ 21628 h 21600"/>
              <a:gd name="T10" fmla="*/ 19954 w 21600"/>
              <a:gd name="T11" fmla="*/ 1428 h 21600"/>
              <a:gd name="T12" fmla="*/ 18256 w 21600"/>
              <a:gd name="T13" fmla="*/ 2800 h 21600"/>
              <a:gd name="T14" fmla="*/ 1645 w 21600"/>
              <a:gd name="T15" fmla="*/ 1428 h 21600"/>
              <a:gd name="T16" fmla="*/ 21600 w 21600"/>
              <a:gd name="T17" fmla="*/ 0 h 21600"/>
              <a:gd name="T18" fmla="*/ 10800 w 21600"/>
              <a:gd name="T19" fmla="*/ 0 h 21600"/>
              <a:gd name="T20" fmla="*/ 0 w 21600"/>
              <a:gd name="T21" fmla="*/ 10800 h 21600"/>
              <a:gd name="T22" fmla="*/ 21600 w 21600"/>
              <a:gd name="T23" fmla="*/ 10800 h 21600"/>
              <a:gd name="T24" fmla="*/ 1645 w 21600"/>
              <a:gd name="T25" fmla="*/ 4171 h 21600"/>
              <a:gd name="T26" fmla="*/ 16522 w 21600"/>
              <a:gd name="T27" fmla="*/ 1731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T24" t="T25" r="T26" b="T27"/>
            <a:pathLst>
              <a:path w="21600" h="21600" extrusionOk="0">
                <a:moveTo>
                  <a:pt x="0" y="18014"/>
                </a:moveTo>
                <a:lnTo>
                  <a:pt x="0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68" y="1428"/>
                </a:lnTo>
                <a:lnTo>
                  <a:pt x="3468" y="0"/>
                </a:lnTo>
                <a:lnTo>
                  <a:pt x="21653" y="0"/>
                </a:lnTo>
                <a:lnTo>
                  <a:pt x="21653" y="18828"/>
                </a:lnTo>
                <a:lnTo>
                  <a:pt x="19954" y="188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16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  <a:path w="21600" h="21600" extrusionOk="0">
                <a:moveTo>
                  <a:pt x="3486" y="1428"/>
                </a:moveTo>
                <a:lnTo>
                  <a:pt x="19954" y="14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86" y="1428"/>
                </a:lnTo>
                <a:close/>
              </a:path>
              <a:path w="21600" h="21600" extrusionOk="0">
                <a:moveTo>
                  <a:pt x="0" y="18014"/>
                </a:moveTo>
                <a:lnTo>
                  <a:pt x="4434" y="180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</a:endParaRPr>
          </a:p>
        </p:txBody>
      </p:sp>
      <p:pic>
        <p:nvPicPr>
          <p:cNvPr id="20484" name="Picture 3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1196752"/>
            <a:ext cx="1219782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Pitfalls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Procrastination – putting it off! </a:t>
            </a:r>
          </a:p>
          <a:p>
            <a:endParaRPr lang="en-GB" dirty="0" smtClean="0"/>
          </a:p>
          <a:p>
            <a:r>
              <a:rPr lang="en-GB" dirty="0" smtClean="0"/>
              <a:t>Trying to ‘force’ yourself to study</a:t>
            </a:r>
          </a:p>
          <a:p>
            <a:endParaRPr lang="en-GB" dirty="0" smtClean="0"/>
          </a:p>
          <a:p>
            <a:r>
              <a:rPr lang="en-GB" dirty="0" smtClean="0"/>
              <a:t>Panicking!!</a:t>
            </a:r>
          </a:p>
          <a:p>
            <a:pPr lvl="1"/>
            <a:endParaRPr lang="en-GB" dirty="0" smtClean="0"/>
          </a:p>
        </p:txBody>
      </p:sp>
      <p:pic>
        <p:nvPicPr>
          <p:cNvPr id="21507" name="Picture 2" descr="C:\Program Files\Microsoft Office\MEDIA\CAGCAT10\j021769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861048"/>
            <a:ext cx="1747838" cy="169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Pitfalls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Boredom</a:t>
            </a:r>
          </a:p>
          <a:p>
            <a:endParaRPr lang="en-GB" dirty="0" smtClean="0"/>
          </a:p>
          <a:p>
            <a:r>
              <a:rPr lang="en-GB" dirty="0" smtClean="0"/>
              <a:t>Too many responsibilities</a:t>
            </a:r>
          </a:p>
          <a:p>
            <a:endParaRPr lang="en-GB" dirty="0" smtClean="0"/>
          </a:p>
          <a:p>
            <a:r>
              <a:rPr lang="en-GB" dirty="0" smtClean="0"/>
              <a:t>Stopping too soon</a:t>
            </a:r>
          </a:p>
        </p:txBody>
      </p:sp>
      <p:pic>
        <p:nvPicPr>
          <p:cNvPr id="22531" name="Picture 2" descr="C:\Program Files\Microsoft Office\MEDIA\CAGCAT10\j023301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622086"/>
            <a:ext cx="2872656" cy="2916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Advance Preparation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Revision timetable</a:t>
            </a:r>
          </a:p>
          <a:p>
            <a:endParaRPr lang="en-GB" dirty="0" smtClean="0"/>
          </a:p>
          <a:p>
            <a:r>
              <a:rPr lang="en-GB" dirty="0" smtClean="0"/>
              <a:t>Organise your notes</a:t>
            </a:r>
          </a:p>
          <a:p>
            <a:endParaRPr lang="en-GB" dirty="0" smtClean="0"/>
          </a:p>
          <a:p>
            <a:r>
              <a:rPr lang="en-GB" dirty="0" smtClean="0"/>
              <a:t>Reduce your notes to</a:t>
            </a:r>
          </a:p>
          <a:p>
            <a:endParaRPr lang="en-GB" dirty="0" smtClean="0"/>
          </a:p>
          <a:p>
            <a:r>
              <a:rPr lang="en-GB" dirty="0" smtClean="0"/>
              <a:t>Build up your writing speed</a:t>
            </a:r>
          </a:p>
          <a:p>
            <a:endParaRPr lang="en-GB" dirty="0" smtClean="0"/>
          </a:p>
          <a:p>
            <a:r>
              <a:rPr lang="en-GB" dirty="0" smtClean="0"/>
              <a:t>Check your own learning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Advance Preparation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Find Out Basic Information</a:t>
            </a:r>
          </a:p>
          <a:p>
            <a:endParaRPr lang="en-GB" dirty="0" smtClean="0"/>
          </a:p>
          <a:p>
            <a:r>
              <a:rPr lang="en-GB" dirty="0" smtClean="0"/>
              <a:t>Practice</a:t>
            </a:r>
          </a:p>
          <a:p>
            <a:endParaRPr lang="en-GB" dirty="0" smtClean="0"/>
          </a:p>
          <a:p>
            <a:r>
              <a:rPr lang="en-GB" dirty="0" smtClean="0"/>
              <a:t>Plan daily relaxation and rewards</a:t>
            </a:r>
          </a:p>
          <a:p>
            <a:endParaRPr lang="en-GB" dirty="0" smtClean="0"/>
          </a:p>
          <a:p>
            <a:r>
              <a:rPr lang="en-GB" dirty="0" smtClean="0"/>
              <a:t>Avoid negative!</a:t>
            </a:r>
          </a:p>
          <a:p>
            <a:endParaRPr lang="en-GB" dirty="0" smtClean="0"/>
          </a:p>
          <a:p>
            <a:r>
              <a:rPr lang="en-GB" dirty="0" smtClean="0"/>
              <a:t>Prepare your materials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Doing well in the Exam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Avoid doing ‘silly’ things</a:t>
            </a:r>
          </a:p>
          <a:p>
            <a:endParaRPr lang="en-GB" dirty="0" smtClean="0"/>
          </a:p>
          <a:p>
            <a:r>
              <a:rPr lang="en-GB" dirty="0" smtClean="0"/>
              <a:t>Don’t be vague about your answer</a:t>
            </a:r>
          </a:p>
          <a:p>
            <a:endParaRPr lang="en-GB" dirty="0" smtClean="0"/>
          </a:p>
          <a:p>
            <a:r>
              <a:rPr lang="en-GB" dirty="0" smtClean="0"/>
              <a:t>Don’t write everything you know about a topic</a:t>
            </a:r>
          </a:p>
          <a:p>
            <a:endParaRPr lang="en-GB" dirty="0" smtClean="0"/>
          </a:p>
          <a:p>
            <a:r>
              <a:rPr lang="en-GB" dirty="0" smtClean="0"/>
              <a:t>Don’t abandon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owerpoint Template">
  <a:themeElements>
    <a:clrScheme name="Eclipse 4">
      <a:dk1>
        <a:srgbClr val="000000"/>
      </a:dk1>
      <a:lt1>
        <a:srgbClr val="64AAAE"/>
      </a:lt1>
      <a:dk2>
        <a:srgbClr val="FFFFCC"/>
      </a:dk2>
      <a:lt2>
        <a:srgbClr val="5F5F5F"/>
      </a:lt2>
      <a:accent1>
        <a:srgbClr val="B4B1DB"/>
      </a:accent1>
      <a:accent2>
        <a:srgbClr val="61C1D7"/>
      </a:accent2>
      <a:accent3>
        <a:srgbClr val="B8D2D3"/>
      </a:accent3>
      <a:accent4>
        <a:srgbClr val="000000"/>
      </a:accent4>
      <a:accent5>
        <a:srgbClr val="D6D5EA"/>
      </a:accent5>
      <a:accent6>
        <a:srgbClr val="57AFC3"/>
      </a:accent6>
      <a:hlink>
        <a:srgbClr val="257177"/>
      </a:hlink>
      <a:folHlink>
        <a:srgbClr val="CCCCCC"/>
      </a:folHlink>
    </a:clrScheme>
    <a:fontScheme name="Eclipse">
      <a:majorFont>
        <a:latin typeface="Verdana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clipse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24</TotalTime>
  <Words>746</Words>
  <Application>Microsoft Office PowerPoint</Application>
  <PresentationFormat>On-screen Show (4:3)</PresentationFormat>
  <Paragraphs>158</Paragraphs>
  <Slides>10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Powerpoint Template</vt:lpstr>
      <vt:lpstr>Revision and Exams</vt:lpstr>
      <vt:lpstr>Purpose of Exams</vt:lpstr>
      <vt:lpstr>Advantages of Exams </vt:lpstr>
      <vt:lpstr>Past papers</vt:lpstr>
      <vt:lpstr>Common Pitfalls</vt:lpstr>
      <vt:lpstr>Common Pitfalls</vt:lpstr>
      <vt:lpstr>Common Pitfalls</vt:lpstr>
      <vt:lpstr>Advance Preparation</vt:lpstr>
      <vt:lpstr>Advance Preparation </vt:lpstr>
      <vt:lpstr>Doing well in the Exam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and Exams</dc:title>
  <dc:creator>Graham Rees-Evans</dc:creator>
  <cp:lastModifiedBy>sc-ft</cp:lastModifiedBy>
  <cp:revision>6</cp:revision>
  <dcterms:created xsi:type="dcterms:W3CDTF">2010-12-06T00:09:13Z</dcterms:created>
  <dcterms:modified xsi:type="dcterms:W3CDTF">2010-12-07T10:35:13Z</dcterms:modified>
</cp:coreProperties>
</file>