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2" r:id="rId2"/>
    <p:sldId id="263" r:id="rId3"/>
    <p:sldId id="264" r:id="rId4"/>
    <p:sldId id="265" r:id="rId5"/>
    <p:sldId id="266" r:id="rId6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7"/>
    <p:restoredTop sz="94718"/>
  </p:normalViewPr>
  <p:slideViewPr>
    <p:cSldViewPr snapToGrid="0" snapToObjects="1">
      <p:cViewPr varScale="1">
        <p:scale>
          <a:sx n="94" d="100"/>
          <a:sy n="94" d="100"/>
        </p:scale>
        <p:origin x="9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A997EA-F5B8-C044-A16B-7D19EEB17063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CEAAF-84C0-9248-AC8C-B9872B92E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1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F91275-25D9-D743-B6DD-FE70DC221015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3561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45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29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882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25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26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58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63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902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66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55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576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sport.wales/amdanom-ni/sut-rydym-yn-gweithio/datganiad-llesiant-chwaraeon-cymru.aspx?lang=cy&amp;%5bCyrchwy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adw.gov.wales/daysout/maps-and-itineraries/?skip=1&amp;lang=cy" TargetMode="External"/><Relationship Id="rId3" Type="http://schemas.openxmlformats.org/officeDocument/2006/relationships/hyperlink" Target="http://www.thewaleswewant.co.uk/" TargetMode="External"/><Relationship Id="rId7" Type="http://schemas.openxmlformats.org/officeDocument/2006/relationships/hyperlink" Target="http://gov.wales/docs/dsjlg/publications/150623-guide-to-the-fg-act-cy.pdf" TargetMode="External"/><Relationship Id="rId2" Type="http://schemas.openxmlformats.org/officeDocument/2006/relationships/hyperlink" Target="http://gov.wales/?lang=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turegenerations.wales/cy/deddf-llesiant-cenedlaethaur-dyfodol/" TargetMode="External"/><Relationship Id="rId5" Type="http://schemas.openxmlformats.org/officeDocument/2006/relationships/hyperlink" Target="http://www.assembly.wales/cy/Pages/Hafan.aspx" TargetMode="External"/><Relationship Id="rId10" Type="http://schemas.openxmlformats.org/officeDocument/2006/relationships/hyperlink" Target="https://amgueddfa.cymru/" TargetMode="External"/><Relationship Id="rId4" Type="http://schemas.openxmlformats.org/officeDocument/2006/relationships/hyperlink" Target="https://www.thewaleswewant.co.uk/sites/default/files/The%20Wales%20We%20Want%20Report%20ENG.pdf" TargetMode="External"/><Relationship Id="rId9" Type="http://schemas.openxmlformats.org/officeDocument/2006/relationships/hyperlink" Target="https://www.nationaltrust.org.uk/days-out/regionwales/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9591" y="1043409"/>
            <a:ext cx="7992888" cy="1470025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Cymru â diwylliant bywiog lle mae’r Gymraeg yn ffynnu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D1610-5AC8-0347-B2DF-D0534E534F8F}"/>
              </a:ext>
            </a:extLst>
          </p:cNvPr>
          <p:cNvSpPr txBox="1"/>
          <p:nvPr/>
        </p:nvSpPr>
        <p:spPr>
          <a:xfrm>
            <a:off x="1197641" y="2551118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pan fydd llawer o gyfleoedd gyda ni i wneud pethau gwahanol a phan bydd llawer o bobl yn gallu siarad Cymraeg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63F7E0-6ECE-1142-849C-34B1D31A170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8064" y="3747191"/>
            <a:ext cx="2720281" cy="29941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61C1C5-0865-7442-BEE4-02CC69ADCB67}"/>
              </a:ext>
            </a:extLst>
          </p:cNvPr>
          <p:cNvSpPr txBox="1"/>
          <p:nvPr/>
        </p:nvSpPr>
        <p:spPr>
          <a:xfrm>
            <a:off x="251520" y="4158462"/>
            <a:ext cx="50565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Gwenllian Beynon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Celf a Dyluno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Coleg Celf Abertawe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613BAF-CD3E-A846-9DFE-27E3C7100568}"/>
              </a:ext>
            </a:extLst>
          </p:cNvPr>
          <p:cNvSpPr txBox="1"/>
          <p:nvPr/>
        </p:nvSpPr>
        <p:spPr>
          <a:xfrm>
            <a:off x="2429302" y="245211"/>
            <a:ext cx="45079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err="1">
                <a:solidFill>
                  <a:schemeClr val="bg1"/>
                </a:solidFill>
              </a:rPr>
              <a:t>Cyfeirnodau</a:t>
            </a:r>
            <a:endParaRPr lang="en-GB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02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CB0851D-48C0-A847-BB56-AB93025C0EFB}"/>
              </a:ext>
            </a:extLst>
          </p:cNvPr>
          <p:cNvSpPr txBox="1">
            <a:spLocks/>
          </p:cNvSpPr>
          <p:nvPr/>
        </p:nvSpPr>
        <p:spPr>
          <a:xfrm>
            <a:off x="251520" y="188640"/>
            <a:ext cx="532859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Cyfeirnodau fesul sleid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E8B17C-80C0-604A-B9FF-043387FDF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22722"/>
            <a:ext cx="8615706" cy="4694510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en-GB" sz="1800" dirty="0"/>
              <a:t> </a:t>
            </a:r>
            <a:r>
              <a:rPr lang="en-GB" sz="1800" dirty="0" err="1"/>
              <a:t>Cwmni</a:t>
            </a:r>
            <a:r>
              <a:rPr lang="en-GB" sz="1800" dirty="0"/>
              <a:t> </a:t>
            </a:r>
            <a:r>
              <a:rPr lang="en-GB" sz="1800" dirty="0" err="1"/>
              <a:t>Pendraw</a:t>
            </a:r>
            <a:r>
              <a:rPr lang="en-GB" sz="1800" dirty="0"/>
              <a:t>. (2018). </a:t>
            </a:r>
            <a:r>
              <a:rPr lang="en-GB" sz="1800" i="1" dirty="0" err="1"/>
              <a:t>Cwmni</a:t>
            </a:r>
            <a:r>
              <a:rPr lang="en-GB" sz="1800" i="1" dirty="0"/>
              <a:t> </a:t>
            </a:r>
            <a:r>
              <a:rPr lang="en-GB" sz="1800" i="1" dirty="0" err="1"/>
              <a:t>Pendraw</a:t>
            </a:r>
            <a:r>
              <a:rPr lang="en-GB" sz="1800" dirty="0"/>
              <a:t>. [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lein</a:t>
            </a:r>
            <a:r>
              <a:rPr lang="en-GB" sz="1800" dirty="0"/>
              <a:t>] Available at: https://</a:t>
            </a:r>
            <a:r>
              <a:rPr lang="en-GB" sz="1800" dirty="0" err="1"/>
              <a:t>cwmnipendraw.com</a:t>
            </a:r>
            <a:r>
              <a:rPr lang="en-GB" sz="1800" dirty="0"/>
              <a:t>/ [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 4 </a:t>
            </a:r>
            <a:r>
              <a:rPr lang="en-GB" sz="1800" dirty="0" err="1"/>
              <a:t>Chwef</a:t>
            </a:r>
            <a:r>
              <a:rPr lang="en-GB" sz="1800" dirty="0"/>
              <a:t>. 2018]. </a:t>
            </a:r>
          </a:p>
          <a:p>
            <a:pPr>
              <a:buFont typeface="+mj-lt"/>
              <a:buAutoNum type="arabicPeriod"/>
            </a:pPr>
            <a:r>
              <a:rPr lang="cy-GB" sz="1800" dirty="0"/>
              <a:t>Gov.wales. (2018). </a:t>
            </a:r>
            <a:r>
              <a:rPr lang="cy-GB" sz="1800" i="1" dirty="0"/>
              <a:t>Llywodraeth Cymru|Dangosyddion cenedlaethol – mapio i’r Nodau Llesiant a Nodau Datblygu Cynaliadwy CU</a:t>
            </a:r>
            <a:r>
              <a:rPr lang="cy-GB" sz="1800" dirty="0"/>
              <a:t>. [ar lein] Available at: http://gov.wales/statistics-and-research/national-indicators-mapping-well-being-goals/?tab=data&amp;skip=1&amp;lang=cy [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cy-GB" sz="1800" dirty="0"/>
              <a:t>. 4</a:t>
            </a:r>
            <a:r>
              <a:rPr lang="en-GB" sz="1800" dirty="0" err="1"/>
              <a:t>Chwef</a:t>
            </a:r>
            <a:r>
              <a:rPr lang="en-GB" sz="1800" dirty="0"/>
              <a:t>  </a:t>
            </a:r>
            <a:r>
              <a:rPr lang="cy-GB" sz="1800" dirty="0"/>
              <a:t>2018].</a:t>
            </a:r>
          </a:p>
          <a:p>
            <a:pPr>
              <a:buFont typeface="+mj-lt"/>
              <a:buAutoNum type="arabicPeriod" startAt="5"/>
            </a:pPr>
            <a:r>
              <a:rPr lang="cy-GB" sz="1800" i="1" dirty="0"/>
              <a:t>Thewaleswewant.hoffi.work. </a:t>
            </a:r>
            <a:r>
              <a:rPr lang="cy-GB" sz="1800" dirty="0"/>
              <a:t>(2018).  [ar lein] 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cy-GB" sz="1800" dirty="0"/>
              <a:t>http://thewaleswewant.hoffi.work/sites/default/files/Adroddiad%20y%20Gymru%20a%20Garem.pdf [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cy-GB" sz="1800" dirty="0"/>
              <a:t>. 4</a:t>
            </a:r>
            <a:r>
              <a:rPr lang="en-GB" sz="1800" dirty="0"/>
              <a:t> </a:t>
            </a:r>
            <a:r>
              <a:rPr lang="en-GB" sz="1800" dirty="0" err="1"/>
              <a:t>Chwef</a:t>
            </a:r>
            <a:r>
              <a:rPr lang="en-GB" sz="1800" dirty="0"/>
              <a:t> </a:t>
            </a:r>
            <a:r>
              <a:rPr lang="cy-GB" sz="1800" dirty="0"/>
              <a:t>2018].</a:t>
            </a:r>
          </a:p>
          <a:p>
            <a:pPr>
              <a:buFont typeface="+mj-lt"/>
              <a:buAutoNum type="arabicPeriod" startAt="5"/>
            </a:pPr>
            <a:r>
              <a:rPr lang="cy-GB" sz="1800" i="1" dirty="0"/>
              <a:t>Gov.wales. </a:t>
            </a:r>
            <a:r>
              <a:rPr lang="cy-GB" sz="1800" dirty="0"/>
              <a:t>(2018).  [online] Available at: http://gov.wales/docs/dsjlg/publications/150623-guide-to-the-fg-act-cy.pdf [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cy-GB" sz="1800" dirty="0"/>
              <a:t> 4 </a:t>
            </a:r>
            <a:r>
              <a:rPr lang="en-GB" sz="1800" dirty="0" err="1"/>
              <a:t>Chwef</a:t>
            </a:r>
            <a:r>
              <a:rPr lang="cy-GB" sz="1800" dirty="0"/>
              <a:t>. 2018].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cy-GB" sz="1800" dirty="0"/>
              <a:t>The Future Generations Commissioner for Wales. (2018). </a:t>
            </a:r>
            <a:r>
              <a:rPr lang="cy-GB" sz="1800" i="1" dirty="0"/>
              <a:t>Deddf Llesiant Cenedlaethau’r Dyfodol – The Future Generations Commissioner for Wales</a:t>
            </a:r>
            <a:r>
              <a:rPr lang="cy-GB" sz="1800" dirty="0"/>
              <a:t>. [ar lein] Available at: https://futuregenerations.wales/cy/deddf-llesiant-cenedlaethaur-dyfodol/ [</a:t>
            </a:r>
            <a:r>
              <a:rPr lang="en-GB" sz="1800" dirty="0" err="1"/>
              <a:t>cyrchwyd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cy-GB" sz="1800" dirty="0"/>
              <a:t> 4 </a:t>
            </a:r>
            <a:r>
              <a:rPr lang="en-GB" sz="1800" dirty="0" err="1"/>
              <a:t>Chwef</a:t>
            </a:r>
            <a:r>
              <a:rPr lang="cy-GB" sz="1800" dirty="0"/>
              <a:t>. 2018].</a:t>
            </a:r>
          </a:p>
        </p:txBody>
      </p:sp>
    </p:spTree>
    <p:extLst>
      <p:ext uri="{BB962C8B-B14F-4D97-AF65-F5344CB8AC3E}">
        <p14:creationId xmlns:p14="http://schemas.microsoft.com/office/powerpoint/2010/main" val="397748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500"/>
    </mc:Choice>
    <mc:Fallback xmlns="">
      <p:transition spd="slow" advClick="0" advTm="445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A18F0E-F2D2-DE4E-972F-003036AF2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8"/>
            <a:ext cx="8229600" cy="518457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9"/>
            </a:pPr>
            <a:r>
              <a:rPr lang="cy-GB" sz="1900" dirty="0"/>
              <a:t>Cyfraith Cymru - Sefydliadau diwylliannol yng Nghymru (2018). </a:t>
            </a:r>
            <a:r>
              <a:rPr lang="cy-GB" sz="1900" i="1" dirty="0"/>
              <a:t>Cyfraith Cymru - Sefydliadau diwylliannol yng Nghymru.</a:t>
            </a:r>
            <a:r>
              <a:rPr lang="cy-GB" sz="1900" dirty="0"/>
              <a:t> [ar lein] Law.gov.wales. Available at: http://law.gov.wales/culture/culture/cultural-institutions-wales/?skip=1&amp;lang=cy#/culture/culture/cultural-institutions-wales/?tab=overview&amp;lang=cy [cyrchwyd ar 4 Chwef. 2018].</a:t>
            </a:r>
          </a:p>
          <a:p>
            <a:pPr>
              <a:buFont typeface="+mj-lt"/>
              <a:buAutoNum type="arabicPeriod" startAt="18"/>
            </a:pPr>
            <a:r>
              <a:rPr lang="cy-GB" sz="1900" dirty="0"/>
              <a:t>Comisiynyddygymraeg.cymru. (2018). </a:t>
            </a:r>
            <a:r>
              <a:rPr lang="cy-GB" sz="1900" i="1" dirty="0"/>
              <a:t>Comisiynydd y Gymraeg - Paratoi cynlluniau iaith Gymraeg</a:t>
            </a:r>
            <a:r>
              <a:rPr lang="cy-GB" sz="1900" dirty="0"/>
              <a:t>. [ar lein] ar gael ar: http://www.comisiynyddygymraeg.cymru/Cymraeg/Dyletswyddau%20iaith/Paratoi%20Cynlluniau%20Iaith%20Gymraeg/Pages/Paratoi-cynlluniau-iaith-Gymraeg.aspx [Cyrchwyd ar 4 chwef. 2018].</a:t>
            </a:r>
          </a:p>
          <a:p>
            <a:pPr lvl="1"/>
            <a:r>
              <a:rPr lang="cy-GB" sz="1900" dirty="0"/>
              <a:t>Gov.wales. (2018). </a:t>
            </a:r>
            <a:r>
              <a:rPr lang="cy-GB" sz="1900" i="1" dirty="0"/>
              <a:t>Llywodraeth Cymru|Safonau'r Gymraeg</a:t>
            </a:r>
            <a:r>
              <a:rPr lang="cy-GB" sz="1900" dirty="0"/>
              <a:t>. [ar lein] ar gael ar : http://gov.wales/about/welshlanguagestandards/?skip=1&amp;lang=cy [Cyrchwyd ar 4 Chwef. 2018].</a:t>
            </a:r>
          </a:p>
          <a:p>
            <a:pPr marL="514350" indent="-514350">
              <a:buFont typeface="+mj-lt"/>
              <a:buAutoNum type="arabicPeriod" startAt="18"/>
            </a:pPr>
            <a:r>
              <a:rPr lang="en-GB" sz="1900" dirty="0" err="1"/>
              <a:t>Gov.wales</a:t>
            </a:r>
            <a:r>
              <a:rPr lang="en-GB" sz="1900" dirty="0"/>
              <a:t>. (2018). </a:t>
            </a:r>
            <a:r>
              <a:rPr lang="en-GB" sz="1900" i="1" dirty="0" err="1"/>
              <a:t>Llywodraeth</a:t>
            </a:r>
            <a:r>
              <a:rPr lang="en-GB" sz="1900" i="1" dirty="0"/>
              <a:t> </a:t>
            </a:r>
            <a:r>
              <a:rPr lang="en-GB" sz="1900" i="1" dirty="0" err="1"/>
              <a:t>Cymru|Safonau'r</a:t>
            </a:r>
            <a:r>
              <a:rPr lang="en-GB" sz="1900" i="1" dirty="0"/>
              <a:t> </a:t>
            </a:r>
            <a:r>
              <a:rPr lang="en-GB" sz="1900" i="1" dirty="0" err="1"/>
              <a:t>Gymraeg</a:t>
            </a:r>
            <a:r>
              <a:rPr lang="en-GB" sz="1900" i="1" dirty="0"/>
              <a:t>. </a:t>
            </a:r>
            <a:r>
              <a:rPr lang="en-GB" sz="1900" dirty="0"/>
              <a:t>[</a:t>
            </a:r>
            <a:r>
              <a:rPr lang="en-GB" sz="1900" dirty="0" err="1"/>
              <a:t>ar</a:t>
            </a:r>
            <a:r>
              <a:rPr lang="en-GB" sz="1900" dirty="0"/>
              <a:t> </a:t>
            </a:r>
            <a:r>
              <a:rPr lang="en-GB" sz="1900" dirty="0" err="1"/>
              <a:t>lein</a:t>
            </a:r>
            <a:r>
              <a:rPr lang="en-GB" sz="1900" dirty="0"/>
              <a:t> ] </a:t>
            </a:r>
            <a:r>
              <a:rPr lang="en-GB" sz="1900" dirty="0" err="1"/>
              <a:t>ar</a:t>
            </a:r>
            <a:r>
              <a:rPr lang="en-GB" sz="1900" dirty="0"/>
              <a:t> </a:t>
            </a:r>
            <a:r>
              <a:rPr lang="en-GB" sz="1900" dirty="0" err="1"/>
              <a:t>gael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: http://</a:t>
            </a:r>
            <a:r>
              <a:rPr lang="en-GB" sz="1900" dirty="0" err="1"/>
              <a:t>gov.wales</a:t>
            </a:r>
            <a:r>
              <a:rPr lang="en-GB" sz="1900" dirty="0"/>
              <a:t>/about/</a:t>
            </a:r>
            <a:r>
              <a:rPr lang="en-GB" sz="1900" dirty="0" err="1"/>
              <a:t>welshlanguagestandards</a:t>
            </a:r>
            <a:r>
              <a:rPr lang="en-GB" sz="1900" dirty="0"/>
              <a:t>/?skip=1&amp;lang=cy [</a:t>
            </a:r>
            <a:r>
              <a:rPr lang="en-GB" sz="1900" dirty="0" err="1"/>
              <a:t>cyrchwyd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4 </a:t>
            </a:r>
            <a:r>
              <a:rPr lang="en-GB" sz="1900" dirty="0" err="1"/>
              <a:t>Chwef</a:t>
            </a:r>
            <a:r>
              <a:rPr lang="en-GB" sz="1900" dirty="0"/>
              <a:t>. 2018].</a:t>
            </a:r>
          </a:p>
        </p:txBody>
      </p:sp>
    </p:spTree>
    <p:extLst>
      <p:ext uri="{BB962C8B-B14F-4D97-AF65-F5344CB8AC3E}">
        <p14:creationId xmlns:p14="http://schemas.microsoft.com/office/powerpoint/2010/main" val="2957423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D261246-87D9-1348-B56D-91B73F31A996}"/>
              </a:ext>
            </a:extLst>
          </p:cNvPr>
          <p:cNvSpPr txBox="1">
            <a:spLocks/>
          </p:cNvSpPr>
          <p:nvPr/>
        </p:nvSpPr>
        <p:spPr>
          <a:xfrm>
            <a:off x="702860" y="206399"/>
            <a:ext cx="8229600" cy="54006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19"/>
            </a:pPr>
            <a:r>
              <a:rPr lang="cy-GB" sz="1600" b="1" dirty="0"/>
              <a:t> </a:t>
            </a:r>
            <a:r>
              <a:rPr lang="cy-GB" sz="1600" dirty="0"/>
              <a:t>PIGION. (2018). </a:t>
            </a:r>
            <a:r>
              <a:rPr lang="cy-GB" sz="1600" i="1" dirty="0"/>
              <a:t>Cymraeg 2050 – Gwireddu’r uchelgais (Rhan 2)</a:t>
            </a:r>
            <a:r>
              <a:rPr lang="cy-GB" sz="1600" dirty="0"/>
              <a:t>. [ar lein] ar gael ar: https://www.bing.com/cr?IG=209586D633614D279ADA6139E740226F&amp;CID=20713AE92F7D6620241731652ED267B8&amp;rd=1&amp;h=7kNuH7M-G3JvrOmF2NpqWBAxhIozmkhqk2rUqE_b6c8&amp;v=1&amp;r=https%3a%2f%2fseneddymchwil.blog%2f2017%2f09%2f29%2fcymraeg-2050-gwireddur-uchelgais-rhan-2%2f&amp;p=DevEx,5036.1 [Cyrchwyd ar 4 Chwef. 2018].</a:t>
            </a:r>
          </a:p>
          <a:p>
            <a:pPr marL="514350" indent="-514350">
              <a:buFont typeface="+mj-lt"/>
              <a:buAutoNum type="arabicPeriod" startAt="19"/>
            </a:pPr>
            <a:r>
              <a:rPr lang="cy-GB" sz="1600" dirty="0"/>
              <a:t>Sport.wales. (2018). </a:t>
            </a:r>
            <a:r>
              <a:rPr lang="cy-GB" sz="1600" i="1" dirty="0"/>
              <a:t>Datganiad Llesiant Chwaraeon Cymru | Amdanom ni | Sport Wales - Chwaraeon Cymru</a:t>
            </a:r>
            <a:r>
              <a:rPr lang="cy-GB" sz="1600" dirty="0"/>
              <a:t>. [ar lein] ar gael ar: </a:t>
            </a:r>
            <a:r>
              <a:rPr lang="cy-GB" sz="1600" dirty="0">
                <a:hlinkClick r:id="rId2"/>
              </a:rPr>
              <a:t>http://sport.wales/amdanom-ni/sut-rydym-yn-gweithio/datganiad-llesiant-chwaraeon-cymru.aspx?lang=cy&amp;[ </a:t>
            </a:r>
            <a:r>
              <a:rPr lang="cy-GB" sz="1600" dirty="0"/>
              <a:t>Cyrchwyd ar 4 Feb. 2018].s://www.dailypost.co.uk/news/north-wales-news/chris-coleman-backs-government-strategy-13317280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y-GB" sz="1600" dirty="0"/>
              <a:t>Arts.wales. (2018). </a:t>
            </a:r>
            <a:r>
              <a:rPr lang="cy-GB" sz="1600" i="1" dirty="0"/>
              <a:t>Cyngor Celfyddydau Cymru | Dysgu Creadigol drwy'r Celfyddydau</a:t>
            </a:r>
            <a:r>
              <a:rPr lang="cy-GB" sz="1600" dirty="0"/>
              <a:t>. [ar lein] ar gael ar: http://www.arts.wales/arts-in-wales/dysgu-creadigol?diablo.lang=cym [cyrchwyd ar 4 Chwef. 2018].https://futuregenerations.wales/cy/ymgyfrannwch/</a:t>
            </a:r>
          </a:p>
          <a:p>
            <a:pPr marL="514350" indent="-514350">
              <a:buFont typeface="+mj-lt"/>
              <a:buAutoNum type="arabicPeriod" startAt="23"/>
            </a:pPr>
            <a:r>
              <a:rPr lang="cy-GB" sz="1600" dirty="0"/>
              <a:t>The Future Generations Commissioner for Wales. (2018). </a:t>
            </a:r>
            <a:r>
              <a:rPr lang="cy-GB" sz="1600" i="1" dirty="0"/>
              <a:t>Ymgyfrannwch – The Future Generations Commissioner for Wales</a:t>
            </a:r>
            <a:r>
              <a:rPr lang="cy-GB" sz="1600" dirty="0"/>
              <a:t>. [ar lein] ar gael ar : https://futuregenerations.wales/cy/ymgyfrannwch/ [cyrchwyd ar 4 Chwef. 2018].</a:t>
            </a:r>
          </a:p>
          <a:p>
            <a:pPr marL="514350" indent="-514350">
              <a:buFont typeface="+mj-lt"/>
              <a:buAutoNum type="arabicPeriod" startAt="23"/>
            </a:pPr>
            <a:r>
              <a:rPr lang="cy-GB" sz="1600" dirty="0"/>
              <a:t>The Future Generations Commissioner for Wales. (2018). </a:t>
            </a:r>
            <a:r>
              <a:rPr lang="cy-GB" sz="1600" i="1" dirty="0"/>
              <a:t>Homepage – The Future Generations Commissioner for Wales</a:t>
            </a:r>
            <a:r>
              <a:rPr lang="cy-GB" sz="1600" dirty="0"/>
              <a:t>. [online] ar gael ar : https://futuregenerations.wales/cy/ [Cyrchwyd ar 4 Chwef. 2018].</a:t>
            </a:r>
          </a:p>
        </p:txBody>
      </p:sp>
    </p:spTree>
    <p:extLst>
      <p:ext uri="{BB962C8B-B14F-4D97-AF65-F5344CB8AC3E}">
        <p14:creationId xmlns:p14="http://schemas.microsoft.com/office/powerpoint/2010/main" val="2308991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169788-B54D-DF45-848C-3802FFF9470C}"/>
              </a:ext>
            </a:extLst>
          </p:cNvPr>
          <p:cNvSpPr txBox="1">
            <a:spLocks/>
          </p:cNvSpPr>
          <p:nvPr/>
        </p:nvSpPr>
        <p:spPr>
          <a:xfrm>
            <a:off x="457200" y="701408"/>
            <a:ext cx="8229600" cy="49598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/>
              <a:t>Llywodraeth Cymru</a:t>
            </a:r>
            <a:r>
              <a:rPr lang="en-US" sz="1800">
                <a:hlinkClick r:id="rId2"/>
              </a:rPr>
              <a:t>http://gov.wales/?lang=cy</a:t>
            </a:r>
            <a:endParaRPr lang="en-US" sz="1800"/>
          </a:p>
          <a:p>
            <a:r>
              <a:rPr lang="en-US" sz="1800"/>
              <a:t>The Wales We Want </a:t>
            </a:r>
            <a:r>
              <a:rPr lang="en-US" sz="1800">
                <a:hlinkClick r:id="rId3"/>
              </a:rPr>
              <a:t>www.thewaleswewant.co.uk</a:t>
            </a:r>
            <a:r>
              <a:rPr lang="en-US" sz="1800"/>
              <a:t> </a:t>
            </a:r>
            <a:r>
              <a:rPr lang="en-US" sz="1800">
                <a:hlinkClick r:id="rId4" invalidUrl="https://www.thewaleswewant.co.uk/sites/default/files/The Wales We Want Report ENG.pdf"/>
              </a:rPr>
              <a:t>https://www.thewaleswewant.co.uk/sites/default/files/The%20Wales%20We%20Want%20Report%20ENG.pdf</a:t>
            </a:r>
            <a:endParaRPr lang="en-US" sz="1800"/>
          </a:p>
          <a:p>
            <a:r>
              <a:rPr lang="en-US" sz="1800"/>
              <a:t>Y Siarter Datblygu Cynaliadwy http://gov.wales/topics/people-and-communities/people/future-generations-act/sdcharter/?skip=1&amp;lang=cy Cynulliad Cenedlaethol Cymru </a:t>
            </a:r>
            <a:r>
              <a:rPr lang="en-US" sz="1800">
                <a:hlinkClick r:id="rId5"/>
              </a:rPr>
              <a:t>http://www.assembly.wales/cy/Pages/Hafan.aspx</a:t>
            </a:r>
            <a:endParaRPr lang="en-US" sz="1800"/>
          </a:p>
          <a:p>
            <a:r>
              <a:rPr lang="en-US" sz="1800" b="1"/>
              <a:t>The Well-being of Future Generations Act 2015 </a:t>
            </a:r>
            <a:r>
              <a:rPr lang="en-US" sz="1800">
                <a:hlinkClick r:id="rId6"/>
              </a:rPr>
              <a:t>https://futuregenerations.wales/cy/deddf-llesiant-cenedlaethaur-dyfodol/</a:t>
            </a:r>
            <a:endParaRPr lang="en-US" sz="1800"/>
          </a:p>
          <a:p>
            <a:r>
              <a:rPr lang="en-US" sz="1800">
                <a:hlinkClick r:id="rId7"/>
              </a:rPr>
              <a:t>http://gov.wales/docs/dsjlg/publications/150623-guide-to-the-fg-act-cy.pdf</a:t>
            </a:r>
            <a:endParaRPr lang="en-US" sz="1800"/>
          </a:p>
          <a:p>
            <a:r>
              <a:rPr lang="cy-GB" sz="1800">
                <a:hlinkClick r:id="rId8"/>
              </a:rPr>
              <a:t>http://cadw.gov.wales/daysout/maps-and-itineraries/?skip=1&amp;lang=cy</a:t>
            </a:r>
            <a:endParaRPr lang="cy-GB" sz="1800"/>
          </a:p>
          <a:p>
            <a:r>
              <a:rPr lang="cy-GB" sz="1800">
                <a:hlinkClick r:id="rId9"/>
              </a:rPr>
              <a:t>https://www.nationaltrust.org.uk/days-out/regionwales/wales</a:t>
            </a:r>
            <a:endParaRPr lang="cy-GB" sz="1800"/>
          </a:p>
          <a:p>
            <a:r>
              <a:rPr lang="cy-GB" sz="1800">
                <a:hlinkClick r:id="rId10"/>
              </a:rPr>
              <a:t>https://amgueddfa.cymru/</a:t>
            </a:r>
            <a:endParaRPr lang="cy-GB" sz="1800"/>
          </a:p>
          <a:p>
            <a:r>
              <a:rPr lang="en-US" sz="1800"/>
              <a:t>YouTube. (2018). </a:t>
            </a:r>
            <a:r>
              <a:rPr lang="en-US" sz="1800" i="1"/>
              <a:t>Have we asked enough questions</a:t>
            </a:r>
            <a:r>
              <a:rPr lang="en-US" sz="1800"/>
              <a:t>?. [online] Available at: https://www.youtube.com/watch?v=x1acX9o7zZM [Accessed 4 Feb. 2018].</a:t>
            </a:r>
            <a:endParaRPr lang="en-US" sz="1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6F18A9-3105-A84F-8A4A-423CC68D1C06}"/>
              </a:ext>
            </a:extLst>
          </p:cNvPr>
          <p:cNvSpPr/>
          <p:nvPr/>
        </p:nvSpPr>
        <p:spPr>
          <a:xfrm>
            <a:off x="457200" y="11663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sz="3200" dirty="0"/>
              <a:t>Gwybodaeth pellach</a:t>
            </a:r>
          </a:p>
        </p:txBody>
      </p:sp>
    </p:spTree>
    <p:extLst>
      <p:ext uri="{BB962C8B-B14F-4D97-AF65-F5344CB8AC3E}">
        <p14:creationId xmlns:p14="http://schemas.microsoft.com/office/powerpoint/2010/main" val="6043135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</TotalTime>
  <Words>234</Words>
  <Application>Microsoft Macintosh PowerPoint</Application>
  <PresentationFormat>On-screen Show (4:3)</PresentationFormat>
  <Paragraphs>32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Myriad Pro</vt:lpstr>
      <vt:lpstr>20140311PresentationUWTSDTemplate</vt:lpstr>
      <vt:lpstr>Cymru â diwylliant bywiog lle mae’r Gymraeg yn ffynnu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Cyfeirnodau</dc:title>
  <dc:creator>Gwenllian Beynon</dc:creator>
  <cp:lastModifiedBy>Gwenllian Beynon</cp:lastModifiedBy>
  <cp:revision>2</cp:revision>
  <dcterms:created xsi:type="dcterms:W3CDTF">2018-02-04T20:04:06Z</dcterms:created>
  <dcterms:modified xsi:type="dcterms:W3CDTF">2018-02-04T20:41:23Z</dcterms:modified>
</cp:coreProperties>
</file>