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73" r:id="rId5"/>
    <p:sldId id="275" r:id="rId6"/>
    <p:sldId id="259" r:id="rId7"/>
    <p:sldId id="282" r:id="rId8"/>
    <p:sldId id="281" r:id="rId9"/>
    <p:sldId id="267" r:id="rId10"/>
    <p:sldId id="27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12C8C85-51F0-491E-9774-3900AFEF0FD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6" autoAdjust="0"/>
    <p:restoredTop sz="94733" autoAdjust="0"/>
  </p:normalViewPr>
  <p:slideViewPr>
    <p:cSldViewPr snapToGrid="0">
      <p:cViewPr varScale="1">
        <p:scale>
          <a:sx n="110" d="100"/>
          <a:sy n="110" d="100"/>
        </p:scale>
        <p:origin x="648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3480" y="55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76AB79-C677-3DB7-78CF-9305D58614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3AB137-CEA6-0244-F12B-1ECC21172D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C994AA-C437-4EF4-8BEF-0B832D7FA420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68EC96-C6CC-F2AF-D90F-143F4D20A0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F8EC8D-EF88-0275-F75C-A789924433B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757874-EF65-4B61-B062-40C932C8129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0278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9CA527-F925-414F-B4F4-8F4244CDDC80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7E2AA-278D-0B48-A5DE-00B1FC5BDA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559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7E2AA-278D-0B48-A5DE-00B1FC5BDAF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2720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8">
            <a:extLst>
              <a:ext uri="{FF2B5EF4-FFF2-40B4-BE49-F238E27FC236}">
                <a16:creationId xmlns:a16="http://schemas.microsoft.com/office/drawing/2014/main" id="{D56268A4-B555-72BE-6160-318763ECA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2D44DBA-D665-923B-A38C-C68A9C039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E8C189B-2E00-67DA-E342-3440F5EBB4C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286000"/>
            <a:ext cx="9144000" cy="2286000"/>
          </a:xfrm>
        </p:spPr>
        <p:txBody>
          <a:bodyPr anchor="ctr" anchorCtr="0">
            <a:noAutofit/>
          </a:bodyPr>
          <a:lstStyle>
            <a:lvl1pPr algn="ctr">
              <a:defRPr sz="44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4246750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38">
            <a:extLst>
              <a:ext uri="{FF2B5EF4-FFF2-40B4-BE49-F238E27FC236}">
                <a16:creationId xmlns:a16="http://schemas.microsoft.com/office/drawing/2014/main" id="{31550E6E-10D6-E75A-F6B1-8800DAC2CB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02" b="780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3038" y="1457865"/>
            <a:ext cx="3200400" cy="4580626"/>
          </a:xfrm>
        </p:spPr>
        <p:txBody>
          <a:bodyPr anchor="t">
            <a:no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796287" y="1457864"/>
            <a:ext cx="4986068" cy="4580627"/>
          </a:xfrm>
        </p:spPr>
        <p:txBody>
          <a:bodyPr tIns="45720" anchor="t" anchorCtr="0">
            <a:normAutofit/>
          </a:bodyPr>
          <a:lstStyle>
            <a:lvl1pPr mar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  <a:defRPr sz="2400"/>
            </a:lvl1pPr>
            <a:lvl2pPr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defRPr sz="2000"/>
            </a:lvl2pPr>
            <a:lvl3pPr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defRPr sz="1800"/>
            </a:lvl3pPr>
            <a:lvl4pPr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defRPr sz="1600"/>
            </a:lvl4pPr>
            <a:lvl5pPr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defRPr sz="16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38804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8">
            <a:extLst>
              <a:ext uri="{FF2B5EF4-FFF2-40B4-BE49-F238E27FC236}">
                <a16:creationId xmlns:a16="http://schemas.microsoft.com/office/drawing/2014/main" id="{61F88592-24FD-96EC-ADB3-C0B7682DF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076C4EAC-BBDE-1963-BD72-3BD2A47DC59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8259" y="798653"/>
            <a:ext cx="5166167" cy="5289630"/>
          </a:xfrm>
          <a:solidFill>
            <a:schemeClr val="bg1">
              <a:alpha val="95000"/>
            </a:schemeClr>
          </a:solidFill>
        </p:spPr>
        <p:txBody>
          <a:bodyPr lIns="274320" rIns="274320" anchor="ctr">
            <a:noAutofit/>
          </a:bodyPr>
          <a:lstStyle>
            <a:lvl1pPr algn="ctr">
              <a:defRPr sz="44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592AF4F-2F83-7005-B3AC-6FCC7FB1914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84424" y="787077"/>
            <a:ext cx="5166167" cy="5289631"/>
          </a:xfrm>
          <a:solidFill>
            <a:schemeClr val="bg1">
              <a:alpha val="95000"/>
            </a:schemeClr>
          </a:solidFill>
        </p:spPr>
        <p:txBody>
          <a:bodyPr>
            <a:noAutofit/>
          </a:bodyPr>
          <a:lstStyle>
            <a:lvl1pPr marL="342900" indent="-342900" algn="ctr">
              <a:buFont typeface="Arial" panose="020B0604020202020204" pitchFamily="34" charset="0"/>
              <a:buChar char="•"/>
              <a:defRPr sz="2000"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4204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3">
            <a:extLst>
              <a:ext uri="{FF2B5EF4-FFF2-40B4-BE49-F238E27FC236}">
                <a16:creationId xmlns:a16="http://schemas.microsoft.com/office/drawing/2014/main" id="{BD017017-3234-8C24-B9FC-80FB1120D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C226FA8-C264-7189-EEA0-526400907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96135" y="1124887"/>
            <a:ext cx="4480560" cy="2352356"/>
          </a:xfrm>
        </p:spPr>
        <p:txBody>
          <a:bodyPr anchor="b">
            <a:noAutofit/>
          </a:bodyPr>
          <a:lstStyle>
            <a:lvl1pPr algn="l"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296135" y="3571197"/>
            <a:ext cx="4476967" cy="2123547"/>
          </a:xfrm>
        </p:spPr>
        <p:txBody>
          <a:bodyPr>
            <a:no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AA872EE9-FDFB-95A7-3547-DCAA0B51FE2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29545" y="1148037"/>
            <a:ext cx="4365199" cy="454670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1863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17">
            <a:extLst>
              <a:ext uri="{FF2B5EF4-FFF2-40B4-BE49-F238E27FC236}">
                <a16:creationId xmlns:a16="http://schemas.microsoft.com/office/drawing/2014/main" id="{28B211FD-99D2-B373-669F-6E0F8E5B3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4079EDA-1B98-E3C1-23AD-7FB6F39FE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16598" y="995425"/>
            <a:ext cx="8958805" cy="1077230"/>
          </a:xfrm>
        </p:spPr>
        <p:txBody>
          <a:bodyPr anchor="b" anchorCtr="0">
            <a:no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6BDAEBE-3A0C-BBCD-A1F0-E1F1E07000E1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1616599" y="2257061"/>
            <a:ext cx="8958804" cy="3541853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1000"/>
              </a:spcAft>
              <a:buNone/>
              <a:defRPr sz="1800"/>
            </a:lvl1pPr>
            <a:lvl2pPr marL="228600">
              <a:spcBef>
                <a:spcPts val="600"/>
              </a:spcBef>
              <a:spcAft>
                <a:spcPts val="600"/>
              </a:spcAft>
              <a:defRPr sz="1800"/>
            </a:lvl2pPr>
            <a:lvl3pPr marL="685800">
              <a:spcBef>
                <a:spcPts val="600"/>
              </a:spcBef>
              <a:spcAft>
                <a:spcPts val="600"/>
              </a:spcAft>
              <a:defRPr sz="1800"/>
            </a:lvl3pPr>
            <a:lvl4pPr marL="1143000">
              <a:spcBef>
                <a:spcPts val="600"/>
              </a:spcBef>
              <a:spcAft>
                <a:spcPts val="600"/>
              </a:spcAft>
              <a:defRPr sz="1800"/>
            </a:lvl4pPr>
            <a:lvl5pPr marL="1600200">
              <a:spcBef>
                <a:spcPts val="600"/>
              </a:spcBef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89470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5">
            <a:extLst>
              <a:ext uri="{FF2B5EF4-FFF2-40B4-BE49-F238E27FC236}">
                <a16:creationId xmlns:a16="http://schemas.microsoft.com/office/drawing/2014/main" id="{236F3DDC-7FF8-F6A3-16EA-A01E7F795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Title 33">
            <a:extLst>
              <a:ext uri="{FF2B5EF4-FFF2-40B4-BE49-F238E27FC236}">
                <a16:creationId xmlns:a16="http://schemas.microsoft.com/office/drawing/2014/main" id="{E728EBB2-9164-AC06-6682-9505D88F9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 userDrawn="1"/>
        </p:nvSpPr>
        <p:spPr>
          <a:xfrm>
            <a:off x="915924" y="777240"/>
            <a:ext cx="6115497" cy="5303520"/>
          </a:xfrm>
          <a:prstGeom prst="rect">
            <a:avLst/>
          </a:prstGeom>
          <a:solidFill>
            <a:schemeClr val="bg1">
              <a:alpha val="95000"/>
            </a:schemeClr>
          </a:solidFill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16937" y="879674"/>
            <a:ext cx="5377406" cy="2550005"/>
          </a:xfrm>
        </p:spPr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3BA3AA6-E309-C0C7-B2C6-3705384B706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17638" y="3576900"/>
            <a:ext cx="4126635" cy="2233613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54381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540E5FCC-3981-FB51-F0ED-B8BAB5C45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BCE2C9E-7BC3-0EB6-EBE4-26EE33A1F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69357" y="891251"/>
            <a:ext cx="9653286" cy="1158254"/>
          </a:xfrm>
        </p:spPr>
        <p:txBody>
          <a:bodyPr anchor="b" anchorCtr="0">
            <a:no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CB36301-48E6-AF64-5055-0CCA79474EAE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1400540" y="2257062"/>
            <a:ext cx="4062711" cy="3541853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spcAft>
                <a:spcPts val="600"/>
              </a:spcAft>
              <a:buNone/>
              <a:defRPr sz="1800"/>
            </a:lvl1pPr>
            <a:lvl2pPr marL="228600">
              <a:spcBef>
                <a:spcPts val="600"/>
              </a:spcBef>
              <a:spcAft>
                <a:spcPts val="600"/>
              </a:spcAft>
              <a:defRPr sz="1800"/>
            </a:lvl2pPr>
            <a:lvl3pPr marL="685800">
              <a:spcBef>
                <a:spcPts val="600"/>
              </a:spcBef>
              <a:spcAft>
                <a:spcPts val="600"/>
              </a:spcAft>
              <a:defRPr sz="1800"/>
            </a:lvl3pPr>
            <a:lvl4pPr marL="1143000">
              <a:spcBef>
                <a:spcPts val="600"/>
              </a:spcBef>
              <a:spcAft>
                <a:spcPts val="600"/>
              </a:spcAft>
              <a:defRPr sz="1800"/>
            </a:lvl4pPr>
            <a:lvl5pPr marL="1600200">
              <a:spcBef>
                <a:spcPts val="600"/>
              </a:spcBef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F973906-E48D-CA3F-3E96-205D2E688DC5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6588311" y="2257061"/>
            <a:ext cx="4203151" cy="3541853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spcAft>
                <a:spcPts val="600"/>
              </a:spcAft>
              <a:buNone/>
              <a:defRPr sz="1800"/>
            </a:lvl1pPr>
            <a:lvl2pPr marL="228600">
              <a:spcBef>
                <a:spcPts val="600"/>
              </a:spcBef>
              <a:spcAft>
                <a:spcPts val="600"/>
              </a:spcAft>
              <a:defRPr sz="1800"/>
            </a:lvl2pPr>
            <a:lvl3pPr marL="685800">
              <a:spcBef>
                <a:spcPts val="600"/>
              </a:spcBef>
              <a:spcAft>
                <a:spcPts val="600"/>
              </a:spcAft>
              <a:defRPr sz="1800"/>
            </a:lvl3pPr>
            <a:lvl4pPr marL="1143000">
              <a:spcBef>
                <a:spcPts val="600"/>
              </a:spcBef>
              <a:spcAft>
                <a:spcPts val="600"/>
              </a:spcAft>
              <a:defRPr sz="1800"/>
            </a:lvl4pPr>
            <a:lvl5pPr marL="1600200">
              <a:spcBef>
                <a:spcPts val="600"/>
              </a:spcBef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052907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44">
            <a:extLst>
              <a:ext uri="{FF2B5EF4-FFF2-40B4-BE49-F238E27FC236}">
                <a16:creationId xmlns:a16="http://schemas.microsoft.com/office/drawing/2014/main" id="{07AB38AA-85DC-3DF3-4ED4-B78FB670F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F2DD44F-3200-BF06-94F9-C6A07EA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400" y="777240"/>
            <a:ext cx="10361676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2361" y="777240"/>
            <a:ext cx="10007278" cy="1283843"/>
          </a:xfrm>
        </p:spPr>
        <p:txBody>
          <a:bodyPr anchor="b" anchorCtr="0">
            <a:no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447029" y="2261313"/>
            <a:ext cx="3275746" cy="36533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1pPr>
            <a:lvl2pPr marL="2286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2pPr>
            <a:lvl3pPr marL="9144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3pPr>
            <a:lvl4pPr marL="11430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4pPr>
            <a:lvl5pPr marL="16002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2AA9CA0-D45C-FE27-D4E4-DD219364E4FB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5150734" y="2261313"/>
            <a:ext cx="5594236" cy="365335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spcAft>
                <a:spcPts val="600"/>
              </a:spcAft>
              <a:buNone/>
              <a:defRPr sz="1800"/>
            </a:lvl1pPr>
            <a:lvl2pPr marL="228600">
              <a:spcBef>
                <a:spcPts val="600"/>
              </a:spcBef>
              <a:spcAft>
                <a:spcPts val="600"/>
              </a:spcAft>
              <a:defRPr sz="1800"/>
            </a:lvl2pPr>
            <a:lvl3pPr marL="685800">
              <a:spcBef>
                <a:spcPts val="600"/>
              </a:spcBef>
              <a:spcAft>
                <a:spcPts val="600"/>
              </a:spcAft>
              <a:defRPr sz="1800"/>
            </a:lvl3pPr>
            <a:lvl4pPr marL="1143000">
              <a:spcBef>
                <a:spcPts val="600"/>
              </a:spcBef>
              <a:spcAft>
                <a:spcPts val="600"/>
              </a:spcAft>
              <a:defRPr sz="1800"/>
            </a:lvl4pPr>
            <a:lvl5pPr marL="1600200">
              <a:spcBef>
                <a:spcPts val="600"/>
              </a:spcBef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578526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8">
            <a:extLst>
              <a:ext uri="{FF2B5EF4-FFF2-40B4-BE49-F238E27FC236}">
                <a16:creationId xmlns:a16="http://schemas.microsoft.com/office/drawing/2014/main" id="{F1219773-33FA-E4F9-4EAE-0764613F6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2817C37-9292-1CF3-6529-DEF717427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61275" y="1134320"/>
            <a:ext cx="4803494" cy="1956122"/>
          </a:xfrm>
        </p:spPr>
        <p:txBody>
          <a:bodyPr anchor="b">
            <a:noAutofit/>
          </a:bodyPr>
          <a:lstStyle>
            <a:lvl1pPr algn="l"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061275" y="3418271"/>
            <a:ext cx="4803494" cy="2305409"/>
          </a:xfrm>
        </p:spPr>
        <p:txBody>
          <a:bodyPr>
            <a:noAutofit/>
          </a:bodyPr>
          <a:lstStyle>
            <a:lvl1pPr marL="0" indent="0" algn="l">
              <a:spcAft>
                <a:spcPts val="1000"/>
              </a:spcAft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5D7B0DF-23EB-406B-9FAA-0182626A919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08563" y="1146638"/>
            <a:ext cx="4389120" cy="4572000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37277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64">
            <a:extLst>
              <a:ext uri="{FF2B5EF4-FFF2-40B4-BE49-F238E27FC236}">
                <a16:creationId xmlns:a16="http://schemas.microsoft.com/office/drawing/2014/main" id="{7C62E1FE-8CAE-1FE1-6A91-DFE7F1D87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4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0" y="0"/>
            <a:ext cx="12188825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66219"/>
            <a:ext cx="10389243" cy="1424470"/>
          </a:xfrm>
        </p:spPr>
        <p:txBody>
          <a:bodyPr anchor="ctr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1779325"/>
            <a:ext cx="3490732" cy="4297680"/>
          </a:xfrm>
        </p:spPr>
        <p:txBody>
          <a:bodyPr tIns="274320">
            <a:normAutofit/>
          </a:bodyPr>
          <a:lstStyle>
            <a:lvl1pPr marL="0" indent="0">
              <a:spcBef>
                <a:spcPts val="1000"/>
              </a:spcBef>
              <a:spcAft>
                <a:spcPts val="1000"/>
              </a:spcAft>
              <a:buNone/>
              <a:defRPr sz="1800"/>
            </a:lvl1pPr>
            <a:lvl2pPr marL="228600" indent="0">
              <a:spcBef>
                <a:spcPts val="1000"/>
              </a:spcBef>
              <a:spcAft>
                <a:spcPts val="1000"/>
              </a:spcAft>
              <a:buNone/>
              <a:defRPr sz="1800"/>
            </a:lvl2pPr>
            <a:lvl3pPr marL="685800" indent="0">
              <a:spcBef>
                <a:spcPts val="1000"/>
              </a:spcBef>
              <a:spcAft>
                <a:spcPts val="1000"/>
              </a:spcAft>
              <a:buNone/>
              <a:defRPr sz="1800"/>
            </a:lvl3pPr>
            <a:lvl4pPr marL="1143000" indent="0">
              <a:spcBef>
                <a:spcPts val="1000"/>
              </a:spcBef>
              <a:spcAft>
                <a:spcPts val="1000"/>
              </a:spcAft>
              <a:buNone/>
              <a:defRPr sz="1800"/>
            </a:lvl4pPr>
            <a:lvl5pPr marL="1600200" indent="0">
              <a:spcBef>
                <a:spcPts val="1000"/>
              </a:spcBef>
              <a:spcAft>
                <a:spcPts val="1000"/>
              </a:spcAft>
              <a:buNone/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423FEB60-8FB5-7F10-EDD7-8AB4B3139EF6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4502552" y="1779325"/>
            <a:ext cx="6724891" cy="4297680"/>
          </a:xfrm>
        </p:spPr>
        <p:txBody>
          <a:bodyPr/>
          <a:lstStyle/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1503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7">
            <a:extLst>
              <a:ext uri="{FF2B5EF4-FFF2-40B4-BE49-F238E27FC236}">
                <a16:creationId xmlns:a16="http://schemas.microsoft.com/office/drawing/2014/main" id="{32B61A96-5F36-8895-B920-FC12FD76D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774BC39-6D56-474E-28BE-99260516A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400" y="777240"/>
            <a:ext cx="10361676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73070" y="914400"/>
            <a:ext cx="10045861" cy="1146680"/>
          </a:xfrm>
        </p:spPr>
        <p:txBody>
          <a:bodyPr anchor="b" anchorCtr="0">
            <a:no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423687" y="2288614"/>
            <a:ext cx="5382228" cy="3475578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None/>
              <a:defRPr sz="1800"/>
            </a:lvl1pPr>
            <a:lvl2pPr marL="685800">
              <a:spcBef>
                <a:spcPts val="600"/>
              </a:spcBef>
              <a:spcAft>
                <a:spcPts val="600"/>
              </a:spcAft>
              <a:defRPr sz="1800"/>
            </a:lvl2pPr>
            <a:lvl3pPr marL="1143000">
              <a:spcBef>
                <a:spcPts val="600"/>
              </a:spcBef>
              <a:spcAft>
                <a:spcPts val="600"/>
              </a:spcAft>
              <a:defRPr sz="1800"/>
            </a:lvl3pPr>
            <a:lvl4pPr marL="1600200">
              <a:spcBef>
                <a:spcPts val="600"/>
              </a:spcBef>
              <a:spcAft>
                <a:spcPts val="600"/>
              </a:spcAft>
              <a:defRPr sz="1800"/>
            </a:lvl4pPr>
            <a:lvl5pPr marL="2057400">
              <a:spcBef>
                <a:spcPts val="600"/>
              </a:spcBef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7451790" y="2288614"/>
            <a:ext cx="3108960" cy="3475578"/>
          </a:xfrm>
        </p:spPr>
        <p:txBody>
          <a:bodyPr tIns="91440">
            <a:normAutofit/>
          </a:bodyPr>
          <a:lstStyle>
            <a:lvl1pPr marL="0" indent="0">
              <a:lnSpc>
                <a:spcPct val="15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1pPr>
            <a:lvl2pPr marL="2286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2pPr>
            <a:lvl3pPr marL="6858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3pPr>
            <a:lvl4pPr marL="11430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4pPr>
            <a:lvl5pPr marL="16002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0393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64">
            <a:extLst>
              <a:ext uri="{FF2B5EF4-FFF2-40B4-BE49-F238E27FC236}">
                <a16:creationId xmlns:a16="http://schemas.microsoft.com/office/drawing/2014/main" id="{55E792AE-CF37-9DD8-2703-49480775F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4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0" y="0"/>
            <a:ext cx="12188825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33629"/>
            <a:ext cx="10515600" cy="1325563"/>
          </a:xfrm>
        </p:spPr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0CEAFE70-86D3-8690-31CA-F9A1FBA494D0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914400" y="1779325"/>
            <a:ext cx="10361676" cy="429768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0992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13">
            <a:extLst>
              <a:ext uri="{FF2B5EF4-FFF2-40B4-BE49-F238E27FC236}">
                <a16:creationId xmlns:a16="http://schemas.microsoft.com/office/drawing/2014/main" id="{A1BB4149-7987-3EF4-952D-2271B4DD8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7B335AD-7A4B-841B-52BC-8FF32D99D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799368" y="0"/>
            <a:ext cx="4593265" cy="685800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43375" y="92597"/>
            <a:ext cx="3905250" cy="3032567"/>
          </a:xfrm>
        </p:spPr>
        <p:txBody>
          <a:bodyPr anchor="b">
            <a:noAutofit/>
          </a:bodyPr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13E19FD-68BB-0F8D-21CF-9E48B806073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43375" y="4004321"/>
            <a:ext cx="3905250" cy="27432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16296700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D97564-C310-6E8C-8689-CE18881B4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AD99FA-26D9-873B-BE7F-26FEC5C23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19819E-0266-97DD-DFD1-BAAA06AE32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D8061D-18C3-4F4F-85EF-561633F58754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FD19C9-01CE-9E2A-CDA5-C15940F055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801085-7B28-048D-E3D3-9C3614268D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934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60" r:id="rId2"/>
    <p:sldLayoutId id="2147483658" r:id="rId3"/>
    <p:sldLayoutId id="2147483659" r:id="rId4"/>
    <p:sldLayoutId id="2147483650" r:id="rId5"/>
    <p:sldLayoutId id="2147483652" r:id="rId6"/>
    <p:sldLayoutId id="2147483662" r:id="rId7"/>
    <p:sldLayoutId id="2147483663" r:id="rId8"/>
    <p:sldLayoutId id="2147483649" r:id="rId9"/>
    <p:sldLayoutId id="2147483666" r:id="rId10"/>
    <p:sldLayoutId id="2147483664" r:id="rId11"/>
    <p:sldLayoutId id="2147483665" r:id="rId12"/>
    <p:sldLayoutId id="2147483661" r:id="rId13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81000"/>
                    </a14:imgEffect>
                  </a14:imgLayer>
                </a14:imgProps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2181D-911C-1343-7267-E35AC86CC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038" y="1457865"/>
            <a:ext cx="3200400" cy="4580626"/>
          </a:xfrm>
          <a:noFill/>
        </p:spPr>
        <p:txBody>
          <a:bodyPr anchor="t">
            <a:noAutofit/>
          </a:bodyPr>
          <a:lstStyle/>
          <a:p>
            <a:pPr algn="l"/>
            <a:r>
              <a:rPr lang="en-GB" b="1" dirty="0"/>
              <a:t>Individual Presentation</a:t>
            </a:r>
            <a:br>
              <a:rPr lang="en-GB" b="1" dirty="0"/>
            </a:br>
            <a:r>
              <a:rPr lang="en-GB" b="1" dirty="0"/>
              <a:t>Pitch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A8735-F1DC-1DE6-0A38-429B2F660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3438" y="1457864"/>
            <a:ext cx="5208917" cy="4580627"/>
          </a:xfrm>
          <a:noFill/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200" b="1" dirty="0"/>
              <a:t>Module Name:</a:t>
            </a:r>
            <a:endParaRPr lang="en-GB" sz="1200" dirty="0"/>
          </a:p>
          <a:p>
            <a:pPr>
              <a:lnSpc>
                <a:spcPct val="100000"/>
              </a:lnSpc>
            </a:pPr>
            <a:r>
              <a:rPr lang="en-GB" sz="1200" dirty="0"/>
              <a:t>Enterprise and Entrepreneurship</a:t>
            </a:r>
          </a:p>
          <a:p>
            <a:pPr>
              <a:lnSpc>
                <a:spcPct val="100000"/>
              </a:lnSpc>
            </a:pPr>
            <a:r>
              <a:rPr lang="en-GB" sz="1200" b="1" dirty="0"/>
              <a:t>Module Code:</a:t>
            </a:r>
            <a:endParaRPr lang="en-GB" sz="1200" dirty="0"/>
          </a:p>
          <a:p>
            <a:pPr>
              <a:lnSpc>
                <a:spcPct val="100000"/>
              </a:lnSpc>
            </a:pPr>
            <a:r>
              <a:rPr lang="en-GB" sz="1200" dirty="0"/>
              <a:t>LCLM4006</a:t>
            </a:r>
          </a:p>
          <a:p>
            <a:pPr>
              <a:lnSpc>
                <a:spcPct val="100000"/>
              </a:lnSpc>
            </a:pPr>
            <a:r>
              <a:rPr lang="en-GB" sz="1200" b="1" dirty="0"/>
              <a:t>Lecturer Name:</a:t>
            </a:r>
            <a:endParaRPr lang="en-GB" sz="1200" dirty="0"/>
          </a:p>
          <a:p>
            <a:pPr>
              <a:lnSpc>
                <a:spcPct val="100000"/>
              </a:lnSpc>
            </a:pPr>
            <a:r>
              <a:rPr lang="en-GB" sz="1200" dirty="0" err="1"/>
              <a:t>Fouziya</a:t>
            </a:r>
            <a:r>
              <a:rPr lang="en-GB" sz="1200" dirty="0"/>
              <a:t> Farheen</a:t>
            </a:r>
          </a:p>
          <a:p>
            <a:pPr>
              <a:lnSpc>
                <a:spcPct val="100000"/>
              </a:lnSpc>
            </a:pPr>
            <a:r>
              <a:rPr lang="en-GB" sz="1200" b="1" dirty="0"/>
              <a:t>Student Name:</a:t>
            </a:r>
            <a:endParaRPr lang="en-GB" sz="1200" dirty="0"/>
          </a:p>
          <a:p>
            <a:pPr>
              <a:lnSpc>
                <a:spcPct val="100000"/>
              </a:lnSpc>
            </a:pPr>
            <a:r>
              <a:rPr lang="en-GB" sz="1200" dirty="0"/>
              <a:t>Constantina Baldovin/ 2437708</a:t>
            </a:r>
          </a:p>
          <a:p>
            <a:pPr>
              <a:lnSpc>
                <a:spcPct val="100000"/>
              </a:lnSpc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0708176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034E89-1952-5288-08A0-70A4A73BE3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8259" y="798653"/>
            <a:ext cx="6535837" cy="5289630"/>
          </a:xfrm>
          <a:solidFill>
            <a:schemeClr val="bg1">
              <a:alpha val="95000"/>
            </a:schemeClr>
          </a:solidFill>
        </p:spPr>
        <p:txBody>
          <a:bodyPr anchor="ctr"/>
          <a:lstStyle/>
          <a:p>
            <a:pPr algn="l"/>
            <a:br>
              <a:rPr lang="en-GB" b="1" dirty="0"/>
            </a:br>
            <a:r>
              <a:rPr lang="en-GB" b="1" dirty="0"/>
              <a:t>Business Idea Overview</a:t>
            </a:r>
            <a:br>
              <a:rPr lang="en-GB" b="1" dirty="0"/>
            </a:br>
            <a:br>
              <a:rPr lang="en-GB" sz="2800" b="1" dirty="0"/>
            </a:br>
            <a:r>
              <a:rPr lang="en-GB" sz="1600" b="1" dirty="0"/>
              <a:t>Glow Garden Studio will provide eco-friendly </a:t>
            </a:r>
            <a:br>
              <a:rPr lang="en-GB" sz="1600" b="1" dirty="0"/>
            </a:br>
            <a:r>
              <a:rPr lang="en-GB" sz="1600" b="1" dirty="0"/>
              <a:t>beauty services:</a:t>
            </a:r>
            <a:br>
              <a:rPr lang="en-GB" sz="1600" b="1" dirty="0"/>
            </a:br>
            <a:r>
              <a:rPr lang="en-GB" sz="1600" dirty="0">
                <a:latin typeface="+mn-lt"/>
              </a:rPr>
              <a:t>Organic facial treatments</a:t>
            </a:r>
            <a:br>
              <a:rPr lang="en-GB" sz="1600" dirty="0">
                <a:latin typeface="+mn-lt"/>
              </a:rPr>
            </a:br>
            <a:r>
              <a:rPr lang="en-GB" sz="1600" dirty="0">
                <a:latin typeface="+mn-lt"/>
              </a:rPr>
              <a:t>Brow and lash treatments</a:t>
            </a:r>
            <a:br>
              <a:rPr lang="en-GB" sz="1600" dirty="0">
                <a:latin typeface="+mn-lt"/>
              </a:rPr>
            </a:br>
            <a:r>
              <a:rPr lang="en-GB" sz="1600" dirty="0">
                <a:latin typeface="+mn-lt"/>
              </a:rPr>
              <a:t>Vegan manicures and pedicures </a:t>
            </a:r>
            <a:br>
              <a:rPr lang="en-GB" sz="1600" dirty="0"/>
            </a:br>
            <a:r>
              <a:rPr lang="en-GB" sz="1600" dirty="0">
                <a:latin typeface="+mn-lt"/>
              </a:rPr>
              <a:t>Plant-based waxing</a:t>
            </a:r>
            <a:br>
              <a:rPr lang="en-GB" sz="1600" dirty="0">
                <a:latin typeface="+mn-lt"/>
              </a:rPr>
            </a:br>
            <a:r>
              <a:rPr lang="en-GB" sz="1600" dirty="0">
                <a:latin typeface="+mn-lt"/>
              </a:rPr>
              <a:t>Sale of vegan skincare products</a:t>
            </a:r>
            <a:br>
              <a:rPr lang="en-GB" sz="1200" dirty="0"/>
            </a:br>
            <a:br>
              <a:rPr lang="en-GB" sz="1200" dirty="0"/>
            </a:br>
            <a:r>
              <a:rPr lang="en-GB" sz="1600" b="1" dirty="0"/>
              <a:t>Unique Selling Points</a:t>
            </a:r>
            <a:br>
              <a:rPr lang="en-GB" sz="1600" dirty="0"/>
            </a:br>
            <a:r>
              <a:rPr lang="en-GB" sz="1600" dirty="0">
                <a:latin typeface="+mn-lt"/>
              </a:rPr>
              <a:t>Vegan and cruelty-free products only!</a:t>
            </a:r>
            <a:br>
              <a:rPr lang="en-GB" sz="1600" dirty="0">
                <a:latin typeface="+mn-lt"/>
              </a:rPr>
            </a:br>
            <a:r>
              <a:rPr lang="en-GB" sz="1600" dirty="0">
                <a:latin typeface="+mn-lt"/>
              </a:rPr>
              <a:t>Sustainable and recyclable packaging</a:t>
            </a:r>
            <a:br>
              <a:rPr lang="en-GB" sz="1600" dirty="0">
                <a:latin typeface="+mn-lt"/>
              </a:rPr>
            </a:br>
            <a:r>
              <a:rPr lang="en-GB" sz="1600" dirty="0">
                <a:latin typeface="+mn-lt"/>
              </a:rPr>
              <a:t>Eco-friendly salon operations</a:t>
            </a:r>
            <a:br>
              <a:rPr lang="en-GB" sz="1600" dirty="0">
                <a:latin typeface="+mn-lt"/>
              </a:rPr>
            </a:br>
            <a:r>
              <a:rPr lang="en-GB" sz="1600" dirty="0">
                <a:latin typeface="+mn-lt"/>
              </a:rPr>
              <a:t>Informing clients on sustainable beauty</a:t>
            </a:r>
            <a:br>
              <a:rPr lang="en-GB" sz="1400" dirty="0"/>
            </a:br>
            <a:br>
              <a:rPr lang="en-GB" sz="1200" dirty="0"/>
            </a:br>
            <a:br>
              <a:rPr lang="en-GB" sz="1200" dirty="0"/>
            </a:br>
            <a:endParaRPr lang="en-GB" sz="1200" b="1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408F2A5B-5470-9AE4-D088-84B925CD550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93" t="328" r="22844" b="312"/>
          <a:stretch>
            <a:fillRect/>
          </a:stretch>
        </p:blipFill>
        <p:spPr>
          <a:xfrm>
            <a:off x="6626087" y="787077"/>
            <a:ext cx="4624505" cy="5302662"/>
          </a:xfrm>
          <a:prstGeom prst="rect">
            <a:avLst/>
          </a:prstGeom>
          <a:solidFill>
            <a:srgbClr val="FFFFFF">
              <a:alpha val="95000"/>
            </a:srgbClr>
          </a:solidFill>
        </p:spPr>
      </p:pic>
    </p:spTree>
    <p:extLst>
      <p:ext uri="{BB962C8B-B14F-4D97-AF65-F5344CB8AC3E}">
        <p14:creationId xmlns:p14="http://schemas.microsoft.com/office/powerpoint/2010/main" val="3709451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ABE40-AA00-F366-A36A-B3F1AADBF0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6135" y="1124887"/>
            <a:ext cx="4480560" cy="1097452"/>
          </a:xfrm>
          <a:noFill/>
        </p:spPr>
        <p:txBody>
          <a:bodyPr>
            <a:noAutofit/>
          </a:bodyPr>
          <a:lstStyle/>
          <a:p>
            <a:r>
              <a:rPr lang="en-GB" b="1" dirty="0"/>
              <a:t>Legal Structure &amp; Management</a:t>
            </a:r>
            <a:endParaRPr lang="en-US" dirty="0"/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F4583933-95EE-13B0-55ED-7B10E3D386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6135" y="2476983"/>
            <a:ext cx="4476967" cy="3217762"/>
          </a:xfrm>
        </p:spPr>
        <p:txBody>
          <a:bodyPr/>
          <a:lstStyle/>
          <a:p>
            <a:r>
              <a:rPr lang="en-GB" sz="1400" b="1" dirty="0"/>
              <a:t>Legal Structure</a:t>
            </a:r>
            <a:endParaRPr lang="en-GB" sz="1400" dirty="0"/>
          </a:p>
          <a:p>
            <a:r>
              <a:rPr lang="en-GB" sz="1400" dirty="0"/>
              <a:t>Private Limited Company (Ltd)</a:t>
            </a:r>
          </a:p>
          <a:p>
            <a:r>
              <a:rPr lang="en-GB" sz="1400" b="1" dirty="0"/>
              <a:t>Benefits</a:t>
            </a:r>
          </a:p>
          <a:p>
            <a:pPr fontAlgn="base"/>
            <a:r>
              <a:rPr lang="en-GB" sz="1400" dirty="0"/>
              <a:t>+ Limited financial risk for the owner</a:t>
            </a:r>
          </a:p>
          <a:p>
            <a:pPr fontAlgn="base"/>
            <a:r>
              <a:rPr lang="en-GB" sz="1400" dirty="0"/>
              <a:t>+ More trust from banks and suppliers</a:t>
            </a:r>
          </a:p>
          <a:p>
            <a:pPr fontAlgn="base"/>
            <a:endParaRPr lang="en-GB" sz="800" dirty="0"/>
          </a:p>
          <a:p>
            <a:r>
              <a:rPr lang="en-GB" sz="1400" b="1" dirty="0"/>
              <a:t>Management Structure</a:t>
            </a:r>
            <a:endParaRPr lang="en-GB" sz="1400" dirty="0"/>
          </a:p>
          <a:p>
            <a:pPr fontAlgn="base"/>
            <a:r>
              <a:rPr lang="en-GB" sz="1400" dirty="0"/>
              <a:t>Founder / Salon Manager</a:t>
            </a:r>
          </a:p>
          <a:p>
            <a:pPr fontAlgn="base"/>
            <a:r>
              <a:rPr lang="en-GB" sz="1400" dirty="0"/>
              <a:t>Two Beauty Therapists</a:t>
            </a:r>
          </a:p>
          <a:p>
            <a:pPr fontAlgn="base"/>
            <a:r>
              <a:rPr lang="en-GB" sz="1400" dirty="0"/>
              <a:t>One Part-time Receptionist</a:t>
            </a:r>
          </a:p>
        </p:txBody>
      </p:sp>
      <p:pic>
        <p:nvPicPr>
          <p:cNvPr id="13" name="Picture Placeholder 16" descr="A person and person looking at a tablet">
            <a:extLst>
              <a:ext uri="{FF2B5EF4-FFF2-40B4-BE49-F238E27FC236}">
                <a16:creationId xmlns:a16="http://schemas.microsoft.com/office/drawing/2014/main" id="{A565C7D0-ABAE-E6B6-B2C8-8EC5A7E28B3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9545" y="1148037"/>
            <a:ext cx="4365199" cy="4546707"/>
          </a:xfrm>
        </p:spPr>
      </p:pic>
    </p:spTree>
    <p:extLst>
      <p:ext uri="{BB962C8B-B14F-4D97-AF65-F5344CB8AC3E}">
        <p14:creationId xmlns:p14="http://schemas.microsoft.com/office/powerpoint/2010/main" val="100803753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74" y="1266888"/>
            <a:ext cx="8958805" cy="1077230"/>
          </a:xfrm>
          <a:noFill/>
        </p:spPr>
        <p:txBody>
          <a:bodyPr/>
          <a:lstStyle/>
          <a:p>
            <a:r>
              <a:rPr lang="en-GB" b="1" dirty="0"/>
              <a:t>External Factors (PESTEL)</a:t>
            </a:r>
            <a:br>
              <a:rPr lang="en-GB" b="1" dirty="0"/>
            </a:br>
            <a:r>
              <a:rPr lang="en-GB" sz="2000" dirty="0"/>
              <a:t>Three important external factors:</a:t>
            </a:r>
            <a:br>
              <a:rPr lang="en-GB" sz="2000" dirty="0"/>
            </a:br>
            <a:endParaRPr lang="en-GB" sz="2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1616074" y="2344118"/>
            <a:ext cx="4270375" cy="3455020"/>
          </a:xfrm>
          <a:noFill/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900" b="1" dirty="0"/>
              <a:t>Social Factors</a:t>
            </a:r>
            <a:endParaRPr lang="en-GB" sz="1900" dirty="0"/>
          </a:p>
          <a:p>
            <a:pPr fontAlgn="base"/>
            <a:r>
              <a:rPr lang="en-GB" sz="1900" dirty="0"/>
              <a:t>More people choose vegan and sustainable products</a:t>
            </a:r>
          </a:p>
          <a:p>
            <a:pPr fontAlgn="base"/>
            <a:r>
              <a:rPr lang="en-GB" sz="1900" dirty="0"/>
              <a:t>Consumers care more about the environment</a:t>
            </a:r>
          </a:p>
          <a:p>
            <a:pPr fontAlgn="base"/>
            <a:endParaRPr lang="en-GB" dirty="0"/>
          </a:p>
          <a:p>
            <a:r>
              <a:rPr lang="en-GB" sz="1900" b="1" dirty="0"/>
              <a:t>Economic Factors</a:t>
            </a:r>
            <a:endParaRPr lang="en-GB" sz="1900" dirty="0"/>
          </a:p>
          <a:p>
            <a:pPr fontAlgn="base"/>
            <a:r>
              <a:rPr lang="en-GB" sz="1900" dirty="0"/>
              <a:t>Cost of living is increasing in the UK</a:t>
            </a:r>
          </a:p>
          <a:p>
            <a:pPr fontAlgn="base"/>
            <a:r>
              <a:rPr lang="en-GB" sz="1900" dirty="0"/>
              <a:t>Customers may reduce luxury spending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D2C4B82-9DCB-EE90-C4C5-163ECE50DD0E}"/>
              </a:ext>
            </a:extLst>
          </p:cNvPr>
          <p:cNvSpPr txBox="1">
            <a:spLocks/>
          </p:cNvSpPr>
          <p:nvPr/>
        </p:nvSpPr>
        <p:spPr>
          <a:xfrm>
            <a:off x="6095476" y="2344118"/>
            <a:ext cx="4270374" cy="3170239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Technological Factors</a:t>
            </a:r>
            <a:endParaRPr lang="en-GB" dirty="0"/>
          </a:p>
          <a:p>
            <a:pPr fontAlgn="base"/>
            <a:r>
              <a:rPr lang="en-GB" dirty="0"/>
              <a:t>Online booking systems make services easier</a:t>
            </a:r>
          </a:p>
          <a:p>
            <a:pPr fontAlgn="base"/>
            <a:r>
              <a:rPr lang="en-GB" dirty="0"/>
              <a:t>Social media helps businesses promote services</a:t>
            </a:r>
          </a:p>
        </p:txBody>
      </p:sp>
    </p:spTree>
    <p:extLst>
      <p:ext uri="{BB962C8B-B14F-4D97-AF65-F5344CB8AC3E}">
        <p14:creationId xmlns:p14="http://schemas.microsoft.com/office/powerpoint/2010/main" val="16674620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9874B-BCA9-8420-1595-EDD1865A0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9357" y="891251"/>
            <a:ext cx="9653286" cy="1158254"/>
          </a:xfrm>
          <a:noFill/>
        </p:spPr>
        <p:txBody>
          <a:bodyPr/>
          <a:lstStyle/>
          <a:p>
            <a:r>
              <a:rPr lang="en-US" dirty="0"/>
              <a:t>Effective delivery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5FD2B-E3E5-1C2B-0151-21F216B14A33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1400540" y="2671398"/>
            <a:ext cx="4062711" cy="3541853"/>
          </a:xfrm>
          <a:noFill/>
        </p:spPr>
        <p:txBody>
          <a:bodyPr>
            <a:normAutofit/>
          </a:bodyPr>
          <a:lstStyle/>
          <a:p>
            <a:r>
              <a:rPr lang="en-GB" b="1" dirty="0"/>
              <a:t>1. Digital Marketing</a:t>
            </a:r>
            <a:endParaRPr lang="en-GB" dirty="0"/>
          </a:p>
          <a:p>
            <a:pPr fontAlgn="base"/>
            <a:r>
              <a:rPr lang="en-GB" dirty="0"/>
              <a:t>Instagram and TikTok content</a:t>
            </a:r>
          </a:p>
          <a:p>
            <a:pPr fontAlgn="base"/>
            <a:r>
              <a:rPr lang="en-GB" dirty="0"/>
              <a:t>Influencer collaborations and PR boxes</a:t>
            </a:r>
          </a:p>
          <a:p>
            <a:pPr fontAlgn="base"/>
            <a:r>
              <a:rPr lang="en-GB" dirty="0"/>
              <a:t>Paid social media ads</a:t>
            </a:r>
          </a:p>
          <a:p>
            <a:pPr fontAlgn="base"/>
            <a:r>
              <a:rPr lang="en-GB" dirty="0"/>
              <a:t>Online website with booking service</a:t>
            </a:r>
          </a:p>
          <a:p>
            <a:r>
              <a:rPr lang="en-GB" dirty="0"/>
              <a:t>Goal: reach younger customers and increase brand awareness.</a:t>
            </a:r>
          </a:p>
          <a:p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FBB810-3430-2C29-1AA0-9744AA0A1AA3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588311" y="2671398"/>
            <a:ext cx="4203151" cy="3127517"/>
          </a:xfrm>
          <a:noFill/>
        </p:spPr>
        <p:txBody>
          <a:bodyPr>
            <a:normAutofit/>
          </a:bodyPr>
          <a:lstStyle/>
          <a:p>
            <a:r>
              <a:rPr lang="en-GB" b="1" dirty="0"/>
              <a:t>2. Local Marketing</a:t>
            </a:r>
            <a:endParaRPr lang="en-GB" dirty="0"/>
          </a:p>
          <a:p>
            <a:pPr fontAlgn="base"/>
            <a:r>
              <a:rPr lang="en-GB" dirty="0"/>
              <a:t>Partnerships with companies offering beauty courses</a:t>
            </a:r>
          </a:p>
          <a:p>
            <a:pPr fontAlgn="base"/>
            <a:r>
              <a:rPr lang="en-GB" dirty="0"/>
              <a:t>Flyers in student areas as well as in other ‘green’ local shops and cafes </a:t>
            </a:r>
          </a:p>
          <a:p>
            <a:pPr fontAlgn="base"/>
            <a:r>
              <a:rPr lang="en-GB" dirty="0"/>
              <a:t>Community markets and local events</a:t>
            </a:r>
          </a:p>
          <a:p>
            <a:r>
              <a:rPr lang="en-GB" dirty="0"/>
              <a:t>Goal: build a strong local presence within the community.</a:t>
            </a:r>
          </a:p>
          <a:p>
            <a:pPr marL="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59541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C59F6-9B22-C211-4B4C-A2FD4B914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629"/>
            <a:ext cx="10515600" cy="1325563"/>
          </a:xfrm>
          <a:noFill/>
        </p:spPr>
        <p:txBody>
          <a:bodyPr anchor="b"/>
          <a:lstStyle/>
          <a:p>
            <a:r>
              <a:rPr lang="en-GB" b="1" dirty="0"/>
              <a:t>Funding Requirements</a:t>
            </a:r>
            <a:endParaRPr lang="en-US" dirty="0"/>
          </a:p>
        </p:txBody>
      </p:sp>
      <p:graphicFrame>
        <p:nvGraphicFramePr>
          <p:cNvPr id="15" name="Table Placeholder 3">
            <a:extLst>
              <a:ext uri="{FF2B5EF4-FFF2-40B4-BE49-F238E27FC236}">
                <a16:creationId xmlns:a16="http://schemas.microsoft.com/office/drawing/2014/main" id="{81012411-049E-B618-E9BE-800979D76AFD}"/>
              </a:ext>
            </a:extLst>
          </p:cNvPr>
          <p:cNvGraphicFramePr>
            <a:graphicFrameLocks noGrp="1"/>
          </p:cNvGraphicFramePr>
          <p:nvPr>
            <p:ph type="tbl" sz="quarter" idx="13"/>
            <p:extLst>
              <p:ext uri="{D42A27DB-BD31-4B8C-83A1-F6EECF244321}">
                <p14:modId xmlns:p14="http://schemas.microsoft.com/office/powerpoint/2010/main" val="1157378378"/>
              </p:ext>
            </p:extLst>
          </p:nvPr>
        </p:nvGraphicFramePr>
        <p:xfrm>
          <a:off x="6172962" y="1459193"/>
          <a:ext cx="5180838" cy="4656433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2590419">
                  <a:extLst>
                    <a:ext uri="{9D8B030D-6E8A-4147-A177-3AD203B41FA5}">
                      <a16:colId xmlns:a16="http://schemas.microsoft.com/office/drawing/2014/main" val="2382218087"/>
                    </a:ext>
                  </a:extLst>
                </a:gridCol>
                <a:gridCol w="2590419">
                  <a:extLst>
                    <a:ext uri="{9D8B030D-6E8A-4147-A177-3AD203B41FA5}">
                      <a16:colId xmlns:a16="http://schemas.microsoft.com/office/drawing/2014/main" val="4277526474"/>
                    </a:ext>
                  </a:extLst>
                </a:gridCol>
              </a:tblGrid>
              <a:tr h="511358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latin typeface="+mn-lt"/>
                        </a:rPr>
                        <a:t>Main Costs</a:t>
                      </a:r>
                      <a:endParaRPr lang="en-US" b="0" i="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u="none" strike="noStrike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endParaRPr lang="en-US" b="0" i="0" dirty="0"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7107962"/>
                  </a:ext>
                </a:extLst>
              </a:tr>
              <a:tr h="501573"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Lease deposit</a:t>
                      </a:r>
                      <a:endParaRPr lang="en-US" b="0" i="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9,000</a:t>
                      </a:r>
                      <a:endParaRPr lang="en-US" b="1" i="0" dirty="0"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71386868"/>
                  </a:ext>
                </a:extLst>
              </a:tr>
              <a:tr h="541138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latin typeface="+mn-lt"/>
                        </a:rPr>
                        <a:t>Renovation</a:t>
                      </a:r>
                      <a:endParaRPr lang="en-US" b="0" i="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latin typeface="+mn-lt"/>
                        </a:rPr>
                        <a:t>8,000</a:t>
                      </a:r>
                      <a:endParaRPr lang="en-US" b="0" i="0" dirty="0"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0626418"/>
                  </a:ext>
                </a:extLst>
              </a:tr>
              <a:tr h="493867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latin typeface="+mn-lt"/>
                        </a:rPr>
                        <a:t>Equipment</a:t>
                      </a:r>
                      <a:endParaRPr lang="en-US" b="0" i="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latin typeface="+mn-lt"/>
                        </a:rPr>
                        <a:t>7,000</a:t>
                      </a:r>
                      <a:endParaRPr lang="en-US" b="0" i="0" dirty="0"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32482967"/>
                  </a:ext>
                </a:extLst>
              </a:tr>
              <a:tr h="561582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latin typeface="+mn-lt"/>
                        </a:rPr>
                        <a:t>Product Stock</a:t>
                      </a:r>
                      <a:endParaRPr lang="en-US" b="0" i="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latin typeface="+mn-lt"/>
                        </a:rPr>
                        <a:t>4,000</a:t>
                      </a:r>
                      <a:endParaRPr lang="en-US" b="0" i="0" dirty="0"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6251906"/>
                  </a:ext>
                </a:extLst>
              </a:tr>
              <a:tr h="506472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latin typeface="+mn-lt"/>
                        </a:rPr>
                        <a:t>Marketing</a:t>
                      </a:r>
                      <a:endParaRPr lang="en-US" b="0" i="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latin typeface="+mn-lt"/>
                        </a:rPr>
                        <a:t>3,000</a:t>
                      </a:r>
                      <a:endParaRPr lang="en-US" b="0" i="0" dirty="0"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68537164"/>
                  </a:ext>
                </a:extLst>
              </a:tr>
              <a:tr h="513481">
                <a:tc>
                  <a:txBody>
                    <a:bodyPr/>
                    <a:lstStyle/>
                    <a:p>
                      <a:pPr algn="ctr"/>
                      <a:r>
                        <a:rPr lang="en-US" b="0" i="0" dirty="0">
                          <a:latin typeface="+mn-lt"/>
                        </a:rPr>
                        <a:t>Website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i="0" dirty="0">
                          <a:latin typeface="+mn-lt"/>
                        </a:rPr>
                        <a:t>2,000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41372742"/>
                  </a:ext>
                </a:extLst>
              </a:tr>
              <a:tr h="513481">
                <a:tc>
                  <a:txBody>
                    <a:bodyPr/>
                    <a:lstStyle/>
                    <a:p>
                      <a:pPr algn="ctr"/>
                      <a:r>
                        <a:rPr lang="en-US" b="0" i="0" dirty="0">
                          <a:latin typeface="+mn-lt"/>
                        </a:rPr>
                        <a:t>Insurance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i="0" dirty="0">
                          <a:latin typeface="+mn-lt"/>
                        </a:rPr>
                        <a:t>2,000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18168498"/>
                  </a:ext>
                </a:extLst>
              </a:tr>
              <a:tr h="513481">
                <a:tc>
                  <a:txBody>
                    <a:bodyPr/>
                    <a:lstStyle/>
                    <a:p>
                      <a:pPr algn="ctr"/>
                      <a:r>
                        <a:rPr lang="en-US" b="0" i="0" dirty="0">
                          <a:latin typeface="+mn-lt"/>
                        </a:rPr>
                        <a:t>Working Capital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i="0" dirty="0">
                          <a:latin typeface="+mn-lt"/>
                        </a:rPr>
                        <a:t>5,000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67735278"/>
                  </a:ext>
                </a:extLst>
              </a:tr>
            </a:tbl>
          </a:graphicData>
        </a:graphic>
      </p:graphicFrame>
      <p:graphicFrame>
        <p:nvGraphicFramePr>
          <p:cNvPr id="3" name="Table Placeholder 2">
            <a:extLst>
              <a:ext uri="{FF2B5EF4-FFF2-40B4-BE49-F238E27FC236}">
                <a16:creationId xmlns:a16="http://schemas.microsoft.com/office/drawing/2014/main" id="{C7304677-D4C2-895E-4F40-8BA86ABEB15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61263403"/>
              </p:ext>
            </p:extLst>
          </p:nvPr>
        </p:nvGraphicFramePr>
        <p:xfrm>
          <a:off x="838199" y="3192143"/>
          <a:ext cx="4358834" cy="2877353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2179417">
                  <a:extLst>
                    <a:ext uri="{9D8B030D-6E8A-4147-A177-3AD203B41FA5}">
                      <a16:colId xmlns:a16="http://schemas.microsoft.com/office/drawing/2014/main" val="127040821"/>
                    </a:ext>
                  </a:extLst>
                </a:gridCol>
                <a:gridCol w="2179417">
                  <a:extLst>
                    <a:ext uri="{9D8B030D-6E8A-4147-A177-3AD203B41FA5}">
                      <a16:colId xmlns:a16="http://schemas.microsoft.com/office/drawing/2014/main" val="149845700"/>
                    </a:ext>
                  </a:extLst>
                </a:gridCol>
              </a:tblGrid>
              <a:tr h="671949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latin typeface="+mn-lt"/>
                        </a:rPr>
                        <a:t>Funding Sources</a:t>
                      </a:r>
                      <a:endParaRPr lang="en-US" b="1" i="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u="none" strike="noStrike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£</a:t>
                      </a:r>
                      <a:endParaRPr lang="en-US" b="1" i="0" dirty="0"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8013591"/>
                  </a:ext>
                </a:extLst>
              </a:tr>
              <a:tr h="671949"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Personal Savings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latin typeface="+mn-lt"/>
                        </a:rPr>
                        <a:t>15,000</a:t>
                      </a:r>
                      <a:endParaRPr lang="en-US" b="0" i="0" dirty="0"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73867931"/>
                  </a:ext>
                </a:extLst>
              </a:tr>
              <a:tr h="671949"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Bank Loan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latin typeface="+mn-lt"/>
                        </a:rPr>
                        <a:t>15,000</a:t>
                      </a:r>
                      <a:endParaRPr lang="en-US" b="0" i="0" dirty="0"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5209771"/>
                  </a:ext>
                </a:extLst>
              </a:tr>
              <a:tr h="861506">
                <a:tc>
                  <a:txBody>
                    <a:bodyPr/>
                    <a:lstStyle/>
                    <a:p>
                      <a:pPr rtl="0" fontAlgn="base"/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Sustainability Grant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latin typeface="+mn-lt"/>
                        </a:rPr>
                        <a:t>10,000</a:t>
                      </a:r>
                      <a:endParaRPr lang="en-US" b="0" i="0" dirty="0"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103127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8C377AD-8301-2CAD-6B2B-ED400D973D72}"/>
              </a:ext>
            </a:extLst>
          </p:cNvPr>
          <p:cNvSpPr txBox="1"/>
          <p:nvPr/>
        </p:nvSpPr>
        <p:spPr>
          <a:xfrm>
            <a:off x="734992" y="2471724"/>
            <a:ext cx="31888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Total Startup Costs: </a:t>
            </a: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</a:rPr>
              <a:t> £40,000</a:t>
            </a:r>
            <a:endParaRPr lang="en-US" altLang="en-US" sz="1400" dirty="0"/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0463064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AC361-0D7A-DC05-86B5-6DD77D322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3375" y="1099595"/>
            <a:ext cx="3905250" cy="3032567"/>
          </a:xfrm>
          <a:noFill/>
        </p:spPr>
        <p:txBody>
          <a:bodyPr anchor="b"/>
          <a:lstStyle/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61156717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ustom">
  <a:themeElements>
    <a:clrScheme name="TM10081922">
      <a:dk1>
        <a:srgbClr val="000000"/>
      </a:dk1>
      <a:lt1>
        <a:srgbClr val="FFFFFF"/>
      </a:lt1>
      <a:dk2>
        <a:srgbClr val="435369"/>
      </a:dk2>
      <a:lt2>
        <a:srgbClr val="E7E5E5"/>
      </a:lt2>
      <a:accent1>
        <a:srgbClr val="F2E5D8"/>
      </a:accent1>
      <a:accent2>
        <a:srgbClr val="8C3A27"/>
      </a:accent2>
      <a:accent3>
        <a:srgbClr val="F0C8BC"/>
      </a:accent3>
      <a:accent4>
        <a:srgbClr val="D9A390"/>
      </a:accent4>
      <a:accent5>
        <a:srgbClr val="FFF6F4"/>
      </a:accent5>
      <a:accent6>
        <a:srgbClr val="183F1E"/>
      </a:accent6>
      <a:hlink>
        <a:srgbClr val="467886"/>
      </a:hlink>
      <a:folHlink>
        <a:srgbClr val="96607D"/>
      </a:folHlink>
    </a:clrScheme>
    <a:fontScheme name="Custom 100">
      <a:majorFont>
        <a:latin typeface="Tisa Offc Serif Pro"/>
        <a:ea typeface=""/>
        <a:cs typeface=""/>
      </a:majorFont>
      <a:minorFont>
        <a:latin typeface="Quir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M10081922_Win32_SL_V4" id="{CCBED28E-3218-45D8-920F-A2D91CCE8680}" vid="{A1C6549C-A185-4AC8-97B3-DFFFA73555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B2D96AF-4C9E-4DD0-A165-CD22BB87D09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A349358-775F-4CF9-9AE6-33A7901637E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FAF1DBB7-4BA2-49E3-BEC8-A38406CA50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Custom</Template>
  <TotalTime>74</TotalTime>
  <Words>316</Words>
  <Application>Microsoft Macintosh PowerPoint</Application>
  <PresentationFormat>Widescreen</PresentationFormat>
  <Paragraphs>76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Arial</vt:lpstr>
      <vt:lpstr>Calibri</vt:lpstr>
      <vt:lpstr>Quire Sans Pro Light</vt:lpstr>
      <vt:lpstr>Tisa Offc Serif Pro</vt:lpstr>
      <vt:lpstr>Custom</vt:lpstr>
      <vt:lpstr>Individual Presentation Pitch</vt:lpstr>
      <vt:lpstr> Business Idea Overview  Glow Garden Studio will provide eco-friendly  beauty services: Organic facial treatments Brow and lash treatments Vegan manicures and pedicures  Plant-based waxing Sale of vegan skincare products  Unique Selling Points Vegan and cruelty-free products only! Sustainable and recyclable packaging Eco-friendly salon operations Informing clients on sustainable beauty   </vt:lpstr>
      <vt:lpstr>Legal Structure &amp; Management</vt:lpstr>
      <vt:lpstr>External Factors (PESTEL) Three important external factors: </vt:lpstr>
      <vt:lpstr>Effective delivery techniques</vt:lpstr>
      <vt:lpstr>Funding Requirements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Ungureanu (STU76624)</dc:creator>
  <cp:lastModifiedBy>Ungureanu (STU76624)</cp:lastModifiedBy>
  <cp:revision>2</cp:revision>
  <dcterms:created xsi:type="dcterms:W3CDTF">2026-03-15T22:39:00Z</dcterms:created>
  <dcterms:modified xsi:type="dcterms:W3CDTF">2026-03-16T00:11:19Z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