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60" r:id="rId3"/>
    <p:sldId id="258" r:id="rId4"/>
    <p:sldId id="267" r:id="rId5"/>
    <p:sldId id="275" r:id="rId6"/>
    <p:sldId id="274" r:id="rId7"/>
    <p:sldId id="273" r:id="rId8"/>
    <p:sldId id="268" r:id="rId9"/>
    <p:sldId id="271" r:id="rId10"/>
    <p:sldId id="259" r:id="rId11"/>
    <p:sldId id="257" r:id="rId12"/>
    <p:sldId id="261" r:id="rId13"/>
    <p:sldId id="262" r:id="rId14"/>
    <p:sldId id="263" r:id="rId15"/>
    <p:sldId id="276" r:id="rId16"/>
    <p:sldId id="266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489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398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81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9711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53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18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967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23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567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847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617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389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0709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97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901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981972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588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11/01/2018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3724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sers.totalise.co.uk/~kbroom/Lectures/gestalt.htm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sitebuilderexpert.com/wix-vs-weebly-which-website-builder-is-better/" TargetMode="External"/><Relationship Id="rId2" Type="http://schemas.openxmlformats.org/officeDocument/2006/relationships/hyperlink" Target="https://helpx.adobe.com/uk/dreamweaver/tutorials.html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squarespace.com/hc/en-us/articles/205815398-How-will-my-site-appear-on-a-mobile-device-" TargetMode="External"/><Relationship Id="rId2" Type="http://schemas.openxmlformats.org/officeDocument/2006/relationships/hyperlink" Target="https://www.webnots.com/using-responsive-themes-in-weebly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users.totalise.co.uk/~kbroom/Lectures/gestalt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1676" y="3349123"/>
            <a:ext cx="9179649" cy="2334127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Web technologies for Business</a:t>
            </a: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James Williams </a:t>
            </a:r>
            <a:br>
              <a:rPr lang="en-US" dirty="0">
                <a:latin typeface="+mj-ea"/>
                <a:cs typeface="+mj-ea"/>
              </a:rPr>
            </a:b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  <a:br>
              <a:rPr lang="en-US" dirty="0">
                <a:latin typeface="+mj-ea"/>
                <a:cs typeface="+mj-ea"/>
              </a:rPr>
            </a:b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Online Marketing evaluation </a:t>
            </a: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P150317</a:t>
            </a: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  <a:r>
              <a:rPr lang="en-GB" sz="4000" b="1" dirty="0" err="1">
                <a:solidFill>
                  <a:srgbClr val="000000"/>
                </a:solidFill>
                <a:latin typeface="Times New Roman"/>
                <a:cs typeface="Times New Roman"/>
              </a:rPr>
              <a:t>Rutendo</a:t>
            </a:r>
            <a:r>
              <a:rPr lang="en-GB" sz="4000" b="1" dirty="0">
                <a:solidFill>
                  <a:srgbClr val="000000"/>
                </a:solidFill>
                <a:latin typeface="Times New Roman"/>
                <a:cs typeface="Times New Roman"/>
              </a:rPr>
              <a:t> Gore</a:t>
            </a:r>
            <a:br>
              <a:rPr lang="en-US" dirty="0">
                <a:latin typeface="+mj-ea"/>
                <a:cs typeface="+mj-ea"/>
              </a:rPr>
            </a:br>
            <a:r>
              <a:rPr lang="en-GB" sz="4800" b="1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23767E-BE1B-41B2-84BA-A67214F922E3}"/>
              </a:ext>
            </a:extLst>
          </p:cNvPr>
          <p:cNvSpPr txBox="1"/>
          <p:nvPr/>
        </p:nvSpPr>
        <p:spPr>
          <a:xfrm>
            <a:off x="323850" y="647700"/>
            <a:ext cx="11646529" cy="618630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u="sng" dirty="0">
                <a:solidFill>
                  <a:srgbClr val="000000"/>
                </a:solidFill>
              </a:rPr>
              <a:t>Table of Contents</a:t>
            </a:r>
          </a:p>
          <a:p>
            <a:pPr algn="ctr"/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Website design –Gestalt principles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Home page 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Intergrated blog within website builder  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Facebook Business Page  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Website design  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Blogging Screenshot of website 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r>
              <a:rPr lang="en-US" sz="3600" dirty="0">
                <a:solidFill>
                  <a:srgbClr val="000000"/>
                </a:solidFill>
              </a:rPr>
              <a:t>Social Media Online Marketing </a:t>
            </a:r>
            <a:endParaRPr lang="en-US" sz="3600" u="sng" dirty="0">
              <a:solidFill>
                <a:srgbClr val="000000"/>
              </a:solidFill>
            </a:endParaRPr>
          </a:p>
          <a:p>
            <a:pPr algn="ctr"/>
            <a:endParaRPr lang="en-US" sz="3600" dirty="0">
              <a:solidFill>
                <a:srgbClr val="000000"/>
              </a:solidFill>
            </a:endParaRPr>
          </a:p>
          <a:p>
            <a:pPr algn="ctr"/>
            <a:endParaRPr lang="en-US" sz="3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596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5B1ABD-0E89-4AE4-9E58-BD6D1192243F}"/>
              </a:ext>
            </a:extLst>
          </p:cNvPr>
          <p:cNvSpPr txBox="1"/>
          <p:nvPr/>
        </p:nvSpPr>
        <p:spPr>
          <a:xfrm>
            <a:off x="0" y="228600"/>
            <a:ext cx="10489514" cy="76944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0000"/>
                </a:solidFill>
              </a:rPr>
              <a:t>Website design – </a:t>
            </a:r>
            <a:r>
              <a:rPr lang="en-US" sz="4400" b="1" dirty="0" err="1">
                <a:solidFill>
                  <a:srgbClr val="000000"/>
                </a:solidFill>
              </a:rPr>
              <a:t>Gesalt</a:t>
            </a:r>
            <a:r>
              <a:rPr lang="en-US" sz="4400" b="1" dirty="0">
                <a:solidFill>
                  <a:srgbClr val="000000"/>
                </a:solidFill>
              </a:rPr>
              <a:t> principles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dirty="0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66D1D1-0B49-4E9E-9BC0-DFF28951F665}"/>
              </a:ext>
            </a:extLst>
          </p:cNvPr>
          <p:cNvSpPr txBox="1"/>
          <p:nvPr/>
        </p:nvSpPr>
        <p:spPr>
          <a:xfrm>
            <a:off x="457200" y="1228725"/>
            <a:ext cx="10575851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Most websites use the </a:t>
            </a:r>
            <a:r>
              <a:rPr lang="en-US" dirty="0" err="1"/>
              <a:t>Gesalt</a:t>
            </a:r>
            <a:r>
              <a:rPr lang="en-US" dirty="0"/>
              <a:t> principle which covers ,proximity ,similarity, Common fate ,and good continuation ,closure ,area and symmetry. In the web based platform that has been chosen as part of the </a:t>
            </a:r>
            <a:r>
              <a:rPr lang="en-US" dirty="0" err="1"/>
              <a:t>assement</a:t>
            </a:r>
            <a:r>
              <a:rPr lang="en-US" dirty="0"/>
              <a:t> 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6AC209-44FE-407B-BC4B-455D730F5AEC}"/>
              </a:ext>
            </a:extLst>
          </p:cNvPr>
          <p:cNvSpPr txBox="1"/>
          <p:nvPr/>
        </p:nvSpPr>
        <p:spPr>
          <a:xfrm>
            <a:off x="485775" y="3928076"/>
            <a:ext cx="10913102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Proximity </a:t>
            </a:r>
            <a:endParaRPr lang="en-US" b="1">
              <a:solidFill>
                <a:srgbClr val="000000"/>
              </a:solidFill>
            </a:endParaRPr>
          </a:p>
          <a:p>
            <a:pPr algn="ctr"/>
            <a:r>
              <a:rPr lang="en-US" dirty="0">
                <a:solidFill>
                  <a:srgbClr val="FFFFFF"/>
                </a:solidFill>
              </a:rPr>
              <a:t>In the web based website application there is </a:t>
            </a:r>
            <a:r>
              <a:rPr lang="en-US" dirty="0" err="1">
                <a:solidFill>
                  <a:srgbClr val="FFFFFF"/>
                </a:solidFill>
              </a:rPr>
              <a:t>proxmity</a:t>
            </a:r>
            <a:r>
              <a:rPr lang="en-US" dirty="0">
                <a:solidFill>
                  <a:srgbClr val="FFFFFF"/>
                </a:solidFill>
              </a:rPr>
              <a:t> as the navigation menu is in proximity to the other pages and they all belong together .</a:t>
            </a:r>
            <a:endParaRPr lang="en-US" b="1" dirty="0" err="1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A2F5EF-EF9F-43C7-9FF8-B233BF7C7630}"/>
              </a:ext>
            </a:extLst>
          </p:cNvPr>
          <p:cNvSpPr txBox="1"/>
          <p:nvPr/>
        </p:nvSpPr>
        <p:spPr>
          <a:xfrm>
            <a:off x="406879" y="2762250"/>
            <a:ext cx="10682361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Similarity </a:t>
            </a:r>
          </a:p>
          <a:p>
            <a:pPr algn="ctr"/>
            <a:r>
              <a:rPr lang="en-US" dirty="0"/>
              <a:t>In the web based builder there is similarity as the navigation menu  uses the same font and the spacing in between the tabs.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56CC97-18C6-4B3E-B031-8A0A25DEBDB4}"/>
              </a:ext>
            </a:extLst>
          </p:cNvPr>
          <p:cNvSpPr txBox="1"/>
          <p:nvPr/>
        </p:nvSpPr>
        <p:spPr>
          <a:xfrm>
            <a:off x="406879" y="4848225"/>
            <a:ext cx="10912437" cy="64611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Closure </a:t>
            </a:r>
          </a:p>
          <a:p>
            <a:pPr algn="ctr"/>
            <a:r>
              <a:rPr lang="en-US" dirty="0"/>
              <a:t>The logo that was created has closure as there are no gaps in the design.  [1]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C6DEEC-632D-4F8C-81BE-CE1A625E45B9}"/>
              </a:ext>
            </a:extLst>
          </p:cNvPr>
          <p:cNvSpPr txBox="1"/>
          <p:nvPr/>
        </p:nvSpPr>
        <p:spPr>
          <a:xfrm>
            <a:off x="657225" y="2238375"/>
            <a:ext cx="9973339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In the website builder not all of the </a:t>
            </a:r>
            <a:r>
              <a:rPr lang="en-US" dirty="0" err="1"/>
              <a:t>Gesalt</a:t>
            </a:r>
            <a:r>
              <a:rPr lang="en-US" dirty="0"/>
              <a:t> principles were applied.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1BCE4D-3DE1-43E3-908E-2CFCDD5B4CE2}"/>
              </a:ext>
            </a:extLst>
          </p:cNvPr>
          <p:cNvSpPr txBox="1"/>
          <p:nvPr/>
        </p:nvSpPr>
        <p:spPr>
          <a:xfrm>
            <a:off x="1791418" y="6086475"/>
            <a:ext cx="60960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2"/>
              </a:rPr>
              <a:t>http://www.users.totalise.co.uk/~kbroom/Lectures/gestalt.htm</a:t>
            </a:r>
            <a:r>
              <a:rPr lang="en-US" dirty="0"/>
              <a:t>   09/01/2018 </a:t>
            </a:r>
          </a:p>
        </p:txBody>
      </p:sp>
    </p:spTree>
    <p:extLst>
      <p:ext uri="{BB962C8B-B14F-4D97-AF65-F5344CB8AC3E}">
        <p14:creationId xmlns:p14="http://schemas.microsoft.com/office/powerpoint/2010/main" val="3650486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81B1AD7-8B33-40F2-9AFA-B1610F203D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11" t="18660" r="14158" b="6384"/>
          <a:stretch/>
        </p:blipFill>
        <p:spPr>
          <a:xfrm>
            <a:off x="438150" y="790575"/>
            <a:ext cx="10120313" cy="3973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DE5E01-56D7-4FBE-9872-6483920D3105}"/>
              </a:ext>
            </a:extLst>
          </p:cNvPr>
          <p:cNvSpPr txBox="1"/>
          <p:nvPr/>
        </p:nvSpPr>
        <p:spPr>
          <a:xfrm>
            <a:off x="552450" y="304800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Home Page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1D247E-BDB6-40DC-BF4C-958195CF34EB}"/>
              </a:ext>
            </a:extLst>
          </p:cNvPr>
          <p:cNvSpPr txBox="1"/>
          <p:nvPr/>
        </p:nvSpPr>
        <p:spPr>
          <a:xfrm>
            <a:off x="4853796" y="333698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E27F2D-6016-49C2-9931-0F5A4D8D276A}"/>
              </a:ext>
            </a:extLst>
          </p:cNvPr>
          <p:cNvSpPr txBox="1"/>
          <p:nvPr/>
        </p:nvSpPr>
        <p:spPr>
          <a:xfrm>
            <a:off x="676275" y="5191125"/>
            <a:ext cx="10203711" cy="83099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This is the homepage for the chosen business , the business chosen was catering , the website offers different kind of foods. The name is unique </a:t>
            </a:r>
          </a:p>
        </p:txBody>
      </p:sp>
    </p:spTree>
    <p:extLst>
      <p:ext uri="{BB962C8B-B14F-4D97-AF65-F5344CB8AC3E}">
        <p14:creationId xmlns:p14="http://schemas.microsoft.com/office/powerpoint/2010/main" val="4135063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C45AC29F-6153-4B07-8283-D8225A4A29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1" t="18421" r="30392" b="11053"/>
          <a:stretch/>
        </p:blipFill>
        <p:spPr>
          <a:xfrm>
            <a:off x="776288" y="998206"/>
            <a:ext cx="9109075" cy="43040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74FD88-C377-4931-8068-A384BEEC402C}"/>
              </a:ext>
            </a:extLst>
          </p:cNvPr>
          <p:cNvSpPr txBox="1"/>
          <p:nvPr/>
        </p:nvSpPr>
        <p:spPr>
          <a:xfrm>
            <a:off x="847725" y="142875"/>
            <a:ext cx="2743200" cy="707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/>
              <a:t>Intergrated Blog within website builder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5485B-2F1E-4550-9066-0D59ECEABFA8}"/>
              </a:ext>
            </a:extLst>
          </p:cNvPr>
          <p:cNvSpPr txBox="1"/>
          <p:nvPr/>
        </p:nvSpPr>
        <p:spPr>
          <a:xfrm>
            <a:off x="847725" y="5297036"/>
            <a:ext cx="10752359" cy="14773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This page shows the integrated blog that is embedded with </a:t>
            </a:r>
            <a:r>
              <a:rPr lang="en-US" dirty="0" err="1"/>
              <a:t>wix</a:t>
            </a:r>
            <a:r>
              <a:rPr lang="en-US" dirty="0"/>
              <a:t> , which is a cloud based platform to build websites on. 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Other options were researched about blogging </a:t>
            </a:r>
            <a:r>
              <a:rPr lang="en-US" dirty="0" err="1"/>
              <a:t>platfroms</a:t>
            </a:r>
            <a:r>
              <a:rPr lang="en-US" dirty="0"/>
              <a:t> such as Blogger and </a:t>
            </a:r>
            <a:r>
              <a:rPr lang="en-US" dirty="0" err="1"/>
              <a:t>squarespace</a:t>
            </a:r>
            <a:r>
              <a:rPr lang="en-US" dirty="0"/>
              <a:t> and coming to this </a:t>
            </a:r>
            <a:r>
              <a:rPr lang="en-US" dirty="0" err="1"/>
              <a:t>decesion</a:t>
            </a:r>
            <a:r>
              <a:rPr lang="en-US" dirty="0"/>
              <a:t> was the best as  everything can be accessed in a central place.</a:t>
            </a:r>
          </a:p>
        </p:txBody>
      </p:sp>
    </p:spTree>
    <p:extLst>
      <p:ext uri="{BB962C8B-B14F-4D97-AF65-F5344CB8AC3E}">
        <p14:creationId xmlns:p14="http://schemas.microsoft.com/office/powerpoint/2010/main" val="3108406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2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9EA50BBE-EC4B-43C4-94F8-2A37B115F9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97" t="13539" r="5245" b="9338"/>
          <a:stretch/>
        </p:blipFill>
        <p:spPr>
          <a:xfrm>
            <a:off x="857250" y="1194758"/>
            <a:ext cx="5324475" cy="44497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6C885B-219D-4BF5-AE66-697249160B27}"/>
              </a:ext>
            </a:extLst>
          </p:cNvPr>
          <p:cNvSpPr txBox="1"/>
          <p:nvPr/>
        </p:nvSpPr>
        <p:spPr>
          <a:xfrm>
            <a:off x="6372225" y="1257300"/>
            <a:ext cx="3806825" cy="175432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This screenshot shows the contact us page from the website.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It shows the location of where we are based and our contact number and email.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9DF539-238B-482D-B9F0-66874631C5F8}"/>
              </a:ext>
            </a:extLst>
          </p:cNvPr>
          <p:cNvSpPr txBox="1"/>
          <p:nvPr/>
        </p:nvSpPr>
        <p:spPr>
          <a:xfrm>
            <a:off x="123825" y="47625"/>
            <a:ext cx="2743200" cy="107721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/>
              <a:t>Contact Us page </a:t>
            </a:r>
          </a:p>
        </p:txBody>
      </p:sp>
    </p:spTree>
    <p:extLst>
      <p:ext uri="{BB962C8B-B14F-4D97-AF65-F5344CB8AC3E}">
        <p14:creationId xmlns:p14="http://schemas.microsoft.com/office/powerpoint/2010/main" val="3596902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A52D22-828E-46F8-861D-F1DD58FFCD1E}"/>
              </a:ext>
            </a:extLst>
          </p:cNvPr>
          <p:cNvSpPr txBox="1"/>
          <p:nvPr/>
        </p:nvSpPr>
        <p:spPr>
          <a:xfrm>
            <a:off x="790575" y="342900"/>
            <a:ext cx="2743200" cy="58477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/>
              <a:t>Catering menu</a:t>
            </a:r>
            <a:r>
              <a:rPr lang="en-US" dirty="0"/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97C77-9E35-4086-8A6D-8F3264F09A74}"/>
              </a:ext>
            </a:extLst>
          </p:cNvPr>
          <p:cNvSpPr txBox="1"/>
          <p:nvPr/>
        </p:nvSpPr>
        <p:spPr>
          <a:xfrm>
            <a:off x="590550" y="5200650"/>
            <a:ext cx="8024037" cy="120032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This screenshot shows the menu from the website , we have starters ,mains and desserts all at reasonable and affordable prices.</a:t>
            </a:r>
          </a:p>
        </p:txBody>
      </p:sp>
      <p:pic>
        <p:nvPicPr>
          <p:cNvPr id="7" name="Picture 8" descr="A screen shot of a smart phone&#10;&#10;Description generated with very high confidence">
            <a:extLst>
              <a:ext uri="{FF2B5EF4-FFF2-40B4-BE49-F238E27FC236}">
                <a16:creationId xmlns:a16="http://schemas.microsoft.com/office/drawing/2014/main" id="{5824EB78-09C3-4920-8804-626FA11955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069" t="21789" r="36573" b="7458"/>
          <a:stretch/>
        </p:blipFill>
        <p:spPr>
          <a:xfrm>
            <a:off x="895350" y="981075"/>
            <a:ext cx="6511001" cy="4120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874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B13BBF69-5942-4026-9D28-7EAE78400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949" r="319" b="7927"/>
          <a:stretch/>
        </p:blipFill>
        <p:spPr>
          <a:xfrm>
            <a:off x="609600" y="1114425"/>
            <a:ext cx="9212263" cy="43497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D59E2A-3FA0-474B-A35E-A0D7AE8A5FC4}"/>
              </a:ext>
            </a:extLst>
          </p:cNvPr>
          <p:cNvSpPr txBox="1"/>
          <p:nvPr/>
        </p:nvSpPr>
        <p:spPr>
          <a:xfrm>
            <a:off x="438150" y="371475"/>
            <a:ext cx="2743200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 err="1"/>
              <a:t>Kzitsu</a:t>
            </a:r>
            <a:r>
              <a:rPr lang="en-US" sz="3600" dirty="0"/>
              <a:t> story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1C6EAE-797B-486E-BEFF-84F431F0C5A5}"/>
              </a:ext>
            </a:extLst>
          </p:cNvPr>
          <p:cNvSpPr txBox="1"/>
          <p:nvPr/>
        </p:nvSpPr>
        <p:spPr>
          <a:xfrm>
            <a:off x="180975" y="5686425"/>
            <a:ext cx="2743200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This is the about us page ,how the name </a:t>
            </a:r>
            <a:r>
              <a:rPr lang="en-US" dirty="0" err="1"/>
              <a:t>Kzitsu</a:t>
            </a:r>
            <a:r>
              <a:rPr lang="en-US" dirty="0"/>
              <a:t> came about.</a:t>
            </a:r>
          </a:p>
        </p:txBody>
      </p:sp>
    </p:spTree>
    <p:extLst>
      <p:ext uri="{BB962C8B-B14F-4D97-AF65-F5344CB8AC3E}">
        <p14:creationId xmlns:p14="http://schemas.microsoft.com/office/powerpoint/2010/main" val="3854460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C04BD90-8A9A-4132-8566-2F6312F4CB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1" t="12272" r="42176" b="715"/>
          <a:stretch/>
        </p:blipFill>
        <p:spPr>
          <a:xfrm>
            <a:off x="304800" y="619125"/>
            <a:ext cx="4875221" cy="4414639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76B3DEC1-15F1-4946-BDA0-B30DEFCFF0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30" t="17119" r="30427" b="9130"/>
          <a:stretch/>
        </p:blipFill>
        <p:spPr>
          <a:xfrm>
            <a:off x="5569024" y="1952625"/>
            <a:ext cx="6364214" cy="3830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504A5B-4EE9-4424-90BC-E1D99E91A852}"/>
              </a:ext>
            </a:extLst>
          </p:cNvPr>
          <p:cNvSpPr txBox="1"/>
          <p:nvPr/>
        </p:nvSpPr>
        <p:spPr>
          <a:xfrm>
            <a:off x="-161925" y="2000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Facebook Business Page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9D08A1-99EF-42E4-B772-FF95A81D6232}"/>
              </a:ext>
            </a:extLst>
          </p:cNvPr>
          <p:cNvSpPr txBox="1"/>
          <p:nvPr/>
        </p:nvSpPr>
        <p:spPr>
          <a:xfrm rot="-60000">
            <a:off x="6410069" y="-749030"/>
            <a:ext cx="2743200" cy="45720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Click to add 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559995-823A-4C48-BECE-AED3AC2CCC8C}"/>
              </a:ext>
            </a:extLst>
          </p:cNvPr>
          <p:cNvSpPr txBox="1"/>
          <p:nvPr/>
        </p:nvSpPr>
        <p:spPr>
          <a:xfrm>
            <a:off x="5734050" y="295275"/>
            <a:ext cx="5932488" cy="163121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dirty="0">
                <a:solidFill>
                  <a:srgbClr val="000000"/>
                </a:solidFill>
              </a:rPr>
              <a:t>As part of the </a:t>
            </a:r>
            <a:r>
              <a:rPr lang="en-US" sz="2000" dirty="0" err="1">
                <a:solidFill>
                  <a:srgbClr val="000000"/>
                </a:solidFill>
              </a:rPr>
              <a:t>assesment</a:t>
            </a:r>
            <a:r>
              <a:rPr lang="en-US" sz="2000" dirty="0">
                <a:solidFill>
                  <a:srgbClr val="000000"/>
                </a:solidFill>
              </a:rPr>
              <a:t> a business page was required for the chosen business </a:t>
            </a:r>
            <a:r>
              <a:rPr lang="en-US" sz="2000" dirty="0" err="1">
                <a:solidFill>
                  <a:srgbClr val="000000"/>
                </a:solidFill>
              </a:rPr>
              <a:t>organisation</a:t>
            </a:r>
            <a:r>
              <a:rPr lang="en-US" sz="2000" dirty="0">
                <a:solidFill>
                  <a:srgbClr val="000000"/>
                </a:solidFill>
              </a:rPr>
              <a:t> that has been chosen. The Facebook page is to boost posts about the business and to get engagement from different social media platforms</a:t>
            </a:r>
          </a:p>
        </p:txBody>
      </p:sp>
    </p:spTree>
    <p:extLst>
      <p:ext uri="{BB962C8B-B14F-4D97-AF65-F5344CB8AC3E}">
        <p14:creationId xmlns:p14="http://schemas.microsoft.com/office/powerpoint/2010/main" val="1889011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9602C40-1110-4AEA-97C8-F13B05C4F8D9}"/>
              </a:ext>
            </a:extLst>
          </p:cNvPr>
          <p:cNvSpPr txBox="1"/>
          <p:nvPr/>
        </p:nvSpPr>
        <p:spPr>
          <a:xfrm>
            <a:off x="152400" y="104775"/>
            <a:ext cx="3270731" cy="501675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u="sng" dirty="0"/>
              <a:t>Website Design</a:t>
            </a:r>
            <a:r>
              <a:rPr lang="en-US" sz="2000" b="1" dirty="0"/>
              <a:t> </a:t>
            </a:r>
          </a:p>
          <a:p>
            <a:pPr algn="ctr"/>
            <a:endParaRPr lang="en-US" sz="2000" b="1" dirty="0"/>
          </a:p>
          <a:p>
            <a:r>
              <a:rPr lang="en-US" sz="2000" dirty="0"/>
              <a:t>For the website design a web based platform was chosen as compared to use a website building </a:t>
            </a:r>
            <a:r>
              <a:rPr lang="en-US" sz="2000" dirty="0" err="1"/>
              <a:t>programme</a:t>
            </a:r>
            <a:r>
              <a:rPr lang="en-US" sz="2000" dirty="0"/>
              <a:t> such as </a:t>
            </a:r>
            <a:r>
              <a:rPr lang="en-US" sz="2000" dirty="0" err="1"/>
              <a:t>Dreamweverer</a:t>
            </a:r>
            <a:r>
              <a:rPr lang="en-US" sz="2000" dirty="0"/>
              <a:t>.  Dreamweaver has it benefits as you make everything from </a:t>
            </a:r>
            <a:r>
              <a:rPr lang="en-US" sz="2000" dirty="0" err="1"/>
              <a:t>sratch</a:t>
            </a:r>
            <a:r>
              <a:rPr lang="en-US" sz="2000" dirty="0"/>
              <a:t> . As compared to a website builder it is </a:t>
            </a:r>
            <a:r>
              <a:rPr lang="en-US" sz="2000" dirty="0" err="1"/>
              <a:t>intergrated</a:t>
            </a:r>
            <a:r>
              <a:rPr lang="en-US" sz="2000" dirty="0"/>
              <a:t> with a lot of features that are </a:t>
            </a:r>
            <a:r>
              <a:rPr lang="en-US" sz="2000" dirty="0" err="1"/>
              <a:t>incopora</a:t>
            </a:r>
            <a:endParaRPr lang="en-US" sz="2000" b="1" dirty="0" err="1"/>
          </a:p>
          <a:p>
            <a:r>
              <a:rPr lang="en-US" sz="2000" dirty="0"/>
              <a:t>ted in the design.</a:t>
            </a:r>
          </a:p>
          <a:p>
            <a:endParaRPr lang="en-US" sz="2000" dirty="0"/>
          </a:p>
          <a:p>
            <a:r>
              <a:rPr lang="en-US" sz="2000" dirty="0"/>
              <a:t>[2]</a:t>
            </a:r>
          </a:p>
        </p:txBody>
      </p:sp>
      <p:pic>
        <p:nvPicPr>
          <p:cNvPr id="2" name="Picture 3" descr="A screenshot of a computer screen&#10;&#10;Description generated with very high confidence">
            <a:extLst>
              <a:ext uri="{FF2B5EF4-FFF2-40B4-BE49-F238E27FC236}">
                <a16:creationId xmlns:a16="http://schemas.microsoft.com/office/drawing/2014/main" id="{038ABEA8-712E-4176-8047-8189FADE5F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57" t="22183" r="25438" b="7886"/>
          <a:stretch/>
        </p:blipFill>
        <p:spPr>
          <a:xfrm>
            <a:off x="3421528" y="173592"/>
            <a:ext cx="7547659" cy="3962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03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0E5FC8-36DF-4D53-9EC8-3E5EBD98AAE2}"/>
              </a:ext>
            </a:extLst>
          </p:cNvPr>
          <p:cNvSpPr txBox="1"/>
          <p:nvPr/>
        </p:nvSpPr>
        <p:spPr>
          <a:xfrm>
            <a:off x="-695325" y="-66675"/>
            <a:ext cx="43434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/>
              <a:t>Evaluation of website design 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B05E07D-3C56-4B34-ABFF-DCA6BF15A5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0174565"/>
              </p:ext>
            </p:extLst>
          </p:nvPr>
        </p:nvGraphicFramePr>
        <p:xfrm>
          <a:off x="142875" y="347931"/>
          <a:ext cx="12033254" cy="7109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56842">
                  <a:extLst>
                    <a:ext uri="{9D8B030D-6E8A-4147-A177-3AD203B41FA5}">
                      <a16:colId xmlns:a16="http://schemas.microsoft.com/office/drawing/2014/main" val="2066270947"/>
                    </a:ext>
                  </a:extLst>
                </a:gridCol>
                <a:gridCol w="2456842">
                  <a:extLst>
                    <a:ext uri="{9D8B030D-6E8A-4147-A177-3AD203B41FA5}">
                      <a16:colId xmlns:a16="http://schemas.microsoft.com/office/drawing/2014/main" val="2892873957"/>
                    </a:ext>
                  </a:extLst>
                </a:gridCol>
                <a:gridCol w="2456842">
                  <a:extLst>
                    <a:ext uri="{9D8B030D-6E8A-4147-A177-3AD203B41FA5}">
                      <a16:colId xmlns:a16="http://schemas.microsoft.com/office/drawing/2014/main" val="1953230319"/>
                    </a:ext>
                  </a:extLst>
                </a:gridCol>
                <a:gridCol w="2456842">
                  <a:extLst>
                    <a:ext uri="{9D8B030D-6E8A-4147-A177-3AD203B41FA5}">
                      <a16:colId xmlns:a16="http://schemas.microsoft.com/office/drawing/2014/main" val="2427281332"/>
                    </a:ext>
                  </a:extLst>
                </a:gridCol>
                <a:gridCol w="2205886">
                  <a:extLst>
                    <a:ext uri="{9D8B030D-6E8A-4147-A177-3AD203B41FA5}">
                      <a16:colId xmlns:a16="http://schemas.microsoft.com/office/drawing/2014/main" val="1937949504"/>
                    </a:ext>
                  </a:extLst>
                </a:gridCol>
              </a:tblGrid>
              <a:tr h="8001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Evalution points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Dreamweaver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Weebly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Squarespace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79225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Professional Layout and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Wix is professional and easy to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Dreamweaver is professional , but being able to code is essential for this 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Weebly is an online cloud based platform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Squarespace has a professional interface.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25941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Responsive to Mobile devices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Wix is responsive to mobile devices as it will fit the screen by adjusting the settings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Dreamweaver is responsive  to mobile devices it has to be set up in the settings page.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Weebly has a mobile editor ,this can only be accessed on the mobile device as compared to the computer.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Squarespace is responsive to mobile devices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155939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Blog integration features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Yes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In this web creation a blog feature will have to be made using coding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N/A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615342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E mail marketing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Yes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This feature can be added into the creation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5196720"/>
                  </a:ext>
                </a:extLst>
              </a:tr>
              <a:tr h="3708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Non-technical personnel access to GUI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Wix is technical and it can be difficult to put everything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Dreamweaver takes time to get used to ,but it can be technical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N/A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3427929"/>
                  </a:ext>
                </a:extLst>
              </a:tr>
              <a:tr h="117157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Hosting maintenance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Hosting maintenance is </a:t>
                      </a:r>
                      <a:r>
                        <a:rPr lang="en-US" dirty="0" err="1"/>
                        <a:t>avaliable</a:t>
                      </a:r>
                      <a:r>
                        <a:rPr lang="en-US" dirty="0"/>
                        <a:t> but an upgrade and payment is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Hosting maintenance is </a:t>
                      </a:r>
                      <a:r>
                        <a:rPr lang="en-US" dirty="0" err="1"/>
                        <a:t>avaliable</a:t>
                      </a:r>
                      <a:r>
                        <a:rPr lang="en-US" dirty="0"/>
                        <a:t> , payment is required with some features.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Hosting is </a:t>
                      </a:r>
                      <a:r>
                        <a:rPr lang="en-US" dirty="0" err="1"/>
                        <a:t>avliable</a:t>
                      </a:r>
                      <a:r>
                        <a:rPr lang="en-US" dirty="0"/>
                        <a:t>  but payment is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0131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3081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78230A-405F-4EC1-BB71-E9BEC6782A9F}"/>
              </a:ext>
            </a:extLst>
          </p:cNvPr>
          <p:cNvSpPr txBox="1"/>
          <p:nvPr/>
        </p:nvSpPr>
        <p:spPr>
          <a:xfrm>
            <a:off x="-295300" y="-38100"/>
            <a:ext cx="2743200" cy="286232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Blogging</a:t>
            </a:r>
          </a:p>
          <a:p>
            <a:pPr algn="ctr"/>
            <a:endParaRPr lang="en-US" sz="3600"/>
          </a:p>
          <a:p>
            <a:pPr algn="ctr"/>
            <a:endParaRPr lang="en-US" sz="3600"/>
          </a:p>
          <a:p>
            <a:pPr algn="ctr"/>
            <a:endParaRPr lang="en-US" sz="3600"/>
          </a:p>
          <a:p>
            <a:pPr algn="ctr"/>
            <a:endParaRPr lang="en-US" sz="3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2F0FEA-6A69-4C82-88AE-86C0F87F6157}"/>
              </a:ext>
            </a:extLst>
          </p:cNvPr>
          <p:cNvSpPr txBox="1"/>
          <p:nvPr/>
        </p:nvSpPr>
        <p:spPr>
          <a:xfrm>
            <a:off x="1028700" y="676275"/>
            <a:ext cx="6096000" cy="14773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cs typeface="Segoe UI"/>
              </a:rPr>
              <a:t>Blogging options </a:t>
            </a:r>
            <a:r>
              <a:rPr lang="en-US">
                <a:latin typeface="Segoe UI"/>
                <a:cs typeface="Segoe UI"/>
              </a:rPr>
              <a:t>​​</a:t>
            </a:r>
          </a:p>
          <a:p>
            <a:pPr algn="ctr"/>
            <a:r>
              <a:rPr lang="en-US">
                <a:cs typeface="Segoe UI"/>
              </a:rPr>
              <a:t>Blogging coptions were also compared in the design of the website , blogging platforms such as Blogger ,Tumblr, Medium,Ghost.  From all the blogging platforms that have been eva​​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D169C0B-2286-424F-99D2-AEFA11ADA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622232"/>
              </p:ext>
            </p:extLst>
          </p:nvPr>
        </p:nvGraphicFramePr>
        <p:xfrm>
          <a:off x="85725" y="2381250"/>
          <a:ext cx="12056760" cy="43032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1352">
                  <a:extLst>
                    <a:ext uri="{9D8B030D-6E8A-4147-A177-3AD203B41FA5}">
                      <a16:colId xmlns:a16="http://schemas.microsoft.com/office/drawing/2014/main" val="4108545107"/>
                    </a:ext>
                  </a:extLst>
                </a:gridCol>
                <a:gridCol w="2411352">
                  <a:extLst>
                    <a:ext uri="{9D8B030D-6E8A-4147-A177-3AD203B41FA5}">
                      <a16:colId xmlns:a16="http://schemas.microsoft.com/office/drawing/2014/main" val="680925344"/>
                    </a:ext>
                  </a:extLst>
                </a:gridCol>
                <a:gridCol w="2411352">
                  <a:extLst>
                    <a:ext uri="{9D8B030D-6E8A-4147-A177-3AD203B41FA5}">
                      <a16:colId xmlns:a16="http://schemas.microsoft.com/office/drawing/2014/main" val="3167053870"/>
                    </a:ext>
                  </a:extLst>
                </a:gridCol>
                <a:gridCol w="2411352">
                  <a:extLst>
                    <a:ext uri="{9D8B030D-6E8A-4147-A177-3AD203B41FA5}">
                      <a16:colId xmlns:a16="http://schemas.microsoft.com/office/drawing/2014/main" val="2786841077"/>
                    </a:ext>
                  </a:extLst>
                </a:gridCol>
                <a:gridCol w="2411352">
                  <a:extLst>
                    <a:ext uri="{9D8B030D-6E8A-4147-A177-3AD203B41FA5}">
                      <a16:colId xmlns:a16="http://schemas.microsoft.com/office/drawing/2014/main" val="1515967069"/>
                    </a:ext>
                  </a:extLst>
                </a:gridCol>
              </a:tblGrid>
              <a:tr h="19549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Blogging platform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Tumblr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Wix  Intergrated blogger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WordPress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Blogger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3542713"/>
                  </a:ext>
                </a:extLst>
              </a:tr>
              <a:tr h="7981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Ease of use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Easy to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Very easy to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Quiet </a:t>
                      </a:r>
                      <a:r>
                        <a:rPr lang="en-US" dirty="0" err="1"/>
                        <a:t>fidly</a:t>
                      </a:r>
                      <a:r>
                        <a:rPr lang="en-US" dirty="0"/>
                        <a:t> to use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Simple but limited features.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5427130"/>
                  </a:ext>
                </a:extLst>
              </a:tr>
              <a:tr h="7750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Features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Not many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Standard blogging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A few features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Not many features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7739793"/>
                  </a:ext>
                </a:extLst>
              </a:tr>
              <a:tr h="77504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Very simple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3334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2885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493C94-20F2-4E9B-9A76-46675B0F3A8D}"/>
              </a:ext>
            </a:extLst>
          </p:cNvPr>
          <p:cNvSpPr txBox="1"/>
          <p:nvPr/>
        </p:nvSpPr>
        <p:spPr>
          <a:xfrm>
            <a:off x="190500" y="6105525"/>
            <a:ext cx="6096000" cy="75405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solidFill>
                  <a:srgbClr val="0563C1"/>
                </a:solidFill>
                <a:cs typeface="Segoe UI"/>
              </a:rPr>
              <a:t>http://www.wpbeginner.com/beginners-guide/how-to-choose-the-best-blogging-platform/#best-platform-wordpre</a:t>
            </a:r>
            <a:r>
              <a:rPr lang="en-GB" sz="1100" dirty="0">
                <a:solidFill>
                  <a:srgbClr val="0563C1"/>
                </a:solidFill>
              </a:rPr>
              <a:t>[</a:t>
            </a:r>
            <a:r>
              <a:rPr lang="en-GB" sz="3200" dirty="0">
                <a:solidFill>
                  <a:srgbClr val="0563C1"/>
                </a:solidFill>
              </a:rPr>
              <a:t>[3]</a:t>
            </a:r>
            <a:endParaRPr lang="en-GB" sz="3600">
              <a:solidFill>
                <a:srgbClr val="0563C1"/>
              </a:solidFill>
            </a:endParaRPr>
          </a:p>
        </p:txBody>
      </p:sp>
      <p:pic>
        <p:nvPicPr>
          <p:cNvPr id="5" name="Picture 5" descr="A screenshot of a computer screen&#10;&#10;Description generated with very high confidence">
            <a:extLst>
              <a:ext uri="{FF2B5EF4-FFF2-40B4-BE49-F238E27FC236}">
                <a16:creationId xmlns:a16="http://schemas.microsoft.com/office/drawing/2014/main" id="{68410DD8-9D5A-407A-93E8-0CC72E5B69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35" t="23662" r="27035" b="7394"/>
          <a:stretch/>
        </p:blipFill>
        <p:spPr>
          <a:xfrm>
            <a:off x="257202" y="1381125"/>
            <a:ext cx="5084179" cy="4322432"/>
          </a:xfrm>
          <a:prstGeom prst="rect">
            <a:avLst/>
          </a:prstGeom>
        </p:spPr>
      </p:pic>
      <p:pic>
        <p:nvPicPr>
          <p:cNvPr id="7" name="Picture 7" descr="A screenshot of a computer screen&#10;&#10;Description generated with very high confidence">
            <a:extLst>
              <a:ext uri="{FF2B5EF4-FFF2-40B4-BE49-F238E27FC236}">
                <a16:creationId xmlns:a16="http://schemas.microsoft.com/office/drawing/2014/main" id="{00EC4A88-0BBB-47DB-B53F-B4E6E05584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530" t="21946" r="25337" b="15025"/>
          <a:stretch/>
        </p:blipFill>
        <p:spPr>
          <a:xfrm>
            <a:off x="5563182" y="1381125"/>
            <a:ext cx="5384800" cy="42012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B2EF46-FECD-4D7F-B497-F5EA92EF8E71}"/>
              </a:ext>
            </a:extLst>
          </p:cNvPr>
          <p:cNvSpPr txBox="1"/>
          <p:nvPr/>
        </p:nvSpPr>
        <p:spPr>
          <a:xfrm>
            <a:off x="190500" y="342900"/>
            <a:ext cx="2743200" cy="4001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/>
              <a:t>Blogging comparisons </a:t>
            </a:r>
          </a:p>
        </p:txBody>
      </p:sp>
    </p:spTree>
    <p:extLst>
      <p:ext uri="{BB962C8B-B14F-4D97-AF65-F5344CB8AC3E}">
        <p14:creationId xmlns:p14="http://schemas.microsoft.com/office/powerpoint/2010/main" val="1007065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B2165E-9A2F-40B8-9772-088D85DEAF4D}"/>
              </a:ext>
            </a:extLst>
          </p:cNvPr>
          <p:cNvSpPr txBox="1"/>
          <p:nvPr/>
        </p:nvSpPr>
        <p:spPr>
          <a:xfrm>
            <a:off x="0" y="-95250"/>
            <a:ext cx="6240438" cy="83099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/>
              <a:t>Online Marketing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671CF1-AFB1-4296-AB86-ABE4D907CEBC}"/>
              </a:ext>
            </a:extLst>
          </p:cNvPr>
          <p:cNvSpPr txBox="1"/>
          <p:nvPr/>
        </p:nvSpPr>
        <p:spPr>
          <a:xfrm>
            <a:off x="0" y="819150"/>
            <a:ext cx="11845119" cy="59093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Open Sans"/>
              </a:rPr>
              <a:t>The term online marketing means 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Digital Marketing describes different marketing processes , this marketing method promotes services so that they can build a brand.</a:t>
            </a:r>
            <a:endParaRPr lang="en-US" dirty="0"/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Calibri"/>
              </a:rPr>
              <a:t>Internet marketing comes under digital marketing</a:t>
            </a:r>
            <a:endParaRPr lang="en-GB" dirty="0"/>
          </a:p>
          <a:p>
            <a:endParaRPr lang="en-GB" dirty="0">
              <a:solidFill>
                <a:srgbClr val="000000"/>
              </a:solidFill>
              <a:latin typeface="Calibri"/>
            </a:endParaRPr>
          </a:p>
          <a:p>
            <a:r>
              <a:rPr lang="en-GB" b="1" dirty="0">
                <a:solidFill>
                  <a:srgbClr val="000000"/>
                </a:solidFill>
                <a:latin typeface="Calibri"/>
              </a:rPr>
              <a:t>SEO </a:t>
            </a:r>
          </a:p>
          <a:p>
            <a:r>
              <a:rPr lang="en-GB" dirty="0">
                <a:solidFill>
                  <a:srgbClr val="000000"/>
                </a:solidFill>
                <a:latin typeface="Calibri"/>
              </a:rPr>
              <a:t>Search Engine Optimization the term </a:t>
            </a:r>
            <a:r>
              <a:rPr lang="en-GB" dirty="0" err="1">
                <a:solidFill>
                  <a:srgbClr val="000000"/>
                </a:solidFill>
                <a:latin typeface="Calibri"/>
              </a:rPr>
              <a:t>seo</a:t>
            </a:r>
            <a:r>
              <a:rPr lang="en-GB" dirty="0">
                <a:solidFill>
                  <a:srgbClr val="000000"/>
                </a:solidFill>
                <a:latin typeface="Calibri"/>
              </a:rPr>
              <a:t> is given for the improvement of rankings of different search engines, which ones are better etc.  Writing content that’s going to be useful to people who search content online.</a:t>
            </a:r>
            <a:endParaRPr lang="en-GB"/>
          </a:p>
          <a:p>
            <a:endParaRPr lang="en-GB" dirty="0">
              <a:solidFill>
                <a:srgbClr val="000000"/>
              </a:solidFill>
              <a:latin typeface="Calibri"/>
            </a:endParaRPr>
          </a:p>
          <a:p>
            <a:r>
              <a:rPr lang="en-US" b="1" dirty="0">
                <a:solidFill>
                  <a:srgbClr val="000000"/>
                </a:solidFill>
                <a:latin typeface="Calibri"/>
              </a:rPr>
              <a:t>Improving the SEO of a </a:t>
            </a:r>
            <a:r>
              <a:rPr lang="en-GB" b="1" dirty="0">
                <a:solidFill>
                  <a:srgbClr val="000000"/>
                </a:solidFill>
                <a:latin typeface="Open Sans"/>
              </a:rPr>
              <a:t>webpage </a:t>
            </a:r>
            <a:endParaRPr lang="en-US">
              <a:solidFill>
                <a:srgbClr val="000000"/>
              </a:solidFill>
              <a:latin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It's an interesting company name </a:t>
            </a:r>
            <a:endParaRPr lang="en-US">
              <a:solidFill>
                <a:srgbClr val="000000"/>
              </a:solidFill>
              <a:latin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Post content that is relevant that people will actually look through or read. Website traffic will be increased which means the website is quite relevant out there</a:t>
            </a:r>
            <a:endParaRPr lang="en-US" dirty="0">
              <a:solidFill>
                <a:srgbClr val="000000"/>
              </a:solidFill>
              <a:latin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Update the content regularly</a:t>
            </a:r>
            <a:endParaRPr lang="en-US" dirty="0">
              <a:solidFill>
                <a:srgbClr val="000000"/>
              </a:solidFill>
              <a:latin typeface="Open Sans"/>
            </a:endParaRPr>
          </a:p>
          <a:p>
            <a:endParaRPr lang="en-US" dirty="0">
              <a:solidFill>
                <a:srgbClr val="000000"/>
              </a:solidFill>
              <a:latin typeface="Open Sans"/>
            </a:endParaRPr>
          </a:p>
          <a:p>
            <a:r>
              <a:rPr lang="en-US" b="1" dirty="0">
                <a:solidFill>
                  <a:srgbClr val="000000"/>
                </a:solidFill>
                <a:latin typeface="Calibri"/>
              </a:rPr>
              <a:t>SMO- Social Media Optimization </a:t>
            </a:r>
            <a:endParaRPr lang="en-US" b="1" dirty="0">
              <a:solidFill>
                <a:srgbClr val="000000"/>
              </a:solidFill>
              <a:latin typeface="Open Sans"/>
            </a:endParaRP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The process of increasing awareness of a product by using other social media outlets to generate publicity. It includes RSS feeds , SMO is a bit like SEO as it want to attract more website traffic to your webpage so it gets noticed and people can read it.</a:t>
            </a:r>
            <a:endParaRPr lang="en-US" dirty="0">
              <a:solidFill>
                <a:srgbClr val="000000"/>
              </a:solidFill>
              <a:latin typeface="Open Sans"/>
            </a:endParaRPr>
          </a:p>
          <a:p>
            <a:endParaRPr lang="en-US" dirty="0">
              <a:solidFill>
                <a:srgbClr val="000000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366954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5593F17-AB9A-43A3-BB77-C3A1E03DF0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3396912"/>
              </p:ext>
            </p:extLst>
          </p:nvPr>
        </p:nvGraphicFramePr>
        <p:xfrm>
          <a:off x="962126" y="2695575"/>
          <a:ext cx="5967453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2953">
                  <a:extLst>
                    <a:ext uri="{9D8B030D-6E8A-4147-A177-3AD203B41FA5}">
                      <a16:colId xmlns:a16="http://schemas.microsoft.com/office/drawing/2014/main" val="2754474265"/>
                    </a:ext>
                  </a:extLst>
                </a:gridCol>
                <a:gridCol w="5524500">
                  <a:extLst>
                    <a:ext uri="{9D8B030D-6E8A-4147-A177-3AD203B41FA5}">
                      <a16:colId xmlns:a16="http://schemas.microsoft.com/office/drawing/2014/main" val="387076324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[1] </a:t>
                      </a:r>
                      <a:r>
                        <a:rPr lang="en-US" sz="12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"Support live caht," 8 November 2017. [Online]. Available: https://www.weebly.com/blog/get-faster-support-with-live-chat.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12804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[2] 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Weebly , [Online]. Available: https://www.weebly.com/home/#. [Accessed 8 Novemeber 2017].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31517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[3] 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Squarespace, [Online]. Available: https://rutendo-gore.squarespace.com/config/. [Accessed 8 Novemeber 2017].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5269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[4] 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US" sz="1100">
                          <a:effectLst/>
                        </a:rPr>
                        <a:t>WIX, [Online]. Available: https://editor.wix.com/html/editor/web/renderer/edit/7810b710-f3a3-477a-9cd7-7ec3e1e0cda5?metaSiteId=30ad9ffe-8d3e-42dd-a22e-32d48c008b43&amp;editorSessionId=C42C2754-1202-4533-BDB1-93398DC7C161. [Accessed 8 November 2017 ].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7410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220B40E-CE55-40E9-852B-8D9E1FF3997F}"/>
              </a:ext>
            </a:extLst>
          </p:cNvPr>
          <p:cNvSpPr txBox="1"/>
          <p:nvPr/>
        </p:nvSpPr>
        <p:spPr>
          <a:xfrm>
            <a:off x="885918" y="3086100"/>
            <a:ext cx="6096000" cy="31547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Segoe UI"/>
              </a:rPr>
              <a:t>1 For excellent</a:t>
            </a:r>
            <a:r>
              <a:rPr lang="en-US" sz="1100" dirty="0"/>
              <a:t> </a:t>
            </a:r>
          </a:p>
          <a:p>
            <a:r>
              <a:rPr lang="en-GB" sz="1100" dirty="0">
                <a:cs typeface="Segoe UI"/>
              </a:rPr>
              <a:t>2 Acceptable /satisfactory</a:t>
            </a:r>
            <a:r>
              <a:rPr lang="en-US" sz="1100" dirty="0"/>
              <a:t> </a:t>
            </a:r>
          </a:p>
          <a:p>
            <a:r>
              <a:rPr lang="en-GB" sz="1100" dirty="0">
                <a:cs typeface="Segoe UI"/>
              </a:rPr>
              <a:t>3 Not so good</a:t>
            </a:r>
            <a:r>
              <a:rPr lang="en-US" sz="1100" dirty="0"/>
              <a:t> </a:t>
            </a:r>
          </a:p>
          <a:p>
            <a:endParaRPr lang="en-US" sz="1100"/>
          </a:p>
          <a:p>
            <a:endParaRPr lang="en-US" sz="1100"/>
          </a:p>
          <a:p>
            <a:endParaRPr lang="en-US" sz="1600" dirty="0">
              <a:solidFill>
                <a:srgbClr val="2E74B5"/>
              </a:solidFill>
              <a:latin typeface="Calibri Light"/>
            </a:endParaRPr>
          </a:p>
          <a:p>
            <a:r>
              <a:rPr lang="en-GB" sz="1100" dirty="0">
                <a:cs typeface="Segoe UI"/>
              </a:rPr>
              <a:t>￼</a:t>
            </a:r>
            <a:r>
              <a:rPr lang="en-US" sz="1100" dirty="0"/>
              <a:t> </a:t>
            </a:r>
          </a:p>
          <a:p>
            <a:endParaRPr lang="en-US">
              <a:latin typeface="Segoe UI"/>
              <a:cs typeface="Segoe UI"/>
            </a:endParaRPr>
          </a:p>
          <a:p>
            <a:r>
              <a:rPr lang="en-GB" sz="1100" dirty="0">
                <a:cs typeface="Segoe UI"/>
              </a:rPr>
              <a:t>￼</a:t>
            </a:r>
            <a:r>
              <a:rPr lang="en-US" sz="1100" dirty="0">
                <a:latin typeface="Times New Roman"/>
                <a:cs typeface="Times New Roman"/>
              </a:rPr>
              <a:t> </a:t>
            </a:r>
          </a:p>
          <a:p>
            <a:r>
              <a:rPr lang="en-GB" sz="1100" dirty="0">
                <a:cs typeface="Segoe UI"/>
              </a:rPr>
              <a:t>￼</a:t>
            </a:r>
            <a:r>
              <a:rPr lang="en-US" sz="1100" dirty="0"/>
              <a:t> </a:t>
            </a:r>
          </a:p>
          <a:p>
            <a:r>
              <a:rPr lang="en-GB" sz="1100" dirty="0">
                <a:solidFill>
                  <a:srgbClr val="0563C1"/>
                </a:solidFill>
                <a:cs typeface="Segoe UI"/>
                <a:hlinkClick r:id="rId2"/>
              </a:rPr>
              <a:t>https://helpx.adobe.com/uk/dreamweaver/tutorials.html</a:t>
            </a:r>
            <a:r>
              <a:rPr lang="en-GB" sz="1100" dirty="0">
                <a:cs typeface="Segoe UI"/>
              </a:rPr>
              <a:t> Dreamweaver </a:t>
            </a:r>
            <a:r>
              <a:rPr lang="en-US" sz="1100" dirty="0"/>
              <a:t> </a:t>
            </a:r>
          </a:p>
          <a:p>
            <a:r>
              <a:rPr lang="en-GB" sz="1100" dirty="0">
                <a:solidFill>
                  <a:srgbClr val="0563C1"/>
                </a:solidFill>
                <a:cs typeface="Segoe UI"/>
                <a:hlinkClick r:id="rId3"/>
              </a:rPr>
              <a:t>https://www.websitebuilderexpert.com/wix-vs-weebly-which-website-builder-is-better/</a:t>
            </a:r>
            <a:r>
              <a:rPr lang="en-GB" sz="1100" dirty="0">
                <a:cs typeface="Segoe UI"/>
              </a:rPr>
              <a:t>  Which website is better </a:t>
            </a:r>
            <a:r>
              <a:rPr lang="en-US" sz="1100" dirty="0"/>
              <a:t> </a:t>
            </a:r>
          </a:p>
          <a:p>
            <a:endParaRPr lang="en-US" sz="1100" dirty="0"/>
          </a:p>
          <a:p>
            <a:r>
              <a:rPr lang="en-US" sz="1100" dirty="0" err="1"/>
              <a:t>Refrence</a:t>
            </a:r>
            <a:r>
              <a:rPr lang="en-US" sz="1100" dirty="0"/>
              <a:t> to page 10  [2[</a:t>
            </a:r>
          </a:p>
          <a:p>
            <a:endParaRPr lang="en-US" sz="1100"/>
          </a:p>
          <a:p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9342745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14C18E-D798-4C56-892D-3C7A33260019}"/>
              </a:ext>
            </a:extLst>
          </p:cNvPr>
          <p:cNvSpPr txBox="1"/>
          <p:nvPr/>
        </p:nvSpPr>
        <p:spPr>
          <a:xfrm>
            <a:off x="190500" y="285750"/>
            <a:ext cx="11248029" cy="618630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Refrences</a:t>
            </a:r>
            <a:r>
              <a:rPr lang="en-US" dirty="0"/>
              <a:t> 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https://www.webnots.com/using-responsive-themes-in-weebly/</a:t>
            </a:r>
            <a:r>
              <a:rPr lang="en-US" dirty="0"/>
              <a:t>  10th </a:t>
            </a:r>
            <a:r>
              <a:rPr lang="en-US" dirty="0" err="1"/>
              <a:t>Janaury</a:t>
            </a:r>
            <a:r>
              <a:rPr lang="en-US" dirty="0"/>
              <a:t> 2018</a:t>
            </a:r>
            <a:endParaRPr lang="en-US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https://support.squarespace.com/hc/en-us/articles/205815398-How-will-my-site-appear-on-a-mobile-device-</a:t>
            </a:r>
            <a:r>
              <a:rPr lang="en-US" dirty="0"/>
              <a:t>   10th </a:t>
            </a:r>
            <a:r>
              <a:rPr lang="en-US" dirty="0" err="1"/>
              <a:t>Janaury</a:t>
            </a:r>
            <a:r>
              <a:rPr lang="en-US" dirty="0"/>
              <a:t> 2018</a:t>
            </a:r>
          </a:p>
          <a:p>
            <a:endParaRPr lang="en-US" dirty="0"/>
          </a:p>
          <a:p>
            <a:r>
              <a:rPr lang="en-US" dirty="0" err="1"/>
              <a:t>Refrence</a:t>
            </a:r>
            <a:r>
              <a:rPr lang="en-US" dirty="0"/>
              <a:t> to page 11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4"/>
              </a:rPr>
              <a:t>http://www.users.totalise.co.uk/~kbroom/Lectures/gestalt.htm</a:t>
            </a:r>
            <a:r>
              <a:rPr lang="en-US" dirty="0"/>
              <a:t>   09/01/2018 </a:t>
            </a:r>
            <a:r>
              <a:rPr lang="en-US" dirty="0" err="1"/>
              <a:t>Refrence</a:t>
            </a:r>
            <a:r>
              <a:rPr lang="en-US" dirty="0"/>
              <a:t> to page 3</a:t>
            </a:r>
          </a:p>
          <a:p>
            <a:endParaRPr lang="en-US" dirty="0"/>
          </a:p>
          <a:p>
            <a:endParaRPr lang="en-US" dirty="0"/>
          </a:p>
          <a:p>
            <a:r>
              <a:rPr lang="en-US" u="sng" dirty="0">
                <a:solidFill>
                  <a:srgbClr val="0563C1"/>
                </a:solidFill>
              </a:rPr>
              <a:t>ttps://www.reliablesoft.net/digital-marketing-vs-internet-marketing-what-is-the-latest-trend/  Digital marketing </a:t>
            </a:r>
            <a:endParaRPr lang="en-US" dirty="0"/>
          </a:p>
          <a:p>
            <a:r>
              <a:rPr lang="en-US" u="sng" dirty="0">
                <a:solidFill>
                  <a:srgbClr val="0563C1"/>
                </a:solidFill>
              </a:rPr>
              <a:t> REFRENCE TO PAGE 14</a:t>
            </a:r>
          </a:p>
          <a:p>
            <a:endParaRPr lang="en-US" u="sng" dirty="0">
              <a:solidFill>
                <a:srgbClr val="0563C1"/>
              </a:solidFill>
            </a:endParaRPr>
          </a:p>
          <a:p>
            <a:r>
              <a:rPr lang="en-US" u="sng" dirty="0">
                <a:solidFill>
                  <a:srgbClr val="0563C1"/>
                </a:solidFill>
              </a:rPr>
              <a:t>ttps://www.redevolution.com/what-is-seo</a:t>
            </a:r>
            <a:r>
              <a:rPr lang="en-GB" dirty="0">
                <a:solidFill>
                  <a:srgbClr val="0563C1"/>
                </a:solidFill>
              </a:rPr>
              <a:t>  </a:t>
            </a:r>
            <a:r>
              <a:rPr lang="en-GB" dirty="0" err="1">
                <a:solidFill>
                  <a:srgbClr val="0563C1"/>
                </a:solidFill>
              </a:rPr>
              <a:t>sEARCH</a:t>
            </a:r>
            <a:r>
              <a:rPr lang="en-GB" dirty="0">
                <a:solidFill>
                  <a:srgbClr val="0563C1"/>
                </a:solidFill>
              </a:rPr>
              <a:t> ENGINE OPTIMIZATION PAGE 14 </a:t>
            </a:r>
            <a:endParaRPr lang="en-US"/>
          </a:p>
          <a:p>
            <a:endParaRPr lang="en-GB" dirty="0">
              <a:solidFill>
                <a:srgbClr val="0563C1"/>
              </a:solidFill>
            </a:endParaRPr>
          </a:p>
          <a:p>
            <a:r>
              <a:rPr lang="en-GB" u="sng" dirty="0">
                <a:solidFill>
                  <a:srgbClr val="0563C1"/>
                </a:solidFill>
              </a:rPr>
              <a:t>ttps://www.mtu.edu/umc/services/digital/seo/</a:t>
            </a:r>
            <a:r>
              <a:rPr lang="en-GB" dirty="0">
                <a:solidFill>
                  <a:srgbClr val="0563C1"/>
                </a:solidFill>
              </a:rPr>
              <a:t>  SEO  PAGE 14 </a:t>
            </a:r>
            <a:endParaRPr lang="en-GB"/>
          </a:p>
          <a:p>
            <a:r>
              <a:rPr lang="en-GB" u="sng" dirty="0">
                <a:solidFill>
                  <a:srgbClr val="0563C1"/>
                </a:solidFill>
              </a:rPr>
              <a:t>ttps://www.webopedia.com/TERM/S/social_media_optimization.html</a:t>
            </a:r>
            <a:r>
              <a:rPr lang="en-GB" dirty="0">
                <a:solidFill>
                  <a:srgbClr val="0563C1"/>
                </a:solidFill>
              </a:rPr>
              <a:t>    PAGE 14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8021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Celestial</vt:lpstr>
      <vt:lpstr>       Web technologies for Business  James Williams    Online Marketing evaluation   P150317   Rutendo Gore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Web technologies for Business  James Williams    Online Marketing evaluation   P150317   Rutendo Gore  </dc:title>
  <cp:revision>370</cp:revision>
  <dcterms:modified xsi:type="dcterms:W3CDTF">2018-01-11T13:24:44Z</dcterms:modified>
</cp:coreProperties>
</file>