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6" r:id="rId1"/>
  </p:sldMasterIdLst>
  <p:notesMasterIdLst>
    <p:notesMasterId r:id="rId23"/>
  </p:notesMasterIdLst>
  <p:sldIdLst>
    <p:sldId id="299" r:id="rId2"/>
    <p:sldId id="300" r:id="rId3"/>
    <p:sldId id="256" r:id="rId4"/>
    <p:sldId id="257" r:id="rId5"/>
    <p:sldId id="258" r:id="rId6"/>
    <p:sldId id="292" r:id="rId7"/>
    <p:sldId id="259" r:id="rId8"/>
    <p:sldId id="298" r:id="rId9"/>
    <p:sldId id="308" r:id="rId10"/>
    <p:sldId id="309" r:id="rId11"/>
    <p:sldId id="310" r:id="rId12"/>
    <p:sldId id="311" r:id="rId13"/>
    <p:sldId id="312" r:id="rId14"/>
    <p:sldId id="303" r:id="rId15"/>
    <p:sldId id="304" r:id="rId16"/>
    <p:sldId id="305" r:id="rId17"/>
    <p:sldId id="306" r:id="rId18"/>
    <p:sldId id="313" r:id="rId19"/>
    <p:sldId id="307" r:id="rId20"/>
    <p:sldId id="261" r:id="rId21"/>
    <p:sldId id="26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650"/>
  </p:normalViewPr>
  <p:slideViewPr>
    <p:cSldViewPr snapToGrid="0" snapToObjects="1">
      <p:cViewPr varScale="1">
        <p:scale>
          <a:sx n="115" d="100"/>
          <a:sy n="115" d="100"/>
        </p:scale>
        <p:origin x="24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hara Bibi (2025745)" userId="5c3d2c22-6880-4d57-9b1e-6e97ef5aa252" providerId="ADAL" clId="{85B1C605-2273-234B-8CF9-9851BCC6ABEB}"/>
    <pc:docChg chg="undo custSel modSld">
      <pc:chgData name="Janhara Bibi (2025745)" userId="5c3d2c22-6880-4d57-9b1e-6e97ef5aa252" providerId="ADAL" clId="{85B1C605-2273-234B-8CF9-9851BCC6ABEB}" dt="2022-03-27T01:19:23.590" v="430" actId="1076"/>
      <pc:docMkLst>
        <pc:docMk/>
      </pc:docMkLst>
      <pc:sldChg chg="modSp">
        <pc:chgData name="Janhara Bibi (2025745)" userId="5c3d2c22-6880-4d57-9b1e-6e97ef5aa252" providerId="ADAL" clId="{85B1C605-2273-234B-8CF9-9851BCC6ABEB}" dt="2022-03-27T01:14:23.598" v="429" actId="20577"/>
        <pc:sldMkLst>
          <pc:docMk/>
          <pc:sldMk cId="2076100746" sldId="260"/>
        </pc:sldMkLst>
        <pc:graphicFrameChg chg="modGraphic">
          <ac:chgData name="Janhara Bibi (2025745)" userId="5c3d2c22-6880-4d57-9b1e-6e97ef5aa252" providerId="ADAL" clId="{85B1C605-2273-234B-8CF9-9851BCC6ABEB}" dt="2022-03-27T01:14:23.598" v="429" actId="20577"/>
          <ac:graphicFrameMkLst>
            <pc:docMk/>
            <pc:sldMk cId="2076100746" sldId="260"/>
            <ac:graphicFrameMk id="4" creationId="{F8E8EE5B-9EAF-F748-8BB1-416219939299}"/>
          </ac:graphicFrameMkLst>
        </pc:graphicFrameChg>
      </pc:sldChg>
      <pc:sldChg chg="modSp">
        <pc:chgData name="Janhara Bibi (2025745)" userId="5c3d2c22-6880-4d57-9b1e-6e97ef5aa252" providerId="ADAL" clId="{85B1C605-2273-234B-8CF9-9851BCC6ABEB}" dt="2022-03-27T01:19:23.590" v="430" actId="1076"/>
        <pc:sldMkLst>
          <pc:docMk/>
          <pc:sldMk cId="2755066553" sldId="261"/>
        </pc:sldMkLst>
        <pc:spChg chg="mod">
          <ac:chgData name="Janhara Bibi (2025745)" userId="5c3d2c22-6880-4d57-9b1e-6e97ef5aa252" providerId="ADAL" clId="{85B1C605-2273-234B-8CF9-9851BCC6ABEB}" dt="2022-03-27T01:19:23.590" v="430" actId="1076"/>
          <ac:spMkLst>
            <pc:docMk/>
            <pc:sldMk cId="2755066553" sldId="261"/>
            <ac:spMk id="3" creationId="{91DE0CE2-3DE7-254E-8109-F6E58983F629}"/>
          </ac:spMkLst>
        </pc:spChg>
      </pc:sldChg>
      <pc:sldChg chg="modSp">
        <pc:chgData name="Janhara Bibi (2025745)" userId="5c3d2c22-6880-4d57-9b1e-6e97ef5aa252" providerId="ADAL" clId="{85B1C605-2273-234B-8CF9-9851BCC6ABEB}" dt="2022-03-27T01:11:11.302" v="13" actId="20577"/>
        <pc:sldMkLst>
          <pc:docMk/>
          <pc:sldMk cId="3182716171" sldId="304"/>
        </pc:sldMkLst>
        <pc:spChg chg="mod">
          <ac:chgData name="Janhara Bibi (2025745)" userId="5c3d2c22-6880-4d57-9b1e-6e97ef5aa252" providerId="ADAL" clId="{85B1C605-2273-234B-8CF9-9851BCC6ABEB}" dt="2022-03-27T01:10:58.541" v="10" actId="1076"/>
          <ac:spMkLst>
            <pc:docMk/>
            <pc:sldMk cId="3182716171" sldId="304"/>
            <ac:spMk id="17" creationId="{3C016631-612B-7440-8969-BAC70D93B7A3}"/>
          </ac:spMkLst>
        </pc:spChg>
        <pc:spChg chg="mod">
          <ac:chgData name="Janhara Bibi (2025745)" userId="5c3d2c22-6880-4d57-9b1e-6e97ef5aa252" providerId="ADAL" clId="{85B1C605-2273-234B-8CF9-9851BCC6ABEB}" dt="2022-03-27T01:10:56.589" v="8" actId="20577"/>
          <ac:spMkLst>
            <pc:docMk/>
            <pc:sldMk cId="3182716171" sldId="304"/>
            <ac:spMk id="18" creationId="{931D8DE5-59A5-AC49-A55A-45A1E38BDA1D}"/>
          </ac:spMkLst>
        </pc:spChg>
        <pc:spChg chg="mod">
          <ac:chgData name="Janhara Bibi (2025745)" userId="5c3d2c22-6880-4d57-9b1e-6e97ef5aa252" providerId="ADAL" clId="{85B1C605-2273-234B-8CF9-9851BCC6ABEB}" dt="2022-03-27T01:10:43.724" v="6" actId="20577"/>
          <ac:spMkLst>
            <pc:docMk/>
            <pc:sldMk cId="3182716171" sldId="304"/>
            <ac:spMk id="19" creationId="{6502E70F-306F-A24B-9540-A98774DD7DCC}"/>
          </ac:spMkLst>
        </pc:spChg>
        <pc:spChg chg="mod">
          <ac:chgData name="Janhara Bibi (2025745)" userId="5c3d2c22-6880-4d57-9b1e-6e97ef5aa252" providerId="ADAL" clId="{85B1C605-2273-234B-8CF9-9851BCC6ABEB}" dt="2022-03-27T01:10:52.663" v="7" actId="20577"/>
          <ac:spMkLst>
            <pc:docMk/>
            <pc:sldMk cId="3182716171" sldId="304"/>
            <ac:spMk id="20" creationId="{1AC4E5E9-EB73-7945-9514-ECBA28A629E8}"/>
          </ac:spMkLst>
        </pc:spChg>
        <pc:spChg chg="mod">
          <ac:chgData name="Janhara Bibi (2025745)" userId="5c3d2c22-6880-4d57-9b1e-6e97ef5aa252" providerId="ADAL" clId="{85B1C605-2273-234B-8CF9-9851BCC6ABEB}" dt="2022-03-27T01:11:03.690" v="11" actId="20577"/>
          <ac:spMkLst>
            <pc:docMk/>
            <pc:sldMk cId="3182716171" sldId="304"/>
            <ac:spMk id="21" creationId="{7508E8E3-9A84-814A-A25C-0871291A0DD8}"/>
          </ac:spMkLst>
        </pc:spChg>
        <pc:spChg chg="mod">
          <ac:chgData name="Janhara Bibi (2025745)" userId="5c3d2c22-6880-4d57-9b1e-6e97ef5aa252" providerId="ADAL" clId="{85B1C605-2273-234B-8CF9-9851BCC6ABEB}" dt="2022-03-27T01:11:11.302" v="13" actId="20577"/>
          <ac:spMkLst>
            <pc:docMk/>
            <pc:sldMk cId="3182716171" sldId="304"/>
            <ac:spMk id="22" creationId="{EDFEBA3C-24D3-DD4C-BACD-25DC464B3EE8}"/>
          </ac:spMkLst>
        </pc:spChg>
        <pc:spChg chg="mod">
          <ac:chgData name="Janhara Bibi (2025745)" userId="5c3d2c22-6880-4d57-9b1e-6e97ef5aa252" providerId="ADAL" clId="{85B1C605-2273-234B-8CF9-9851BCC6ABEB}" dt="2022-03-27T01:11:07.103" v="12" actId="20577"/>
          <ac:spMkLst>
            <pc:docMk/>
            <pc:sldMk cId="3182716171" sldId="304"/>
            <ac:spMk id="23" creationId="{053171D1-4032-A04A-8C93-F199856C889E}"/>
          </ac:spMkLst>
        </pc:spChg>
        <pc:cxnChg chg="mod">
          <ac:chgData name="Janhara Bibi (2025745)" userId="5c3d2c22-6880-4d57-9b1e-6e97ef5aa252" providerId="ADAL" clId="{85B1C605-2273-234B-8CF9-9851BCC6ABEB}" dt="2022-03-27T01:10:58.541" v="10" actId="1076"/>
          <ac:cxnSpMkLst>
            <pc:docMk/>
            <pc:sldMk cId="3182716171" sldId="304"/>
            <ac:cxnSpMk id="25" creationId="{9A20B479-16A2-D143-A903-A5AEE9BFB460}"/>
          </ac:cxnSpMkLst>
        </pc:cxnChg>
        <pc:cxnChg chg="mod">
          <ac:chgData name="Janhara Bibi (2025745)" userId="5c3d2c22-6880-4d57-9b1e-6e97ef5aa252" providerId="ADAL" clId="{85B1C605-2273-234B-8CF9-9851BCC6ABEB}" dt="2022-03-27T01:10:58.541" v="10" actId="1076"/>
          <ac:cxnSpMkLst>
            <pc:docMk/>
            <pc:sldMk cId="3182716171" sldId="304"/>
            <ac:cxnSpMk id="27" creationId="{2C55C20E-7DB5-054C-B714-FAA716B63C25}"/>
          </ac:cxnSpMkLst>
        </pc:cxnChg>
        <pc:cxnChg chg="mod">
          <ac:chgData name="Janhara Bibi (2025745)" userId="5c3d2c22-6880-4d57-9b1e-6e97ef5aa252" providerId="ADAL" clId="{85B1C605-2273-234B-8CF9-9851BCC6ABEB}" dt="2022-03-27T01:10:58.541" v="10" actId="1076"/>
          <ac:cxnSpMkLst>
            <pc:docMk/>
            <pc:sldMk cId="3182716171" sldId="304"/>
            <ac:cxnSpMk id="29" creationId="{DC6FC27F-CDEF-C54E-9F5E-DAB762B55DD1}"/>
          </ac:cxnSpMkLst>
        </pc:cxnChg>
        <pc:cxnChg chg="mod">
          <ac:chgData name="Janhara Bibi (2025745)" userId="5c3d2c22-6880-4d57-9b1e-6e97ef5aa252" providerId="ADAL" clId="{85B1C605-2273-234B-8CF9-9851BCC6ABEB}" dt="2022-03-27T01:10:58.541" v="10" actId="1076"/>
          <ac:cxnSpMkLst>
            <pc:docMk/>
            <pc:sldMk cId="3182716171" sldId="304"/>
            <ac:cxnSpMk id="33" creationId="{12633005-8EC4-9043-BAEA-5D687615EF77}"/>
          </ac:cxnSpMkLst>
        </pc:cxnChg>
        <pc:cxnChg chg="mod">
          <ac:chgData name="Janhara Bibi (2025745)" userId="5c3d2c22-6880-4d57-9b1e-6e97ef5aa252" providerId="ADAL" clId="{85B1C605-2273-234B-8CF9-9851BCC6ABEB}" dt="2022-03-27T01:10:58.541" v="10" actId="1076"/>
          <ac:cxnSpMkLst>
            <pc:docMk/>
            <pc:sldMk cId="3182716171" sldId="304"/>
            <ac:cxnSpMk id="38" creationId="{58054C30-8C80-2241-AEAF-00A0678C55FC}"/>
          </ac:cxnSpMkLst>
        </pc:cxnChg>
        <pc:cxnChg chg="mod">
          <ac:chgData name="Janhara Bibi (2025745)" userId="5c3d2c22-6880-4d57-9b1e-6e97ef5aa252" providerId="ADAL" clId="{85B1C605-2273-234B-8CF9-9851BCC6ABEB}" dt="2022-03-27T01:10:58.541" v="10" actId="1076"/>
          <ac:cxnSpMkLst>
            <pc:docMk/>
            <pc:sldMk cId="3182716171" sldId="304"/>
            <ac:cxnSpMk id="41" creationId="{E2A443E7-8983-D240-9183-B1F15A5B4058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7B412-04FD-4317-BA10-109D6F8623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AC90FE-51F8-4EAB-A209-FF79FC94FB0F}">
      <dgm:prSet/>
      <dgm:spPr/>
      <dgm:t>
        <a:bodyPr/>
        <a:lstStyle/>
        <a:p>
          <a:r>
            <a:rPr lang="en-US"/>
            <a:t>Berlo’s communication model has four main components. Which are:</a:t>
          </a:r>
        </a:p>
      </dgm:t>
    </dgm:pt>
    <dgm:pt modelId="{225CDA4A-85BE-457B-BF31-A8204FFB4699}" type="parTrans" cxnId="{035E2A3A-0103-4CEC-A7FC-C1C84CECD4B3}">
      <dgm:prSet/>
      <dgm:spPr/>
      <dgm:t>
        <a:bodyPr/>
        <a:lstStyle/>
        <a:p>
          <a:endParaRPr lang="en-US"/>
        </a:p>
      </dgm:t>
    </dgm:pt>
    <dgm:pt modelId="{894C36A6-9AAC-43F9-85AC-FD26C45F3120}" type="sibTrans" cxnId="{035E2A3A-0103-4CEC-A7FC-C1C84CECD4B3}">
      <dgm:prSet/>
      <dgm:spPr/>
      <dgm:t>
        <a:bodyPr/>
        <a:lstStyle/>
        <a:p>
          <a:endParaRPr lang="en-US"/>
        </a:p>
      </dgm:t>
    </dgm:pt>
    <dgm:pt modelId="{C91869BC-B598-4FA0-8D12-2E48EDA58D4C}">
      <dgm:prSet/>
      <dgm:spPr/>
      <dgm:t>
        <a:bodyPr/>
        <a:lstStyle/>
        <a:p>
          <a:r>
            <a:rPr lang="en-US"/>
            <a:t>Sender</a:t>
          </a:r>
        </a:p>
      </dgm:t>
    </dgm:pt>
    <dgm:pt modelId="{68FD6611-0B7F-400E-B4AC-C35DEE5ECF32}" type="parTrans" cxnId="{7D1B1FA1-9CC3-441F-9586-6D22084624AA}">
      <dgm:prSet/>
      <dgm:spPr/>
      <dgm:t>
        <a:bodyPr/>
        <a:lstStyle/>
        <a:p>
          <a:endParaRPr lang="en-US"/>
        </a:p>
      </dgm:t>
    </dgm:pt>
    <dgm:pt modelId="{A8B26E02-E7E4-4820-92B0-6ECB1714A833}" type="sibTrans" cxnId="{7D1B1FA1-9CC3-441F-9586-6D22084624AA}">
      <dgm:prSet/>
      <dgm:spPr/>
      <dgm:t>
        <a:bodyPr/>
        <a:lstStyle/>
        <a:p>
          <a:endParaRPr lang="en-US"/>
        </a:p>
      </dgm:t>
    </dgm:pt>
    <dgm:pt modelId="{77BE4595-850C-48EE-9CCD-B2C4B0537B79}">
      <dgm:prSet/>
      <dgm:spPr/>
      <dgm:t>
        <a:bodyPr/>
        <a:lstStyle/>
        <a:p>
          <a:r>
            <a:rPr lang="en-US"/>
            <a:t>Message</a:t>
          </a:r>
        </a:p>
      </dgm:t>
    </dgm:pt>
    <dgm:pt modelId="{B290C8E0-5CE1-4390-83A3-E364BA96E89E}" type="parTrans" cxnId="{A32EB623-DD5E-4CC0-A0F1-CD76F0191488}">
      <dgm:prSet/>
      <dgm:spPr/>
      <dgm:t>
        <a:bodyPr/>
        <a:lstStyle/>
        <a:p>
          <a:endParaRPr lang="en-US"/>
        </a:p>
      </dgm:t>
    </dgm:pt>
    <dgm:pt modelId="{90434007-7B37-46E3-BF65-E43C8D188DEF}" type="sibTrans" cxnId="{A32EB623-DD5E-4CC0-A0F1-CD76F0191488}">
      <dgm:prSet/>
      <dgm:spPr/>
      <dgm:t>
        <a:bodyPr/>
        <a:lstStyle/>
        <a:p>
          <a:endParaRPr lang="en-US"/>
        </a:p>
      </dgm:t>
    </dgm:pt>
    <dgm:pt modelId="{C5A45924-C800-4819-8EE9-D56977CFB425}">
      <dgm:prSet/>
      <dgm:spPr/>
      <dgm:t>
        <a:bodyPr/>
        <a:lstStyle/>
        <a:p>
          <a:r>
            <a:rPr lang="en-US"/>
            <a:t>Channel</a:t>
          </a:r>
        </a:p>
      </dgm:t>
    </dgm:pt>
    <dgm:pt modelId="{CE165137-6BE2-4299-B077-F27D7867C574}" type="parTrans" cxnId="{A3EBB78E-96E4-4BFB-848A-08FA4D9E3540}">
      <dgm:prSet/>
      <dgm:spPr/>
      <dgm:t>
        <a:bodyPr/>
        <a:lstStyle/>
        <a:p>
          <a:endParaRPr lang="en-US"/>
        </a:p>
      </dgm:t>
    </dgm:pt>
    <dgm:pt modelId="{10D36716-D3FE-4E3D-9B09-C7835ED87E5A}" type="sibTrans" cxnId="{A3EBB78E-96E4-4BFB-848A-08FA4D9E3540}">
      <dgm:prSet/>
      <dgm:spPr/>
      <dgm:t>
        <a:bodyPr/>
        <a:lstStyle/>
        <a:p>
          <a:endParaRPr lang="en-US"/>
        </a:p>
      </dgm:t>
    </dgm:pt>
    <dgm:pt modelId="{A298FB8E-AD55-472C-9073-C5901E096F4A}">
      <dgm:prSet/>
      <dgm:spPr/>
      <dgm:t>
        <a:bodyPr/>
        <a:lstStyle/>
        <a:p>
          <a:r>
            <a:rPr lang="en-US" dirty="0"/>
            <a:t>Receiver </a:t>
          </a:r>
        </a:p>
      </dgm:t>
    </dgm:pt>
    <dgm:pt modelId="{ABBC4C5B-CF1D-423F-8CE2-EF2025D56F46}" type="parTrans" cxnId="{605DA9E3-2A6C-491E-947A-524738A33DC0}">
      <dgm:prSet/>
      <dgm:spPr/>
      <dgm:t>
        <a:bodyPr/>
        <a:lstStyle/>
        <a:p>
          <a:endParaRPr lang="en-US"/>
        </a:p>
      </dgm:t>
    </dgm:pt>
    <dgm:pt modelId="{C292DECD-7288-4572-BF62-7067485578CF}" type="sibTrans" cxnId="{605DA9E3-2A6C-491E-947A-524738A33DC0}">
      <dgm:prSet/>
      <dgm:spPr/>
      <dgm:t>
        <a:bodyPr/>
        <a:lstStyle/>
        <a:p>
          <a:endParaRPr lang="en-US"/>
        </a:p>
      </dgm:t>
    </dgm:pt>
    <dgm:pt modelId="{BF63D0F3-1E8B-A148-84BC-68F0B3D040D9}" type="pres">
      <dgm:prSet presAssocID="{43A7B412-04FD-4317-BA10-109D6F8623C4}" presName="linear" presStyleCnt="0">
        <dgm:presLayoutVars>
          <dgm:animLvl val="lvl"/>
          <dgm:resizeHandles val="exact"/>
        </dgm:presLayoutVars>
      </dgm:prSet>
      <dgm:spPr/>
    </dgm:pt>
    <dgm:pt modelId="{934C9968-4891-4745-BFAB-57BE7F925814}" type="pres">
      <dgm:prSet presAssocID="{4EAC90FE-51F8-4EAB-A209-FF79FC94FB0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9EE8EB5-F426-ED4B-8DA8-404427E36DAA}" type="pres">
      <dgm:prSet presAssocID="{4EAC90FE-51F8-4EAB-A209-FF79FC94FB0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32EB623-DD5E-4CC0-A0F1-CD76F0191488}" srcId="{4EAC90FE-51F8-4EAB-A209-FF79FC94FB0F}" destId="{77BE4595-850C-48EE-9CCD-B2C4B0537B79}" srcOrd="1" destOrd="0" parTransId="{B290C8E0-5CE1-4390-83A3-E364BA96E89E}" sibTransId="{90434007-7B37-46E3-BF65-E43C8D188DEF}"/>
    <dgm:cxn modelId="{F62D6025-6FD3-1D49-A44F-06D080DBE657}" type="presOf" srcId="{4EAC90FE-51F8-4EAB-A209-FF79FC94FB0F}" destId="{934C9968-4891-4745-BFAB-57BE7F925814}" srcOrd="0" destOrd="0" presId="urn:microsoft.com/office/officeart/2005/8/layout/vList2"/>
    <dgm:cxn modelId="{7D25D825-7B87-9B49-9A8E-631A45CCEB36}" type="presOf" srcId="{A298FB8E-AD55-472C-9073-C5901E096F4A}" destId="{C9EE8EB5-F426-ED4B-8DA8-404427E36DAA}" srcOrd="0" destOrd="3" presId="urn:microsoft.com/office/officeart/2005/8/layout/vList2"/>
    <dgm:cxn modelId="{035E2A3A-0103-4CEC-A7FC-C1C84CECD4B3}" srcId="{43A7B412-04FD-4317-BA10-109D6F8623C4}" destId="{4EAC90FE-51F8-4EAB-A209-FF79FC94FB0F}" srcOrd="0" destOrd="0" parTransId="{225CDA4A-85BE-457B-BF31-A8204FFB4699}" sibTransId="{894C36A6-9AAC-43F9-85AC-FD26C45F3120}"/>
    <dgm:cxn modelId="{B4CD5741-F1E8-B94F-A051-4BE8D68D10D5}" type="presOf" srcId="{C5A45924-C800-4819-8EE9-D56977CFB425}" destId="{C9EE8EB5-F426-ED4B-8DA8-404427E36DAA}" srcOrd="0" destOrd="2" presId="urn:microsoft.com/office/officeart/2005/8/layout/vList2"/>
    <dgm:cxn modelId="{3F6BFF4A-9472-BC41-B46F-7124553E0544}" type="presOf" srcId="{77BE4595-850C-48EE-9CCD-B2C4B0537B79}" destId="{C9EE8EB5-F426-ED4B-8DA8-404427E36DAA}" srcOrd="0" destOrd="1" presId="urn:microsoft.com/office/officeart/2005/8/layout/vList2"/>
    <dgm:cxn modelId="{A3EBB78E-96E4-4BFB-848A-08FA4D9E3540}" srcId="{4EAC90FE-51F8-4EAB-A209-FF79FC94FB0F}" destId="{C5A45924-C800-4819-8EE9-D56977CFB425}" srcOrd="2" destOrd="0" parTransId="{CE165137-6BE2-4299-B077-F27D7867C574}" sibTransId="{10D36716-D3FE-4E3D-9B09-C7835ED87E5A}"/>
    <dgm:cxn modelId="{F823D091-367C-634D-AB8C-E4D2CE74942A}" type="presOf" srcId="{43A7B412-04FD-4317-BA10-109D6F8623C4}" destId="{BF63D0F3-1E8B-A148-84BC-68F0B3D040D9}" srcOrd="0" destOrd="0" presId="urn:microsoft.com/office/officeart/2005/8/layout/vList2"/>
    <dgm:cxn modelId="{7D1B1FA1-9CC3-441F-9586-6D22084624AA}" srcId="{4EAC90FE-51F8-4EAB-A209-FF79FC94FB0F}" destId="{C91869BC-B598-4FA0-8D12-2E48EDA58D4C}" srcOrd="0" destOrd="0" parTransId="{68FD6611-0B7F-400E-B4AC-C35DEE5ECF32}" sibTransId="{A8B26E02-E7E4-4820-92B0-6ECB1714A833}"/>
    <dgm:cxn modelId="{6DBB58A7-264E-DD4F-ABD6-0589E81F3B86}" type="presOf" srcId="{C91869BC-B598-4FA0-8D12-2E48EDA58D4C}" destId="{C9EE8EB5-F426-ED4B-8DA8-404427E36DAA}" srcOrd="0" destOrd="0" presId="urn:microsoft.com/office/officeart/2005/8/layout/vList2"/>
    <dgm:cxn modelId="{605DA9E3-2A6C-491E-947A-524738A33DC0}" srcId="{4EAC90FE-51F8-4EAB-A209-FF79FC94FB0F}" destId="{A298FB8E-AD55-472C-9073-C5901E096F4A}" srcOrd="3" destOrd="0" parTransId="{ABBC4C5B-CF1D-423F-8CE2-EF2025D56F46}" sibTransId="{C292DECD-7288-4572-BF62-7067485578CF}"/>
    <dgm:cxn modelId="{7C4588B9-20EA-4642-A5A2-635FEB4B55E9}" type="presParOf" srcId="{BF63D0F3-1E8B-A148-84BC-68F0B3D040D9}" destId="{934C9968-4891-4745-BFAB-57BE7F925814}" srcOrd="0" destOrd="0" presId="urn:microsoft.com/office/officeart/2005/8/layout/vList2"/>
    <dgm:cxn modelId="{4DC29D53-24DC-9547-B759-8676E0CCA643}" type="presParOf" srcId="{BF63D0F3-1E8B-A148-84BC-68F0B3D040D9}" destId="{C9EE8EB5-F426-ED4B-8DA8-404427E36DA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798775-5104-4384-A706-CE5DB3222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F4AFD7-9436-4508-9274-E907D4134EB9}">
      <dgm:prSet/>
      <dgm:spPr/>
      <dgm:t>
        <a:bodyPr/>
        <a:lstStyle/>
        <a:p>
          <a:r>
            <a:rPr lang="en-US"/>
            <a:t>Schramm’s model of communication would be best for the Rainbow’s Children hospital </a:t>
          </a:r>
        </a:p>
      </dgm:t>
    </dgm:pt>
    <dgm:pt modelId="{8487DD67-4252-4088-8B36-A697419311B0}" type="parTrans" cxnId="{999B357E-469B-43FD-B596-54F795DEECBE}">
      <dgm:prSet/>
      <dgm:spPr/>
      <dgm:t>
        <a:bodyPr/>
        <a:lstStyle/>
        <a:p>
          <a:endParaRPr lang="en-US"/>
        </a:p>
      </dgm:t>
    </dgm:pt>
    <dgm:pt modelId="{58E0DB3F-7BF0-4656-AAB6-8E1F49C34A64}" type="sibTrans" cxnId="{999B357E-469B-43FD-B596-54F795DEECBE}">
      <dgm:prSet/>
      <dgm:spPr/>
      <dgm:t>
        <a:bodyPr/>
        <a:lstStyle/>
        <a:p>
          <a:endParaRPr lang="en-US"/>
        </a:p>
      </dgm:t>
    </dgm:pt>
    <dgm:pt modelId="{64156094-E488-4AAB-9718-C1DA020795F8}">
      <dgm:prSet/>
      <dgm:spPr/>
      <dgm:t>
        <a:bodyPr/>
        <a:lstStyle/>
        <a:p>
          <a:r>
            <a:rPr lang="en-US"/>
            <a:t>Would be able to resolve the issues once they receive feedback from patients</a:t>
          </a:r>
        </a:p>
      </dgm:t>
    </dgm:pt>
    <dgm:pt modelId="{31B53523-D6CD-4B96-BEDC-05512DE4F175}" type="parTrans" cxnId="{41D41039-7A82-4E68-97E6-E4D3FE6ECEE4}">
      <dgm:prSet/>
      <dgm:spPr/>
      <dgm:t>
        <a:bodyPr/>
        <a:lstStyle/>
        <a:p>
          <a:endParaRPr lang="en-US"/>
        </a:p>
      </dgm:t>
    </dgm:pt>
    <dgm:pt modelId="{610F03B6-C23E-4029-AE2F-7146F4FB7FEC}" type="sibTrans" cxnId="{41D41039-7A82-4E68-97E6-E4D3FE6ECEE4}">
      <dgm:prSet/>
      <dgm:spPr/>
      <dgm:t>
        <a:bodyPr/>
        <a:lstStyle/>
        <a:p>
          <a:endParaRPr lang="en-US"/>
        </a:p>
      </dgm:t>
    </dgm:pt>
    <dgm:pt modelId="{B206A064-901E-434F-BE97-3653630BEA85}">
      <dgm:prSet/>
      <dgm:spPr/>
      <dgm:t>
        <a:bodyPr/>
        <a:lstStyle/>
        <a:p>
          <a:r>
            <a:rPr lang="en-US"/>
            <a:t>Should use internal communication channel to ensure staff can communicate</a:t>
          </a:r>
        </a:p>
      </dgm:t>
    </dgm:pt>
    <dgm:pt modelId="{5CFB611B-D02A-4C2E-89C1-CA13C0E41042}" type="parTrans" cxnId="{AFCBA5B5-3E6C-4CEA-97DA-33CBDCF0978C}">
      <dgm:prSet/>
      <dgm:spPr/>
      <dgm:t>
        <a:bodyPr/>
        <a:lstStyle/>
        <a:p>
          <a:endParaRPr lang="en-US"/>
        </a:p>
      </dgm:t>
    </dgm:pt>
    <dgm:pt modelId="{CAD73F09-95CA-4619-8EEF-50CB52189EC8}" type="sibTrans" cxnId="{AFCBA5B5-3E6C-4CEA-97DA-33CBDCF0978C}">
      <dgm:prSet/>
      <dgm:spPr/>
      <dgm:t>
        <a:bodyPr/>
        <a:lstStyle/>
        <a:p>
          <a:endParaRPr lang="en-US"/>
        </a:p>
      </dgm:t>
    </dgm:pt>
    <dgm:pt modelId="{A418E5ED-363F-4D84-B0DF-32DA6C5424F3}">
      <dgm:prSet/>
      <dgm:spPr/>
      <dgm:t>
        <a:bodyPr/>
        <a:lstStyle/>
        <a:p>
          <a:r>
            <a:rPr lang="en-US"/>
            <a:t>Ensures that issues with information being communicated can be dealt with there and then</a:t>
          </a:r>
        </a:p>
      </dgm:t>
    </dgm:pt>
    <dgm:pt modelId="{D79AE03A-5932-4E64-962F-F81F279FEC1F}" type="parTrans" cxnId="{539BBF0D-6C7F-48D1-90F1-AD7EF88E9FB7}">
      <dgm:prSet/>
      <dgm:spPr/>
      <dgm:t>
        <a:bodyPr/>
        <a:lstStyle/>
        <a:p>
          <a:endParaRPr lang="en-US"/>
        </a:p>
      </dgm:t>
    </dgm:pt>
    <dgm:pt modelId="{5F12A215-90C1-4DF8-8984-D7168817D029}" type="sibTrans" cxnId="{539BBF0D-6C7F-48D1-90F1-AD7EF88E9FB7}">
      <dgm:prSet/>
      <dgm:spPr/>
      <dgm:t>
        <a:bodyPr/>
        <a:lstStyle/>
        <a:p>
          <a:endParaRPr lang="en-US"/>
        </a:p>
      </dgm:t>
    </dgm:pt>
    <dgm:pt modelId="{A92E8FC1-2138-4842-B630-780E1251C741}">
      <dgm:prSet/>
      <dgm:spPr/>
      <dgm:t>
        <a:bodyPr/>
        <a:lstStyle/>
        <a:p>
          <a:r>
            <a:rPr lang="en-US"/>
            <a:t>Biggest barriers to communication may be language and cultural barriers</a:t>
          </a:r>
        </a:p>
      </dgm:t>
    </dgm:pt>
    <dgm:pt modelId="{36F16E9C-ADA2-4AE3-A6CA-3B3C13B5AC9C}" type="parTrans" cxnId="{594038C3-E51F-482A-BF47-3F99FD6C97E6}">
      <dgm:prSet/>
      <dgm:spPr/>
      <dgm:t>
        <a:bodyPr/>
        <a:lstStyle/>
        <a:p>
          <a:endParaRPr lang="en-US"/>
        </a:p>
      </dgm:t>
    </dgm:pt>
    <dgm:pt modelId="{8B10CBAB-5AAC-4371-91D4-E620471B047D}" type="sibTrans" cxnId="{594038C3-E51F-482A-BF47-3F99FD6C97E6}">
      <dgm:prSet/>
      <dgm:spPr/>
      <dgm:t>
        <a:bodyPr/>
        <a:lstStyle/>
        <a:p>
          <a:endParaRPr lang="en-US"/>
        </a:p>
      </dgm:t>
    </dgm:pt>
    <dgm:pt modelId="{E0C0C555-BA74-4158-8515-DA1D0FBED624}">
      <dgm:prSet/>
      <dgm:spPr/>
      <dgm:t>
        <a:bodyPr/>
        <a:lstStyle/>
        <a:p>
          <a:r>
            <a:rPr lang="en-US"/>
            <a:t>Effective communication at the hospital would improve patients and staff's quality of life</a:t>
          </a:r>
        </a:p>
      </dgm:t>
    </dgm:pt>
    <dgm:pt modelId="{6FC64D55-DF4F-4A73-AF4A-B2B1F697BBE0}" type="parTrans" cxnId="{17466222-E364-4229-B9F3-7816F97EF9ED}">
      <dgm:prSet/>
      <dgm:spPr/>
      <dgm:t>
        <a:bodyPr/>
        <a:lstStyle/>
        <a:p>
          <a:endParaRPr lang="en-US"/>
        </a:p>
      </dgm:t>
    </dgm:pt>
    <dgm:pt modelId="{5B35998A-E83F-4C62-810F-40178F876658}" type="sibTrans" cxnId="{17466222-E364-4229-B9F3-7816F97EF9ED}">
      <dgm:prSet/>
      <dgm:spPr/>
      <dgm:t>
        <a:bodyPr/>
        <a:lstStyle/>
        <a:p>
          <a:endParaRPr lang="en-US"/>
        </a:p>
      </dgm:t>
    </dgm:pt>
    <dgm:pt modelId="{4B49D77D-C2F9-7E4B-AF28-2D30CE4C64DE}" type="pres">
      <dgm:prSet presAssocID="{FF798775-5104-4384-A706-CE5DB3222144}" presName="linear" presStyleCnt="0">
        <dgm:presLayoutVars>
          <dgm:animLvl val="lvl"/>
          <dgm:resizeHandles val="exact"/>
        </dgm:presLayoutVars>
      </dgm:prSet>
      <dgm:spPr/>
    </dgm:pt>
    <dgm:pt modelId="{C51303A1-3EA2-B647-83B6-2786A435D14B}" type="pres">
      <dgm:prSet presAssocID="{62F4AFD7-9436-4508-9274-E907D4134EB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C9F2FF4-140D-9F46-A557-72760C1A6B63}" type="pres">
      <dgm:prSet presAssocID="{58E0DB3F-7BF0-4656-AAB6-8E1F49C34A64}" presName="spacer" presStyleCnt="0"/>
      <dgm:spPr/>
    </dgm:pt>
    <dgm:pt modelId="{91BB0A04-DBE2-6546-8AE7-82624A0FBBE2}" type="pres">
      <dgm:prSet presAssocID="{64156094-E488-4AAB-9718-C1DA020795F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05495B1-373E-A643-B6CD-5DDE37C9A34B}" type="pres">
      <dgm:prSet presAssocID="{610F03B6-C23E-4029-AE2F-7146F4FB7FEC}" presName="spacer" presStyleCnt="0"/>
      <dgm:spPr/>
    </dgm:pt>
    <dgm:pt modelId="{2A1E2FE1-C15B-844E-870E-E7EEC80552BB}" type="pres">
      <dgm:prSet presAssocID="{B206A064-901E-434F-BE97-3653630BEA8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356569C-DBBF-6B41-B84B-626D8F899FD3}" type="pres">
      <dgm:prSet presAssocID="{CAD73F09-95CA-4619-8EEF-50CB52189EC8}" presName="spacer" presStyleCnt="0"/>
      <dgm:spPr/>
    </dgm:pt>
    <dgm:pt modelId="{3F6D21D9-B6D9-3449-854F-EA8682921CE1}" type="pres">
      <dgm:prSet presAssocID="{A418E5ED-363F-4D84-B0DF-32DA6C5424F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A95262E-D930-CF44-B679-DB9B1D19325F}" type="pres">
      <dgm:prSet presAssocID="{5F12A215-90C1-4DF8-8984-D7168817D029}" presName="spacer" presStyleCnt="0"/>
      <dgm:spPr/>
    </dgm:pt>
    <dgm:pt modelId="{D9CDE75C-A8B8-3E4F-93C1-32B63BE6FB0F}" type="pres">
      <dgm:prSet presAssocID="{A92E8FC1-2138-4842-B630-780E1251C74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5F144DA-4738-7545-9DF9-8523FFC17810}" type="pres">
      <dgm:prSet presAssocID="{8B10CBAB-5AAC-4371-91D4-E620471B047D}" presName="spacer" presStyleCnt="0"/>
      <dgm:spPr/>
    </dgm:pt>
    <dgm:pt modelId="{3844525E-E13E-B344-ADD6-4F4D0398E334}" type="pres">
      <dgm:prSet presAssocID="{E0C0C555-BA74-4158-8515-DA1D0FBED62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39BBF0D-6C7F-48D1-90F1-AD7EF88E9FB7}" srcId="{FF798775-5104-4384-A706-CE5DB3222144}" destId="{A418E5ED-363F-4D84-B0DF-32DA6C5424F3}" srcOrd="3" destOrd="0" parTransId="{D79AE03A-5932-4E64-962F-F81F279FEC1F}" sibTransId="{5F12A215-90C1-4DF8-8984-D7168817D029}"/>
    <dgm:cxn modelId="{17466222-E364-4229-B9F3-7816F97EF9ED}" srcId="{FF798775-5104-4384-A706-CE5DB3222144}" destId="{E0C0C555-BA74-4158-8515-DA1D0FBED624}" srcOrd="5" destOrd="0" parTransId="{6FC64D55-DF4F-4A73-AF4A-B2B1F697BBE0}" sibTransId="{5B35998A-E83F-4C62-810F-40178F876658}"/>
    <dgm:cxn modelId="{7C65042C-0D3A-1C4C-857F-8C0FFA0B9867}" type="presOf" srcId="{A92E8FC1-2138-4842-B630-780E1251C741}" destId="{D9CDE75C-A8B8-3E4F-93C1-32B63BE6FB0F}" srcOrd="0" destOrd="0" presId="urn:microsoft.com/office/officeart/2005/8/layout/vList2"/>
    <dgm:cxn modelId="{41D41039-7A82-4E68-97E6-E4D3FE6ECEE4}" srcId="{FF798775-5104-4384-A706-CE5DB3222144}" destId="{64156094-E488-4AAB-9718-C1DA020795F8}" srcOrd="1" destOrd="0" parTransId="{31B53523-D6CD-4B96-BEDC-05512DE4F175}" sibTransId="{610F03B6-C23E-4029-AE2F-7146F4FB7FEC}"/>
    <dgm:cxn modelId="{999B357E-469B-43FD-B596-54F795DEECBE}" srcId="{FF798775-5104-4384-A706-CE5DB3222144}" destId="{62F4AFD7-9436-4508-9274-E907D4134EB9}" srcOrd="0" destOrd="0" parTransId="{8487DD67-4252-4088-8B36-A697419311B0}" sibTransId="{58E0DB3F-7BF0-4656-AAB6-8E1F49C34A64}"/>
    <dgm:cxn modelId="{AFCBA5B5-3E6C-4CEA-97DA-33CBDCF0978C}" srcId="{FF798775-5104-4384-A706-CE5DB3222144}" destId="{B206A064-901E-434F-BE97-3653630BEA85}" srcOrd="2" destOrd="0" parTransId="{5CFB611B-D02A-4C2E-89C1-CA13C0E41042}" sibTransId="{CAD73F09-95CA-4619-8EEF-50CB52189EC8}"/>
    <dgm:cxn modelId="{594038C3-E51F-482A-BF47-3F99FD6C97E6}" srcId="{FF798775-5104-4384-A706-CE5DB3222144}" destId="{A92E8FC1-2138-4842-B630-780E1251C741}" srcOrd="4" destOrd="0" parTransId="{36F16E9C-ADA2-4AE3-A6CA-3B3C13B5AC9C}" sibTransId="{8B10CBAB-5AAC-4371-91D4-E620471B047D}"/>
    <dgm:cxn modelId="{EB6F2FD5-CFC0-2344-A890-6E0BA5D2142D}" type="presOf" srcId="{62F4AFD7-9436-4508-9274-E907D4134EB9}" destId="{C51303A1-3EA2-B647-83B6-2786A435D14B}" srcOrd="0" destOrd="0" presId="urn:microsoft.com/office/officeart/2005/8/layout/vList2"/>
    <dgm:cxn modelId="{54637DE4-5F39-3047-9ABF-2F4102551658}" type="presOf" srcId="{A418E5ED-363F-4D84-B0DF-32DA6C5424F3}" destId="{3F6D21D9-B6D9-3449-854F-EA8682921CE1}" srcOrd="0" destOrd="0" presId="urn:microsoft.com/office/officeart/2005/8/layout/vList2"/>
    <dgm:cxn modelId="{263DEDE5-4DC9-5444-9969-8816C5288DD9}" type="presOf" srcId="{E0C0C555-BA74-4158-8515-DA1D0FBED624}" destId="{3844525E-E13E-B344-ADD6-4F4D0398E334}" srcOrd="0" destOrd="0" presId="urn:microsoft.com/office/officeart/2005/8/layout/vList2"/>
    <dgm:cxn modelId="{EE59F1E6-21A0-9343-8BC6-B42DEDFC95AC}" type="presOf" srcId="{64156094-E488-4AAB-9718-C1DA020795F8}" destId="{91BB0A04-DBE2-6546-8AE7-82624A0FBBE2}" srcOrd="0" destOrd="0" presId="urn:microsoft.com/office/officeart/2005/8/layout/vList2"/>
    <dgm:cxn modelId="{4CE460EA-FEC9-DD46-A61E-417D94354F8C}" type="presOf" srcId="{FF798775-5104-4384-A706-CE5DB3222144}" destId="{4B49D77D-C2F9-7E4B-AF28-2D30CE4C64DE}" srcOrd="0" destOrd="0" presId="urn:microsoft.com/office/officeart/2005/8/layout/vList2"/>
    <dgm:cxn modelId="{C3E012FD-878F-3440-BD03-7928C6D6CC7F}" type="presOf" srcId="{B206A064-901E-434F-BE97-3653630BEA85}" destId="{2A1E2FE1-C15B-844E-870E-E7EEC80552BB}" srcOrd="0" destOrd="0" presId="urn:microsoft.com/office/officeart/2005/8/layout/vList2"/>
    <dgm:cxn modelId="{E43788C8-7659-6841-A1F8-71C03CF7DB3F}" type="presParOf" srcId="{4B49D77D-C2F9-7E4B-AF28-2D30CE4C64DE}" destId="{C51303A1-3EA2-B647-83B6-2786A435D14B}" srcOrd="0" destOrd="0" presId="urn:microsoft.com/office/officeart/2005/8/layout/vList2"/>
    <dgm:cxn modelId="{CBEF249F-C75E-FD4D-8A2C-DE50281CB9FC}" type="presParOf" srcId="{4B49D77D-C2F9-7E4B-AF28-2D30CE4C64DE}" destId="{8C9F2FF4-140D-9F46-A557-72760C1A6B63}" srcOrd="1" destOrd="0" presId="urn:microsoft.com/office/officeart/2005/8/layout/vList2"/>
    <dgm:cxn modelId="{7D970D7C-5A47-524A-9270-9A416931B24B}" type="presParOf" srcId="{4B49D77D-C2F9-7E4B-AF28-2D30CE4C64DE}" destId="{91BB0A04-DBE2-6546-8AE7-82624A0FBBE2}" srcOrd="2" destOrd="0" presId="urn:microsoft.com/office/officeart/2005/8/layout/vList2"/>
    <dgm:cxn modelId="{BB31DA28-459E-814B-9CAB-36849FB6101D}" type="presParOf" srcId="{4B49D77D-C2F9-7E4B-AF28-2D30CE4C64DE}" destId="{A05495B1-373E-A643-B6CD-5DDE37C9A34B}" srcOrd="3" destOrd="0" presId="urn:microsoft.com/office/officeart/2005/8/layout/vList2"/>
    <dgm:cxn modelId="{0C748D08-590C-DF4C-A902-3780F66526FE}" type="presParOf" srcId="{4B49D77D-C2F9-7E4B-AF28-2D30CE4C64DE}" destId="{2A1E2FE1-C15B-844E-870E-E7EEC80552BB}" srcOrd="4" destOrd="0" presId="urn:microsoft.com/office/officeart/2005/8/layout/vList2"/>
    <dgm:cxn modelId="{22231A29-B0EE-F94E-9BA0-13E0E0C37B42}" type="presParOf" srcId="{4B49D77D-C2F9-7E4B-AF28-2D30CE4C64DE}" destId="{A356569C-DBBF-6B41-B84B-626D8F899FD3}" srcOrd="5" destOrd="0" presId="urn:microsoft.com/office/officeart/2005/8/layout/vList2"/>
    <dgm:cxn modelId="{523A4ECE-08A6-E642-B2F6-3D5207064281}" type="presParOf" srcId="{4B49D77D-C2F9-7E4B-AF28-2D30CE4C64DE}" destId="{3F6D21D9-B6D9-3449-854F-EA8682921CE1}" srcOrd="6" destOrd="0" presId="urn:microsoft.com/office/officeart/2005/8/layout/vList2"/>
    <dgm:cxn modelId="{72400792-BDD9-5548-B408-2626238796FB}" type="presParOf" srcId="{4B49D77D-C2F9-7E4B-AF28-2D30CE4C64DE}" destId="{4A95262E-D930-CF44-B679-DB9B1D19325F}" srcOrd="7" destOrd="0" presId="urn:microsoft.com/office/officeart/2005/8/layout/vList2"/>
    <dgm:cxn modelId="{6BCBCF3F-C3C8-F34D-9EC9-D740A79C8838}" type="presParOf" srcId="{4B49D77D-C2F9-7E4B-AF28-2D30CE4C64DE}" destId="{D9CDE75C-A8B8-3E4F-93C1-32B63BE6FB0F}" srcOrd="8" destOrd="0" presId="urn:microsoft.com/office/officeart/2005/8/layout/vList2"/>
    <dgm:cxn modelId="{4B3F0946-F46A-B046-8887-948674259FD4}" type="presParOf" srcId="{4B49D77D-C2F9-7E4B-AF28-2D30CE4C64DE}" destId="{95F144DA-4738-7545-9DF9-8523FFC17810}" srcOrd="9" destOrd="0" presId="urn:microsoft.com/office/officeart/2005/8/layout/vList2"/>
    <dgm:cxn modelId="{45316978-F9DF-0946-B9A7-6CC8C2A4B6BC}" type="presParOf" srcId="{4B49D77D-C2F9-7E4B-AF28-2D30CE4C64DE}" destId="{3844525E-E13E-B344-ADD6-4F4D0398E33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C9968-4891-4745-BFAB-57BE7F925814}">
      <dsp:nvSpPr>
        <dsp:cNvPr id="0" name=""/>
        <dsp:cNvSpPr/>
      </dsp:nvSpPr>
      <dsp:spPr>
        <a:xfrm>
          <a:off x="0" y="358523"/>
          <a:ext cx="6263640" cy="2419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Berlo’s communication model has four main components. Which are:</a:t>
          </a:r>
        </a:p>
      </dsp:txBody>
      <dsp:txXfrm>
        <a:off x="118113" y="476636"/>
        <a:ext cx="6027414" cy="2183334"/>
      </dsp:txXfrm>
    </dsp:sp>
    <dsp:sp modelId="{C9EE8EB5-F426-ED4B-8DA8-404427E36DAA}">
      <dsp:nvSpPr>
        <dsp:cNvPr id="0" name=""/>
        <dsp:cNvSpPr/>
      </dsp:nvSpPr>
      <dsp:spPr>
        <a:xfrm>
          <a:off x="0" y="2778084"/>
          <a:ext cx="6263640" cy="236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Sender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Message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Channel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 dirty="0"/>
            <a:t>Receiver </a:t>
          </a:r>
        </a:p>
      </dsp:txBody>
      <dsp:txXfrm>
        <a:off x="0" y="2778084"/>
        <a:ext cx="6263640" cy="2368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303A1-3EA2-B647-83B6-2786A435D14B}">
      <dsp:nvSpPr>
        <dsp:cNvPr id="0" name=""/>
        <dsp:cNvSpPr/>
      </dsp:nvSpPr>
      <dsp:spPr>
        <a:xfrm>
          <a:off x="0" y="51341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Schramm’s model of communication would be best for the Rainbow’s Children hospital </a:t>
          </a:r>
        </a:p>
      </dsp:txBody>
      <dsp:txXfrm>
        <a:off x="24588" y="538002"/>
        <a:ext cx="10466424" cy="454509"/>
      </dsp:txXfrm>
    </dsp:sp>
    <dsp:sp modelId="{91BB0A04-DBE2-6546-8AE7-82624A0FBBE2}">
      <dsp:nvSpPr>
        <dsp:cNvPr id="0" name=""/>
        <dsp:cNvSpPr/>
      </dsp:nvSpPr>
      <dsp:spPr>
        <a:xfrm>
          <a:off x="0" y="107757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Would be able to resolve the issues once they receive feedback from patients</a:t>
          </a:r>
        </a:p>
      </dsp:txBody>
      <dsp:txXfrm>
        <a:off x="24588" y="1102167"/>
        <a:ext cx="10466424" cy="454509"/>
      </dsp:txXfrm>
    </dsp:sp>
    <dsp:sp modelId="{2A1E2FE1-C15B-844E-870E-E7EEC80552BB}">
      <dsp:nvSpPr>
        <dsp:cNvPr id="0" name=""/>
        <dsp:cNvSpPr/>
      </dsp:nvSpPr>
      <dsp:spPr>
        <a:xfrm>
          <a:off x="0" y="164174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use internal communication channel to ensure staff can communicate</a:t>
          </a:r>
        </a:p>
      </dsp:txBody>
      <dsp:txXfrm>
        <a:off x="24588" y="1666332"/>
        <a:ext cx="10466424" cy="454509"/>
      </dsp:txXfrm>
    </dsp:sp>
    <dsp:sp modelId="{3F6D21D9-B6D9-3449-854F-EA8682921CE1}">
      <dsp:nvSpPr>
        <dsp:cNvPr id="0" name=""/>
        <dsp:cNvSpPr/>
      </dsp:nvSpPr>
      <dsp:spPr>
        <a:xfrm>
          <a:off x="0" y="220590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Ensures that issues with information being communicated can be dealt with there and then</a:t>
          </a:r>
        </a:p>
      </dsp:txBody>
      <dsp:txXfrm>
        <a:off x="24588" y="2230497"/>
        <a:ext cx="10466424" cy="454509"/>
      </dsp:txXfrm>
    </dsp:sp>
    <dsp:sp modelId="{D9CDE75C-A8B8-3E4F-93C1-32B63BE6FB0F}">
      <dsp:nvSpPr>
        <dsp:cNvPr id="0" name=""/>
        <dsp:cNvSpPr/>
      </dsp:nvSpPr>
      <dsp:spPr>
        <a:xfrm>
          <a:off x="0" y="277007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Biggest barriers to communication may be language and cultural barriers</a:t>
          </a:r>
        </a:p>
      </dsp:txBody>
      <dsp:txXfrm>
        <a:off x="24588" y="2794662"/>
        <a:ext cx="10466424" cy="454509"/>
      </dsp:txXfrm>
    </dsp:sp>
    <dsp:sp modelId="{3844525E-E13E-B344-ADD6-4F4D0398E334}">
      <dsp:nvSpPr>
        <dsp:cNvPr id="0" name=""/>
        <dsp:cNvSpPr/>
      </dsp:nvSpPr>
      <dsp:spPr>
        <a:xfrm>
          <a:off x="0" y="333423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Effective communication at the hospital would improve patients and staff's quality of life</a:t>
          </a:r>
        </a:p>
      </dsp:txBody>
      <dsp:txXfrm>
        <a:off x="24588" y="3358827"/>
        <a:ext cx="10466424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41877-9A89-FE49-9BE8-BC2940B42BF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6C94C-AE7A-3E46-865B-CE17D44354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3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communication model is a process which involves a sender, receiver, a message, a channel, and medium through which the message is sent. This model was developed By Shannon &amp; Weaver to help develop a mathematical theory of communication.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001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Berlos</a:t>
            </a:r>
            <a:r>
              <a:rPr lang="en-US" dirty="0"/>
              <a:t> model focuses on encoding and decoding.  Which is way before the sender sends the message. </a:t>
            </a:r>
            <a:r>
              <a:rPr lang="en-US" dirty="0" err="1"/>
              <a:t>Berlos</a:t>
            </a:r>
            <a:r>
              <a:rPr lang="en-US" dirty="0"/>
              <a:t> communication model has four main components. Which are sender, message, channel and receiver.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64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Shramm’s model is an extension of Shannon-Weaver. This process highlights the process of encoding and decoding the message. This is a two-way process between the sender and the receiver. This model receives feedback from the recipient.  Schramm highlights communication is incomplete until the sender receives feedback from the recipient.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07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7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582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4B388-885C-EC4A-9F57-A1333360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F533C-891C-B94C-BD27-76433F587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48D53-780D-CD4C-AD06-86DB6C8EB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CFCB7-478A-1C4F-BFD6-FE4748E3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64F39-F8BB-5045-AF51-435B49AF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748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9B45E-C7EE-2F41-89F6-047F81D4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FF800-32D3-C441-AFB6-5A9B15E0D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A513A-8714-D540-A22F-7682368BF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0BE0C-E34D-CA41-8329-E3A0601FF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008BC-288F-784B-88D4-93F0E06E3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240F7-68D9-D54D-AEF5-AB5666A0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95FF7-6924-DA4F-8DF1-6043B5AAA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F689B-BBDD-014F-BFB2-2F479040C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52858-C8B1-B043-AF71-C3507D2F5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D38C7-7363-C342-9F02-5E53A7A24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9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28200-526C-A44E-9874-528179BA1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464AB-EB56-E548-8EDC-FB8A1C3A3B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49D04-F38D-0A4E-A853-C66B91C641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7143C-2908-0C4F-A9B1-8A526CC6F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A328B-8A1D-6A45-B8F7-416A09D77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6B854-388A-7F41-9125-52F1F4104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6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89613-CC4D-A840-A11D-EAE56145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23A3F-5744-9F43-9D50-E01CCB198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6BB0D-4082-5A4C-B61D-3E7CB7533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B8AE32-CE18-3B45-9DB8-5E3C051D2E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F293F0-CC34-9649-B3E3-14A0D6A0E6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8D48D-B5B3-B145-883B-B7B5D68B9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ED06F-3647-4F45-A0C3-62BB1B6B5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22D56-D4FC-0E40-B65E-2DAB3013D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04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8B866-87AD-CE45-ACA7-9A61687D4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C77FBD-668C-FC4B-8FB6-8B6B83C7C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9B3BE-AFC8-814D-8A0A-E318907D7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6E90A4-B6E2-3A45-BB69-06617C440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97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CD6D0B-1FF9-574D-99B8-E2C58D12F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AC647-54C4-0644-8379-395445E60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85B225-8690-2A47-BF1E-BABDAE89A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153E7-93C4-454D-9EF9-0E0E6E08D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577C4-6752-B541-9F7B-085B9D446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C6F94-1464-354E-B329-24AF88FF9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A535-4BDA-CB49-BF58-28E52A3A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BECA1-41CA-1040-BFC8-398466D2B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97D98-0C78-9444-B8E5-612659498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34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04286-626D-8F47-84A0-9A8FDAD6F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7A3828-14DD-2540-9330-E0C4923FC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BA667-0586-514F-8320-336CC03EC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4EF68-948C-5D43-B86A-2212483F7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E0925-7865-7649-AC3F-F3517B699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B6ECE-6E3A-9C40-88D6-9E2895BCD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05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54281-1643-8342-83F9-CE5BB6D2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F10DC7-F6D3-6244-A7F1-761EC708FF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01E99-616D-614D-A4AF-8CE813A66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5F481-BF3B-FF4E-BA5E-C6EEB0A33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384F6-CD23-B644-854E-FBD0A2927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8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1D5D6E-AF55-4640-B870-64E8F197E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9AEA3B-9064-A644-AD45-F8C43E2F2D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21E4-05DF-C44A-B373-39ACF5C7E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32342-8D12-1442-92E5-6978C62A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D3BA9-E628-814D-96E3-67695B60C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14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F420EB-6035-9B40-8D8E-62AB1440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18D376-9FC3-E94F-8EB4-2F597ED1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DB6FC-540A-484B-BA43-49C4063536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0950D-4DE2-9047-AE63-75AA15FB2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A02BA-F1AB-314B-AA30-17A606ED57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03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29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8.png"/><Relationship Id="rId5" Type="http://schemas.openxmlformats.org/officeDocument/2006/relationships/image" Target="../media/image24.pn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27.png"/><Relationship Id="rId14" Type="http://schemas.microsoft.com/office/2007/relationships/hdphoto" Target="../media/hdphoto5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B746E3C6-DFCC-DD49-B15F-9F6B1F7C9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F66F799A-6B2A-7F48-864D-00986FB97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B56BAFAA-5470-DD45-9CEE-11EAE73C7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622D3333-680F-0941-B5F3-44498F17E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167E00FD-4184-FD43-BD48-C7FE32A8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A6F9289D-A8D3-9147-9D15-6BFF8819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94957725-AD25-9345-9FCD-6780E3231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23">
            <a:extLst>
              <a:ext uri="{FF2B5EF4-FFF2-40B4-BE49-F238E27FC236}">
                <a16:creationId xmlns:a16="http://schemas.microsoft.com/office/drawing/2014/main" id="{EA669542-E7E0-0846-AC9D-0793D754C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3">
            <a:extLst>
              <a:ext uri="{FF2B5EF4-FFF2-40B4-BE49-F238E27FC236}">
                <a16:creationId xmlns:a16="http://schemas.microsoft.com/office/drawing/2014/main" id="{6344D745-3AA9-744E-A45B-819E9F24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"/>
            <a:ext cx="7960944" cy="6859759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3837993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3837993 w 6125882"/>
              <a:gd name="connsiteY4" fmla="*/ 0 h 6857998"/>
              <a:gd name="connsiteX0" fmla="*/ 3244301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244301 w 6125882"/>
              <a:gd name="connsiteY4" fmla="*/ 0 h 6868949"/>
              <a:gd name="connsiteX0" fmla="*/ 3010169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010169 w 6125882"/>
              <a:gd name="connsiteY4" fmla="*/ 0 h 6868949"/>
              <a:gd name="connsiteX0" fmla="*/ 2951635 w 6067348"/>
              <a:gd name="connsiteY0" fmla="*/ 0 h 6868949"/>
              <a:gd name="connsiteX1" fmla="*/ 6067348 w 6067348"/>
              <a:gd name="connsiteY1" fmla="*/ 10951 h 6868949"/>
              <a:gd name="connsiteX2" fmla="*/ 6067348 w 6067348"/>
              <a:gd name="connsiteY2" fmla="*/ 6868949 h 6868949"/>
              <a:gd name="connsiteX3" fmla="*/ 0 w 6067348"/>
              <a:gd name="connsiteY3" fmla="*/ 6867946 h 6868949"/>
              <a:gd name="connsiteX4" fmla="*/ 2951635 w 6067348"/>
              <a:gd name="connsiteY4" fmla="*/ 0 h 6868949"/>
              <a:gd name="connsiteX0" fmla="*/ 2762929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762929 w 6067348"/>
              <a:gd name="connsiteY4" fmla="*/ 0 h 6859759"/>
              <a:gd name="connsiteX0" fmla="*/ 2675315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675315 w 6067348"/>
              <a:gd name="connsiteY4" fmla="*/ 0 h 6859759"/>
              <a:gd name="connsiteX0" fmla="*/ 2446171 w 5838204"/>
              <a:gd name="connsiteY0" fmla="*/ 0 h 6859759"/>
              <a:gd name="connsiteX1" fmla="*/ 5838204 w 5838204"/>
              <a:gd name="connsiteY1" fmla="*/ 1761 h 6859759"/>
              <a:gd name="connsiteX2" fmla="*/ 5838204 w 5838204"/>
              <a:gd name="connsiteY2" fmla="*/ 6859759 h 6859759"/>
              <a:gd name="connsiteX3" fmla="*/ 0 w 5838204"/>
              <a:gd name="connsiteY3" fmla="*/ 6858756 h 6859759"/>
              <a:gd name="connsiteX4" fmla="*/ 2446171 w 5838204"/>
              <a:gd name="connsiteY4" fmla="*/ 0 h 68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204" h="6859759">
                <a:moveTo>
                  <a:pt x="2446171" y="0"/>
                </a:moveTo>
                <a:lnTo>
                  <a:pt x="5838204" y="1761"/>
                </a:lnTo>
                <a:lnTo>
                  <a:pt x="5838204" y="6859759"/>
                </a:lnTo>
                <a:lnTo>
                  <a:pt x="0" y="6858756"/>
                </a:lnTo>
                <a:lnTo>
                  <a:pt x="244617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530DB72-B142-BB47-9ECE-4755D7315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350" y="541964"/>
            <a:ext cx="4768938" cy="38186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/>
              <a:t>Effective team working and communication (BMSW4002_BIRM)</a:t>
            </a:r>
            <a:br>
              <a:rPr lang="en-US" sz="3800" dirty="0"/>
            </a:br>
            <a:r>
              <a:rPr lang="en-US" sz="3800" dirty="0"/>
              <a:t>       Task 1 &amp; 2</a:t>
            </a:r>
            <a:br>
              <a:rPr lang="en-US" sz="3800" dirty="0"/>
            </a:br>
            <a:br>
              <a:rPr lang="en-US" sz="3800" dirty="0"/>
            </a:br>
            <a:r>
              <a:rPr lang="en-US" sz="3800" dirty="0"/>
              <a:t>      Joanne Davies</a:t>
            </a:r>
          </a:p>
        </p:txBody>
      </p:sp>
      <p:cxnSp>
        <p:nvCxnSpPr>
          <p:cNvPr id="14" name="Straight Connector 27">
            <a:extLst>
              <a:ext uri="{FF2B5EF4-FFF2-40B4-BE49-F238E27FC236}">
                <a16:creationId xmlns:a16="http://schemas.microsoft.com/office/drawing/2014/main" id="{45C51C1D-26A1-E44C-AD44-F8B9AA1A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1187" y="10631"/>
            <a:ext cx="876073" cy="68580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AA3FBE6-EBB4-984B-8A17-19E099A7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307961" y="640726"/>
            <a:ext cx="2884039" cy="621727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31">
            <a:extLst>
              <a:ext uri="{FF2B5EF4-FFF2-40B4-BE49-F238E27FC236}">
                <a16:creationId xmlns:a16="http://schemas.microsoft.com/office/drawing/2014/main" id="{3123A9DC-1C5B-3143-B49A-D8E8B068B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4086" y="0"/>
            <a:ext cx="2757914" cy="14252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Graphic 6" descr="Users">
            <a:extLst>
              <a:ext uri="{FF2B5EF4-FFF2-40B4-BE49-F238E27FC236}">
                <a16:creationId xmlns:a16="http://schemas.microsoft.com/office/drawing/2014/main" id="{41AD19BA-3717-0743-9B0D-CB94C618C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651981"/>
            <a:ext cx="5562600" cy="55626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9999117-C681-414A-BB4C-0E038CDB5A9F}"/>
              </a:ext>
            </a:extLst>
          </p:cNvPr>
          <p:cNvSpPr txBox="1"/>
          <p:nvPr/>
        </p:nvSpPr>
        <p:spPr>
          <a:xfrm>
            <a:off x="1856509" y="4433455"/>
            <a:ext cx="313112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Huma Shamas 2030024</a:t>
            </a:r>
            <a:endParaRPr lang="en-US" dirty="0"/>
          </a:p>
          <a:p>
            <a:r>
              <a:rPr lang="en-GB" dirty="0" err="1"/>
              <a:t>Janhara</a:t>
            </a:r>
            <a:r>
              <a:rPr lang="en-GB" dirty="0"/>
              <a:t> Bibi 2025745</a:t>
            </a:r>
            <a:endParaRPr lang="en-GB"/>
          </a:p>
          <a:p>
            <a:r>
              <a:rPr lang="en-GB" dirty="0"/>
              <a:t>Saima </a:t>
            </a:r>
            <a:r>
              <a:rPr lang="en-GB" dirty="0" err="1"/>
              <a:t>Faiser</a:t>
            </a:r>
            <a:r>
              <a:rPr lang="en-GB" dirty="0"/>
              <a:t> 2108665</a:t>
            </a:r>
          </a:p>
        </p:txBody>
      </p:sp>
    </p:spTree>
    <p:extLst>
      <p:ext uri="{BB962C8B-B14F-4D97-AF65-F5344CB8AC3E}">
        <p14:creationId xmlns:p14="http://schemas.microsoft.com/office/powerpoint/2010/main" val="4082486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9">
            <a:extLst>
              <a:ext uri="{FF2B5EF4-FFF2-40B4-BE49-F238E27FC236}">
                <a16:creationId xmlns:a16="http://schemas.microsoft.com/office/drawing/2014/main" id="{F506D1F5-092A-3945-BEFA-ADF64261F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57129842-DD00-4A43-848B-BE661F9B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3AB38CE1-29AA-F742-958D-22C54326D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A7931A74-B4AB-B344-81FC-26698A5F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DD724E62-CB43-2649-A198-2762182D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44E013E9-F5BF-894D-B0B0-283940C28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B034F31D-DFB5-A849-A9E7-86C6FE8D9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845E8C3F-588E-6140-84D3-98B2C8C5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399"/>
            <a:ext cx="8279559" cy="1095565"/>
          </a:xfrm>
        </p:spPr>
        <p:txBody>
          <a:bodyPr anchor="ctr">
            <a:normAutofit/>
          </a:bodyPr>
          <a:lstStyle/>
          <a:p>
            <a:r>
              <a:rPr lang="en-GB" i="0" dirty="0"/>
              <a:t>Introduction</a:t>
            </a:r>
          </a:p>
        </p:txBody>
      </p:sp>
      <p:cxnSp>
        <p:nvCxnSpPr>
          <p:cNvPr id="12" name="Straight Connector 23">
            <a:extLst>
              <a:ext uri="{FF2B5EF4-FFF2-40B4-BE49-F238E27FC236}">
                <a16:creationId xmlns:a16="http://schemas.microsoft.com/office/drawing/2014/main" id="{020D07A3-444F-3446-A66E-E5C340DB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183FAD1-34F0-E343-BFD9-A6BAFB536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416196"/>
            <a:ext cx="7492327" cy="3908405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Addressing lack of effective communication at Rainbow Children’s Hospital</a:t>
            </a:r>
          </a:p>
          <a:p>
            <a:r>
              <a:rPr lang="en-GB" sz="3200" dirty="0"/>
              <a:t>We will be discussing…</a:t>
            </a:r>
          </a:p>
          <a:p>
            <a:pPr lvl="1"/>
            <a:r>
              <a:rPr lang="en-GB" sz="2800" dirty="0"/>
              <a:t>Models of Communication</a:t>
            </a:r>
          </a:p>
          <a:p>
            <a:pPr lvl="1"/>
            <a:r>
              <a:rPr lang="en-GB" sz="2800" dirty="0"/>
              <a:t>Channels of Communication and related improvements</a:t>
            </a:r>
          </a:p>
          <a:p>
            <a:pPr lvl="1"/>
            <a:r>
              <a:rPr lang="en-GB" sz="2800" dirty="0"/>
              <a:t>Types of Communication Barriers</a:t>
            </a:r>
          </a:p>
          <a:p>
            <a:pPr lvl="1"/>
            <a:r>
              <a:rPr lang="en-GB" sz="2800" dirty="0"/>
              <a:t>Impact of Effective Communication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3BDA499-ABC1-A048-9B6C-4AB5BEA70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0334" y="2617216"/>
            <a:ext cx="2478266" cy="1493155"/>
          </a:xfrm>
          <a:prstGeom prst="rect">
            <a:avLst/>
          </a:prstGeom>
        </p:spPr>
      </p:pic>
      <p:pic>
        <p:nvPicPr>
          <p:cNvPr id="15" name="Picture 14" descr="Shape, circle&#10;&#10;Description automatically generated">
            <a:extLst>
              <a:ext uri="{FF2B5EF4-FFF2-40B4-BE49-F238E27FC236}">
                <a16:creationId xmlns:a16="http://schemas.microsoft.com/office/drawing/2014/main" id="{539F462C-A8FC-774F-83BC-33B184B72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4530" y="4831197"/>
            <a:ext cx="2478266" cy="123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35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4187-01AE-6F4F-B336-1600E6066A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554630"/>
            <a:ext cx="5015638" cy="1969770"/>
          </a:xfrm>
        </p:spPr>
        <p:txBody>
          <a:bodyPr>
            <a:normAutofit/>
          </a:bodyPr>
          <a:lstStyle/>
          <a:p>
            <a:r>
              <a:rPr lang="en-US"/>
              <a:t>Theories of team models</a:t>
            </a:r>
          </a:p>
        </p:txBody>
      </p:sp>
      <p:pic>
        <p:nvPicPr>
          <p:cNvPr id="46" name="Video 45">
            <a:extLst>
              <a:ext uri="{FF2B5EF4-FFF2-40B4-BE49-F238E27FC236}">
                <a16:creationId xmlns:a16="http://schemas.microsoft.com/office/drawing/2014/main" id="{F374852F-064A-EBEA-45B1-83AA3F5550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59" r="-1" b="-1"/>
          <a:stretch/>
        </p:blipFill>
        <p:spPr>
          <a:xfrm>
            <a:off x="720000" y="2017909"/>
            <a:ext cx="5014800" cy="2813519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515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9" name="Rectangle 6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Rectangle 7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1" name="Rectangle 7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8DDC4-6832-244C-BEEA-45E0F24C6863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Shanon and Weaver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5" name="Picture 1" descr="page2image3116733008">
            <a:extLst>
              <a:ext uri="{FF2B5EF4-FFF2-40B4-BE49-F238E27FC236}">
                <a16:creationId xmlns:a16="http://schemas.microsoft.com/office/drawing/2014/main" id="{D7B26B2A-EC33-B340-A44E-699EE0BC3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1441919"/>
            <a:ext cx="7225748" cy="397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A77688-BE74-F74E-AC0B-D45F550E43A9}"/>
              </a:ext>
            </a:extLst>
          </p:cNvPr>
          <p:cNvSpPr txBox="1"/>
          <p:nvPr/>
        </p:nvSpPr>
        <p:spPr>
          <a:xfrm>
            <a:off x="7471317" y="5754029"/>
            <a:ext cx="4047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(International Journal for Educational Media and Technology,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706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C5B9C-9DE2-A247-B4CB-299ADD8B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chemeClr val="bg1"/>
                </a:solidFill>
              </a:rPr>
              <a:t>Berlo’s model of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B2BAA7-31FF-F72A-F076-B160E46FA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27392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8E922D4-23BE-AE44-9C6A-93FB9800B7F6}"/>
              </a:ext>
            </a:extLst>
          </p:cNvPr>
          <p:cNvSpPr txBox="1"/>
          <p:nvPr/>
        </p:nvSpPr>
        <p:spPr>
          <a:xfrm>
            <a:off x="7527073" y="6211229"/>
            <a:ext cx="2877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Stead, B.A. (1972)</a:t>
            </a:r>
          </a:p>
        </p:txBody>
      </p:sp>
    </p:spTree>
    <p:extLst>
      <p:ext uri="{BB962C8B-B14F-4D97-AF65-F5344CB8AC3E}">
        <p14:creationId xmlns:p14="http://schemas.microsoft.com/office/powerpoint/2010/main" val="2730469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88640"/>
            <a:ext cx="8641334" cy="547260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289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1DE94-0CD3-3E40-9D6A-330B221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dirty="0"/>
              <a:t>Schramm’s interactive model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7985F578-28DD-09B6-971F-8BFEC4E110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77" r="9947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0E775-CD05-7048-AFBA-76B0260BF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US" sz="2000" dirty="0"/>
              <a:t>Schramm’s model is an extension of Shannon-Weaver. </a:t>
            </a:r>
          </a:p>
          <a:p>
            <a:r>
              <a:rPr lang="en-US" sz="2000" dirty="0"/>
              <a:t>This process highlights the process of encoding and decoding the message.</a:t>
            </a:r>
          </a:p>
          <a:p>
            <a:r>
              <a:rPr lang="en-US" sz="2000" dirty="0"/>
              <a:t>This is to way process between the sender and the receiver. </a:t>
            </a:r>
          </a:p>
          <a:p>
            <a:r>
              <a:rPr lang="en-US" sz="2000" dirty="0"/>
              <a:t>This model receives FEEDBACK from the recipient.  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GB" sz="2000" dirty="0"/>
              <a:t>    </a:t>
            </a:r>
            <a:r>
              <a:rPr lang="en-GB" sz="2000"/>
              <a:t>Jim Blythe, </a:t>
            </a:r>
            <a:r>
              <a:rPr lang="en-GB" sz="2000" dirty="0"/>
              <a:t>(2009)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65770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  <p:pic>
        <p:nvPicPr>
          <p:cNvPr id="4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436" y="1556792"/>
            <a:ext cx="8767053" cy="403244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9143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3">
            <a:extLst>
              <a:ext uri="{FF2B5EF4-FFF2-40B4-BE49-F238E27FC236}">
                <a16:creationId xmlns:a16="http://schemas.microsoft.com/office/drawing/2014/main" id="{5DCE4DB8-6DF3-2E4A-BA1E-E92C1E55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65">
            <a:extLst>
              <a:ext uri="{FF2B5EF4-FFF2-40B4-BE49-F238E27FC236}">
                <a16:creationId xmlns:a16="http://schemas.microsoft.com/office/drawing/2014/main" id="{FBEAEEF0-2EFF-574D-B5EC-3BF0A3834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Oval 2">
            <a:extLst>
              <a:ext uri="{FF2B5EF4-FFF2-40B4-BE49-F238E27FC236}">
                <a16:creationId xmlns:a16="http://schemas.microsoft.com/office/drawing/2014/main" id="{7916D525-8AE2-DC4C-8A50-CE04B3062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9">
            <a:extLst>
              <a:ext uri="{FF2B5EF4-FFF2-40B4-BE49-F238E27FC236}">
                <a16:creationId xmlns:a16="http://schemas.microsoft.com/office/drawing/2014/main" id="{1AC4F83F-2427-304E-944A-A8CB6AA06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BF70F58-4DCE-9344-9817-A02CE9AAC136}"/>
              </a:ext>
            </a:extLst>
          </p:cNvPr>
          <p:cNvSpPr txBox="1">
            <a:spLocks/>
          </p:cNvSpPr>
          <p:nvPr/>
        </p:nvSpPr>
        <p:spPr>
          <a:xfrm>
            <a:off x="777239" y="1122363"/>
            <a:ext cx="5047488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/>
              <a:t>The Channels of communications used by the organisation</a:t>
            </a:r>
          </a:p>
        </p:txBody>
      </p:sp>
      <p:grpSp>
        <p:nvGrpSpPr>
          <p:cNvPr id="9" name="Decorative circles">
            <a:extLst>
              <a:ext uri="{FF2B5EF4-FFF2-40B4-BE49-F238E27FC236}">
                <a16:creationId xmlns:a16="http://schemas.microsoft.com/office/drawing/2014/main" id="{2DF1F6B7-EF82-5F45-AA5F-5CE8B18CE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CF5D4BF-3EE7-9A42-8288-81E70B109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BEC5324-5625-8241-ABDE-2B3F48DDC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B9C3EA8-E70D-1E4B-BF3F-5E21BC1E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75">
              <a:extLst>
                <a:ext uri="{FF2B5EF4-FFF2-40B4-BE49-F238E27FC236}">
                  <a16:creationId xmlns:a16="http://schemas.microsoft.com/office/drawing/2014/main" id="{D8B48683-BC35-BA45-AF47-FEBF72597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Picture 13" descr="Close up shot of connecting patterns">
            <a:extLst>
              <a:ext uri="{FF2B5EF4-FFF2-40B4-BE49-F238E27FC236}">
                <a16:creationId xmlns:a16="http://schemas.microsoft.com/office/drawing/2014/main" id="{32FD61D6-A665-E34D-8F1D-9742285D11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857" r="9766" b="-3"/>
          <a:stretch/>
        </p:blipFill>
        <p:spPr>
          <a:xfrm>
            <a:off x="9609917" y="10"/>
            <a:ext cx="2579034" cy="2619744"/>
          </a:xfrm>
          <a:custGeom>
            <a:avLst/>
            <a:gdLst/>
            <a:ahLst/>
            <a:cxnLst/>
            <a:rect l="l" t="t" r="r" b="b"/>
            <a:pathLst>
              <a:path w="2579034" h="2619754">
                <a:moveTo>
                  <a:pt x="455682" y="0"/>
                </a:moveTo>
                <a:lnTo>
                  <a:pt x="2579034" y="0"/>
                </a:lnTo>
                <a:lnTo>
                  <a:pt x="2579034" y="2202359"/>
                </a:lnTo>
                <a:lnTo>
                  <a:pt x="2504372" y="2270216"/>
                </a:lnTo>
                <a:cubicBezTo>
                  <a:pt x="2239776" y="2488580"/>
                  <a:pt x="1900558" y="2619754"/>
                  <a:pt x="1530703" y="2619754"/>
                </a:cubicBezTo>
                <a:cubicBezTo>
                  <a:pt x="685318" y="2619754"/>
                  <a:pt x="0" y="1934436"/>
                  <a:pt x="0" y="1089051"/>
                </a:cubicBezTo>
                <a:cubicBezTo>
                  <a:pt x="0" y="666360"/>
                  <a:pt x="171330" y="283684"/>
                  <a:pt x="448332" y="6680"/>
                </a:cubicBezTo>
                <a:close/>
              </a:path>
            </a:pathLst>
          </a:custGeom>
        </p:spPr>
      </p:pic>
      <p:sp>
        <p:nvSpPr>
          <p:cNvPr id="15" name="Oval 3">
            <a:extLst>
              <a:ext uri="{FF2B5EF4-FFF2-40B4-BE49-F238E27FC236}">
                <a16:creationId xmlns:a16="http://schemas.microsoft.com/office/drawing/2014/main" id="{EF819269-D3E8-424F-B8B8-7795C4FFD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Picture 7">
            <a:extLst>
              <a:ext uri="{FF2B5EF4-FFF2-40B4-BE49-F238E27FC236}">
                <a16:creationId xmlns:a16="http://schemas.microsoft.com/office/drawing/2014/main" id="{C2C71130-C875-7240-8A23-B78E36EBF7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-2"/>
          <a:stretch/>
        </p:blipFill>
        <p:spPr>
          <a:xfrm>
            <a:off x="6417778" y="1470499"/>
            <a:ext cx="3615672" cy="361567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17" name="Graphic 79">
            <a:extLst>
              <a:ext uri="{FF2B5EF4-FFF2-40B4-BE49-F238E27FC236}">
                <a16:creationId xmlns:a16="http://schemas.microsoft.com/office/drawing/2014/main" id="{DD1A352C-8A3F-864E-A997-2E596493B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317B38B-6902-7E47-9366-5B055894C251}"/>
              </a:ext>
            </a:extLst>
          </p:cNvPr>
          <p:cNvSpPr txBox="1"/>
          <p:nvPr/>
        </p:nvSpPr>
        <p:spPr>
          <a:xfrm flipV="1">
            <a:off x="8666480" y="-1794748"/>
            <a:ext cx="3515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Click to add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56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F9A8DE-5BA7-0B43-B69C-3D1BA9B4C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550" y="456478"/>
            <a:ext cx="8219256" cy="981604"/>
          </a:xfrm>
        </p:spPr>
        <p:txBody>
          <a:bodyPr>
            <a:normAutofit/>
          </a:bodyPr>
          <a:lstStyle/>
          <a:p>
            <a:r>
              <a:rPr lang="en-GB" altLang="en-US" sz="49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Channels of communication</a:t>
            </a:r>
          </a:p>
        </p:txBody>
      </p:sp>
      <p:pic>
        <p:nvPicPr>
          <p:cNvPr id="5" name="Picture 4" descr="internal communications">
            <a:extLst>
              <a:ext uri="{FF2B5EF4-FFF2-40B4-BE49-F238E27FC236}">
                <a16:creationId xmlns:a16="http://schemas.microsoft.com/office/drawing/2014/main" id="{CDAB9BB3-7509-9044-9C34-B25DCC8DD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0201" y="1844301"/>
            <a:ext cx="5564149" cy="4443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rc_mi" descr="3-1externalcommunications_000">
            <a:extLst>
              <a:ext uri="{FF2B5EF4-FFF2-40B4-BE49-F238E27FC236}">
                <a16:creationId xmlns:a16="http://schemas.microsoft.com/office/drawing/2014/main" id="{5126241B-C65F-304D-B6D4-39B8BA52E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70814" y="1817797"/>
            <a:ext cx="5965106" cy="4433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79B37A34-32B4-1D47-A8E7-AA91F7B4F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0356" y="6348413"/>
            <a:ext cx="25017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Source: Taylor. (1996)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402C1E-7CD6-F747-AE13-24DA0B80D12B}"/>
              </a:ext>
            </a:extLst>
          </p:cNvPr>
          <p:cNvSpPr txBox="1"/>
          <p:nvPr/>
        </p:nvSpPr>
        <p:spPr>
          <a:xfrm>
            <a:off x="1316906" y="1579370"/>
            <a:ext cx="872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07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0F26FD29-0B00-864A-AB8E-5D6312C37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 descr="Diagram&#10;&#10;Description automatically generated">
            <a:extLst>
              <a:ext uri="{FF2B5EF4-FFF2-40B4-BE49-F238E27FC236}">
                <a16:creationId xmlns:a16="http://schemas.microsoft.com/office/drawing/2014/main" id="{F4569257-E5C5-AD44-8097-8167A7B1E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9836" b="15164"/>
          <a:stretch/>
        </p:blipFill>
        <p:spPr>
          <a:xfrm>
            <a:off x="3679116" y="538731"/>
            <a:ext cx="8512884" cy="4788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43D76B-5E1A-BE4F-9CA5-29DF3B5557A5}"/>
              </a:ext>
            </a:extLst>
          </p:cNvPr>
          <p:cNvSpPr txBox="1"/>
          <p:nvPr/>
        </p:nvSpPr>
        <p:spPr>
          <a:xfrm>
            <a:off x="134471" y="411479"/>
            <a:ext cx="420892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system or a method that is used for communicating with other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High richness</a:t>
            </a:r>
          </a:p>
          <a:p>
            <a:r>
              <a:rPr lang="en-GB" sz="2000" b="1" dirty="0"/>
              <a:t> is non routine communication are likely to be complicated and a potential of misunderstanding.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Low richness</a:t>
            </a:r>
          </a:p>
          <a:p>
            <a:r>
              <a:rPr lang="en-GB" sz="2000" b="1" dirty="0"/>
              <a:t>Suitable for routine messages are straightforward, channels low in richness can carry them efficiently.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>
                <a:solidFill>
                  <a:schemeClr val="bg1"/>
                </a:solidFill>
              </a:rPr>
              <a:t>Rayudu, 2009, p10)</a:t>
            </a:r>
            <a:endParaRPr lang="en-GB" sz="20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139510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EA830E3C-4AE4-604E-8295-164A2EC22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53FC2B-DE45-6249-9E89-9DA7E7CE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6" name="Decorative Circles">
            <a:extLst>
              <a:ext uri="{FF2B5EF4-FFF2-40B4-BE49-F238E27FC236}">
                <a16:creationId xmlns:a16="http://schemas.microsoft.com/office/drawing/2014/main" id="{776F74F2-D979-0A4B-B0AC-86D4AD20D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06FCD83-6950-664B-9AED-0BF52C9B8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043406C-8A41-1349-A550-065C3D738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99407A6-6EA6-B144-83E3-39C00B38B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E3CA719-ACE6-C948-8950-C226EF40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6ED0694-9658-3644-A895-1A38CD5534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C70F2BA-24FD-094A-BE10-9FBF29587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AC94004-7EE9-804A-995A-4D2AC3C80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907DE1-F61B-D145-8D87-1BB2F4F1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ED45584-8BAE-9A41-B5D5-99A6E89DF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382BCE6-75E5-5E4A-86BB-8850BD7EF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52">
              <a:extLst>
                <a:ext uri="{FF2B5EF4-FFF2-40B4-BE49-F238E27FC236}">
                  <a16:creationId xmlns:a16="http://schemas.microsoft.com/office/drawing/2014/main" id="{FCB80809-19FA-1943-A16B-EE0027A67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8" name="Freeform: Shape 53">
              <a:extLst>
                <a:ext uri="{FF2B5EF4-FFF2-40B4-BE49-F238E27FC236}">
                  <a16:creationId xmlns:a16="http://schemas.microsoft.com/office/drawing/2014/main" id="{41C59269-22E4-1F43-8994-0D7F14328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9" name="Freeform: Shape 54">
              <a:extLst>
                <a:ext uri="{FF2B5EF4-FFF2-40B4-BE49-F238E27FC236}">
                  <a16:creationId xmlns:a16="http://schemas.microsoft.com/office/drawing/2014/main" id="{BAE74E2F-3BF4-0B44-963C-7E445C7E1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DF5336E-DB16-D042-83A1-A54CEC812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56">
              <a:extLst>
                <a:ext uri="{FF2B5EF4-FFF2-40B4-BE49-F238E27FC236}">
                  <a16:creationId xmlns:a16="http://schemas.microsoft.com/office/drawing/2014/main" id="{9A5DD9FC-B7DD-0341-9A98-292E3345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6B6DE4-80AB-F54E-8FE2-03F113DEB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3" name="Picture 5">
            <a:extLst>
              <a:ext uri="{FF2B5EF4-FFF2-40B4-BE49-F238E27FC236}">
                <a16:creationId xmlns:a16="http://schemas.microsoft.com/office/drawing/2014/main" id="{0130E593-8249-9146-B9FA-AEC0855F9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l="13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9A496B2-A925-A248-A59F-5B91234CF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FB9451B2-1EB3-264C-9C76-00A51DC93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43294"/>
            <a:ext cx="9923708" cy="1020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Channels that are used to improve communication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3925895-6F56-6341-BAC8-EB998574F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A6ED758-B276-C945-92C7-C8F0D3D23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0C7A011-B1BF-5C44-98C4-CC00564D9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C039EA-A6AA-E645-AE4F-F0AD25FB7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5B9B70C6-221E-2840-95B9-167BD0956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8B5067C-0323-544B-A073-2BB749D6C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28F5C9C-B261-6740-972E-CCBA9ABD0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76">
            <a:extLst>
              <a:ext uri="{FF2B5EF4-FFF2-40B4-BE49-F238E27FC236}">
                <a16:creationId xmlns:a16="http://schemas.microsoft.com/office/drawing/2014/main" id="{EEA7AF72-DE6E-CD4B-BB0B-531910C9C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209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2ADE40-572A-EC44-BCF0-9F8F273CF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9921240" cy="1323707"/>
          </a:xfrm>
        </p:spPr>
        <p:txBody>
          <a:bodyPr>
            <a:normAutofit/>
          </a:bodyPr>
          <a:lstStyle/>
          <a:p>
            <a:r>
              <a:rPr lang="en-GB" dirty="0"/>
              <a:t>How to improve face to face communication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AC6731C-A9DA-C043-85EE-DBC6B70A0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825625"/>
            <a:ext cx="1065911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Face to face communication is more effective then written or audio conversations.</a:t>
            </a:r>
          </a:p>
          <a:p>
            <a:r>
              <a:rPr lang="en-GB" dirty="0"/>
              <a:t>Seeing another allows us to pick on non verbal cues and body language.</a:t>
            </a:r>
          </a:p>
          <a:p>
            <a:r>
              <a:rPr lang="en-GB" dirty="0"/>
              <a:t>Maintain eye contact</a:t>
            </a:r>
          </a:p>
          <a:p>
            <a:r>
              <a:rPr lang="en-GB" dirty="0"/>
              <a:t>Smile</a:t>
            </a:r>
          </a:p>
          <a:p>
            <a:r>
              <a:rPr lang="en-GB" dirty="0"/>
              <a:t>Active Listening (listen before responding)</a:t>
            </a:r>
          </a:p>
          <a:p>
            <a:r>
              <a:rPr lang="en-GB" dirty="0"/>
              <a:t>Body posture (keep an open posture)</a:t>
            </a:r>
          </a:p>
          <a:p>
            <a:r>
              <a:rPr lang="en-GB" dirty="0"/>
              <a:t>Reduce background noise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Stay relaxed</a:t>
            </a:r>
          </a:p>
          <a:p>
            <a:r>
              <a:rPr lang="en-GB" dirty="0"/>
              <a:t>Facial expressions, body gestures</a:t>
            </a:r>
          </a:p>
          <a:p>
            <a:pPr marL="0" indent="0">
              <a:buNone/>
            </a:pPr>
            <a:r>
              <a:rPr lang="en-GB" dirty="0"/>
              <a:t>(Rayudu, 2009)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349EA2-DBAB-6949-8193-44BFD2577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244" y="2987039"/>
            <a:ext cx="5218516" cy="332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62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B49BA2D-0F6C-FA4B-8CE2-ECCC5FC2F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 i="0" dirty="0"/>
              <a:t>Types of communication barriers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DE969-3973-3048-8DB1-A37F570E0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360" y="2114549"/>
            <a:ext cx="5575999" cy="419033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communication barrier is something that stops messages from being received and understood between people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2400" i="1" dirty="0"/>
          </a:p>
          <a:p>
            <a:pPr>
              <a:lnSpc>
                <a:spcPct val="90000"/>
              </a:lnSpc>
            </a:pPr>
            <a:r>
              <a:rPr lang="en-GB" dirty="0"/>
              <a:t>Common examples of barriers preventing effective communication include: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Filtering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Emotions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Information Overload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Language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Defensiveness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National Culture (</a:t>
            </a:r>
            <a:r>
              <a:rPr lang="en-GB" sz="2400" dirty="0" err="1"/>
              <a:t>Jijo’s</a:t>
            </a:r>
            <a:r>
              <a:rPr lang="en-GB" sz="2400" dirty="0"/>
              <a:t> Skill Factory, 2020)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02E3FD-FB5B-E148-B795-271D99EA8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437" y="2888632"/>
            <a:ext cx="5110163" cy="266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955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>
            <a:extLst>
              <a:ext uri="{FF2B5EF4-FFF2-40B4-BE49-F238E27FC236}">
                <a16:creationId xmlns:a16="http://schemas.microsoft.com/office/drawing/2014/main" id="{3C016631-612B-7440-8969-BAC70D93B7A3}"/>
              </a:ext>
            </a:extLst>
          </p:cNvPr>
          <p:cNvSpPr/>
          <p:nvPr/>
        </p:nvSpPr>
        <p:spPr>
          <a:xfrm>
            <a:off x="4791075" y="2124075"/>
            <a:ext cx="2609850" cy="2609850"/>
          </a:xfrm>
          <a:prstGeom prst="ellips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900" b="1" dirty="0"/>
              <a:t>Barriers to Communication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1D8DE5-59A5-AC49-A55A-45A1E38BDA1D}"/>
              </a:ext>
            </a:extLst>
          </p:cNvPr>
          <p:cNvSpPr/>
          <p:nvPr/>
        </p:nvSpPr>
        <p:spPr>
          <a:xfrm>
            <a:off x="2762251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Filtering</a:t>
            </a:r>
            <a:endParaRPr lang="en-US" b="1" dirty="0"/>
          </a:p>
          <a:p>
            <a:pPr algn="ctr"/>
            <a:endParaRPr lang="en-GB" b="1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502E70F-306F-A24B-9540-A98774DD7DCC}"/>
              </a:ext>
            </a:extLst>
          </p:cNvPr>
          <p:cNvSpPr/>
          <p:nvPr/>
        </p:nvSpPr>
        <p:spPr>
          <a:xfrm>
            <a:off x="2882792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Information Overload</a:t>
            </a:r>
            <a:endParaRPr lang="en-US" b="1" dirty="0"/>
          </a:p>
          <a:p>
            <a:pPr algn="ctr"/>
            <a:endParaRPr lang="en-GB" b="1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C4E5E9-EB73-7945-9514-ECBA28A629E8}"/>
              </a:ext>
            </a:extLst>
          </p:cNvPr>
          <p:cNvSpPr/>
          <p:nvPr/>
        </p:nvSpPr>
        <p:spPr>
          <a:xfrm>
            <a:off x="1276352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Emotions</a:t>
            </a:r>
            <a:endParaRPr lang="en-US" b="1" dirty="0"/>
          </a:p>
          <a:p>
            <a:pPr algn="ctr"/>
            <a:endParaRPr lang="en-GB" b="1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508E8E3-9A84-814A-A25C-0871291A0DD8}"/>
              </a:ext>
            </a:extLst>
          </p:cNvPr>
          <p:cNvSpPr/>
          <p:nvPr/>
        </p:nvSpPr>
        <p:spPr>
          <a:xfrm>
            <a:off x="7400925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National Culture</a:t>
            </a:r>
            <a:endParaRPr lang="en-US" b="1" dirty="0"/>
          </a:p>
          <a:p>
            <a:pPr algn="ctr"/>
            <a:endParaRPr lang="en-GB" b="1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DFEBA3C-24D3-DD4C-BACD-25DC464B3EE8}"/>
              </a:ext>
            </a:extLst>
          </p:cNvPr>
          <p:cNvSpPr/>
          <p:nvPr/>
        </p:nvSpPr>
        <p:spPr>
          <a:xfrm>
            <a:off x="7396480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Defensiveness</a:t>
            </a:r>
            <a:endParaRPr lang="en-US" sz="1600" b="1" dirty="0"/>
          </a:p>
          <a:p>
            <a:pPr algn="ctr"/>
            <a:endParaRPr lang="en-GB" sz="1600" b="1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3171D1-4032-A04A-8C93-F199856C889E}"/>
              </a:ext>
            </a:extLst>
          </p:cNvPr>
          <p:cNvSpPr/>
          <p:nvPr/>
        </p:nvSpPr>
        <p:spPr>
          <a:xfrm>
            <a:off x="8724900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Language</a:t>
            </a:r>
            <a:endParaRPr lang="en-US" b="1" dirty="0"/>
          </a:p>
          <a:p>
            <a:pPr algn="ctr"/>
            <a:endParaRPr lang="en-GB" b="1" dirty="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A20B479-16A2-D143-A903-A5AEE9BFB460}"/>
              </a:ext>
            </a:extLst>
          </p:cNvPr>
          <p:cNvCxnSpPr>
            <a:cxnSpLocks/>
            <a:stCxn id="18" idx="5"/>
            <a:endCxn id="17" idx="1"/>
          </p:cNvCxnSpPr>
          <p:nvPr/>
        </p:nvCxnSpPr>
        <p:spPr>
          <a:xfrm>
            <a:off x="449396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C55C20E-7DB5-054C-B714-FAA716B63C25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3305176" y="3429000"/>
            <a:ext cx="1485899" cy="29132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C6FC27F-CDEF-C54E-9F5E-DAB762B55DD1}"/>
              </a:ext>
            </a:extLst>
          </p:cNvPr>
          <p:cNvCxnSpPr>
            <a:cxnSpLocks/>
            <a:stCxn id="19" idx="7"/>
            <a:endCxn id="17" idx="3"/>
          </p:cNvCxnSpPr>
          <p:nvPr/>
        </p:nvCxnSpPr>
        <p:spPr>
          <a:xfrm flipV="1">
            <a:off x="4614502" y="4351721"/>
            <a:ext cx="558777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2633005-8EC4-9043-BAEA-5D687615EF77}"/>
              </a:ext>
            </a:extLst>
          </p:cNvPr>
          <p:cNvCxnSpPr>
            <a:cxnSpLocks/>
            <a:stCxn id="17" idx="7"/>
            <a:endCxn id="21" idx="3"/>
          </p:cNvCxnSpPr>
          <p:nvPr/>
        </p:nvCxnSpPr>
        <p:spPr>
          <a:xfrm flipV="1">
            <a:off x="701872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8054C30-8C80-2241-AEAF-00A0678C55FC}"/>
              </a:ext>
            </a:extLst>
          </p:cNvPr>
          <p:cNvCxnSpPr>
            <a:cxnSpLocks/>
            <a:stCxn id="17" idx="6"/>
            <a:endCxn id="23" idx="2"/>
          </p:cNvCxnSpPr>
          <p:nvPr/>
        </p:nvCxnSpPr>
        <p:spPr>
          <a:xfrm>
            <a:off x="7400925" y="3429000"/>
            <a:ext cx="1323975" cy="85725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2A443E7-8983-D240-9183-B1F15A5B4058}"/>
              </a:ext>
            </a:extLst>
          </p:cNvPr>
          <p:cNvCxnSpPr>
            <a:cxnSpLocks/>
            <a:stCxn id="22" idx="1"/>
            <a:endCxn id="17" idx="5"/>
          </p:cNvCxnSpPr>
          <p:nvPr/>
        </p:nvCxnSpPr>
        <p:spPr>
          <a:xfrm flipH="1" flipV="1">
            <a:off x="7018721" y="4351721"/>
            <a:ext cx="674873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85D0F823-CB77-2E40-AB12-636022C9E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6364" r="90000">
                        <a14:foregroundMark x1="6364" y1="54348" x2="8182" y2="5478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77821" y="1314450"/>
            <a:ext cx="997683" cy="1043033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425F3735-6F9E-264F-8C29-08652A6C37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70" b="78027" l="10000" r="90000">
                        <a14:foregroundMark x1="9901" y1="37143" x2="10644" y2="55000"/>
                        <a14:foregroundMark x1="16584" y1="41071" x2="17822" y2="57500"/>
                        <a14:foregroundMark x1="17822" y1="57500" x2="26980" y2="32857"/>
                        <a14:foregroundMark x1="26980" y1="32857" x2="21287" y2="32143"/>
                        <a14:foregroundMark x1="29703" y1="34286" x2="30941" y2="61071"/>
                        <a14:foregroundMark x1="34901" y1="37143" x2="37871" y2="53214"/>
                        <a14:foregroundMark x1="37871" y1="53214" x2="37871" y2="53571"/>
                        <a14:foregroundMark x1="22030" y1="27143" x2="33911" y2="28571"/>
                        <a14:foregroundMark x1="33911" y1="28571" x2="39109" y2="32500"/>
                        <a14:foregroundMark x1="24010" y1="67857" x2="34901" y2="62857"/>
                        <a14:foregroundMark x1="34901" y1="62857" x2="38119" y2="57857"/>
                        <a14:foregroundMark x1="65099" y1="36429" x2="62624" y2="52500"/>
                        <a14:foregroundMark x1="62624" y1="52500" x2="73515" y2="59643"/>
                        <a14:foregroundMark x1="73515" y1="59643" x2="78218" y2="44643"/>
                        <a14:foregroundMark x1="78218" y1="44643" x2="75743" y2="37857"/>
                        <a14:foregroundMark x1="74505" y1="30714" x2="86386" y2="38571"/>
                        <a14:foregroundMark x1="86386" y1="38571" x2="88614" y2="45714"/>
                        <a14:foregroundMark x1="81436" y1="52143" x2="83663" y2="45714"/>
                        <a14:foregroundMark x1="77228" y1="66071" x2="83168" y2="60000"/>
                      </a14:backgroundRemoval>
                    </a14:imgEffect>
                  </a14:imgLayer>
                </a14:imgProps>
              </a:ext>
            </a:extLst>
          </a:blip>
          <a:srcRect b="13303"/>
          <a:stretch/>
        </p:blipFill>
        <p:spPr>
          <a:xfrm>
            <a:off x="1579059" y="3557402"/>
            <a:ext cx="1423410" cy="855279"/>
          </a:xfrm>
          <a:prstGeom prst="rect">
            <a:avLst/>
          </a:prstGeom>
        </p:spPr>
      </p:pic>
      <p:pic>
        <p:nvPicPr>
          <p:cNvPr id="48" name="Graphic 47" descr="Brain in head">
            <a:extLst>
              <a:ext uri="{FF2B5EF4-FFF2-40B4-BE49-F238E27FC236}">
                <a16:creationId xmlns:a16="http://schemas.microsoft.com/office/drawing/2014/main" id="{18B6F9AA-B263-CD43-AE49-88D751E279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99313" y="5900293"/>
            <a:ext cx="795782" cy="79578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E7A94ED-8749-374D-A917-AE797673A7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5750" l="10000" r="90000">
                        <a14:foregroundMark x1="30833" y1="79250" x2="33500" y2="94500"/>
                        <a14:foregroundMark x1="33500" y1="94500" x2="35000" y2="95750"/>
                        <a14:backgroundMark x1="82500" y1="35500" x2="79000" y2="37500"/>
                        <a14:backgroundMark x1="79500" y1="37250" x2="75333" y2="40750"/>
                        <a14:backgroundMark x1="74833" y1="41500" x2="71667" y2="43750"/>
                        <a14:backgroundMark x1="71333" y1="32000" x2="68000" y2="36750"/>
                        <a14:backgroundMark x1="68667" y1="36500" x2="67167" y2="37500"/>
                        <a14:backgroundMark x1="67667" y1="37750" x2="67000" y2="38500"/>
                        <a14:backgroundMark x1="73167" y1="53000" x2="74000" y2="52750"/>
                        <a14:backgroundMark x1="24167" y1="55500" x2="26500" y2="56500"/>
                        <a14:backgroundMark x1="25667" y1="56500" x2="27500" y2="56750"/>
                        <a14:backgroundMark x1="26167" y1="56500" x2="27833" y2="565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50710" y="5715000"/>
            <a:ext cx="1320363" cy="88024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87BC91A1-E1FD-8842-B099-81DDAEF7EF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798" b="89883" l="8105" r="95508">
                        <a14:foregroundMark x1="87598" y1="53812" x2="92090" y2="53812"/>
                        <a14:foregroundMark x1="95605" y1="52493" x2="95605" y2="52493"/>
                        <a14:foregroundMark x1="71484" y1="28739" x2="68848" y2="29912"/>
                        <a14:foregroundMark x1="69629" y1="20674" x2="79004" y2="28446"/>
                        <a14:foregroundMark x1="79004" y1="28446" x2="79004" y2="28446"/>
                        <a14:foregroundMark x1="78516" y1="33138" x2="82324" y2="31818"/>
                        <a14:foregroundMark x1="32520" y1="11584" x2="43262" y2="14516"/>
                        <a14:foregroundMark x1="43262" y1="14516" x2="44336" y2="23754"/>
                        <a14:foregroundMark x1="44336" y1="23754" x2="43457" y2="26100"/>
                        <a14:foregroundMark x1="42480" y1="28152" x2="43945" y2="34164"/>
                        <a14:foregroundMark x1="47461" y1="29032" x2="46387" y2="16129"/>
                        <a14:foregroundMark x1="23242" y1="14956" x2="23438" y2="24047"/>
                        <a14:foregroundMark x1="23438" y1="24047" x2="26758" y2="32405"/>
                        <a14:foregroundMark x1="26758" y1="32405" x2="27051" y2="40469"/>
                        <a14:foregroundMark x1="37695" y1="15836" x2="38672" y2="22141"/>
                        <a14:foregroundMark x1="26953" y1="9384" x2="38770" y2="8944"/>
                        <a14:foregroundMark x1="38770" y1="8944" x2="43945" y2="9238"/>
                        <a14:foregroundMark x1="14355" y1="45894" x2="28906" y2="45894"/>
                        <a14:foregroundMark x1="28906" y1="45894" x2="31250" y2="45748"/>
                        <a14:foregroundMark x1="8105" y1="51026" x2="8691" y2="65543"/>
                        <a14:foregroundMark x1="18848" y1="55279" x2="18848" y2="63930"/>
                        <a14:foregroundMark x1="33887" y1="47214" x2="33887" y2="63343"/>
                        <a14:foregroundMark x1="12207" y1="46481" x2="12207" y2="54252"/>
                        <a14:foregroundMark x1="27148" y1="58358" x2="27637" y2="65396"/>
                        <a14:foregroundMark x1="20215" y1="85191" x2="50488" y2="82698"/>
                        <a14:foregroundMark x1="50488" y1="82698" x2="50488" y2="82698"/>
                        <a14:foregroundMark x1="13281" y1="44868" x2="16406" y2="450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1073" y="3614012"/>
            <a:ext cx="1323975" cy="88178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82FEBB5E-EDA0-0144-B276-3F9AF50F32A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372" b="97268" l="1091" r="99273">
                        <a14:foregroundMark x1="24727" y1="15301" x2="24727" y2="54645"/>
                        <a14:foregroundMark x1="24727" y1="8197" x2="28000" y2="9290"/>
                        <a14:foregroundMark x1="49818" y1="4918" x2="49818" y2="39891"/>
                        <a14:foregroundMark x1="90182" y1="13115" x2="89818" y2="53552"/>
                        <a14:foregroundMark x1="1091" y1="46448" x2="57455" y2="75956"/>
                        <a14:foregroundMark x1="57455" y1="75956" x2="84727" y2="72131"/>
                        <a14:foregroundMark x1="84727" y1="72131" x2="86182" y2="69945"/>
                        <a14:foregroundMark x1="91636" y1="40437" x2="99636" y2="53005"/>
                        <a14:foregroundMark x1="67273" y1="65574" x2="67273" y2="93443"/>
                        <a14:foregroundMark x1="88727" y1="71038" x2="96364" y2="90710"/>
                        <a14:foregroundMark x1="2545" y1="79781" x2="75273" y2="81421"/>
                        <a14:foregroundMark x1="28000" y1="91257" x2="77818" y2="92350"/>
                        <a14:foregroundMark x1="89818" y1="95628" x2="95273" y2="97268"/>
                        <a14:foregroundMark x1="65818" y1="37705" x2="65818" y2="60656"/>
                        <a14:foregroundMark x1="82545" y1="31148" x2="84364" y2="469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43892" y="1552575"/>
            <a:ext cx="933998" cy="62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16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arrow&#10;&#10;Description automatically generated">
            <a:extLst>
              <a:ext uri="{FF2B5EF4-FFF2-40B4-BE49-F238E27FC236}">
                <a16:creationId xmlns:a16="http://schemas.microsoft.com/office/drawing/2014/main" id="{D4BC06F0-BA75-E341-8A9A-48CAF1C622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8" r="22691"/>
          <a:stretch/>
        </p:blipFill>
        <p:spPr>
          <a:xfrm>
            <a:off x="7237506" y="10"/>
            <a:ext cx="4954496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6696E4-1048-7644-BB74-883A5339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Ways of overcoming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2C287-40A7-B441-97B6-B47EE0012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6132602" cy="411834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Rainbow Children’s Hospital communication barriers causing decreased quality of care and putting patients off accessing medical help (</a:t>
            </a:r>
            <a:r>
              <a:rPr lang="en-GB" sz="2000" dirty="0" err="1"/>
              <a:t>Moissac</a:t>
            </a:r>
            <a:r>
              <a:rPr lang="en-GB" sz="2000" dirty="0"/>
              <a:t> &amp; Bowen, 2017)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Therefore must overcome barriers by: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Hiring interpreters for patients with EAL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Listen to patients’ concerns and watch body language – know when to rephrase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Use simple language to explain medical terms and conditions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Remain neutral when delivering info (avoid emotions)</a:t>
            </a:r>
          </a:p>
        </p:txBody>
      </p:sp>
    </p:spTree>
    <p:extLst>
      <p:ext uri="{BB962C8B-B14F-4D97-AF65-F5344CB8AC3E}">
        <p14:creationId xmlns:p14="http://schemas.microsoft.com/office/powerpoint/2010/main" val="2724960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93E45551-0014-EC4B-94C8-6ED22A30CB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0" r="41611" b="1"/>
          <a:stretch/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825FBC-3E6A-074D-90B5-4A41384F9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Impacts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F870F-DD93-7F44-8287-723E2B377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5487146" cy="41183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Effective communication between the staff and patients at the Rainbow’s Children Hospital would lead to…</a:t>
            </a:r>
          </a:p>
          <a:p>
            <a:pPr lvl="1"/>
            <a:r>
              <a:rPr lang="en-GB" dirty="0"/>
              <a:t>Improved quality of care and satisfaction for patients</a:t>
            </a:r>
          </a:p>
          <a:p>
            <a:pPr lvl="1"/>
            <a:r>
              <a:rPr lang="en-GB" dirty="0"/>
              <a:t>Reduced administrative errors (ex. giving out wrong medication)</a:t>
            </a:r>
          </a:p>
          <a:p>
            <a:pPr lvl="1"/>
            <a:r>
              <a:rPr lang="en-GB" dirty="0"/>
              <a:t>Reduced no. of times patients need to return to hospital</a:t>
            </a:r>
          </a:p>
          <a:p>
            <a:pPr lvl="1"/>
            <a:r>
              <a:rPr lang="en-GB" dirty="0"/>
              <a:t>Improved nurses’ job satisfaction (Bello, 2017)</a:t>
            </a:r>
          </a:p>
        </p:txBody>
      </p:sp>
    </p:spTree>
    <p:extLst>
      <p:ext uri="{BB962C8B-B14F-4D97-AF65-F5344CB8AC3E}">
        <p14:creationId xmlns:p14="http://schemas.microsoft.com/office/powerpoint/2010/main" val="41953121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012CD-2445-484E-80D6-82AFBADA4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Conclusion</a:t>
            </a:r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CD5FC2D-2322-5939-8655-E5458E843C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000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4E44-3EBD-F74D-9A14-0E30A58F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2CDAA-E13D-DE4D-A762-1E9AE5B26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Bello, O. (2017) </a:t>
            </a:r>
            <a:r>
              <a:rPr lang="en-GB" sz="2400" i="1" dirty="0"/>
              <a:t>Effective communication in nursing practice: A literature review</a:t>
            </a:r>
            <a:r>
              <a:rPr lang="en-GB" sz="2400" dirty="0"/>
              <a:t>. </a:t>
            </a:r>
            <a:r>
              <a:rPr lang="en-GB" sz="2400" dirty="0" err="1"/>
              <a:t>Fornamm</a:t>
            </a:r>
            <a:r>
              <a:rPr lang="en-GB" sz="2400" dirty="0"/>
              <a:t> </a:t>
            </a:r>
            <a:r>
              <a:rPr lang="en-GB" sz="2400" dirty="0" err="1"/>
              <a:t>Efternamm</a:t>
            </a:r>
            <a:r>
              <a:rPr lang="en-GB" sz="2400" dirty="0"/>
              <a:t>, </a:t>
            </a:r>
            <a:r>
              <a:rPr lang="en-GB" sz="2400" dirty="0" err="1"/>
              <a:t>Arcada</a:t>
            </a:r>
            <a:r>
              <a:rPr lang="en-GB" sz="2400" dirty="0"/>
              <a:t>, pp. 1-55.</a:t>
            </a:r>
          </a:p>
          <a:p>
            <a:r>
              <a:rPr lang="en-GB" sz="2400" dirty="0"/>
              <a:t>de </a:t>
            </a:r>
            <a:r>
              <a:rPr lang="en-GB" sz="2400" dirty="0" err="1"/>
              <a:t>Moissac</a:t>
            </a:r>
            <a:r>
              <a:rPr lang="en-GB" sz="2400" dirty="0"/>
              <a:t>, D. and Bowen, S. (2017) Impact of language barriers on access to healthcare for official language minority Francophones in Canada. </a:t>
            </a:r>
            <a:r>
              <a:rPr lang="en-GB" sz="2400" i="1" dirty="0"/>
              <a:t>Healthcare Management Forum, </a:t>
            </a:r>
            <a:r>
              <a:rPr lang="en-GB" sz="2400" dirty="0"/>
              <a:t>30(4), pp. 207-212. </a:t>
            </a:r>
          </a:p>
          <a:p>
            <a:r>
              <a:rPr lang="en-GB" sz="2400" dirty="0" err="1"/>
              <a:t>Jijo's</a:t>
            </a:r>
            <a:r>
              <a:rPr lang="en-GB" sz="2400" dirty="0"/>
              <a:t> Skill Factory (2020) </a:t>
            </a:r>
            <a:r>
              <a:rPr lang="en-GB" sz="2400" i="1" dirty="0"/>
              <a:t>10 Barriers to Effective Communication, </a:t>
            </a:r>
            <a:r>
              <a:rPr lang="en-GB" sz="2400" dirty="0"/>
              <a:t>[video], Available at: </a:t>
            </a:r>
            <a:r>
              <a:rPr lang="en-GB" sz="2400" dirty="0">
                <a:hlinkClick r:id="rId2"/>
              </a:rPr>
              <a:t>https://www.youtube.com/watch?v=f5Tao6KHV5w</a:t>
            </a:r>
            <a:r>
              <a:rPr lang="en-GB" sz="2400" dirty="0"/>
              <a:t> (Accessed: 21 March 2022).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32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B0C1-B023-C247-B332-73F636A94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102" y="266635"/>
            <a:ext cx="8006760" cy="1518934"/>
          </a:xfrm>
        </p:spPr>
        <p:txBody>
          <a:bodyPr anchor="t">
            <a:normAutofit/>
          </a:bodyPr>
          <a:lstStyle/>
          <a:p>
            <a:pPr algn="l"/>
            <a:r>
              <a:rPr lang="en-US" sz="5000" dirty="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E0CE2-3DE7-254E-8109-F6E58983F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458" y="1655961"/>
            <a:ext cx="8006760" cy="4221610"/>
          </a:xfrm>
        </p:spPr>
        <p:txBody>
          <a:bodyPr anchor="ctr">
            <a:normAutofit fontScale="25000" lnSpcReduction="20000"/>
          </a:bodyPr>
          <a:lstStyle/>
          <a:p>
            <a:endParaRPr lang="en-GB" sz="1900" i="1" dirty="0"/>
          </a:p>
          <a:p>
            <a:endParaRPr lang="en-GB" sz="1900" i="1" dirty="0"/>
          </a:p>
          <a:p>
            <a:endParaRPr lang="en-GB" sz="1900" i="1" dirty="0"/>
          </a:p>
          <a:p>
            <a:r>
              <a:rPr lang="en-GB" sz="7200" dirty="0"/>
              <a:t>Jim Blythe (2009) ‘The Schramm Model of Communication’, in Key Concepts in Marketing. London: SAGE Publications Ltd. doi:10.4135/9781446221617.n46.</a:t>
            </a:r>
          </a:p>
          <a:p>
            <a:r>
              <a:rPr lang="en-GB" sz="7200" dirty="0"/>
              <a:t>Rayudu, C., (2009) </a:t>
            </a:r>
            <a:r>
              <a:rPr lang="en-GB" sz="7200" i="1" dirty="0"/>
              <a:t>Communication, Global Media, Mumbai</a:t>
            </a:r>
            <a:r>
              <a:rPr lang="en-GB" sz="7200" dirty="0"/>
              <a:t>. Available from: ProQuest </a:t>
            </a:r>
            <a:r>
              <a:rPr lang="en-GB" sz="7200" dirty="0" err="1"/>
              <a:t>Ebook</a:t>
            </a:r>
            <a:r>
              <a:rPr lang="en-GB" sz="7200" dirty="0"/>
              <a:t> Central.</a:t>
            </a:r>
          </a:p>
          <a:p>
            <a:endParaRPr lang="en-GB" sz="7200" dirty="0"/>
          </a:p>
          <a:p>
            <a:r>
              <a:rPr lang="en-US" sz="7200" dirty="0"/>
              <a:t>Stead, B.A. (1972) ‘</a:t>
            </a:r>
            <a:r>
              <a:rPr lang="en-US" sz="7200" dirty="0" err="1"/>
              <a:t>Berlo’s</a:t>
            </a:r>
            <a:r>
              <a:rPr lang="en-US" sz="7200" dirty="0"/>
              <a:t> Communication Process Model as Applied to the Behavioral Theories of Maslow, Herzberg, and McGregor’, Academy of Management journal, 15(3), pp. 389–394. doi:10.2307/254868.</a:t>
            </a:r>
          </a:p>
          <a:p>
            <a:r>
              <a:rPr lang="en-GB" sz="7200" dirty="0"/>
              <a:t>Taylor, (1996) channels of communication</a:t>
            </a:r>
            <a:endParaRPr lang="en-GB" sz="7200" i="1" dirty="0"/>
          </a:p>
          <a:p>
            <a:r>
              <a:rPr lang="en-GB" sz="7200" i="1" dirty="0"/>
              <a:t>What is “Communication”? ―Beyond the Shannon &amp; Weaver’s Model―</a:t>
            </a:r>
            <a:r>
              <a:rPr lang="en-GB" sz="7200" dirty="0"/>
              <a:t>, 2022. International Journal for Educational Media and Technology. vol 13(ISSN 1882–2290).</a:t>
            </a:r>
            <a:endParaRPr lang="en-US" sz="72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  </a:t>
            </a:r>
          </a:p>
          <a:p>
            <a:endParaRPr lang="en-US" sz="1900" dirty="0"/>
          </a:p>
          <a:p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066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E8EE5B-9EAF-F748-8BB1-4162199392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011436"/>
              </p:ext>
            </p:extLst>
          </p:nvPr>
        </p:nvGraphicFramePr>
        <p:xfrm>
          <a:off x="1000124" y="719666"/>
          <a:ext cx="10101264" cy="5359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Saima </a:t>
                      </a:r>
                      <a:r>
                        <a:rPr lang="en-GB" dirty="0" err="1"/>
                        <a:t>Faser</a:t>
                      </a:r>
                      <a:r>
                        <a:rPr lang="en-US" dirty="0"/>
                        <a:t> and</a:t>
                      </a:r>
                      <a:r>
                        <a:rPr lang="en-GB" dirty="0"/>
                        <a:t> Huma Shamas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 were able to divide the tasks amongst ourselves and then come together to create the final presentation</a:t>
                      </a:r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 didn’t talk about the deadlines that we needed to meet to put together the presentation but we got over it at the end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Ensure that we all do our tasks fully and that we complete them on time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  <a:r>
                        <a:rPr lang="en-US" dirty="0"/>
                        <a:t>8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1007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632</TotalTime>
  <Words>1058</Words>
  <Application>Microsoft Office PowerPoint</Application>
  <PresentationFormat>Widescreen</PresentationFormat>
  <Paragraphs>137</Paragraphs>
  <Slides>21</Slides>
  <Notes>5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Effective team working and communication (BMSW4002_BIRM)        Task 1 &amp; 2        Joanne Davies</vt:lpstr>
      <vt:lpstr>Introduction</vt:lpstr>
      <vt:lpstr>Theories of team models</vt:lpstr>
      <vt:lpstr>PowerPoint Presentation</vt:lpstr>
      <vt:lpstr>Berlo’s model of communication </vt:lpstr>
      <vt:lpstr>PowerPoint Presentation</vt:lpstr>
      <vt:lpstr>Schramm’s interactive model</vt:lpstr>
      <vt:lpstr>Schramm’s Interactive Model</vt:lpstr>
      <vt:lpstr>PowerPoint Presentation</vt:lpstr>
      <vt:lpstr>Channels of communication</vt:lpstr>
      <vt:lpstr>PowerPoint Presentation</vt:lpstr>
      <vt:lpstr>Channels that are used to improve communication</vt:lpstr>
      <vt:lpstr>How to improve face to face communication</vt:lpstr>
      <vt:lpstr>Types of communication barriers</vt:lpstr>
      <vt:lpstr>PowerPoint Presentation</vt:lpstr>
      <vt:lpstr>Ways of overcoming communication barriers</vt:lpstr>
      <vt:lpstr>Impacts of effective communication</vt:lpstr>
      <vt:lpstr>Conclusion</vt:lpstr>
      <vt:lpstr>References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Huma Shamas (2030024)</dc:creator>
  <cp:lastModifiedBy>Janhara Bibi (2025745)</cp:lastModifiedBy>
  <cp:revision>2</cp:revision>
  <dcterms:created xsi:type="dcterms:W3CDTF">2022-03-24T15:14:42Z</dcterms:created>
  <dcterms:modified xsi:type="dcterms:W3CDTF">2022-03-27T01:19:33Z</dcterms:modified>
</cp:coreProperties>
</file>