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65" r:id="rId5"/>
    <p:sldId id="266" r:id="rId6"/>
    <p:sldId id="267" r:id="rId7"/>
    <p:sldId id="268" r:id="rId8"/>
    <p:sldId id="269" r:id="rId9"/>
    <p:sldId id="270" r:id="rId10"/>
    <p:sldId id="271" r:id="rId11"/>
    <p:sldId id="272" r:id="rId12"/>
    <p:sldId id="273" r:id="rId13"/>
    <p:sldId id="274" r:id="rId14"/>
    <p:sldId id="275" r:id="rId15"/>
    <p:sldId id="276" r:id="rId16"/>
    <p:sldId id="277" r:id="rId17"/>
    <p:sldId id="278" r:id="rId18"/>
    <p:sldId id="279" r:id="rId19"/>
    <p:sldId id="280" r:id="rId20"/>
    <p:sldId id="281" r:id="rId21"/>
    <p:sldId id="282" r:id="rId22"/>
    <p:sldId id="283" r:id="rId23"/>
    <p:sldId id="284" r:id="rId24"/>
    <p:sldId id="285" r:id="rId25"/>
    <p:sldId id="286" r:id="rId26"/>
    <p:sldId id="287" r:id="rId27"/>
    <p:sldId id="288" r:id="rId28"/>
    <p:sldId id="289" r:id="rId29"/>
    <p:sldId id="290" r:id="rId30"/>
    <p:sldId id="291" r:id="rId31"/>
    <p:sldId id="292" r:id="rId32"/>
    <p:sldId id="293" r:id="rId33"/>
    <p:sldId id="294" r:id="rId34"/>
    <p:sldId id="295" r:id="rId35"/>
    <p:sldId id="296" r:id="rId36"/>
    <p:sldId id="297" r:id="rId37"/>
    <p:sldId id="298" r:id="rId38"/>
    <p:sldId id="299" r:id="rId39"/>
    <p:sldId id="300" r:id="rId40"/>
    <p:sldId id="301" r:id="rId4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78" d="100"/>
          <a:sy n="78" d="100"/>
        </p:scale>
        <p:origin x="850" y="43"/>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presProps" Target="pres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viewProps" Target="viewProp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20" Type="http://schemas.openxmlformats.org/officeDocument/2006/relationships/slide" Target="slides/slide19.xml"/><Relationship Id="rId41" Type="http://schemas.openxmlformats.org/officeDocument/2006/relationships/slide" Target="slides/slide40.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E1AD12-7B71-447E-815A-112248213BAE}"/>
              </a:ext>
            </a:extLst>
          </p:cNvPr>
          <p:cNvSpPr txBox="1">
            <a:spLocks noGrp="1"/>
          </p:cNvSpPr>
          <p:nvPr>
            <p:ph type="ctrTitle"/>
          </p:nvPr>
        </p:nvSpPr>
        <p:spPr>
          <a:xfrm>
            <a:off x="1154951" y="1447796"/>
            <a:ext cx="8825660" cy="3329577"/>
          </a:xfrm>
        </p:spPr>
        <p:txBody>
          <a:bodyPr anchor="b"/>
          <a:lstStyle>
            <a:lvl1pPr>
              <a:defRPr sz="7200"/>
            </a:lvl1pPr>
          </a:lstStyle>
          <a:p>
            <a:pPr lvl="0"/>
            <a:r>
              <a:rPr lang="en-GB"/>
              <a:t>Click to edit Master title style</a:t>
            </a:r>
            <a:endParaRPr lang="en-US"/>
          </a:p>
        </p:txBody>
      </p:sp>
      <p:sp>
        <p:nvSpPr>
          <p:cNvPr id="3" name="Subtitle 2">
            <a:extLst>
              <a:ext uri="{FF2B5EF4-FFF2-40B4-BE49-F238E27FC236}">
                <a16:creationId xmlns:a16="http://schemas.microsoft.com/office/drawing/2014/main" id="{4B444195-F2B6-FC71-0FF3-6872B0799C71}"/>
              </a:ext>
            </a:extLst>
          </p:cNvPr>
          <p:cNvSpPr txBox="1">
            <a:spLocks noGrp="1"/>
          </p:cNvSpPr>
          <p:nvPr>
            <p:ph type="subTitle" idx="1"/>
          </p:nvPr>
        </p:nvSpPr>
        <p:spPr>
          <a:xfrm>
            <a:off x="1154951" y="4777383"/>
            <a:ext cx="8825660" cy="861419"/>
          </a:xfrm>
        </p:spPr>
        <p:txBody>
          <a:bodyPr/>
          <a:lstStyle>
            <a:lvl1pPr marL="0" indent="0">
              <a:buNone/>
              <a:defRPr cap="all">
                <a:solidFill>
                  <a:srgbClr val="8AD0D6"/>
                </a:solidFill>
              </a:defRPr>
            </a:lvl1pPr>
          </a:lstStyle>
          <a:p>
            <a:pPr lvl="0"/>
            <a:r>
              <a:rPr lang="en-GB"/>
              <a:t>Click to edit Master subtitle style</a:t>
            </a:r>
            <a:endParaRPr lang="en-US"/>
          </a:p>
        </p:txBody>
      </p:sp>
      <p:sp>
        <p:nvSpPr>
          <p:cNvPr id="4" name="Date Placeholder 3">
            <a:extLst>
              <a:ext uri="{FF2B5EF4-FFF2-40B4-BE49-F238E27FC236}">
                <a16:creationId xmlns:a16="http://schemas.microsoft.com/office/drawing/2014/main" id="{ACAA14C5-ACC4-68D0-8233-3030019E1E4A}"/>
              </a:ext>
            </a:extLst>
          </p:cNvPr>
          <p:cNvSpPr txBox="1">
            <a:spLocks noGrp="1"/>
          </p:cNvSpPr>
          <p:nvPr>
            <p:ph type="dt" sz="half" idx="7"/>
          </p:nvPr>
        </p:nvSpPr>
        <p:spPr/>
        <p:txBody>
          <a:bodyPr/>
          <a:lstStyle>
            <a:lvl1pPr>
              <a:defRPr/>
            </a:lvl1pPr>
          </a:lstStyle>
          <a:p>
            <a:pPr lvl="0"/>
            <a:fld id="{A005B0CC-D00C-4613-8925-19135FF734F2}" type="datetime1">
              <a:rPr lang="en-GB"/>
              <a:pPr lvl="0"/>
              <a:t>20/06/2026</a:t>
            </a:fld>
            <a:endParaRPr lang="en-GB"/>
          </a:p>
        </p:txBody>
      </p:sp>
      <p:sp>
        <p:nvSpPr>
          <p:cNvPr id="5" name="Footer Placeholder 4">
            <a:extLst>
              <a:ext uri="{FF2B5EF4-FFF2-40B4-BE49-F238E27FC236}">
                <a16:creationId xmlns:a16="http://schemas.microsoft.com/office/drawing/2014/main" id="{9F7B5ABA-DE61-7A16-2232-5CA419EF8051}"/>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C8B07750-E00E-A878-72CB-770058671024}"/>
              </a:ext>
            </a:extLst>
          </p:cNvPr>
          <p:cNvSpPr txBox="1">
            <a:spLocks noGrp="1"/>
          </p:cNvSpPr>
          <p:nvPr>
            <p:ph type="sldNum" sz="quarter" idx="8"/>
          </p:nvPr>
        </p:nvSpPr>
        <p:spPr/>
        <p:txBody>
          <a:bodyPr/>
          <a:lstStyle>
            <a:lvl1pPr>
              <a:defRPr/>
            </a:lvl1pPr>
          </a:lstStyle>
          <a:p>
            <a:pPr lvl="0"/>
            <a:fld id="{DABA8353-0DD2-4B15-B318-2FA3C95DEAB8}" type="slidenum">
              <a:t>‹#›</a:t>
            </a:fld>
            <a:endParaRPr lang="en-GB"/>
          </a:p>
        </p:txBody>
      </p:sp>
    </p:spTree>
    <p:extLst>
      <p:ext uri="{BB962C8B-B14F-4D97-AF65-F5344CB8AC3E}">
        <p14:creationId xmlns:p14="http://schemas.microsoft.com/office/powerpoint/2010/main" val="908855260"/>
      </p:ext>
    </p:extLst>
  </p:cSld>
  <p:clrMapOvr>
    <a:masterClrMapping/>
  </p:clrMapOvr>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95CF8F-32B4-1955-0BD6-B9D3DD742AE0}"/>
              </a:ext>
            </a:extLst>
          </p:cNvPr>
          <p:cNvSpPr txBox="1">
            <a:spLocks noGrp="1"/>
          </p:cNvSpPr>
          <p:nvPr>
            <p:ph type="title"/>
          </p:nvPr>
        </p:nvSpPr>
        <p:spPr/>
        <p:txBody>
          <a:bodyPr/>
          <a:lstStyle>
            <a:lvl1pPr>
              <a:defRPr/>
            </a:lvl1pPr>
          </a:lstStyle>
          <a:p>
            <a:pPr lvl="0"/>
            <a:r>
              <a:rPr lang="en-GB"/>
              <a:t>Click to edit Master title style</a:t>
            </a:r>
            <a:endParaRPr lang="en-US"/>
          </a:p>
        </p:txBody>
      </p:sp>
      <p:sp>
        <p:nvSpPr>
          <p:cNvPr id="3" name="Content Placeholder 2">
            <a:extLst>
              <a:ext uri="{FF2B5EF4-FFF2-40B4-BE49-F238E27FC236}">
                <a16:creationId xmlns:a16="http://schemas.microsoft.com/office/drawing/2014/main" id="{D2FFB80F-F569-4B35-B4F9-9FE07773C343}"/>
              </a:ext>
            </a:extLst>
          </p:cNvPr>
          <p:cNvSpPr txBox="1">
            <a:spLocks noGrp="1"/>
          </p:cNvSpPr>
          <p:nvPr>
            <p:ph idx="1"/>
          </p:nvPr>
        </p:nvSpPr>
        <p:spPr/>
        <p:txBody>
          <a:bodyPr/>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9CBD5D71-EB24-8D23-4BDD-A37636847AFE}"/>
              </a:ext>
            </a:extLst>
          </p:cNvPr>
          <p:cNvSpPr txBox="1">
            <a:spLocks noGrp="1"/>
          </p:cNvSpPr>
          <p:nvPr>
            <p:ph type="dt" sz="half" idx="7"/>
          </p:nvPr>
        </p:nvSpPr>
        <p:spPr/>
        <p:txBody>
          <a:bodyPr/>
          <a:lstStyle>
            <a:lvl1pPr>
              <a:defRPr/>
            </a:lvl1pPr>
          </a:lstStyle>
          <a:p>
            <a:pPr lvl="0"/>
            <a:fld id="{6306D778-EBC8-4BA5-8846-4C180B101D3C}" type="datetime1">
              <a:rPr lang="en-GB"/>
              <a:pPr lvl="0"/>
              <a:t>20/06/2026</a:t>
            </a:fld>
            <a:endParaRPr lang="en-GB"/>
          </a:p>
        </p:txBody>
      </p:sp>
      <p:sp>
        <p:nvSpPr>
          <p:cNvPr id="5" name="Footer Placeholder 4">
            <a:extLst>
              <a:ext uri="{FF2B5EF4-FFF2-40B4-BE49-F238E27FC236}">
                <a16:creationId xmlns:a16="http://schemas.microsoft.com/office/drawing/2014/main" id="{F3D303B7-DF22-BE32-7A53-9092FA7DD990}"/>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30975AE9-D327-236B-30B5-503E7DD3E2D4}"/>
              </a:ext>
            </a:extLst>
          </p:cNvPr>
          <p:cNvSpPr txBox="1">
            <a:spLocks noGrp="1"/>
          </p:cNvSpPr>
          <p:nvPr>
            <p:ph type="sldNum" sz="quarter" idx="8"/>
          </p:nvPr>
        </p:nvSpPr>
        <p:spPr/>
        <p:txBody>
          <a:bodyPr/>
          <a:lstStyle>
            <a:lvl1pPr>
              <a:defRPr/>
            </a:lvl1pPr>
          </a:lstStyle>
          <a:p>
            <a:pPr lvl="0"/>
            <a:fld id="{18CFB03C-24D1-46EF-BCF5-0EA146A18C9C}" type="slidenum">
              <a:t>‹#›</a:t>
            </a:fld>
            <a:endParaRPr lang="en-GB"/>
          </a:p>
        </p:txBody>
      </p:sp>
    </p:spTree>
    <p:extLst>
      <p:ext uri="{BB962C8B-B14F-4D97-AF65-F5344CB8AC3E}">
        <p14:creationId xmlns:p14="http://schemas.microsoft.com/office/powerpoint/2010/main" val="131460174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9E1099-B75E-2C6E-85A3-4FE1300D6375}"/>
              </a:ext>
            </a:extLst>
          </p:cNvPr>
          <p:cNvSpPr txBox="1">
            <a:spLocks noGrp="1"/>
          </p:cNvSpPr>
          <p:nvPr>
            <p:ph type="title"/>
          </p:nvPr>
        </p:nvSpPr>
        <p:spPr>
          <a:xfrm>
            <a:off x="1154960" y="2861733"/>
            <a:ext cx="8825660" cy="1915649"/>
          </a:xfrm>
        </p:spPr>
        <p:txBody>
          <a:bodyPr anchor="b"/>
          <a:lstStyle>
            <a:lvl1pPr>
              <a:defRPr sz="4000"/>
            </a:lvl1pPr>
          </a:lstStyle>
          <a:p>
            <a:pPr lvl="0"/>
            <a:r>
              <a:rPr lang="en-GB"/>
              <a:t>Click to edit Master title style</a:t>
            </a:r>
            <a:endParaRPr lang="en-US"/>
          </a:p>
        </p:txBody>
      </p:sp>
      <p:sp>
        <p:nvSpPr>
          <p:cNvPr id="3" name="Text Placeholder 2">
            <a:extLst>
              <a:ext uri="{FF2B5EF4-FFF2-40B4-BE49-F238E27FC236}">
                <a16:creationId xmlns:a16="http://schemas.microsoft.com/office/drawing/2014/main" id="{617B4697-DA6E-BEE9-0F39-8EDF1C7C1741}"/>
              </a:ext>
            </a:extLst>
          </p:cNvPr>
          <p:cNvSpPr txBox="1">
            <a:spLocks noGrp="1"/>
          </p:cNvSpPr>
          <p:nvPr>
            <p:ph type="body" idx="1"/>
          </p:nvPr>
        </p:nvSpPr>
        <p:spPr>
          <a:xfrm>
            <a:off x="1154951" y="4777383"/>
            <a:ext cx="8825660" cy="860395"/>
          </a:xfrm>
        </p:spPr>
        <p:txBody>
          <a:bodyPr/>
          <a:lstStyle>
            <a:lvl1pPr marL="0" indent="0">
              <a:buNone/>
              <a:defRPr cap="all">
                <a:solidFill>
                  <a:srgbClr val="8AD0D6"/>
                </a:solidFill>
              </a:defRPr>
            </a:lvl1pPr>
          </a:lstStyle>
          <a:p>
            <a:pPr lvl="0"/>
            <a:r>
              <a:rPr lang="en-GB"/>
              <a:t>Click to edit Master text styles</a:t>
            </a:r>
          </a:p>
        </p:txBody>
      </p:sp>
      <p:sp>
        <p:nvSpPr>
          <p:cNvPr id="4" name="Date Placeholder 3">
            <a:extLst>
              <a:ext uri="{FF2B5EF4-FFF2-40B4-BE49-F238E27FC236}">
                <a16:creationId xmlns:a16="http://schemas.microsoft.com/office/drawing/2014/main" id="{3F4EFB30-40A9-383A-652C-F3CC64E01249}"/>
              </a:ext>
            </a:extLst>
          </p:cNvPr>
          <p:cNvSpPr txBox="1">
            <a:spLocks noGrp="1"/>
          </p:cNvSpPr>
          <p:nvPr>
            <p:ph type="dt" sz="half" idx="7"/>
          </p:nvPr>
        </p:nvSpPr>
        <p:spPr/>
        <p:txBody>
          <a:bodyPr/>
          <a:lstStyle>
            <a:lvl1pPr>
              <a:defRPr/>
            </a:lvl1pPr>
          </a:lstStyle>
          <a:p>
            <a:pPr lvl="0"/>
            <a:fld id="{35DEAE72-5693-40FF-B13D-880F926A48B7}" type="datetime1">
              <a:rPr lang="en-GB"/>
              <a:pPr lvl="0"/>
              <a:t>20/06/2026</a:t>
            </a:fld>
            <a:endParaRPr lang="en-GB"/>
          </a:p>
        </p:txBody>
      </p:sp>
      <p:sp>
        <p:nvSpPr>
          <p:cNvPr id="5" name="Footer Placeholder 4">
            <a:extLst>
              <a:ext uri="{FF2B5EF4-FFF2-40B4-BE49-F238E27FC236}">
                <a16:creationId xmlns:a16="http://schemas.microsoft.com/office/drawing/2014/main" id="{59BA2551-5F73-4AA9-247E-E893D8ECF82B}"/>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163B31A8-947C-4BAC-CDB5-35609512A505}"/>
              </a:ext>
            </a:extLst>
          </p:cNvPr>
          <p:cNvSpPr txBox="1">
            <a:spLocks noGrp="1"/>
          </p:cNvSpPr>
          <p:nvPr>
            <p:ph type="sldNum" sz="quarter" idx="8"/>
          </p:nvPr>
        </p:nvSpPr>
        <p:spPr/>
        <p:txBody>
          <a:bodyPr/>
          <a:lstStyle>
            <a:lvl1pPr>
              <a:defRPr/>
            </a:lvl1pPr>
          </a:lstStyle>
          <a:p>
            <a:pPr lvl="0"/>
            <a:fld id="{462759C1-D913-4827-AD98-A5B9714C6F6E}" type="slidenum">
              <a:t>‹#›</a:t>
            </a:fld>
            <a:endParaRPr lang="en-GB"/>
          </a:p>
        </p:txBody>
      </p:sp>
    </p:spTree>
    <p:extLst>
      <p:ext uri="{BB962C8B-B14F-4D97-AF65-F5344CB8AC3E}">
        <p14:creationId xmlns:p14="http://schemas.microsoft.com/office/powerpoint/2010/main" val="202576134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4C7D31-052B-3563-FBEE-8F6022454BF6}"/>
              </a:ext>
            </a:extLst>
          </p:cNvPr>
          <p:cNvSpPr txBox="1">
            <a:spLocks noGrp="1"/>
          </p:cNvSpPr>
          <p:nvPr>
            <p:ph type="title"/>
          </p:nvPr>
        </p:nvSpPr>
        <p:spPr/>
        <p:txBody>
          <a:bodyPr/>
          <a:lstStyle>
            <a:lvl1pPr>
              <a:defRPr/>
            </a:lvl1pPr>
          </a:lstStyle>
          <a:p>
            <a:pPr lvl="0"/>
            <a:r>
              <a:rPr lang="en-GB"/>
              <a:t>Click to edit Master title style</a:t>
            </a:r>
            <a:endParaRPr lang="en-US"/>
          </a:p>
        </p:txBody>
      </p:sp>
      <p:sp>
        <p:nvSpPr>
          <p:cNvPr id="3" name="Content Placeholder 2">
            <a:extLst>
              <a:ext uri="{FF2B5EF4-FFF2-40B4-BE49-F238E27FC236}">
                <a16:creationId xmlns:a16="http://schemas.microsoft.com/office/drawing/2014/main" id="{60FCEE7B-B7EB-6D68-F0FE-25EAB06DA3C4}"/>
              </a:ext>
            </a:extLst>
          </p:cNvPr>
          <p:cNvSpPr txBox="1">
            <a:spLocks noGrp="1"/>
          </p:cNvSpPr>
          <p:nvPr>
            <p:ph idx="1"/>
          </p:nvPr>
        </p:nvSpPr>
        <p:spPr>
          <a:xfrm>
            <a:off x="1103315" y="2060572"/>
            <a:ext cx="4396334" cy="4195760"/>
          </a:xfrm>
        </p:spPr>
        <p:txBody>
          <a:bodyPr/>
          <a:lstStyle>
            <a:lvl1pPr>
              <a:defRPr sz="1800"/>
            </a:lvl1pPr>
            <a:lvl2pPr>
              <a:defRPr sz="1600"/>
            </a:lvl2pPr>
            <a:lvl3pPr>
              <a:defRPr sz="1400"/>
            </a:lvl3pPr>
            <a:lvl4pPr>
              <a:defRPr sz="1200"/>
            </a:lvl4pPr>
            <a:lvl5pPr>
              <a:defRPr sz="12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ABE5CE50-E114-58C1-4DE1-22F075508405}"/>
              </a:ext>
            </a:extLst>
          </p:cNvPr>
          <p:cNvSpPr txBox="1">
            <a:spLocks noGrp="1"/>
          </p:cNvSpPr>
          <p:nvPr>
            <p:ph idx="2"/>
          </p:nvPr>
        </p:nvSpPr>
        <p:spPr>
          <a:xfrm>
            <a:off x="5654494" y="2056092"/>
            <a:ext cx="4396343" cy="4200241"/>
          </a:xfrm>
        </p:spPr>
        <p:txBody>
          <a:bodyPr/>
          <a:lstStyle>
            <a:lvl1pPr>
              <a:defRPr sz="1800"/>
            </a:lvl1pPr>
            <a:lvl2pPr>
              <a:defRPr sz="1600"/>
            </a:lvl2pPr>
            <a:lvl3pPr>
              <a:defRPr sz="1400"/>
            </a:lvl3pPr>
            <a:lvl4pPr>
              <a:defRPr sz="1200"/>
            </a:lvl4pPr>
            <a:lvl5pPr>
              <a:defRPr sz="12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068CBAE8-E259-02D2-2BD8-8EFCAF27CB11}"/>
              </a:ext>
            </a:extLst>
          </p:cNvPr>
          <p:cNvSpPr txBox="1">
            <a:spLocks noGrp="1"/>
          </p:cNvSpPr>
          <p:nvPr>
            <p:ph type="dt" sz="half" idx="7"/>
          </p:nvPr>
        </p:nvSpPr>
        <p:spPr/>
        <p:txBody>
          <a:bodyPr/>
          <a:lstStyle>
            <a:lvl1pPr>
              <a:defRPr/>
            </a:lvl1pPr>
          </a:lstStyle>
          <a:p>
            <a:pPr lvl="0"/>
            <a:fld id="{3D3954DC-FA61-446C-94E1-AD095A5BFD2B}" type="datetime1">
              <a:rPr lang="en-GB"/>
              <a:pPr lvl="0"/>
              <a:t>20/06/2026</a:t>
            </a:fld>
            <a:endParaRPr lang="en-GB"/>
          </a:p>
        </p:txBody>
      </p:sp>
      <p:sp>
        <p:nvSpPr>
          <p:cNvPr id="6" name="Footer Placeholder 5">
            <a:extLst>
              <a:ext uri="{FF2B5EF4-FFF2-40B4-BE49-F238E27FC236}">
                <a16:creationId xmlns:a16="http://schemas.microsoft.com/office/drawing/2014/main" id="{063F28FB-2EAA-7FCC-570A-340E84A618FE}"/>
              </a:ext>
            </a:extLst>
          </p:cNvPr>
          <p:cNvSpPr txBox="1">
            <a:spLocks noGrp="1"/>
          </p:cNvSpPr>
          <p:nvPr>
            <p:ph type="ftr" sz="quarter" idx="9"/>
          </p:nvPr>
        </p:nvSpPr>
        <p:spPr/>
        <p:txBody>
          <a:bodyPr/>
          <a:lstStyle>
            <a:lvl1pPr>
              <a:defRPr/>
            </a:lvl1pPr>
          </a:lstStyle>
          <a:p>
            <a:pPr lvl="0"/>
            <a:endParaRPr lang="en-GB"/>
          </a:p>
        </p:txBody>
      </p:sp>
      <p:sp>
        <p:nvSpPr>
          <p:cNvPr id="7" name="Slide Number Placeholder 6">
            <a:extLst>
              <a:ext uri="{FF2B5EF4-FFF2-40B4-BE49-F238E27FC236}">
                <a16:creationId xmlns:a16="http://schemas.microsoft.com/office/drawing/2014/main" id="{A049E31A-9C93-0379-4A8B-23930970EE5D}"/>
              </a:ext>
            </a:extLst>
          </p:cNvPr>
          <p:cNvSpPr txBox="1">
            <a:spLocks noGrp="1"/>
          </p:cNvSpPr>
          <p:nvPr>
            <p:ph type="sldNum" sz="quarter" idx="8"/>
          </p:nvPr>
        </p:nvSpPr>
        <p:spPr/>
        <p:txBody>
          <a:bodyPr/>
          <a:lstStyle>
            <a:lvl1pPr>
              <a:defRPr/>
            </a:lvl1pPr>
          </a:lstStyle>
          <a:p>
            <a:pPr lvl="0"/>
            <a:fld id="{2E3F37BA-85F3-42E2-BE6F-4F0843A7C65D}" type="slidenum">
              <a:t>‹#›</a:t>
            </a:fld>
            <a:endParaRPr lang="en-GB"/>
          </a:p>
        </p:txBody>
      </p:sp>
    </p:spTree>
    <p:extLst>
      <p:ext uri="{BB962C8B-B14F-4D97-AF65-F5344CB8AC3E}">
        <p14:creationId xmlns:p14="http://schemas.microsoft.com/office/powerpoint/2010/main" val="66328144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E0CA16-998E-2AA3-29E3-D1EDD86ECDEC}"/>
              </a:ext>
            </a:extLst>
          </p:cNvPr>
          <p:cNvSpPr txBox="1">
            <a:spLocks noGrp="1"/>
          </p:cNvSpPr>
          <p:nvPr>
            <p:ph type="title"/>
          </p:nvPr>
        </p:nvSpPr>
        <p:spPr/>
        <p:txBody>
          <a:bodyPr/>
          <a:lstStyle>
            <a:lvl1pPr>
              <a:defRPr/>
            </a:lvl1pPr>
          </a:lstStyle>
          <a:p>
            <a:pPr lvl="0"/>
            <a:r>
              <a:rPr lang="en-GB"/>
              <a:t>Click to edit Master title style</a:t>
            </a:r>
            <a:endParaRPr lang="en-US"/>
          </a:p>
        </p:txBody>
      </p:sp>
      <p:sp>
        <p:nvSpPr>
          <p:cNvPr id="3" name="Text Placeholder 2">
            <a:extLst>
              <a:ext uri="{FF2B5EF4-FFF2-40B4-BE49-F238E27FC236}">
                <a16:creationId xmlns:a16="http://schemas.microsoft.com/office/drawing/2014/main" id="{34BC9E6B-0C06-913F-FDC5-36D10E32BC29}"/>
              </a:ext>
            </a:extLst>
          </p:cNvPr>
          <p:cNvSpPr txBox="1">
            <a:spLocks noGrp="1"/>
          </p:cNvSpPr>
          <p:nvPr>
            <p:ph type="body" idx="1"/>
          </p:nvPr>
        </p:nvSpPr>
        <p:spPr>
          <a:xfrm>
            <a:off x="1103315" y="1904996"/>
            <a:ext cx="4396334" cy="576264"/>
          </a:xfrm>
        </p:spPr>
        <p:txBody>
          <a:bodyPr anchor="b">
            <a:noAutofit/>
          </a:bodyPr>
          <a:lstStyle>
            <a:lvl1pPr marL="0" indent="0">
              <a:buNone/>
              <a:defRPr sz="2400">
                <a:solidFill>
                  <a:srgbClr val="8AD0D6"/>
                </a:solidFill>
              </a:defRPr>
            </a:lvl1pPr>
          </a:lstStyle>
          <a:p>
            <a:pPr lvl="0"/>
            <a:r>
              <a:rPr lang="en-GB"/>
              <a:t>Click to edit Master text styles</a:t>
            </a:r>
          </a:p>
        </p:txBody>
      </p:sp>
      <p:sp>
        <p:nvSpPr>
          <p:cNvPr id="4" name="Content Placeholder 3">
            <a:extLst>
              <a:ext uri="{FF2B5EF4-FFF2-40B4-BE49-F238E27FC236}">
                <a16:creationId xmlns:a16="http://schemas.microsoft.com/office/drawing/2014/main" id="{78AB0CD8-B065-1A0E-1F29-8991F0EA41F7}"/>
              </a:ext>
            </a:extLst>
          </p:cNvPr>
          <p:cNvSpPr txBox="1">
            <a:spLocks noGrp="1"/>
          </p:cNvSpPr>
          <p:nvPr>
            <p:ph idx="2"/>
          </p:nvPr>
        </p:nvSpPr>
        <p:spPr>
          <a:xfrm>
            <a:off x="1103315" y="2514600"/>
            <a:ext cx="4396334" cy="3741733"/>
          </a:xfrm>
        </p:spPr>
        <p:txBody>
          <a:bodyPr/>
          <a:lstStyle>
            <a:lvl1pPr>
              <a:defRPr sz="1800"/>
            </a:lvl1pPr>
            <a:lvl2pPr>
              <a:defRPr sz="1600"/>
            </a:lvl2pPr>
            <a:lvl3pPr>
              <a:defRPr sz="1400"/>
            </a:lvl3pPr>
            <a:lvl4pPr>
              <a:defRPr sz="1200"/>
            </a:lvl4pPr>
            <a:lvl5pPr>
              <a:defRPr sz="12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81107260-9BE2-4407-97AE-20E61CA9B887}"/>
              </a:ext>
            </a:extLst>
          </p:cNvPr>
          <p:cNvSpPr txBox="1">
            <a:spLocks noGrp="1"/>
          </p:cNvSpPr>
          <p:nvPr>
            <p:ph type="body" idx="3"/>
          </p:nvPr>
        </p:nvSpPr>
        <p:spPr>
          <a:xfrm>
            <a:off x="5654494" y="1904996"/>
            <a:ext cx="4396334" cy="576264"/>
          </a:xfrm>
        </p:spPr>
        <p:txBody>
          <a:bodyPr anchor="b">
            <a:noAutofit/>
          </a:bodyPr>
          <a:lstStyle>
            <a:lvl1pPr marL="0" indent="0">
              <a:buNone/>
              <a:defRPr sz="2400">
                <a:solidFill>
                  <a:srgbClr val="8AD0D6"/>
                </a:solidFill>
              </a:defRPr>
            </a:lvl1pPr>
          </a:lstStyle>
          <a:p>
            <a:pPr lvl="0"/>
            <a:r>
              <a:rPr lang="en-GB"/>
              <a:t>Click to edit Master text styles</a:t>
            </a:r>
          </a:p>
        </p:txBody>
      </p:sp>
      <p:sp>
        <p:nvSpPr>
          <p:cNvPr id="6" name="Content Placeholder 5">
            <a:extLst>
              <a:ext uri="{FF2B5EF4-FFF2-40B4-BE49-F238E27FC236}">
                <a16:creationId xmlns:a16="http://schemas.microsoft.com/office/drawing/2014/main" id="{2390C5F2-60C5-E02B-1B99-911F5D23BFE7}"/>
              </a:ext>
            </a:extLst>
          </p:cNvPr>
          <p:cNvSpPr txBox="1">
            <a:spLocks noGrp="1"/>
          </p:cNvSpPr>
          <p:nvPr>
            <p:ph idx="4"/>
          </p:nvPr>
        </p:nvSpPr>
        <p:spPr>
          <a:xfrm>
            <a:off x="5654494" y="2514600"/>
            <a:ext cx="4396334" cy="3741733"/>
          </a:xfrm>
        </p:spPr>
        <p:txBody>
          <a:bodyPr/>
          <a:lstStyle>
            <a:lvl1pPr>
              <a:defRPr sz="1800"/>
            </a:lvl1pPr>
            <a:lvl2pPr>
              <a:defRPr sz="1600"/>
            </a:lvl2pPr>
            <a:lvl3pPr>
              <a:defRPr sz="1400"/>
            </a:lvl3pPr>
            <a:lvl4pPr>
              <a:defRPr sz="1200"/>
            </a:lvl4pPr>
            <a:lvl5pPr>
              <a:defRPr sz="12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8385924F-7BDA-5358-7189-E7BC17F5FF15}"/>
              </a:ext>
            </a:extLst>
          </p:cNvPr>
          <p:cNvSpPr txBox="1">
            <a:spLocks noGrp="1"/>
          </p:cNvSpPr>
          <p:nvPr>
            <p:ph type="dt" sz="half" idx="7"/>
          </p:nvPr>
        </p:nvSpPr>
        <p:spPr/>
        <p:txBody>
          <a:bodyPr/>
          <a:lstStyle>
            <a:lvl1pPr>
              <a:defRPr/>
            </a:lvl1pPr>
          </a:lstStyle>
          <a:p>
            <a:pPr lvl="0"/>
            <a:fld id="{64E42C2F-4AD2-4CB1-95BD-9B81B666486A}" type="datetime1">
              <a:rPr lang="en-GB"/>
              <a:pPr lvl="0"/>
              <a:t>20/06/2026</a:t>
            </a:fld>
            <a:endParaRPr lang="en-GB"/>
          </a:p>
        </p:txBody>
      </p:sp>
      <p:sp>
        <p:nvSpPr>
          <p:cNvPr id="8" name="Footer Placeholder 7">
            <a:extLst>
              <a:ext uri="{FF2B5EF4-FFF2-40B4-BE49-F238E27FC236}">
                <a16:creationId xmlns:a16="http://schemas.microsoft.com/office/drawing/2014/main" id="{4FEDCF2B-8F6A-E62C-3303-84578646D87C}"/>
              </a:ext>
            </a:extLst>
          </p:cNvPr>
          <p:cNvSpPr txBox="1">
            <a:spLocks noGrp="1"/>
          </p:cNvSpPr>
          <p:nvPr>
            <p:ph type="ftr" sz="quarter" idx="9"/>
          </p:nvPr>
        </p:nvSpPr>
        <p:spPr/>
        <p:txBody>
          <a:bodyPr/>
          <a:lstStyle>
            <a:lvl1pPr>
              <a:defRPr/>
            </a:lvl1pPr>
          </a:lstStyle>
          <a:p>
            <a:pPr lvl="0"/>
            <a:endParaRPr lang="en-GB"/>
          </a:p>
        </p:txBody>
      </p:sp>
      <p:sp>
        <p:nvSpPr>
          <p:cNvPr id="9" name="Slide Number Placeholder 8">
            <a:extLst>
              <a:ext uri="{FF2B5EF4-FFF2-40B4-BE49-F238E27FC236}">
                <a16:creationId xmlns:a16="http://schemas.microsoft.com/office/drawing/2014/main" id="{741723FB-9382-08AF-A3AE-033C6D9AEB77}"/>
              </a:ext>
            </a:extLst>
          </p:cNvPr>
          <p:cNvSpPr txBox="1">
            <a:spLocks noGrp="1"/>
          </p:cNvSpPr>
          <p:nvPr>
            <p:ph type="sldNum" sz="quarter" idx="8"/>
          </p:nvPr>
        </p:nvSpPr>
        <p:spPr/>
        <p:txBody>
          <a:bodyPr/>
          <a:lstStyle>
            <a:lvl1pPr>
              <a:defRPr/>
            </a:lvl1pPr>
          </a:lstStyle>
          <a:p>
            <a:pPr lvl="0"/>
            <a:fld id="{4833D905-6ED7-4B2D-9B46-8F8AFDA06ED2}" type="slidenum">
              <a:t>‹#›</a:t>
            </a:fld>
            <a:endParaRPr lang="en-GB"/>
          </a:p>
        </p:txBody>
      </p:sp>
    </p:spTree>
    <p:extLst>
      <p:ext uri="{BB962C8B-B14F-4D97-AF65-F5344CB8AC3E}">
        <p14:creationId xmlns:p14="http://schemas.microsoft.com/office/powerpoint/2010/main" val="65517377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FAF0B8-654B-5D17-8530-8A1F37C0406C}"/>
              </a:ext>
            </a:extLst>
          </p:cNvPr>
          <p:cNvSpPr txBox="1">
            <a:spLocks noGrp="1"/>
          </p:cNvSpPr>
          <p:nvPr>
            <p:ph type="title"/>
          </p:nvPr>
        </p:nvSpPr>
        <p:spPr/>
        <p:txBody>
          <a:bodyPr/>
          <a:lstStyle>
            <a:lvl1pPr>
              <a:defRPr/>
            </a:lvl1pPr>
          </a:lstStyle>
          <a:p>
            <a:pPr lvl="0"/>
            <a:r>
              <a:rPr lang="en-GB"/>
              <a:t>Click to edit Master title style</a:t>
            </a:r>
            <a:endParaRPr lang="en-US"/>
          </a:p>
        </p:txBody>
      </p:sp>
      <p:sp>
        <p:nvSpPr>
          <p:cNvPr id="3" name="Date Placeholder 2">
            <a:extLst>
              <a:ext uri="{FF2B5EF4-FFF2-40B4-BE49-F238E27FC236}">
                <a16:creationId xmlns:a16="http://schemas.microsoft.com/office/drawing/2014/main" id="{89882E86-6784-F8AC-81AF-FFD662C5600E}"/>
              </a:ext>
            </a:extLst>
          </p:cNvPr>
          <p:cNvSpPr txBox="1">
            <a:spLocks noGrp="1"/>
          </p:cNvSpPr>
          <p:nvPr>
            <p:ph type="dt" sz="half" idx="7"/>
          </p:nvPr>
        </p:nvSpPr>
        <p:spPr/>
        <p:txBody>
          <a:bodyPr/>
          <a:lstStyle>
            <a:lvl1pPr>
              <a:defRPr/>
            </a:lvl1pPr>
          </a:lstStyle>
          <a:p>
            <a:pPr lvl="0"/>
            <a:fld id="{C88400C4-3B2D-4553-B128-44E807ADC67F}" type="datetime1">
              <a:rPr lang="en-GB"/>
              <a:pPr lvl="0"/>
              <a:t>20/06/2026</a:t>
            </a:fld>
            <a:endParaRPr lang="en-GB"/>
          </a:p>
        </p:txBody>
      </p:sp>
      <p:sp>
        <p:nvSpPr>
          <p:cNvPr id="4" name="Footer Placeholder 3">
            <a:extLst>
              <a:ext uri="{FF2B5EF4-FFF2-40B4-BE49-F238E27FC236}">
                <a16:creationId xmlns:a16="http://schemas.microsoft.com/office/drawing/2014/main" id="{C5F10CF7-430C-0C84-BFF6-8072A7E3C60D}"/>
              </a:ext>
            </a:extLst>
          </p:cNvPr>
          <p:cNvSpPr txBox="1">
            <a:spLocks noGrp="1"/>
          </p:cNvSpPr>
          <p:nvPr>
            <p:ph type="ftr" sz="quarter" idx="9"/>
          </p:nvPr>
        </p:nvSpPr>
        <p:spPr/>
        <p:txBody>
          <a:bodyPr/>
          <a:lstStyle>
            <a:lvl1pPr>
              <a:defRPr/>
            </a:lvl1pPr>
          </a:lstStyle>
          <a:p>
            <a:pPr lvl="0"/>
            <a:endParaRPr lang="en-GB"/>
          </a:p>
        </p:txBody>
      </p:sp>
      <p:sp>
        <p:nvSpPr>
          <p:cNvPr id="5" name="Slide Number Placeholder 4">
            <a:extLst>
              <a:ext uri="{FF2B5EF4-FFF2-40B4-BE49-F238E27FC236}">
                <a16:creationId xmlns:a16="http://schemas.microsoft.com/office/drawing/2014/main" id="{FA751DCC-AEDF-CC6A-3C5E-868B04471ECB}"/>
              </a:ext>
            </a:extLst>
          </p:cNvPr>
          <p:cNvSpPr txBox="1">
            <a:spLocks noGrp="1"/>
          </p:cNvSpPr>
          <p:nvPr>
            <p:ph type="sldNum" sz="quarter" idx="8"/>
          </p:nvPr>
        </p:nvSpPr>
        <p:spPr/>
        <p:txBody>
          <a:bodyPr/>
          <a:lstStyle>
            <a:lvl1pPr>
              <a:defRPr/>
            </a:lvl1pPr>
          </a:lstStyle>
          <a:p>
            <a:pPr lvl="0"/>
            <a:fld id="{1DF5FE0B-8B02-4B62-A7D5-B8347B128609}" type="slidenum">
              <a:t>‹#›</a:t>
            </a:fld>
            <a:endParaRPr lang="en-GB"/>
          </a:p>
        </p:txBody>
      </p:sp>
    </p:spTree>
    <p:extLst>
      <p:ext uri="{BB962C8B-B14F-4D97-AF65-F5344CB8AC3E}">
        <p14:creationId xmlns:p14="http://schemas.microsoft.com/office/powerpoint/2010/main" val="191096804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DE79EB53-EF8A-3D94-654A-82EDD68361A4}"/>
              </a:ext>
            </a:extLst>
          </p:cNvPr>
          <p:cNvSpPr txBox="1">
            <a:spLocks noGrp="1"/>
          </p:cNvSpPr>
          <p:nvPr>
            <p:ph type="dt" sz="half" idx="7"/>
          </p:nvPr>
        </p:nvSpPr>
        <p:spPr/>
        <p:txBody>
          <a:bodyPr/>
          <a:lstStyle>
            <a:lvl1pPr>
              <a:defRPr/>
            </a:lvl1pPr>
          </a:lstStyle>
          <a:p>
            <a:pPr lvl="0"/>
            <a:fld id="{850F85CB-ECA9-4C36-B9A7-3A1E9C30BDBC}" type="datetime1">
              <a:rPr lang="en-GB"/>
              <a:pPr lvl="0"/>
              <a:t>20/06/2026</a:t>
            </a:fld>
            <a:endParaRPr lang="en-GB"/>
          </a:p>
        </p:txBody>
      </p:sp>
      <p:sp>
        <p:nvSpPr>
          <p:cNvPr id="3" name="Footer Placeholder 2">
            <a:extLst>
              <a:ext uri="{FF2B5EF4-FFF2-40B4-BE49-F238E27FC236}">
                <a16:creationId xmlns:a16="http://schemas.microsoft.com/office/drawing/2014/main" id="{077B3C60-1058-F314-C277-B1D7B51251C1}"/>
              </a:ext>
            </a:extLst>
          </p:cNvPr>
          <p:cNvSpPr txBox="1">
            <a:spLocks noGrp="1"/>
          </p:cNvSpPr>
          <p:nvPr>
            <p:ph type="ftr" sz="quarter" idx="9"/>
          </p:nvPr>
        </p:nvSpPr>
        <p:spPr/>
        <p:txBody>
          <a:bodyPr/>
          <a:lstStyle>
            <a:lvl1pPr>
              <a:defRPr/>
            </a:lvl1pPr>
          </a:lstStyle>
          <a:p>
            <a:pPr lvl="0"/>
            <a:endParaRPr lang="en-GB"/>
          </a:p>
        </p:txBody>
      </p:sp>
      <p:sp>
        <p:nvSpPr>
          <p:cNvPr id="4" name="Slide Number Placeholder 3">
            <a:extLst>
              <a:ext uri="{FF2B5EF4-FFF2-40B4-BE49-F238E27FC236}">
                <a16:creationId xmlns:a16="http://schemas.microsoft.com/office/drawing/2014/main" id="{C9244EF7-7F57-BC7F-2D12-2754DEBBB4CA}"/>
              </a:ext>
            </a:extLst>
          </p:cNvPr>
          <p:cNvSpPr txBox="1">
            <a:spLocks noGrp="1"/>
          </p:cNvSpPr>
          <p:nvPr>
            <p:ph type="sldNum" sz="quarter" idx="8"/>
          </p:nvPr>
        </p:nvSpPr>
        <p:spPr/>
        <p:txBody>
          <a:bodyPr/>
          <a:lstStyle>
            <a:lvl1pPr>
              <a:defRPr/>
            </a:lvl1pPr>
          </a:lstStyle>
          <a:p>
            <a:pPr lvl="0"/>
            <a:fld id="{8D2016B8-FFFC-47B5-B4F8-0AB8E41358D9}" type="slidenum">
              <a:t>‹#›</a:t>
            </a:fld>
            <a:endParaRPr lang="en-GB"/>
          </a:p>
        </p:txBody>
      </p:sp>
    </p:spTree>
    <p:extLst>
      <p:ext uri="{BB962C8B-B14F-4D97-AF65-F5344CB8AC3E}">
        <p14:creationId xmlns:p14="http://schemas.microsoft.com/office/powerpoint/2010/main" val="356121462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E501DB-1F36-C9CD-5A4F-48DFEE750658}"/>
              </a:ext>
            </a:extLst>
          </p:cNvPr>
          <p:cNvSpPr txBox="1">
            <a:spLocks noGrp="1"/>
          </p:cNvSpPr>
          <p:nvPr>
            <p:ph type="title"/>
          </p:nvPr>
        </p:nvSpPr>
        <p:spPr>
          <a:xfrm>
            <a:off x="1154951" y="1447796"/>
            <a:ext cx="3401065" cy="1447796"/>
          </a:xfrm>
        </p:spPr>
        <p:txBody>
          <a:bodyPr anchor="b"/>
          <a:lstStyle>
            <a:lvl1pPr>
              <a:defRPr sz="2400"/>
            </a:lvl1pPr>
          </a:lstStyle>
          <a:p>
            <a:pPr lvl="0"/>
            <a:r>
              <a:rPr lang="en-GB"/>
              <a:t>Click to edit Master title style</a:t>
            </a:r>
            <a:endParaRPr lang="en-US"/>
          </a:p>
        </p:txBody>
      </p:sp>
      <p:sp>
        <p:nvSpPr>
          <p:cNvPr id="3" name="Content Placeholder 2">
            <a:extLst>
              <a:ext uri="{FF2B5EF4-FFF2-40B4-BE49-F238E27FC236}">
                <a16:creationId xmlns:a16="http://schemas.microsoft.com/office/drawing/2014/main" id="{FCB9CD45-5E41-3F26-94FA-F5F56630792A}"/>
              </a:ext>
            </a:extLst>
          </p:cNvPr>
          <p:cNvSpPr txBox="1">
            <a:spLocks noGrp="1"/>
          </p:cNvSpPr>
          <p:nvPr>
            <p:ph idx="1"/>
          </p:nvPr>
        </p:nvSpPr>
        <p:spPr>
          <a:xfrm>
            <a:off x="4784616" y="1447796"/>
            <a:ext cx="5195995" cy="4572000"/>
          </a:xfrm>
        </p:spPr>
        <p:txBody>
          <a:bodyPr anchor="ctr"/>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C7E8DFC6-4063-BF24-D6DE-B77D34464249}"/>
              </a:ext>
            </a:extLst>
          </p:cNvPr>
          <p:cNvSpPr txBox="1">
            <a:spLocks noGrp="1"/>
          </p:cNvSpPr>
          <p:nvPr>
            <p:ph type="body" idx="2"/>
          </p:nvPr>
        </p:nvSpPr>
        <p:spPr>
          <a:xfrm>
            <a:off x="1154951" y="3129277"/>
            <a:ext cx="3401065" cy="2895603"/>
          </a:xfrm>
        </p:spPr>
        <p:txBody>
          <a:bodyPr/>
          <a:lstStyle>
            <a:lvl1pPr marL="0" indent="0">
              <a:buNone/>
              <a:defRPr sz="1400"/>
            </a:lvl1pPr>
          </a:lstStyle>
          <a:p>
            <a:pPr lvl="0"/>
            <a:r>
              <a:rPr lang="en-GB"/>
              <a:t>Click to edit Master text styles</a:t>
            </a:r>
          </a:p>
        </p:txBody>
      </p:sp>
      <p:sp>
        <p:nvSpPr>
          <p:cNvPr id="5" name="Date Placeholder 4">
            <a:extLst>
              <a:ext uri="{FF2B5EF4-FFF2-40B4-BE49-F238E27FC236}">
                <a16:creationId xmlns:a16="http://schemas.microsoft.com/office/drawing/2014/main" id="{8F52DAEC-0197-3DBC-C719-198ADE0036B5}"/>
              </a:ext>
            </a:extLst>
          </p:cNvPr>
          <p:cNvSpPr txBox="1">
            <a:spLocks noGrp="1"/>
          </p:cNvSpPr>
          <p:nvPr>
            <p:ph type="dt" sz="half" idx="7"/>
          </p:nvPr>
        </p:nvSpPr>
        <p:spPr/>
        <p:txBody>
          <a:bodyPr/>
          <a:lstStyle>
            <a:lvl1pPr>
              <a:defRPr/>
            </a:lvl1pPr>
          </a:lstStyle>
          <a:p>
            <a:pPr lvl="0"/>
            <a:fld id="{4C031987-6157-4384-ACBC-43DD8B5455C0}" type="datetime1">
              <a:rPr lang="en-GB"/>
              <a:pPr lvl="0"/>
              <a:t>20/06/2026</a:t>
            </a:fld>
            <a:endParaRPr lang="en-GB"/>
          </a:p>
        </p:txBody>
      </p:sp>
      <p:sp>
        <p:nvSpPr>
          <p:cNvPr id="6" name="Footer Placeholder 5">
            <a:extLst>
              <a:ext uri="{FF2B5EF4-FFF2-40B4-BE49-F238E27FC236}">
                <a16:creationId xmlns:a16="http://schemas.microsoft.com/office/drawing/2014/main" id="{369302C4-49BB-69C5-D0CA-18750AE1C970}"/>
              </a:ext>
            </a:extLst>
          </p:cNvPr>
          <p:cNvSpPr txBox="1">
            <a:spLocks noGrp="1"/>
          </p:cNvSpPr>
          <p:nvPr>
            <p:ph type="ftr" sz="quarter" idx="9"/>
          </p:nvPr>
        </p:nvSpPr>
        <p:spPr/>
        <p:txBody>
          <a:bodyPr/>
          <a:lstStyle>
            <a:lvl1pPr>
              <a:defRPr/>
            </a:lvl1pPr>
          </a:lstStyle>
          <a:p>
            <a:pPr lvl="0"/>
            <a:endParaRPr lang="en-GB"/>
          </a:p>
        </p:txBody>
      </p:sp>
      <p:sp>
        <p:nvSpPr>
          <p:cNvPr id="7" name="Slide Number Placeholder 6">
            <a:extLst>
              <a:ext uri="{FF2B5EF4-FFF2-40B4-BE49-F238E27FC236}">
                <a16:creationId xmlns:a16="http://schemas.microsoft.com/office/drawing/2014/main" id="{439BFCFA-2E8B-23D1-EBD4-3B5C75331296}"/>
              </a:ext>
            </a:extLst>
          </p:cNvPr>
          <p:cNvSpPr txBox="1">
            <a:spLocks noGrp="1"/>
          </p:cNvSpPr>
          <p:nvPr>
            <p:ph type="sldNum" sz="quarter" idx="8"/>
          </p:nvPr>
        </p:nvSpPr>
        <p:spPr/>
        <p:txBody>
          <a:bodyPr/>
          <a:lstStyle>
            <a:lvl1pPr>
              <a:defRPr/>
            </a:lvl1pPr>
          </a:lstStyle>
          <a:p>
            <a:pPr lvl="0"/>
            <a:fld id="{A72ADECE-1A36-40D2-8DE6-ED631A1976B3}" type="slidenum">
              <a:t>‹#›</a:t>
            </a:fld>
            <a:endParaRPr lang="en-GB"/>
          </a:p>
        </p:txBody>
      </p:sp>
    </p:spTree>
    <p:extLst>
      <p:ext uri="{BB962C8B-B14F-4D97-AF65-F5344CB8AC3E}">
        <p14:creationId xmlns:p14="http://schemas.microsoft.com/office/powerpoint/2010/main" val="251905076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64ADE2-232B-78E4-B314-7F1A7CD7190D}"/>
              </a:ext>
            </a:extLst>
          </p:cNvPr>
          <p:cNvSpPr txBox="1">
            <a:spLocks noGrp="1"/>
          </p:cNvSpPr>
          <p:nvPr>
            <p:ph type="title"/>
          </p:nvPr>
        </p:nvSpPr>
        <p:spPr>
          <a:xfrm>
            <a:off x="1153908" y="1854192"/>
            <a:ext cx="5092906" cy="1574807"/>
          </a:xfrm>
        </p:spPr>
        <p:txBody>
          <a:bodyPr anchor="b">
            <a:normAutofit/>
          </a:bodyPr>
          <a:lstStyle>
            <a:lvl1pPr>
              <a:defRPr sz="3600"/>
            </a:lvl1pPr>
          </a:lstStyle>
          <a:p>
            <a:pPr lvl="0"/>
            <a:r>
              <a:rPr lang="en-GB"/>
              <a:t>Click to edit Master title style</a:t>
            </a:r>
            <a:endParaRPr lang="en-US"/>
          </a:p>
        </p:txBody>
      </p:sp>
      <p:sp>
        <p:nvSpPr>
          <p:cNvPr id="3" name="Picture Placeholder 2">
            <a:extLst>
              <a:ext uri="{FF2B5EF4-FFF2-40B4-BE49-F238E27FC236}">
                <a16:creationId xmlns:a16="http://schemas.microsoft.com/office/drawing/2014/main" id="{1ED57A3F-C650-4BAA-020C-BC506E1DC636}"/>
              </a:ext>
            </a:extLst>
          </p:cNvPr>
          <p:cNvSpPr txBox="1">
            <a:spLocks noGrp="1"/>
          </p:cNvSpPr>
          <p:nvPr>
            <p:ph type="pic" idx="1"/>
          </p:nvPr>
        </p:nvSpPr>
        <p:spPr>
          <a:xfrm>
            <a:off x="6949549" y="1143000"/>
            <a:ext cx="3200400" cy="4572000"/>
          </a:xfrm>
          <a:effectLst>
            <a:outerShdw dist="50804" dir="5400000" algn="tl">
              <a:srgbClr val="000000">
                <a:alpha val="43000"/>
              </a:srgbClr>
            </a:outerShdw>
          </a:effectLst>
        </p:spPr>
        <p:txBody>
          <a:bodyPr anchorCtr="1"/>
          <a:lstStyle>
            <a:lvl1pPr marL="0" indent="0" algn="ctr">
              <a:buNone/>
              <a:defRPr sz="1600"/>
            </a:lvl1pPr>
          </a:lstStyle>
          <a:p>
            <a:pPr lvl="0"/>
            <a:r>
              <a:rPr lang="en-GB"/>
              <a:t>Click icon to add picture</a:t>
            </a:r>
            <a:endParaRPr lang="en-US"/>
          </a:p>
        </p:txBody>
      </p:sp>
      <p:sp>
        <p:nvSpPr>
          <p:cNvPr id="4" name="Text Placeholder 3">
            <a:extLst>
              <a:ext uri="{FF2B5EF4-FFF2-40B4-BE49-F238E27FC236}">
                <a16:creationId xmlns:a16="http://schemas.microsoft.com/office/drawing/2014/main" id="{2C8FF319-E413-C868-F268-B880365DC29F}"/>
              </a:ext>
            </a:extLst>
          </p:cNvPr>
          <p:cNvSpPr txBox="1">
            <a:spLocks noGrp="1"/>
          </p:cNvSpPr>
          <p:nvPr>
            <p:ph type="body" idx="2"/>
          </p:nvPr>
        </p:nvSpPr>
        <p:spPr>
          <a:xfrm>
            <a:off x="1154951" y="3657600"/>
            <a:ext cx="5084978" cy="1371600"/>
          </a:xfrm>
        </p:spPr>
        <p:txBody>
          <a:bodyPr/>
          <a:lstStyle>
            <a:lvl1pPr marL="0" indent="0">
              <a:buNone/>
              <a:defRPr sz="1400"/>
            </a:lvl1pPr>
          </a:lstStyle>
          <a:p>
            <a:pPr lvl="0"/>
            <a:r>
              <a:rPr lang="en-GB"/>
              <a:t>Click to edit Master text styles</a:t>
            </a:r>
          </a:p>
        </p:txBody>
      </p:sp>
      <p:sp>
        <p:nvSpPr>
          <p:cNvPr id="5" name="Date Placeholder 4">
            <a:extLst>
              <a:ext uri="{FF2B5EF4-FFF2-40B4-BE49-F238E27FC236}">
                <a16:creationId xmlns:a16="http://schemas.microsoft.com/office/drawing/2014/main" id="{03FF7EA3-41FD-FA5B-69C8-1D96EB61DD54}"/>
              </a:ext>
            </a:extLst>
          </p:cNvPr>
          <p:cNvSpPr txBox="1">
            <a:spLocks noGrp="1"/>
          </p:cNvSpPr>
          <p:nvPr>
            <p:ph type="dt" sz="half" idx="7"/>
          </p:nvPr>
        </p:nvSpPr>
        <p:spPr/>
        <p:txBody>
          <a:bodyPr/>
          <a:lstStyle>
            <a:lvl1pPr>
              <a:defRPr/>
            </a:lvl1pPr>
          </a:lstStyle>
          <a:p>
            <a:pPr lvl="0"/>
            <a:fld id="{887FF8F8-302A-4783-8322-B8958113E625}" type="datetime1">
              <a:rPr lang="en-GB"/>
              <a:pPr lvl="0"/>
              <a:t>20/06/2026</a:t>
            </a:fld>
            <a:endParaRPr lang="en-GB"/>
          </a:p>
        </p:txBody>
      </p:sp>
      <p:sp>
        <p:nvSpPr>
          <p:cNvPr id="6" name="Footer Placeholder 5">
            <a:extLst>
              <a:ext uri="{FF2B5EF4-FFF2-40B4-BE49-F238E27FC236}">
                <a16:creationId xmlns:a16="http://schemas.microsoft.com/office/drawing/2014/main" id="{4A89147C-4D1E-A0A7-DA2A-783AF43C7F44}"/>
              </a:ext>
            </a:extLst>
          </p:cNvPr>
          <p:cNvSpPr txBox="1">
            <a:spLocks noGrp="1"/>
          </p:cNvSpPr>
          <p:nvPr>
            <p:ph type="ftr" sz="quarter" idx="9"/>
          </p:nvPr>
        </p:nvSpPr>
        <p:spPr/>
        <p:txBody>
          <a:bodyPr/>
          <a:lstStyle>
            <a:lvl1pPr>
              <a:defRPr/>
            </a:lvl1pPr>
          </a:lstStyle>
          <a:p>
            <a:pPr lvl="0"/>
            <a:endParaRPr lang="en-GB"/>
          </a:p>
        </p:txBody>
      </p:sp>
      <p:sp>
        <p:nvSpPr>
          <p:cNvPr id="7" name="Slide Number Placeholder 6">
            <a:extLst>
              <a:ext uri="{FF2B5EF4-FFF2-40B4-BE49-F238E27FC236}">
                <a16:creationId xmlns:a16="http://schemas.microsoft.com/office/drawing/2014/main" id="{632DFFF6-02E8-6019-5C9A-64EAD93CAEBD}"/>
              </a:ext>
            </a:extLst>
          </p:cNvPr>
          <p:cNvSpPr txBox="1">
            <a:spLocks noGrp="1"/>
          </p:cNvSpPr>
          <p:nvPr>
            <p:ph type="sldNum" sz="quarter" idx="8"/>
          </p:nvPr>
        </p:nvSpPr>
        <p:spPr/>
        <p:txBody>
          <a:bodyPr/>
          <a:lstStyle>
            <a:lvl1pPr>
              <a:defRPr/>
            </a:lvl1pPr>
          </a:lstStyle>
          <a:p>
            <a:pPr lvl="0"/>
            <a:fld id="{78859C05-C7D1-4CD7-AA1C-B8139C64B26A}" type="slidenum">
              <a:t>‹#›</a:t>
            </a:fld>
            <a:endParaRPr lang="en-GB"/>
          </a:p>
        </p:txBody>
      </p:sp>
    </p:spTree>
    <p:extLst>
      <p:ext uri="{BB962C8B-B14F-4D97-AF65-F5344CB8AC3E}">
        <p14:creationId xmlns:p14="http://schemas.microsoft.com/office/powerpoint/2010/main" val="113123991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F8091E-5CC9-76D8-D11B-6A8FAB2B4054}"/>
              </a:ext>
            </a:extLst>
          </p:cNvPr>
          <p:cNvSpPr txBox="1">
            <a:spLocks noGrp="1"/>
          </p:cNvSpPr>
          <p:nvPr>
            <p:ph type="title"/>
          </p:nvPr>
        </p:nvSpPr>
        <p:spPr>
          <a:xfrm>
            <a:off x="1154960" y="4800590"/>
            <a:ext cx="8825660" cy="566735"/>
          </a:xfrm>
        </p:spPr>
        <p:txBody>
          <a:bodyPr anchor="b">
            <a:normAutofit/>
          </a:bodyPr>
          <a:lstStyle>
            <a:lvl1pPr>
              <a:defRPr sz="2400"/>
            </a:lvl1pPr>
          </a:lstStyle>
          <a:p>
            <a:pPr lvl="0"/>
            <a:r>
              <a:rPr lang="en-GB"/>
              <a:t>Click to edit Master title style</a:t>
            </a:r>
            <a:endParaRPr lang="en-US"/>
          </a:p>
        </p:txBody>
      </p:sp>
      <p:sp>
        <p:nvSpPr>
          <p:cNvPr id="3" name="Picture Placeholder 2">
            <a:extLst>
              <a:ext uri="{FF2B5EF4-FFF2-40B4-BE49-F238E27FC236}">
                <a16:creationId xmlns:a16="http://schemas.microsoft.com/office/drawing/2014/main" id="{DC75CAC9-79C8-8E46-716C-059B93A07EB5}"/>
              </a:ext>
            </a:extLst>
          </p:cNvPr>
          <p:cNvSpPr txBox="1">
            <a:spLocks noGrp="1"/>
          </p:cNvSpPr>
          <p:nvPr>
            <p:ph type="pic" idx="4294967295"/>
          </p:nvPr>
        </p:nvSpPr>
        <p:spPr>
          <a:xfrm>
            <a:off x="1154951" y="685800"/>
            <a:ext cx="8825660" cy="3640665"/>
          </a:xfrm>
          <a:effectLst>
            <a:outerShdw dist="50804" dir="5400000" algn="tl">
              <a:srgbClr val="000000">
                <a:alpha val="43000"/>
              </a:srgbClr>
            </a:outerShdw>
          </a:effectLst>
        </p:spPr>
        <p:txBody>
          <a:bodyPr anchorCtr="1"/>
          <a:lstStyle>
            <a:lvl1pPr marL="0" indent="0" algn="ctr">
              <a:buNone/>
              <a:defRPr sz="1600"/>
            </a:lvl1pPr>
          </a:lstStyle>
          <a:p>
            <a:pPr lvl="0"/>
            <a:r>
              <a:rPr lang="en-GB"/>
              <a:t>Click icon to add picture</a:t>
            </a:r>
            <a:endParaRPr lang="en-US"/>
          </a:p>
        </p:txBody>
      </p:sp>
      <p:sp>
        <p:nvSpPr>
          <p:cNvPr id="4" name="Text Placeholder 3">
            <a:extLst>
              <a:ext uri="{FF2B5EF4-FFF2-40B4-BE49-F238E27FC236}">
                <a16:creationId xmlns:a16="http://schemas.microsoft.com/office/drawing/2014/main" id="{4E525CD3-0293-A02E-96AC-9A32179880EC}"/>
              </a:ext>
            </a:extLst>
          </p:cNvPr>
          <p:cNvSpPr txBox="1">
            <a:spLocks noGrp="1"/>
          </p:cNvSpPr>
          <p:nvPr>
            <p:ph type="body" idx="4294967295"/>
          </p:nvPr>
        </p:nvSpPr>
        <p:spPr>
          <a:xfrm>
            <a:off x="1154960" y="5367326"/>
            <a:ext cx="8825651" cy="493711"/>
          </a:xfrm>
        </p:spPr>
        <p:txBody>
          <a:bodyPr/>
          <a:lstStyle>
            <a:lvl1pPr marL="0" indent="0">
              <a:buNone/>
              <a:defRPr sz="1200"/>
            </a:lvl1pPr>
          </a:lstStyle>
          <a:p>
            <a:pPr lvl="0"/>
            <a:r>
              <a:rPr lang="en-GB"/>
              <a:t>Click to edit Master text styles</a:t>
            </a:r>
          </a:p>
        </p:txBody>
      </p:sp>
      <p:sp>
        <p:nvSpPr>
          <p:cNvPr id="5" name="Date Placeholder 4">
            <a:extLst>
              <a:ext uri="{FF2B5EF4-FFF2-40B4-BE49-F238E27FC236}">
                <a16:creationId xmlns:a16="http://schemas.microsoft.com/office/drawing/2014/main" id="{5486DEDE-FCAD-7C12-944A-FD3CB07BED93}"/>
              </a:ext>
            </a:extLst>
          </p:cNvPr>
          <p:cNvSpPr txBox="1">
            <a:spLocks noGrp="1"/>
          </p:cNvSpPr>
          <p:nvPr>
            <p:ph type="dt" sz="half" idx="7"/>
          </p:nvPr>
        </p:nvSpPr>
        <p:spPr/>
        <p:txBody>
          <a:bodyPr/>
          <a:lstStyle>
            <a:lvl1pPr>
              <a:defRPr/>
            </a:lvl1pPr>
          </a:lstStyle>
          <a:p>
            <a:pPr lvl="0"/>
            <a:fld id="{7AF36517-E212-4C76-AA3C-7115530E4613}" type="datetime1">
              <a:rPr lang="en-GB"/>
              <a:pPr lvl="0"/>
              <a:t>20/06/2026</a:t>
            </a:fld>
            <a:endParaRPr lang="en-GB"/>
          </a:p>
        </p:txBody>
      </p:sp>
      <p:sp>
        <p:nvSpPr>
          <p:cNvPr id="6" name="Footer Placeholder 5">
            <a:extLst>
              <a:ext uri="{FF2B5EF4-FFF2-40B4-BE49-F238E27FC236}">
                <a16:creationId xmlns:a16="http://schemas.microsoft.com/office/drawing/2014/main" id="{7C1F9D0C-CDA5-F716-6E8C-4D52AA7B2F3F}"/>
              </a:ext>
            </a:extLst>
          </p:cNvPr>
          <p:cNvSpPr txBox="1">
            <a:spLocks noGrp="1"/>
          </p:cNvSpPr>
          <p:nvPr>
            <p:ph type="ftr" sz="quarter" idx="9"/>
          </p:nvPr>
        </p:nvSpPr>
        <p:spPr/>
        <p:txBody>
          <a:bodyPr/>
          <a:lstStyle>
            <a:lvl1pPr>
              <a:defRPr/>
            </a:lvl1pPr>
          </a:lstStyle>
          <a:p>
            <a:pPr lvl="0"/>
            <a:endParaRPr lang="en-GB"/>
          </a:p>
        </p:txBody>
      </p:sp>
      <p:sp>
        <p:nvSpPr>
          <p:cNvPr id="7" name="Slide Number Placeholder 6">
            <a:extLst>
              <a:ext uri="{FF2B5EF4-FFF2-40B4-BE49-F238E27FC236}">
                <a16:creationId xmlns:a16="http://schemas.microsoft.com/office/drawing/2014/main" id="{9B443C5C-0256-AB17-8BE0-D24F5EA6C5B3}"/>
              </a:ext>
            </a:extLst>
          </p:cNvPr>
          <p:cNvSpPr txBox="1">
            <a:spLocks noGrp="1"/>
          </p:cNvSpPr>
          <p:nvPr>
            <p:ph type="sldNum" sz="quarter" idx="8"/>
          </p:nvPr>
        </p:nvSpPr>
        <p:spPr/>
        <p:txBody>
          <a:bodyPr/>
          <a:lstStyle>
            <a:lvl1pPr>
              <a:defRPr/>
            </a:lvl1pPr>
          </a:lstStyle>
          <a:p>
            <a:pPr lvl="0"/>
            <a:fld id="{D3067FE0-73F9-47EB-A5FC-B8A96E64060F}" type="slidenum">
              <a:t>‹#›</a:t>
            </a:fld>
            <a:endParaRPr lang="en-GB"/>
          </a:p>
        </p:txBody>
      </p:sp>
    </p:spTree>
    <p:extLst>
      <p:ext uri="{BB962C8B-B14F-4D97-AF65-F5344CB8AC3E}">
        <p14:creationId xmlns:p14="http://schemas.microsoft.com/office/powerpoint/2010/main" val="374230463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52AC74-EABC-4FA5-DA76-4F4F8DA13272}"/>
              </a:ext>
            </a:extLst>
          </p:cNvPr>
          <p:cNvSpPr txBox="1">
            <a:spLocks noGrp="1"/>
          </p:cNvSpPr>
          <p:nvPr>
            <p:ph type="title"/>
          </p:nvPr>
        </p:nvSpPr>
        <p:spPr>
          <a:xfrm>
            <a:off x="1154951" y="1447796"/>
            <a:ext cx="8825660" cy="1981203"/>
          </a:xfrm>
        </p:spPr>
        <p:txBody>
          <a:bodyPr/>
          <a:lstStyle>
            <a:lvl1pPr>
              <a:defRPr sz="4800"/>
            </a:lvl1pPr>
          </a:lstStyle>
          <a:p>
            <a:pPr lvl="0"/>
            <a:r>
              <a:rPr lang="en-GB"/>
              <a:t>Click to edit Master title style</a:t>
            </a:r>
            <a:endParaRPr lang="en-US"/>
          </a:p>
        </p:txBody>
      </p:sp>
      <p:sp>
        <p:nvSpPr>
          <p:cNvPr id="3" name="Text Placeholder 3">
            <a:extLst>
              <a:ext uri="{FF2B5EF4-FFF2-40B4-BE49-F238E27FC236}">
                <a16:creationId xmlns:a16="http://schemas.microsoft.com/office/drawing/2014/main" id="{47BEAFFD-6FCD-2098-CFB8-74D4C8AA3776}"/>
              </a:ext>
            </a:extLst>
          </p:cNvPr>
          <p:cNvSpPr txBox="1">
            <a:spLocks noGrp="1"/>
          </p:cNvSpPr>
          <p:nvPr>
            <p:ph type="body" idx="4294967295"/>
          </p:nvPr>
        </p:nvSpPr>
        <p:spPr>
          <a:xfrm>
            <a:off x="1154951" y="3657600"/>
            <a:ext cx="8825660" cy="2362196"/>
          </a:xfrm>
        </p:spPr>
        <p:txBody>
          <a:bodyPr anchor="ctr"/>
          <a:lstStyle>
            <a:lvl1pPr marL="0" indent="0">
              <a:buNone/>
              <a:defRPr sz="1800"/>
            </a:lvl1pPr>
          </a:lstStyle>
          <a:p>
            <a:pPr lvl="0"/>
            <a:r>
              <a:rPr lang="en-GB"/>
              <a:t>Click to edit Master text styles</a:t>
            </a:r>
          </a:p>
        </p:txBody>
      </p:sp>
      <p:sp>
        <p:nvSpPr>
          <p:cNvPr id="4" name="Date Placeholder 3">
            <a:extLst>
              <a:ext uri="{FF2B5EF4-FFF2-40B4-BE49-F238E27FC236}">
                <a16:creationId xmlns:a16="http://schemas.microsoft.com/office/drawing/2014/main" id="{7CCA6463-1409-5C17-4EE0-0D1A8214F439}"/>
              </a:ext>
            </a:extLst>
          </p:cNvPr>
          <p:cNvSpPr txBox="1">
            <a:spLocks noGrp="1"/>
          </p:cNvSpPr>
          <p:nvPr>
            <p:ph type="dt" sz="half" idx="7"/>
          </p:nvPr>
        </p:nvSpPr>
        <p:spPr/>
        <p:txBody>
          <a:bodyPr/>
          <a:lstStyle>
            <a:lvl1pPr>
              <a:defRPr/>
            </a:lvl1pPr>
          </a:lstStyle>
          <a:p>
            <a:pPr lvl="0"/>
            <a:fld id="{F565DAD4-1DEE-400C-8718-36303B28BB40}" type="datetime1">
              <a:rPr lang="en-GB"/>
              <a:pPr lvl="0"/>
              <a:t>20/06/2026</a:t>
            </a:fld>
            <a:endParaRPr lang="en-GB"/>
          </a:p>
        </p:txBody>
      </p:sp>
      <p:sp>
        <p:nvSpPr>
          <p:cNvPr id="5" name="Footer Placeholder 4">
            <a:extLst>
              <a:ext uri="{FF2B5EF4-FFF2-40B4-BE49-F238E27FC236}">
                <a16:creationId xmlns:a16="http://schemas.microsoft.com/office/drawing/2014/main" id="{39042B1D-92CB-5012-D6FE-71E0127898EE}"/>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C3949A9D-1547-0FE9-84A0-76D2FD4D9238}"/>
              </a:ext>
            </a:extLst>
          </p:cNvPr>
          <p:cNvSpPr txBox="1">
            <a:spLocks noGrp="1"/>
          </p:cNvSpPr>
          <p:nvPr>
            <p:ph type="sldNum" sz="quarter" idx="8"/>
          </p:nvPr>
        </p:nvSpPr>
        <p:spPr/>
        <p:txBody>
          <a:bodyPr/>
          <a:lstStyle>
            <a:lvl1pPr>
              <a:defRPr/>
            </a:lvl1pPr>
          </a:lstStyle>
          <a:p>
            <a:pPr lvl="0"/>
            <a:fld id="{9A55699E-4366-4B59-8FA4-3FA61F9FA6F6}" type="slidenum">
              <a:t>‹#›</a:t>
            </a:fld>
            <a:endParaRPr lang="en-GB"/>
          </a:p>
        </p:txBody>
      </p:sp>
    </p:spTree>
    <p:extLst>
      <p:ext uri="{BB962C8B-B14F-4D97-AF65-F5344CB8AC3E}">
        <p14:creationId xmlns:p14="http://schemas.microsoft.com/office/powerpoint/2010/main" val="136406240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F5488D-4E61-085D-692B-F65F27CA4197}"/>
              </a:ext>
            </a:extLst>
          </p:cNvPr>
          <p:cNvSpPr txBox="1">
            <a:spLocks noGrp="1"/>
          </p:cNvSpPr>
          <p:nvPr>
            <p:ph type="title"/>
          </p:nvPr>
        </p:nvSpPr>
        <p:spPr>
          <a:xfrm>
            <a:off x="1574797" y="1447796"/>
            <a:ext cx="7999317" cy="2323371"/>
          </a:xfrm>
        </p:spPr>
        <p:txBody>
          <a:bodyPr/>
          <a:lstStyle>
            <a:lvl1pPr>
              <a:defRPr sz="4800"/>
            </a:lvl1pPr>
          </a:lstStyle>
          <a:p>
            <a:pPr lvl="0"/>
            <a:r>
              <a:rPr lang="en-GB"/>
              <a:t>Click to edit Master title style</a:t>
            </a:r>
            <a:endParaRPr lang="en-US"/>
          </a:p>
        </p:txBody>
      </p:sp>
      <p:sp>
        <p:nvSpPr>
          <p:cNvPr id="3" name="Text Placeholder 3">
            <a:extLst>
              <a:ext uri="{FF2B5EF4-FFF2-40B4-BE49-F238E27FC236}">
                <a16:creationId xmlns:a16="http://schemas.microsoft.com/office/drawing/2014/main" id="{5535BD39-5B46-E6E3-5AA7-635AECF7BE1D}"/>
              </a:ext>
            </a:extLst>
          </p:cNvPr>
          <p:cNvSpPr txBox="1">
            <a:spLocks noGrp="1"/>
          </p:cNvSpPr>
          <p:nvPr>
            <p:ph type="body" idx="4294967295"/>
          </p:nvPr>
        </p:nvSpPr>
        <p:spPr>
          <a:xfrm>
            <a:off x="1930398" y="3771177"/>
            <a:ext cx="7279648" cy="342177"/>
          </a:xfrm>
        </p:spPr>
        <p:txBody>
          <a:bodyPr/>
          <a:lstStyle>
            <a:lvl1pPr marL="0" indent="0">
              <a:buNone/>
              <a:defRPr sz="1400" cap="small">
                <a:solidFill>
                  <a:srgbClr val="8AD0D6"/>
                </a:solidFill>
              </a:defRPr>
            </a:lvl1pPr>
          </a:lstStyle>
          <a:p>
            <a:pPr lvl="0"/>
            <a:r>
              <a:rPr lang="en-GB"/>
              <a:t>Click to edit Master text styles</a:t>
            </a:r>
          </a:p>
        </p:txBody>
      </p:sp>
      <p:sp>
        <p:nvSpPr>
          <p:cNvPr id="4" name="Text Placeholder 3">
            <a:extLst>
              <a:ext uri="{FF2B5EF4-FFF2-40B4-BE49-F238E27FC236}">
                <a16:creationId xmlns:a16="http://schemas.microsoft.com/office/drawing/2014/main" id="{696255A3-A2B2-4320-4AD1-2759BAC750FD}"/>
              </a:ext>
            </a:extLst>
          </p:cNvPr>
          <p:cNvSpPr txBox="1">
            <a:spLocks noGrp="1"/>
          </p:cNvSpPr>
          <p:nvPr>
            <p:ph type="body" idx="4294967295"/>
          </p:nvPr>
        </p:nvSpPr>
        <p:spPr>
          <a:xfrm>
            <a:off x="1154951" y="4350660"/>
            <a:ext cx="8825660" cy="1676396"/>
          </a:xfrm>
        </p:spPr>
        <p:txBody>
          <a:bodyPr anchor="ctr"/>
          <a:lstStyle>
            <a:lvl1pPr marL="0" indent="0">
              <a:buNone/>
              <a:defRPr sz="1800"/>
            </a:lvl1pPr>
          </a:lstStyle>
          <a:p>
            <a:pPr lvl="0"/>
            <a:r>
              <a:rPr lang="en-GB"/>
              <a:t>Click to edit Master text styles</a:t>
            </a:r>
          </a:p>
        </p:txBody>
      </p:sp>
      <p:sp>
        <p:nvSpPr>
          <p:cNvPr id="5" name="Date Placeholder 3">
            <a:extLst>
              <a:ext uri="{FF2B5EF4-FFF2-40B4-BE49-F238E27FC236}">
                <a16:creationId xmlns:a16="http://schemas.microsoft.com/office/drawing/2014/main" id="{A8CEAAF9-4D7A-D319-9B8B-1963BACB34F4}"/>
              </a:ext>
            </a:extLst>
          </p:cNvPr>
          <p:cNvSpPr txBox="1">
            <a:spLocks noGrp="1"/>
          </p:cNvSpPr>
          <p:nvPr>
            <p:ph type="dt" sz="half" idx="7"/>
          </p:nvPr>
        </p:nvSpPr>
        <p:spPr/>
        <p:txBody>
          <a:bodyPr/>
          <a:lstStyle>
            <a:lvl1pPr>
              <a:defRPr/>
            </a:lvl1pPr>
          </a:lstStyle>
          <a:p>
            <a:pPr lvl="0"/>
            <a:fld id="{BD2E7CA7-EB21-47ED-B0FC-64038EFFD7C3}" type="datetime1">
              <a:rPr lang="en-GB"/>
              <a:pPr lvl="0"/>
              <a:t>20/06/2026</a:t>
            </a:fld>
            <a:endParaRPr lang="en-GB"/>
          </a:p>
        </p:txBody>
      </p:sp>
      <p:sp>
        <p:nvSpPr>
          <p:cNvPr id="6" name="Footer Placeholder 4">
            <a:extLst>
              <a:ext uri="{FF2B5EF4-FFF2-40B4-BE49-F238E27FC236}">
                <a16:creationId xmlns:a16="http://schemas.microsoft.com/office/drawing/2014/main" id="{B95655B5-4E79-FBE9-521D-5FEC27BB05BD}"/>
              </a:ext>
            </a:extLst>
          </p:cNvPr>
          <p:cNvSpPr txBox="1">
            <a:spLocks noGrp="1"/>
          </p:cNvSpPr>
          <p:nvPr>
            <p:ph type="ftr" sz="quarter" idx="9"/>
          </p:nvPr>
        </p:nvSpPr>
        <p:spPr/>
        <p:txBody>
          <a:bodyPr/>
          <a:lstStyle>
            <a:lvl1pPr>
              <a:defRPr/>
            </a:lvl1pPr>
          </a:lstStyle>
          <a:p>
            <a:pPr lvl="0"/>
            <a:endParaRPr lang="en-GB"/>
          </a:p>
        </p:txBody>
      </p:sp>
      <p:sp>
        <p:nvSpPr>
          <p:cNvPr id="7" name="Slide Number Placeholder 5">
            <a:extLst>
              <a:ext uri="{FF2B5EF4-FFF2-40B4-BE49-F238E27FC236}">
                <a16:creationId xmlns:a16="http://schemas.microsoft.com/office/drawing/2014/main" id="{556765DD-4705-E4B9-756E-7CCA7D494CA1}"/>
              </a:ext>
            </a:extLst>
          </p:cNvPr>
          <p:cNvSpPr txBox="1">
            <a:spLocks noGrp="1"/>
          </p:cNvSpPr>
          <p:nvPr>
            <p:ph type="sldNum" sz="quarter" idx="8"/>
          </p:nvPr>
        </p:nvSpPr>
        <p:spPr/>
        <p:txBody>
          <a:bodyPr/>
          <a:lstStyle>
            <a:lvl1pPr>
              <a:defRPr/>
            </a:lvl1pPr>
          </a:lstStyle>
          <a:p>
            <a:pPr lvl="0"/>
            <a:fld id="{32F9EBCE-A3F5-411A-98A9-90D65A12D941}" type="slidenum">
              <a:t>‹#›</a:t>
            </a:fld>
            <a:endParaRPr lang="en-GB"/>
          </a:p>
        </p:txBody>
      </p:sp>
      <p:sp>
        <p:nvSpPr>
          <p:cNvPr id="8" name="TextBox 11">
            <a:extLst>
              <a:ext uri="{FF2B5EF4-FFF2-40B4-BE49-F238E27FC236}">
                <a16:creationId xmlns:a16="http://schemas.microsoft.com/office/drawing/2014/main" id="{8C567DBC-A879-83EA-B0CA-56A7D5F3CC74}"/>
              </a:ext>
            </a:extLst>
          </p:cNvPr>
          <p:cNvSpPr txBox="1"/>
          <p:nvPr/>
        </p:nvSpPr>
        <p:spPr>
          <a:xfrm>
            <a:off x="898297" y="971257"/>
            <a:ext cx="801910" cy="1969773"/>
          </a:xfrm>
          <a:prstGeom prst="rect">
            <a:avLst/>
          </a:prstGeom>
          <a:noFill/>
          <a:ln cap="flat">
            <a:noFill/>
          </a:ln>
        </p:spPr>
        <p:txBody>
          <a:bodyPr vert="horz" wrap="square" lIns="91440" tIns="45720" rIns="91440" bIns="45720" anchor="t" anchorCtr="0" compatLnSpc="1">
            <a:spAutoFit/>
          </a:bodyPr>
          <a:lstStyle/>
          <a:p>
            <a:pPr marL="0" marR="0" lvl="0" indent="0" algn="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2200" b="0" i="0" u="none" strike="noStrike" kern="1200" cap="none" spc="0" baseline="0">
                <a:solidFill>
                  <a:srgbClr val="8AD0D6"/>
                </a:solidFill>
                <a:uFillTx/>
                <a:latin typeface="Arial"/>
              </a:rPr>
              <a:t>“</a:t>
            </a:r>
          </a:p>
        </p:txBody>
      </p:sp>
      <p:sp>
        <p:nvSpPr>
          <p:cNvPr id="9" name="TextBox 14">
            <a:extLst>
              <a:ext uri="{FF2B5EF4-FFF2-40B4-BE49-F238E27FC236}">
                <a16:creationId xmlns:a16="http://schemas.microsoft.com/office/drawing/2014/main" id="{E842E2CA-ACC1-E833-D620-55D3212EB015}"/>
              </a:ext>
            </a:extLst>
          </p:cNvPr>
          <p:cNvSpPr txBox="1"/>
          <p:nvPr/>
        </p:nvSpPr>
        <p:spPr>
          <a:xfrm>
            <a:off x="9330491" y="2613784"/>
            <a:ext cx="801910" cy="1969773"/>
          </a:xfrm>
          <a:prstGeom prst="rect">
            <a:avLst/>
          </a:prstGeom>
          <a:noFill/>
          <a:ln cap="flat">
            <a:noFill/>
          </a:ln>
        </p:spPr>
        <p:txBody>
          <a:bodyPr vert="horz" wrap="square" lIns="91440" tIns="45720" rIns="91440" bIns="45720" anchor="t" anchorCtr="0" compatLnSpc="1">
            <a:spAutoFit/>
          </a:bodyPr>
          <a:lstStyle/>
          <a:p>
            <a:pPr marL="0" marR="0" lvl="0" indent="0" algn="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2200" b="0" i="0" u="none" strike="noStrike" kern="1200" cap="none" spc="0" baseline="0">
                <a:solidFill>
                  <a:srgbClr val="8AD0D6"/>
                </a:solidFill>
                <a:uFillTx/>
                <a:latin typeface="Arial"/>
              </a:rPr>
              <a:t>”</a:t>
            </a:r>
          </a:p>
        </p:txBody>
      </p:sp>
    </p:spTree>
    <p:extLst>
      <p:ext uri="{BB962C8B-B14F-4D97-AF65-F5344CB8AC3E}">
        <p14:creationId xmlns:p14="http://schemas.microsoft.com/office/powerpoint/2010/main" val="333533765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4F0ADC-969B-09BA-4428-0096D0DEB942}"/>
              </a:ext>
            </a:extLst>
          </p:cNvPr>
          <p:cNvSpPr txBox="1">
            <a:spLocks noGrp="1"/>
          </p:cNvSpPr>
          <p:nvPr>
            <p:ph type="title"/>
          </p:nvPr>
        </p:nvSpPr>
        <p:spPr>
          <a:xfrm>
            <a:off x="1154951" y="3124203"/>
            <a:ext cx="8825660" cy="1653180"/>
          </a:xfrm>
        </p:spPr>
        <p:txBody>
          <a:bodyPr anchor="b"/>
          <a:lstStyle>
            <a:lvl1pPr>
              <a:defRPr sz="4000"/>
            </a:lvl1pPr>
          </a:lstStyle>
          <a:p>
            <a:pPr lvl="0"/>
            <a:r>
              <a:rPr lang="en-GB"/>
              <a:t>Click to edit Master title style</a:t>
            </a:r>
            <a:endParaRPr lang="en-US"/>
          </a:p>
        </p:txBody>
      </p:sp>
      <p:sp>
        <p:nvSpPr>
          <p:cNvPr id="3" name="Text Placeholder 2">
            <a:extLst>
              <a:ext uri="{FF2B5EF4-FFF2-40B4-BE49-F238E27FC236}">
                <a16:creationId xmlns:a16="http://schemas.microsoft.com/office/drawing/2014/main" id="{610A8F37-5635-98DB-3D2F-520F12FD898C}"/>
              </a:ext>
            </a:extLst>
          </p:cNvPr>
          <p:cNvSpPr txBox="1">
            <a:spLocks noGrp="1"/>
          </p:cNvSpPr>
          <p:nvPr>
            <p:ph type="body" idx="4294967295"/>
          </p:nvPr>
        </p:nvSpPr>
        <p:spPr>
          <a:xfrm>
            <a:off x="1154951" y="4777383"/>
            <a:ext cx="8825660" cy="860395"/>
          </a:xfrm>
        </p:spPr>
        <p:txBody>
          <a:bodyPr/>
          <a:lstStyle>
            <a:lvl1pPr marL="0" indent="0">
              <a:buNone/>
              <a:defRPr>
                <a:solidFill>
                  <a:srgbClr val="8AD0D6"/>
                </a:solidFill>
              </a:defRPr>
            </a:lvl1pPr>
          </a:lstStyle>
          <a:p>
            <a:pPr lvl="0"/>
            <a:r>
              <a:rPr lang="en-GB"/>
              <a:t>Click to edit Master text styles</a:t>
            </a:r>
          </a:p>
        </p:txBody>
      </p:sp>
      <p:sp>
        <p:nvSpPr>
          <p:cNvPr id="4" name="Date Placeholder 3">
            <a:extLst>
              <a:ext uri="{FF2B5EF4-FFF2-40B4-BE49-F238E27FC236}">
                <a16:creationId xmlns:a16="http://schemas.microsoft.com/office/drawing/2014/main" id="{959D5311-44EF-27FC-DF97-9AF807C00750}"/>
              </a:ext>
            </a:extLst>
          </p:cNvPr>
          <p:cNvSpPr txBox="1">
            <a:spLocks noGrp="1"/>
          </p:cNvSpPr>
          <p:nvPr>
            <p:ph type="dt" sz="half" idx="7"/>
          </p:nvPr>
        </p:nvSpPr>
        <p:spPr/>
        <p:txBody>
          <a:bodyPr/>
          <a:lstStyle>
            <a:lvl1pPr>
              <a:defRPr/>
            </a:lvl1pPr>
          </a:lstStyle>
          <a:p>
            <a:pPr lvl="0"/>
            <a:fld id="{3739F531-52C1-41BC-9250-0BE25A5E963E}" type="datetime1">
              <a:rPr lang="en-GB"/>
              <a:pPr lvl="0"/>
              <a:t>20/06/2026</a:t>
            </a:fld>
            <a:endParaRPr lang="en-GB"/>
          </a:p>
        </p:txBody>
      </p:sp>
      <p:sp>
        <p:nvSpPr>
          <p:cNvPr id="5" name="Footer Placeholder 4">
            <a:extLst>
              <a:ext uri="{FF2B5EF4-FFF2-40B4-BE49-F238E27FC236}">
                <a16:creationId xmlns:a16="http://schemas.microsoft.com/office/drawing/2014/main" id="{4854C1B7-FB9D-252C-2F32-E0E2E62AA657}"/>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CFCC1977-8129-C6BE-3C84-BB4AF9E2AA28}"/>
              </a:ext>
            </a:extLst>
          </p:cNvPr>
          <p:cNvSpPr txBox="1">
            <a:spLocks noGrp="1"/>
          </p:cNvSpPr>
          <p:nvPr>
            <p:ph type="sldNum" sz="quarter" idx="8"/>
          </p:nvPr>
        </p:nvSpPr>
        <p:spPr/>
        <p:txBody>
          <a:bodyPr/>
          <a:lstStyle>
            <a:lvl1pPr>
              <a:defRPr/>
            </a:lvl1pPr>
          </a:lstStyle>
          <a:p>
            <a:pPr lvl="0"/>
            <a:fld id="{8A397DA6-BD59-4BB0-9BC7-C919986B55DE}" type="slidenum">
              <a:t>‹#›</a:t>
            </a:fld>
            <a:endParaRPr lang="en-GB"/>
          </a:p>
        </p:txBody>
      </p:sp>
    </p:spTree>
    <p:extLst>
      <p:ext uri="{BB962C8B-B14F-4D97-AF65-F5344CB8AC3E}">
        <p14:creationId xmlns:p14="http://schemas.microsoft.com/office/powerpoint/2010/main" val="117382613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13F0B7-E144-D2BD-EAF7-24FAE316FDDD}"/>
              </a:ext>
            </a:extLst>
          </p:cNvPr>
          <p:cNvSpPr txBox="1">
            <a:spLocks noGrp="1"/>
          </p:cNvSpPr>
          <p:nvPr>
            <p:ph type="title"/>
          </p:nvPr>
        </p:nvSpPr>
        <p:spPr/>
        <p:txBody>
          <a:bodyPr/>
          <a:lstStyle>
            <a:lvl1pPr>
              <a:defRPr/>
            </a:lvl1pPr>
          </a:lstStyle>
          <a:p>
            <a:pPr lvl="0"/>
            <a:r>
              <a:rPr lang="en-GB"/>
              <a:t>Click to edit Master title style</a:t>
            </a:r>
            <a:endParaRPr lang="en-US"/>
          </a:p>
        </p:txBody>
      </p:sp>
      <p:sp>
        <p:nvSpPr>
          <p:cNvPr id="3" name="Text Placeholder 2">
            <a:extLst>
              <a:ext uri="{FF2B5EF4-FFF2-40B4-BE49-F238E27FC236}">
                <a16:creationId xmlns:a16="http://schemas.microsoft.com/office/drawing/2014/main" id="{0CA7CDD3-026F-29E0-6A46-4B925CD1DAC3}"/>
              </a:ext>
            </a:extLst>
          </p:cNvPr>
          <p:cNvSpPr txBox="1">
            <a:spLocks noGrp="1"/>
          </p:cNvSpPr>
          <p:nvPr>
            <p:ph type="body" idx="4294967295"/>
          </p:nvPr>
        </p:nvSpPr>
        <p:spPr>
          <a:xfrm>
            <a:off x="632947" y="1981203"/>
            <a:ext cx="2946864" cy="576264"/>
          </a:xfrm>
        </p:spPr>
        <p:txBody>
          <a:bodyPr anchor="b">
            <a:noAutofit/>
          </a:bodyPr>
          <a:lstStyle>
            <a:lvl1pPr marL="0" indent="0">
              <a:buNone/>
              <a:defRPr sz="2400">
                <a:solidFill>
                  <a:srgbClr val="8AD0D6"/>
                </a:solidFill>
              </a:defRPr>
            </a:lvl1pPr>
          </a:lstStyle>
          <a:p>
            <a:pPr lvl="0"/>
            <a:r>
              <a:rPr lang="en-GB"/>
              <a:t>Click to edit Master text styles</a:t>
            </a:r>
          </a:p>
        </p:txBody>
      </p:sp>
      <p:sp>
        <p:nvSpPr>
          <p:cNvPr id="4" name="Text Placeholder 3">
            <a:extLst>
              <a:ext uri="{FF2B5EF4-FFF2-40B4-BE49-F238E27FC236}">
                <a16:creationId xmlns:a16="http://schemas.microsoft.com/office/drawing/2014/main" id="{2B5ACCE8-A24E-9724-8071-183F90049CBD}"/>
              </a:ext>
            </a:extLst>
          </p:cNvPr>
          <p:cNvSpPr txBox="1">
            <a:spLocks noGrp="1"/>
          </p:cNvSpPr>
          <p:nvPr>
            <p:ph type="body" idx="4294967295"/>
          </p:nvPr>
        </p:nvSpPr>
        <p:spPr>
          <a:xfrm>
            <a:off x="652460" y="2667003"/>
            <a:ext cx="2927351" cy="3589340"/>
          </a:xfrm>
        </p:spPr>
        <p:txBody>
          <a:bodyPr/>
          <a:lstStyle>
            <a:lvl1pPr marL="0" indent="0">
              <a:buNone/>
              <a:defRPr sz="1400"/>
            </a:lvl1pPr>
          </a:lstStyle>
          <a:p>
            <a:pPr lvl="0"/>
            <a:r>
              <a:rPr lang="en-GB"/>
              <a:t>Click to edit Master text styles</a:t>
            </a:r>
          </a:p>
        </p:txBody>
      </p:sp>
      <p:sp>
        <p:nvSpPr>
          <p:cNvPr id="5" name="Text Placeholder 4">
            <a:extLst>
              <a:ext uri="{FF2B5EF4-FFF2-40B4-BE49-F238E27FC236}">
                <a16:creationId xmlns:a16="http://schemas.microsoft.com/office/drawing/2014/main" id="{EC9E9412-1F33-D4FE-9E08-F50D77A229EF}"/>
              </a:ext>
            </a:extLst>
          </p:cNvPr>
          <p:cNvSpPr txBox="1">
            <a:spLocks noGrp="1"/>
          </p:cNvSpPr>
          <p:nvPr>
            <p:ph type="body" idx="4294967295"/>
          </p:nvPr>
        </p:nvSpPr>
        <p:spPr>
          <a:xfrm>
            <a:off x="3883657" y="1981203"/>
            <a:ext cx="2936238" cy="576264"/>
          </a:xfrm>
        </p:spPr>
        <p:txBody>
          <a:bodyPr anchor="b">
            <a:noAutofit/>
          </a:bodyPr>
          <a:lstStyle>
            <a:lvl1pPr marL="0" indent="0">
              <a:buNone/>
              <a:defRPr sz="2400">
                <a:solidFill>
                  <a:srgbClr val="8AD0D6"/>
                </a:solidFill>
              </a:defRPr>
            </a:lvl1pPr>
          </a:lstStyle>
          <a:p>
            <a:pPr lvl="0"/>
            <a:r>
              <a:rPr lang="en-GB"/>
              <a:t>Click to edit Master text styles</a:t>
            </a:r>
          </a:p>
        </p:txBody>
      </p:sp>
      <p:sp>
        <p:nvSpPr>
          <p:cNvPr id="6" name="Text Placeholder 3">
            <a:extLst>
              <a:ext uri="{FF2B5EF4-FFF2-40B4-BE49-F238E27FC236}">
                <a16:creationId xmlns:a16="http://schemas.microsoft.com/office/drawing/2014/main" id="{05461104-2BC6-7B6C-48A0-1A80BBEAD0A3}"/>
              </a:ext>
            </a:extLst>
          </p:cNvPr>
          <p:cNvSpPr txBox="1">
            <a:spLocks noGrp="1"/>
          </p:cNvSpPr>
          <p:nvPr>
            <p:ph type="body" idx="4294967295"/>
          </p:nvPr>
        </p:nvSpPr>
        <p:spPr>
          <a:xfrm>
            <a:off x="3873105" y="2667003"/>
            <a:ext cx="2946791" cy="3589340"/>
          </a:xfrm>
        </p:spPr>
        <p:txBody>
          <a:bodyPr/>
          <a:lstStyle>
            <a:lvl1pPr marL="0" indent="0">
              <a:buNone/>
              <a:defRPr sz="1400"/>
            </a:lvl1pPr>
          </a:lstStyle>
          <a:p>
            <a:pPr lvl="0"/>
            <a:r>
              <a:rPr lang="en-GB"/>
              <a:t>Click to edit Master text styles</a:t>
            </a:r>
          </a:p>
        </p:txBody>
      </p:sp>
      <p:sp>
        <p:nvSpPr>
          <p:cNvPr id="7" name="Text Placeholder 4">
            <a:extLst>
              <a:ext uri="{FF2B5EF4-FFF2-40B4-BE49-F238E27FC236}">
                <a16:creationId xmlns:a16="http://schemas.microsoft.com/office/drawing/2014/main" id="{11FA802E-F8E2-D8F6-FD4E-2A38554B691F}"/>
              </a:ext>
            </a:extLst>
          </p:cNvPr>
          <p:cNvSpPr txBox="1">
            <a:spLocks noGrp="1"/>
          </p:cNvSpPr>
          <p:nvPr>
            <p:ph type="body" idx="4294967295"/>
          </p:nvPr>
        </p:nvSpPr>
        <p:spPr>
          <a:xfrm>
            <a:off x="7124703" y="1981203"/>
            <a:ext cx="2932115" cy="576264"/>
          </a:xfrm>
        </p:spPr>
        <p:txBody>
          <a:bodyPr anchor="b">
            <a:noAutofit/>
          </a:bodyPr>
          <a:lstStyle>
            <a:lvl1pPr marL="0" indent="0">
              <a:buNone/>
              <a:defRPr sz="2400">
                <a:solidFill>
                  <a:srgbClr val="8AD0D6"/>
                </a:solidFill>
              </a:defRPr>
            </a:lvl1pPr>
          </a:lstStyle>
          <a:p>
            <a:pPr lvl="0"/>
            <a:r>
              <a:rPr lang="en-GB"/>
              <a:t>Click to edit Master text styles</a:t>
            </a:r>
          </a:p>
        </p:txBody>
      </p:sp>
      <p:sp>
        <p:nvSpPr>
          <p:cNvPr id="8" name="Text Placeholder 3">
            <a:extLst>
              <a:ext uri="{FF2B5EF4-FFF2-40B4-BE49-F238E27FC236}">
                <a16:creationId xmlns:a16="http://schemas.microsoft.com/office/drawing/2014/main" id="{182169F8-FC01-5687-B8CD-6E60B61A3DCD}"/>
              </a:ext>
            </a:extLst>
          </p:cNvPr>
          <p:cNvSpPr txBox="1">
            <a:spLocks noGrp="1"/>
          </p:cNvSpPr>
          <p:nvPr>
            <p:ph type="body" idx="4294967295"/>
          </p:nvPr>
        </p:nvSpPr>
        <p:spPr>
          <a:xfrm>
            <a:off x="7124703" y="2667003"/>
            <a:ext cx="2932115" cy="3589340"/>
          </a:xfrm>
        </p:spPr>
        <p:txBody>
          <a:bodyPr/>
          <a:lstStyle>
            <a:lvl1pPr marL="0" indent="0">
              <a:buNone/>
              <a:defRPr sz="1400"/>
            </a:lvl1pPr>
          </a:lstStyle>
          <a:p>
            <a:pPr lvl="0"/>
            <a:r>
              <a:rPr lang="en-GB"/>
              <a:t>Click to edit Master text styles</a:t>
            </a:r>
          </a:p>
        </p:txBody>
      </p:sp>
      <p:cxnSp>
        <p:nvCxnSpPr>
          <p:cNvPr id="9" name="Straight Connector 16">
            <a:extLst>
              <a:ext uri="{FF2B5EF4-FFF2-40B4-BE49-F238E27FC236}">
                <a16:creationId xmlns:a16="http://schemas.microsoft.com/office/drawing/2014/main" id="{D3D2714D-3A7C-DC5D-4E32-82B7D8DB0AAA}"/>
              </a:ext>
            </a:extLst>
          </p:cNvPr>
          <p:cNvCxnSpPr/>
          <p:nvPr/>
        </p:nvCxnSpPr>
        <p:spPr>
          <a:xfrm>
            <a:off x="3726143" y="2133596"/>
            <a:ext cx="0" cy="3962407"/>
          </a:xfrm>
          <a:prstGeom prst="straightConnector1">
            <a:avLst/>
          </a:prstGeom>
          <a:noFill/>
          <a:ln w="12701" cap="rnd">
            <a:solidFill>
              <a:srgbClr val="8AD0D6">
                <a:alpha val="40000"/>
              </a:srgbClr>
            </a:solidFill>
            <a:prstDash val="solid"/>
            <a:miter/>
          </a:ln>
        </p:spPr>
      </p:cxnSp>
      <p:cxnSp>
        <p:nvCxnSpPr>
          <p:cNvPr id="10" name="Straight Connector 17">
            <a:extLst>
              <a:ext uri="{FF2B5EF4-FFF2-40B4-BE49-F238E27FC236}">
                <a16:creationId xmlns:a16="http://schemas.microsoft.com/office/drawing/2014/main" id="{1F05CF26-7ED6-24F9-1837-6A993223FF97}"/>
              </a:ext>
            </a:extLst>
          </p:cNvPr>
          <p:cNvCxnSpPr/>
          <p:nvPr/>
        </p:nvCxnSpPr>
        <p:spPr>
          <a:xfrm>
            <a:off x="6962223" y="2133596"/>
            <a:ext cx="0" cy="3966887"/>
          </a:xfrm>
          <a:prstGeom prst="straightConnector1">
            <a:avLst/>
          </a:prstGeom>
          <a:noFill/>
          <a:ln w="12701" cap="rnd">
            <a:solidFill>
              <a:srgbClr val="8AD0D6">
                <a:alpha val="40000"/>
              </a:srgbClr>
            </a:solidFill>
            <a:prstDash val="solid"/>
            <a:miter/>
          </a:ln>
        </p:spPr>
      </p:cxnSp>
      <p:sp>
        <p:nvSpPr>
          <p:cNvPr id="11" name="Date Placeholder 3">
            <a:extLst>
              <a:ext uri="{FF2B5EF4-FFF2-40B4-BE49-F238E27FC236}">
                <a16:creationId xmlns:a16="http://schemas.microsoft.com/office/drawing/2014/main" id="{D8B59F04-4C89-F28F-7D26-3680D351BC8F}"/>
              </a:ext>
            </a:extLst>
          </p:cNvPr>
          <p:cNvSpPr txBox="1">
            <a:spLocks noGrp="1"/>
          </p:cNvSpPr>
          <p:nvPr>
            <p:ph type="dt" sz="half" idx="7"/>
          </p:nvPr>
        </p:nvSpPr>
        <p:spPr/>
        <p:txBody>
          <a:bodyPr/>
          <a:lstStyle>
            <a:lvl1pPr>
              <a:defRPr/>
            </a:lvl1pPr>
          </a:lstStyle>
          <a:p>
            <a:pPr lvl="0"/>
            <a:fld id="{486BBFCA-78C6-41F1-A2BA-69DDBB3667F0}" type="datetime1">
              <a:rPr lang="en-GB"/>
              <a:pPr lvl="0"/>
              <a:t>20/06/2026</a:t>
            </a:fld>
            <a:endParaRPr lang="en-GB"/>
          </a:p>
        </p:txBody>
      </p:sp>
      <p:sp>
        <p:nvSpPr>
          <p:cNvPr id="12" name="Footer Placeholder 4">
            <a:extLst>
              <a:ext uri="{FF2B5EF4-FFF2-40B4-BE49-F238E27FC236}">
                <a16:creationId xmlns:a16="http://schemas.microsoft.com/office/drawing/2014/main" id="{463F37E7-9E83-D96C-E45F-39194301451D}"/>
              </a:ext>
            </a:extLst>
          </p:cNvPr>
          <p:cNvSpPr txBox="1">
            <a:spLocks noGrp="1"/>
          </p:cNvSpPr>
          <p:nvPr>
            <p:ph type="ftr" sz="quarter" idx="9"/>
          </p:nvPr>
        </p:nvSpPr>
        <p:spPr/>
        <p:txBody>
          <a:bodyPr/>
          <a:lstStyle>
            <a:lvl1pPr>
              <a:defRPr/>
            </a:lvl1pPr>
          </a:lstStyle>
          <a:p>
            <a:pPr lvl="0"/>
            <a:endParaRPr lang="en-GB"/>
          </a:p>
        </p:txBody>
      </p:sp>
      <p:sp>
        <p:nvSpPr>
          <p:cNvPr id="13" name="Slide Number Placeholder 5">
            <a:extLst>
              <a:ext uri="{FF2B5EF4-FFF2-40B4-BE49-F238E27FC236}">
                <a16:creationId xmlns:a16="http://schemas.microsoft.com/office/drawing/2014/main" id="{BE17A418-9337-690D-B7E8-C104529CE854}"/>
              </a:ext>
            </a:extLst>
          </p:cNvPr>
          <p:cNvSpPr txBox="1">
            <a:spLocks noGrp="1"/>
          </p:cNvSpPr>
          <p:nvPr>
            <p:ph type="sldNum" sz="quarter" idx="8"/>
          </p:nvPr>
        </p:nvSpPr>
        <p:spPr/>
        <p:txBody>
          <a:bodyPr/>
          <a:lstStyle>
            <a:lvl1pPr>
              <a:defRPr/>
            </a:lvl1pPr>
          </a:lstStyle>
          <a:p>
            <a:pPr lvl="0"/>
            <a:fld id="{21F70443-E727-4271-909A-0F82019FC308}" type="slidenum">
              <a:t>‹#›</a:t>
            </a:fld>
            <a:endParaRPr lang="en-GB"/>
          </a:p>
        </p:txBody>
      </p:sp>
    </p:spTree>
    <p:extLst>
      <p:ext uri="{BB962C8B-B14F-4D97-AF65-F5344CB8AC3E}">
        <p14:creationId xmlns:p14="http://schemas.microsoft.com/office/powerpoint/2010/main" val="207635869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AB939C-925E-E43A-64BB-5B3873FA3E5A}"/>
              </a:ext>
            </a:extLst>
          </p:cNvPr>
          <p:cNvSpPr txBox="1">
            <a:spLocks noGrp="1"/>
          </p:cNvSpPr>
          <p:nvPr>
            <p:ph type="title"/>
          </p:nvPr>
        </p:nvSpPr>
        <p:spPr/>
        <p:txBody>
          <a:bodyPr/>
          <a:lstStyle>
            <a:lvl1pPr>
              <a:defRPr/>
            </a:lvl1pPr>
          </a:lstStyle>
          <a:p>
            <a:pPr lvl="0"/>
            <a:r>
              <a:rPr lang="en-GB"/>
              <a:t>Click to edit Master title style</a:t>
            </a:r>
            <a:endParaRPr lang="en-US"/>
          </a:p>
        </p:txBody>
      </p:sp>
      <p:sp>
        <p:nvSpPr>
          <p:cNvPr id="3" name="Text Placeholder 2">
            <a:extLst>
              <a:ext uri="{FF2B5EF4-FFF2-40B4-BE49-F238E27FC236}">
                <a16:creationId xmlns:a16="http://schemas.microsoft.com/office/drawing/2014/main" id="{3FADA490-70D9-62F1-C570-983CEF37CEAD}"/>
              </a:ext>
            </a:extLst>
          </p:cNvPr>
          <p:cNvSpPr txBox="1">
            <a:spLocks noGrp="1"/>
          </p:cNvSpPr>
          <p:nvPr>
            <p:ph type="body" idx="4294967295"/>
          </p:nvPr>
        </p:nvSpPr>
        <p:spPr>
          <a:xfrm>
            <a:off x="652460" y="4250945"/>
            <a:ext cx="2940052" cy="576264"/>
          </a:xfrm>
        </p:spPr>
        <p:txBody>
          <a:bodyPr anchor="b">
            <a:noAutofit/>
          </a:bodyPr>
          <a:lstStyle>
            <a:lvl1pPr marL="0" indent="0">
              <a:buNone/>
              <a:defRPr sz="2400">
                <a:solidFill>
                  <a:srgbClr val="8AD0D6"/>
                </a:solidFill>
              </a:defRPr>
            </a:lvl1pPr>
          </a:lstStyle>
          <a:p>
            <a:pPr lvl="0"/>
            <a:r>
              <a:rPr lang="en-GB"/>
              <a:t>Click to edit Master text styles</a:t>
            </a:r>
          </a:p>
        </p:txBody>
      </p:sp>
      <p:sp>
        <p:nvSpPr>
          <p:cNvPr id="4" name="Picture Placeholder 2">
            <a:extLst>
              <a:ext uri="{FF2B5EF4-FFF2-40B4-BE49-F238E27FC236}">
                <a16:creationId xmlns:a16="http://schemas.microsoft.com/office/drawing/2014/main" id="{F1C432AB-E71D-1B18-895D-17CCE8C6D47D}"/>
              </a:ext>
            </a:extLst>
          </p:cNvPr>
          <p:cNvSpPr txBox="1">
            <a:spLocks noGrp="1"/>
          </p:cNvSpPr>
          <p:nvPr>
            <p:ph type="pic" idx="4294967295"/>
          </p:nvPr>
        </p:nvSpPr>
        <p:spPr>
          <a:xfrm>
            <a:off x="652460" y="2209803"/>
            <a:ext cx="2940052" cy="1524003"/>
          </a:xfrm>
          <a:effectLst>
            <a:outerShdw dist="50804" dir="5400000" algn="tl">
              <a:srgbClr val="000000">
                <a:alpha val="43000"/>
              </a:srgbClr>
            </a:outerShdw>
          </a:effectLst>
        </p:spPr>
        <p:txBody>
          <a:bodyPr anchorCtr="1"/>
          <a:lstStyle>
            <a:lvl1pPr marL="0" indent="0" algn="ctr">
              <a:buNone/>
              <a:defRPr sz="1600"/>
            </a:lvl1pPr>
          </a:lstStyle>
          <a:p>
            <a:pPr lvl="0"/>
            <a:r>
              <a:rPr lang="en-GB"/>
              <a:t>Click icon to add picture</a:t>
            </a:r>
            <a:endParaRPr lang="en-US"/>
          </a:p>
        </p:txBody>
      </p:sp>
      <p:sp>
        <p:nvSpPr>
          <p:cNvPr id="5" name="Text Placeholder 3">
            <a:extLst>
              <a:ext uri="{FF2B5EF4-FFF2-40B4-BE49-F238E27FC236}">
                <a16:creationId xmlns:a16="http://schemas.microsoft.com/office/drawing/2014/main" id="{2BC52253-A9E2-B6D0-9FE7-3452D291B8E9}"/>
              </a:ext>
            </a:extLst>
          </p:cNvPr>
          <p:cNvSpPr txBox="1">
            <a:spLocks noGrp="1"/>
          </p:cNvSpPr>
          <p:nvPr>
            <p:ph type="body" idx="4294967295"/>
          </p:nvPr>
        </p:nvSpPr>
        <p:spPr>
          <a:xfrm>
            <a:off x="652460" y="4827209"/>
            <a:ext cx="2940052" cy="659190"/>
          </a:xfrm>
        </p:spPr>
        <p:txBody>
          <a:bodyPr/>
          <a:lstStyle>
            <a:lvl1pPr marL="0" indent="0">
              <a:buNone/>
              <a:defRPr sz="1400"/>
            </a:lvl1pPr>
          </a:lstStyle>
          <a:p>
            <a:pPr lvl="0"/>
            <a:r>
              <a:rPr lang="en-GB"/>
              <a:t>Click to edit Master text styles</a:t>
            </a:r>
          </a:p>
        </p:txBody>
      </p:sp>
      <p:sp>
        <p:nvSpPr>
          <p:cNvPr id="6" name="Text Placeholder 4">
            <a:extLst>
              <a:ext uri="{FF2B5EF4-FFF2-40B4-BE49-F238E27FC236}">
                <a16:creationId xmlns:a16="http://schemas.microsoft.com/office/drawing/2014/main" id="{F94738F8-B8D5-B752-1E53-7964E858E7EB}"/>
              </a:ext>
            </a:extLst>
          </p:cNvPr>
          <p:cNvSpPr txBox="1">
            <a:spLocks noGrp="1"/>
          </p:cNvSpPr>
          <p:nvPr>
            <p:ph type="body" idx="4294967295"/>
          </p:nvPr>
        </p:nvSpPr>
        <p:spPr>
          <a:xfrm>
            <a:off x="3889372" y="4250945"/>
            <a:ext cx="2930523" cy="576264"/>
          </a:xfrm>
        </p:spPr>
        <p:txBody>
          <a:bodyPr anchor="b">
            <a:noAutofit/>
          </a:bodyPr>
          <a:lstStyle>
            <a:lvl1pPr marL="0" indent="0">
              <a:buNone/>
              <a:defRPr sz="2400">
                <a:solidFill>
                  <a:srgbClr val="8AD0D6"/>
                </a:solidFill>
              </a:defRPr>
            </a:lvl1pPr>
          </a:lstStyle>
          <a:p>
            <a:pPr lvl="0"/>
            <a:r>
              <a:rPr lang="en-GB"/>
              <a:t>Click to edit Master text styles</a:t>
            </a:r>
          </a:p>
        </p:txBody>
      </p:sp>
      <p:sp>
        <p:nvSpPr>
          <p:cNvPr id="7" name="Picture Placeholder 2">
            <a:extLst>
              <a:ext uri="{FF2B5EF4-FFF2-40B4-BE49-F238E27FC236}">
                <a16:creationId xmlns:a16="http://schemas.microsoft.com/office/drawing/2014/main" id="{88361B8E-DF7C-66EF-79F0-7DC341690614}"/>
              </a:ext>
            </a:extLst>
          </p:cNvPr>
          <p:cNvSpPr txBox="1">
            <a:spLocks noGrp="1"/>
          </p:cNvSpPr>
          <p:nvPr>
            <p:ph type="pic" idx="4294967295"/>
          </p:nvPr>
        </p:nvSpPr>
        <p:spPr>
          <a:xfrm>
            <a:off x="3889372" y="2209803"/>
            <a:ext cx="2930523" cy="1524003"/>
          </a:xfrm>
          <a:effectLst>
            <a:outerShdw dist="50804" dir="5400000" algn="tl">
              <a:srgbClr val="000000">
                <a:alpha val="43000"/>
              </a:srgbClr>
            </a:outerShdw>
          </a:effectLst>
        </p:spPr>
        <p:txBody>
          <a:bodyPr anchorCtr="1"/>
          <a:lstStyle>
            <a:lvl1pPr marL="0" indent="0" algn="ctr">
              <a:buNone/>
              <a:defRPr sz="1600"/>
            </a:lvl1pPr>
          </a:lstStyle>
          <a:p>
            <a:pPr lvl="0"/>
            <a:r>
              <a:rPr lang="en-GB"/>
              <a:t>Click icon to add picture</a:t>
            </a:r>
            <a:endParaRPr lang="en-US"/>
          </a:p>
        </p:txBody>
      </p:sp>
      <p:sp>
        <p:nvSpPr>
          <p:cNvPr id="8" name="Text Placeholder 3">
            <a:extLst>
              <a:ext uri="{FF2B5EF4-FFF2-40B4-BE49-F238E27FC236}">
                <a16:creationId xmlns:a16="http://schemas.microsoft.com/office/drawing/2014/main" id="{F2041AC9-1691-A69D-8888-CC1FC35DBAA9}"/>
              </a:ext>
            </a:extLst>
          </p:cNvPr>
          <p:cNvSpPr txBox="1">
            <a:spLocks noGrp="1"/>
          </p:cNvSpPr>
          <p:nvPr>
            <p:ph type="body" idx="4294967295"/>
          </p:nvPr>
        </p:nvSpPr>
        <p:spPr>
          <a:xfrm>
            <a:off x="3888019" y="4827209"/>
            <a:ext cx="2934410" cy="659190"/>
          </a:xfrm>
        </p:spPr>
        <p:txBody>
          <a:bodyPr/>
          <a:lstStyle>
            <a:lvl1pPr marL="0" indent="0">
              <a:buNone/>
              <a:defRPr sz="1400"/>
            </a:lvl1pPr>
          </a:lstStyle>
          <a:p>
            <a:pPr lvl="0"/>
            <a:r>
              <a:rPr lang="en-GB"/>
              <a:t>Click to edit Master text styles</a:t>
            </a:r>
          </a:p>
        </p:txBody>
      </p:sp>
      <p:sp>
        <p:nvSpPr>
          <p:cNvPr id="9" name="Text Placeholder 4">
            <a:extLst>
              <a:ext uri="{FF2B5EF4-FFF2-40B4-BE49-F238E27FC236}">
                <a16:creationId xmlns:a16="http://schemas.microsoft.com/office/drawing/2014/main" id="{DF66E856-7F1F-016C-B9CA-B211ABE86A9E}"/>
              </a:ext>
            </a:extLst>
          </p:cNvPr>
          <p:cNvSpPr txBox="1">
            <a:spLocks noGrp="1"/>
          </p:cNvSpPr>
          <p:nvPr>
            <p:ph type="body" idx="4294967295"/>
          </p:nvPr>
        </p:nvSpPr>
        <p:spPr>
          <a:xfrm>
            <a:off x="7124703" y="4250945"/>
            <a:ext cx="2932115" cy="576264"/>
          </a:xfrm>
        </p:spPr>
        <p:txBody>
          <a:bodyPr anchor="b">
            <a:noAutofit/>
          </a:bodyPr>
          <a:lstStyle>
            <a:lvl1pPr marL="0" indent="0">
              <a:buNone/>
              <a:defRPr sz="2400">
                <a:solidFill>
                  <a:srgbClr val="8AD0D6"/>
                </a:solidFill>
              </a:defRPr>
            </a:lvl1pPr>
          </a:lstStyle>
          <a:p>
            <a:pPr lvl="0"/>
            <a:r>
              <a:rPr lang="en-GB"/>
              <a:t>Click to edit Master text styles</a:t>
            </a:r>
          </a:p>
        </p:txBody>
      </p:sp>
      <p:sp>
        <p:nvSpPr>
          <p:cNvPr id="10" name="Picture Placeholder 2">
            <a:extLst>
              <a:ext uri="{FF2B5EF4-FFF2-40B4-BE49-F238E27FC236}">
                <a16:creationId xmlns:a16="http://schemas.microsoft.com/office/drawing/2014/main" id="{FD64E812-BAFA-1891-0D16-0AFBA2616737}"/>
              </a:ext>
            </a:extLst>
          </p:cNvPr>
          <p:cNvSpPr txBox="1">
            <a:spLocks noGrp="1"/>
          </p:cNvSpPr>
          <p:nvPr>
            <p:ph type="pic" idx="4294967295"/>
          </p:nvPr>
        </p:nvSpPr>
        <p:spPr>
          <a:xfrm>
            <a:off x="7124703" y="2209803"/>
            <a:ext cx="2932115" cy="1524003"/>
          </a:xfrm>
          <a:effectLst>
            <a:outerShdw dist="50804" dir="5400000" algn="tl">
              <a:srgbClr val="000000">
                <a:alpha val="43000"/>
              </a:srgbClr>
            </a:outerShdw>
          </a:effectLst>
        </p:spPr>
        <p:txBody>
          <a:bodyPr anchorCtr="1"/>
          <a:lstStyle>
            <a:lvl1pPr marL="0" indent="0" algn="ctr">
              <a:buNone/>
              <a:defRPr sz="1600"/>
            </a:lvl1pPr>
          </a:lstStyle>
          <a:p>
            <a:pPr lvl="0"/>
            <a:r>
              <a:rPr lang="en-GB"/>
              <a:t>Click icon to add picture</a:t>
            </a:r>
            <a:endParaRPr lang="en-US"/>
          </a:p>
        </p:txBody>
      </p:sp>
      <p:sp>
        <p:nvSpPr>
          <p:cNvPr id="11" name="Text Placeholder 3">
            <a:extLst>
              <a:ext uri="{FF2B5EF4-FFF2-40B4-BE49-F238E27FC236}">
                <a16:creationId xmlns:a16="http://schemas.microsoft.com/office/drawing/2014/main" id="{7D92E3AB-08D8-6159-FFA6-3C4D54FD64B6}"/>
              </a:ext>
            </a:extLst>
          </p:cNvPr>
          <p:cNvSpPr txBox="1">
            <a:spLocks noGrp="1"/>
          </p:cNvSpPr>
          <p:nvPr>
            <p:ph type="body" idx="4294967295"/>
          </p:nvPr>
        </p:nvSpPr>
        <p:spPr>
          <a:xfrm>
            <a:off x="7124575" y="4827209"/>
            <a:ext cx="2936001" cy="659190"/>
          </a:xfrm>
        </p:spPr>
        <p:txBody>
          <a:bodyPr/>
          <a:lstStyle>
            <a:lvl1pPr marL="0" indent="0">
              <a:buNone/>
              <a:defRPr sz="1400"/>
            </a:lvl1pPr>
          </a:lstStyle>
          <a:p>
            <a:pPr lvl="0"/>
            <a:r>
              <a:rPr lang="en-GB"/>
              <a:t>Click to edit Master text styles</a:t>
            </a:r>
          </a:p>
        </p:txBody>
      </p:sp>
      <p:cxnSp>
        <p:nvCxnSpPr>
          <p:cNvPr id="12" name="Straight Connector 18">
            <a:extLst>
              <a:ext uri="{FF2B5EF4-FFF2-40B4-BE49-F238E27FC236}">
                <a16:creationId xmlns:a16="http://schemas.microsoft.com/office/drawing/2014/main" id="{395133D9-5A5F-3542-8DCB-89BAEEB5BAA7}"/>
              </a:ext>
            </a:extLst>
          </p:cNvPr>
          <p:cNvCxnSpPr/>
          <p:nvPr/>
        </p:nvCxnSpPr>
        <p:spPr>
          <a:xfrm>
            <a:off x="3726143" y="2133596"/>
            <a:ext cx="0" cy="3962407"/>
          </a:xfrm>
          <a:prstGeom prst="straightConnector1">
            <a:avLst/>
          </a:prstGeom>
          <a:noFill/>
          <a:ln w="12701" cap="rnd">
            <a:solidFill>
              <a:srgbClr val="8AD0D6">
                <a:alpha val="40000"/>
              </a:srgbClr>
            </a:solidFill>
            <a:prstDash val="solid"/>
            <a:miter/>
          </a:ln>
        </p:spPr>
      </p:cxnSp>
      <p:cxnSp>
        <p:nvCxnSpPr>
          <p:cNvPr id="13" name="Straight Connector 19">
            <a:extLst>
              <a:ext uri="{FF2B5EF4-FFF2-40B4-BE49-F238E27FC236}">
                <a16:creationId xmlns:a16="http://schemas.microsoft.com/office/drawing/2014/main" id="{B090DC5F-3082-24B0-3F94-63ACC5CBAB23}"/>
              </a:ext>
            </a:extLst>
          </p:cNvPr>
          <p:cNvCxnSpPr/>
          <p:nvPr/>
        </p:nvCxnSpPr>
        <p:spPr>
          <a:xfrm>
            <a:off x="6962223" y="2133596"/>
            <a:ext cx="0" cy="3966887"/>
          </a:xfrm>
          <a:prstGeom prst="straightConnector1">
            <a:avLst/>
          </a:prstGeom>
          <a:noFill/>
          <a:ln w="12701" cap="rnd">
            <a:solidFill>
              <a:srgbClr val="8AD0D6">
                <a:alpha val="40000"/>
              </a:srgbClr>
            </a:solidFill>
            <a:prstDash val="solid"/>
            <a:miter/>
          </a:ln>
        </p:spPr>
      </p:cxnSp>
      <p:sp>
        <p:nvSpPr>
          <p:cNvPr id="14" name="Date Placeholder 3">
            <a:extLst>
              <a:ext uri="{FF2B5EF4-FFF2-40B4-BE49-F238E27FC236}">
                <a16:creationId xmlns:a16="http://schemas.microsoft.com/office/drawing/2014/main" id="{E39B8990-8749-A5A3-23FE-6436A4B7452E}"/>
              </a:ext>
            </a:extLst>
          </p:cNvPr>
          <p:cNvSpPr txBox="1">
            <a:spLocks noGrp="1"/>
          </p:cNvSpPr>
          <p:nvPr>
            <p:ph type="dt" sz="half" idx="7"/>
          </p:nvPr>
        </p:nvSpPr>
        <p:spPr/>
        <p:txBody>
          <a:bodyPr/>
          <a:lstStyle>
            <a:lvl1pPr>
              <a:defRPr/>
            </a:lvl1pPr>
          </a:lstStyle>
          <a:p>
            <a:pPr lvl="0"/>
            <a:fld id="{BB857104-BD87-4A6F-A738-23035B77C686}" type="datetime1">
              <a:rPr lang="en-GB"/>
              <a:pPr lvl="0"/>
              <a:t>20/06/2026</a:t>
            </a:fld>
            <a:endParaRPr lang="en-GB"/>
          </a:p>
        </p:txBody>
      </p:sp>
      <p:sp>
        <p:nvSpPr>
          <p:cNvPr id="15" name="Footer Placeholder 4">
            <a:extLst>
              <a:ext uri="{FF2B5EF4-FFF2-40B4-BE49-F238E27FC236}">
                <a16:creationId xmlns:a16="http://schemas.microsoft.com/office/drawing/2014/main" id="{7B2BB7AC-6341-ED5A-9251-CC5E698E8208}"/>
              </a:ext>
            </a:extLst>
          </p:cNvPr>
          <p:cNvSpPr txBox="1">
            <a:spLocks noGrp="1"/>
          </p:cNvSpPr>
          <p:nvPr>
            <p:ph type="ftr" sz="quarter" idx="9"/>
          </p:nvPr>
        </p:nvSpPr>
        <p:spPr/>
        <p:txBody>
          <a:bodyPr/>
          <a:lstStyle>
            <a:lvl1pPr>
              <a:defRPr/>
            </a:lvl1pPr>
          </a:lstStyle>
          <a:p>
            <a:pPr lvl="0"/>
            <a:endParaRPr lang="en-GB"/>
          </a:p>
        </p:txBody>
      </p:sp>
      <p:sp>
        <p:nvSpPr>
          <p:cNvPr id="16" name="Slide Number Placeholder 5">
            <a:extLst>
              <a:ext uri="{FF2B5EF4-FFF2-40B4-BE49-F238E27FC236}">
                <a16:creationId xmlns:a16="http://schemas.microsoft.com/office/drawing/2014/main" id="{BB50AAB4-F628-1450-0E2D-9404C9577A04}"/>
              </a:ext>
            </a:extLst>
          </p:cNvPr>
          <p:cNvSpPr txBox="1">
            <a:spLocks noGrp="1"/>
          </p:cNvSpPr>
          <p:nvPr>
            <p:ph type="sldNum" sz="quarter" idx="8"/>
          </p:nvPr>
        </p:nvSpPr>
        <p:spPr/>
        <p:txBody>
          <a:bodyPr/>
          <a:lstStyle>
            <a:lvl1pPr>
              <a:defRPr/>
            </a:lvl1pPr>
          </a:lstStyle>
          <a:p>
            <a:pPr lvl="0"/>
            <a:fld id="{66CCE57F-E514-4113-987B-D7B264A33CC4}" type="slidenum">
              <a:t>‹#›</a:t>
            </a:fld>
            <a:endParaRPr lang="en-GB"/>
          </a:p>
        </p:txBody>
      </p:sp>
    </p:spTree>
    <p:extLst>
      <p:ext uri="{BB962C8B-B14F-4D97-AF65-F5344CB8AC3E}">
        <p14:creationId xmlns:p14="http://schemas.microsoft.com/office/powerpoint/2010/main" val="311258808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3AFAD8-343A-D61D-9E18-950F0A349ED1}"/>
              </a:ext>
            </a:extLst>
          </p:cNvPr>
          <p:cNvSpPr txBox="1">
            <a:spLocks noGrp="1"/>
          </p:cNvSpPr>
          <p:nvPr>
            <p:ph type="title"/>
          </p:nvPr>
        </p:nvSpPr>
        <p:spPr/>
        <p:txBody>
          <a:bodyPr/>
          <a:lstStyle>
            <a:lvl1pPr>
              <a:defRPr/>
            </a:lvl1pPr>
          </a:lstStyle>
          <a:p>
            <a:pPr lvl="0"/>
            <a:r>
              <a:rPr lang="en-GB"/>
              <a:t>Click to edit Master title style</a:t>
            </a:r>
            <a:endParaRPr lang="en-US"/>
          </a:p>
        </p:txBody>
      </p:sp>
      <p:sp>
        <p:nvSpPr>
          <p:cNvPr id="3" name="Vertical Text Placeholder 2">
            <a:extLst>
              <a:ext uri="{FF2B5EF4-FFF2-40B4-BE49-F238E27FC236}">
                <a16:creationId xmlns:a16="http://schemas.microsoft.com/office/drawing/2014/main" id="{D549CB77-AE8E-E641-FFF2-F5EC05E7E0D1}"/>
              </a:ext>
            </a:extLst>
          </p:cNvPr>
          <p:cNvSpPr txBox="1">
            <a:spLocks noGrp="1"/>
          </p:cNvSpPr>
          <p:nvPr>
            <p:ph type="body" orient="vert" idx="1"/>
          </p:nvPr>
        </p:nvSpPr>
        <p:spPr/>
        <p:txBody>
          <a:bodyPr vert="eaVert"/>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8507ADDF-EAF7-DFF5-0AB6-030C39BC2190}"/>
              </a:ext>
            </a:extLst>
          </p:cNvPr>
          <p:cNvSpPr txBox="1">
            <a:spLocks noGrp="1"/>
          </p:cNvSpPr>
          <p:nvPr>
            <p:ph type="dt" sz="half" idx="7"/>
          </p:nvPr>
        </p:nvSpPr>
        <p:spPr/>
        <p:txBody>
          <a:bodyPr/>
          <a:lstStyle>
            <a:lvl1pPr>
              <a:defRPr/>
            </a:lvl1pPr>
          </a:lstStyle>
          <a:p>
            <a:pPr lvl="0"/>
            <a:fld id="{07AF25A2-E41E-4612-8829-DF337E499805}" type="datetime1">
              <a:rPr lang="en-GB"/>
              <a:pPr lvl="0"/>
              <a:t>20/06/2026</a:t>
            </a:fld>
            <a:endParaRPr lang="en-GB"/>
          </a:p>
        </p:txBody>
      </p:sp>
      <p:sp>
        <p:nvSpPr>
          <p:cNvPr id="5" name="Footer Placeholder 4">
            <a:extLst>
              <a:ext uri="{FF2B5EF4-FFF2-40B4-BE49-F238E27FC236}">
                <a16:creationId xmlns:a16="http://schemas.microsoft.com/office/drawing/2014/main" id="{DCFF47AA-17A0-F540-560B-34B18A9119D8}"/>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86C9F7F4-C11E-5B43-7182-1FF5DAC15D29}"/>
              </a:ext>
            </a:extLst>
          </p:cNvPr>
          <p:cNvSpPr txBox="1">
            <a:spLocks noGrp="1"/>
          </p:cNvSpPr>
          <p:nvPr>
            <p:ph type="sldNum" sz="quarter" idx="8"/>
          </p:nvPr>
        </p:nvSpPr>
        <p:spPr/>
        <p:txBody>
          <a:bodyPr/>
          <a:lstStyle>
            <a:lvl1pPr>
              <a:defRPr/>
            </a:lvl1pPr>
          </a:lstStyle>
          <a:p>
            <a:pPr lvl="0"/>
            <a:fld id="{734BA66A-C71B-40E7-8E90-59F0EDDF2C41}" type="slidenum">
              <a:t>‹#›</a:t>
            </a:fld>
            <a:endParaRPr lang="en-GB"/>
          </a:p>
        </p:txBody>
      </p:sp>
    </p:spTree>
    <p:extLst>
      <p:ext uri="{BB962C8B-B14F-4D97-AF65-F5344CB8AC3E}">
        <p14:creationId xmlns:p14="http://schemas.microsoft.com/office/powerpoint/2010/main" val="28861020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E779F19-ECEA-64EB-AB9A-346D959CC66F}"/>
              </a:ext>
            </a:extLst>
          </p:cNvPr>
          <p:cNvSpPr txBox="1">
            <a:spLocks noGrp="1"/>
          </p:cNvSpPr>
          <p:nvPr>
            <p:ph type="title" orient="vert"/>
          </p:nvPr>
        </p:nvSpPr>
        <p:spPr>
          <a:xfrm>
            <a:off x="8304215" y="430216"/>
            <a:ext cx="1752603" cy="5826127"/>
          </a:xfrm>
        </p:spPr>
        <p:txBody>
          <a:bodyPr vert="eaVert" anchor="b"/>
          <a:lstStyle>
            <a:lvl1pPr>
              <a:defRPr/>
            </a:lvl1pPr>
          </a:lstStyle>
          <a:p>
            <a:pPr lvl="0"/>
            <a:r>
              <a:rPr lang="en-GB"/>
              <a:t>Click to edit Master title style</a:t>
            </a:r>
            <a:endParaRPr lang="en-US"/>
          </a:p>
        </p:txBody>
      </p:sp>
      <p:sp>
        <p:nvSpPr>
          <p:cNvPr id="3" name="Vertical Text Placeholder 2">
            <a:extLst>
              <a:ext uri="{FF2B5EF4-FFF2-40B4-BE49-F238E27FC236}">
                <a16:creationId xmlns:a16="http://schemas.microsoft.com/office/drawing/2014/main" id="{B0973D01-A772-B818-E973-8ED8789A10CD}"/>
              </a:ext>
            </a:extLst>
          </p:cNvPr>
          <p:cNvSpPr txBox="1">
            <a:spLocks noGrp="1"/>
          </p:cNvSpPr>
          <p:nvPr>
            <p:ph type="body" orient="vert" idx="1"/>
          </p:nvPr>
        </p:nvSpPr>
        <p:spPr>
          <a:xfrm>
            <a:off x="652460" y="887416"/>
            <a:ext cx="7423144" cy="5368927"/>
          </a:xfrm>
        </p:spPr>
        <p:txBody>
          <a:bodyPr vert="eaVert"/>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BFCAFA8F-1196-BD35-1264-6240351A1C1D}"/>
              </a:ext>
            </a:extLst>
          </p:cNvPr>
          <p:cNvSpPr txBox="1">
            <a:spLocks noGrp="1"/>
          </p:cNvSpPr>
          <p:nvPr>
            <p:ph type="dt" sz="half" idx="7"/>
          </p:nvPr>
        </p:nvSpPr>
        <p:spPr/>
        <p:txBody>
          <a:bodyPr/>
          <a:lstStyle>
            <a:lvl1pPr>
              <a:defRPr/>
            </a:lvl1pPr>
          </a:lstStyle>
          <a:p>
            <a:pPr lvl="0"/>
            <a:fld id="{66A61371-EDA6-4C4E-9963-24AC7BBAFA13}" type="datetime1">
              <a:rPr lang="en-GB"/>
              <a:pPr lvl="0"/>
              <a:t>20/06/2026</a:t>
            </a:fld>
            <a:endParaRPr lang="en-GB"/>
          </a:p>
        </p:txBody>
      </p:sp>
      <p:sp>
        <p:nvSpPr>
          <p:cNvPr id="5" name="Footer Placeholder 4">
            <a:extLst>
              <a:ext uri="{FF2B5EF4-FFF2-40B4-BE49-F238E27FC236}">
                <a16:creationId xmlns:a16="http://schemas.microsoft.com/office/drawing/2014/main" id="{1F67E690-556E-F323-754A-AFA1F874BC89}"/>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FE32D2B4-A65A-0412-BAD2-B21DC77DFD48}"/>
              </a:ext>
            </a:extLst>
          </p:cNvPr>
          <p:cNvSpPr txBox="1">
            <a:spLocks noGrp="1"/>
          </p:cNvSpPr>
          <p:nvPr>
            <p:ph type="sldNum" sz="quarter" idx="8"/>
          </p:nvPr>
        </p:nvSpPr>
        <p:spPr/>
        <p:txBody>
          <a:bodyPr/>
          <a:lstStyle>
            <a:lvl1pPr>
              <a:defRPr/>
            </a:lvl1pPr>
          </a:lstStyle>
          <a:p>
            <a:pPr lvl="0"/>
            <a:fld id="{68301891-BB3C-4188-84E4-DA8E00D5B6CF}" type="slidenum">
              <a:t>‹#›</a:t>
            </a:fld>
            <a:endParaRPr lang="en-GB"/>
          </a:p>
        </p:txBody>
      </p:sp>
    </p:spTree>
    <p:extLst>
      <p:ext uri="{BB962C8B-B14F-4D97-AF65-F5344CB8AC3E}">
        <p14:creationId xmlns:p14="http://schemas.microsoft.com/office/powerpoint/2010/main" val="25714719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3.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2.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image" Target="../media/image5.png"/><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4.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a:blip r:embed="rId19"/>
          <a:stretch>
            <a:fillRect/>
          </a:stretch>
        </a:blipFill>
        <a:effectLst/>
      </p:bgPr>
    </p:bg>
    <p:spTree>
      <p:nvGrpSpPr>
        <p:cNvPr id="1" name=""/>
        <p:cNvGrpSpPr/>
        <p:nvPr/>
      </p:nvGrpSpPr>
      <p:grpSpPr>
        <a:xfrm>
          <a:off x="0" y="0"/>
          <a:ext cx="0" cy="0"/>
          <a:chOff x="0" y="0"/>
          <a:chExt cx="0" cy="0"/>
        </a:xfrm>
      </p:grpSpPr>
      <p:pic>
        <p:nvPicPr>
          <p:cNvPr id="2" name="Picture 7">
            <a:extLst>
              <a:ext uri="{FF2B5EF4-FFF2-40B4-BE49-F238E27FC236}">
                <a16:creationId xmlns:a16="http://schemas.microsoft.com/office/drawing/2014/main" id="{A4F7CEC9-E76C-250F-F2F3-AABDFDBB3A32}"/>
              </a:ext>
            </a:extLst>
          </p:cNvPr>
          <p:cNvPicPr>
            <a:picLocks noChangeAspect="1"/>
          </p:cNvPicPr>
          <p:nvPr/>
        </p:nvPicPr>
        <p:blipFill>
          <a:blip r:embed="rId20"/>
          <a:srcRect l="3613"/>
          <a:stretch>
            <a:fillRect/>
          </a:stretch>
        </p:blipFill>
        <p:spPr>
          <a:xfrm>
            <a:off x="0" y="2669682"/>
            <a:ext cx="4037011" cy="4188317"/>
          </a:xfrm>
          <a:prstGeom prst="rect">
            <a:avLst/>
          </a:prstGeom>
          <a:noFill/>
          <a:ln cap="flat">
            <a:noFill/>
          </a:ln>
        </p:spPr>
      </p:pic>
      <p:pic>
        <p:nvPicPr>
          <p:cNvPr id="3" name="Picture 6">
            <a:extLst>
              <a:ext uri="{FF2B5EF4-FFF2-40B4-BE49-F238E27FC236}">
                <a16:creationId xmlns:a16="http://schemas.microsoft.com/office/drawing/2014/main" id="{2EA69E8D-599B-FD81-3CF0-D421E04070C8}"/>
              </a:ext>
            </a:extLst>
          </p:cNvPr>
          <p:cNvPicPr>
            <a:picLocks noChangeAspect="1"/>
          </p:cNvPicPr>
          <p:nvPr/>
        </p:nvPicPr>
        <p:blipFill>
          <a:blip r:embed="rId21"/>
          <a:srcRect l="35640"/>
          <a:stretch>
            <a:fillRect/>
          </a:stretch>
        </p:blipFill>
        <p:spPr>
          <a:xfrm>
            <a:off x="0" y="2892347"/>
            <a:ext cx="1522411" cy="2365452"/>
          </a:xfrm>
          <a:prstGeom prst="rect">
            <a:avLst/>
          </a:prstGeom>
          <a:noFill/>
          <a:ln cap="flat">
            <a:noFill/>
          </a:ln>
        </p:spPr>
      </p:pic>
      <p:sp>
        <p:nvSpPr>
          <p:cNvPr id="4" name="Oval 15">
            <a:extLst>
              <a:ext uri="{FF2B5EF4-FFF2-40B4-BE49-F238E27FC236}">
                <a16:creationId xmlns:a16="http://schemas.microsoft.com/office/drawing/2014/main" id="{087F1162-DD24-BE8C-68BC-41C609BE53C8}"/>
              </a:ext>
            </a:extLst>
          </p:cNvPr>
          <p:cNvSpPr/>
          <p:nvPr/>
        </p:nvSpPr>
        <p:spPr>
          <a:xfrm>
            <a:off x="8609011" y="1676396"/>
            <a:ext cx="2819396" cy="281939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gradFill>
            <a:gsLst>
              <a:gs pos="0">
                <a:srgbClr val="50B9C1">
                  <a:alpha val="7000"/>
                </a:srgbClr>
              </a:gs>
              <a:gs pos="100000">
                <a:srgbClr val="50B9C1">
                  <a:alpha val="6000"/>
                </a:srgbClr>
              </a:gs>
            </a:gsLst>
            <a:path path="circle">
              <a:fillToRect l="50000" t="50000" r="50000" b="50000"/>
            </a:path>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pic>
        <p:nvPicPr>
          <p:cNvPr id="5" name="Picture 8">
            <a:extLst>
              <a:ext uri="{FF2B5EF4-FFF2-40B4-BE49-F238E27FC236}">
                <a16:creationId xmlns:a16="http://schemas.microsoft.com/office/drawing/2014/main" id="{E97F0BC0-46A2-6E8C-8717-3C2E3170F3A5}"/>
              </a:ext>
            </a:extLst>
          </p:cNvPr>
          <p:cNvPicPr>
            <a:picLocks noChangeAspect="1"/>
          </p:cNvPicPr>
          <p:nvPr/>
        </p:nvPicPr>
        <p:blipFill>
          <a:blip r:embed="rId22"/>
          <a:srcRect t="28813"/>
          <a:stretch>
            <a:fillRect/>
          </a:stretch>
        </p:blipFill>
        <p:spPr>
          <a:xfrm>
            <a:off x="7999408" y="0"/>
            <a:ext cx="1603391" cy="1141408"/>
          </a:xfrm>
          <a:prstGeom prst="rect">
            <a:avLst/>
          </a:prstGeom>
          <a:noFill/>
          <a:ln cap="flat">
            <a:noFill/>
          </a:ln>
        </p:spPr>
      </p:pic>
      <p:pic>
        <p:nvPicPr>
          <p:cNvPr id="6" name="Picture 9">
            <a:extLst>
              <a:ext uri="{FF2B5EF4-FFF2-40B4-BE49-F238E27FC236}">
                <a16:creationId xmlns:a16="http://schemas.microsoft.com/office/drawing/2014/main" id="{45AE7637-EBF5-D9C0-3B07-CCB263F7A7D8}"/>
              </a:ext>
            </a:extLst>
          </p:cNvPr>
          <p:cNvPicPr>
            <a:picLocks noChangeAspect="1"/>
          </p:cNvPicPr>
          <p:nvPr/>
        </p:nvPicPr>
        <p:blipFill>
          <a:blip r:embed="rId23"/>
          <a:srcRect b="23320"/>
          <a:stretch>
            <a:fillRect/>
          </a:stretch>
        </p:blipFill>
        <p:spPr>
          <a:xfrm>
            <a:off x="8605875" y="6096003"/>
            <a:ext cx="993733" cy="761996"/>
          </a:xfrm>
          <a:prstGeom prst="rect">
            <a:avLst/>
          </a:prstGeom>
          <a:noFill/>
          <a:ln cap="flat">
            <a:noFill/>
          </a:ln>
        </p:spPr>
      </p:pic>
      <p:sp>
        <p:nvSpPr>
          <p:cNvPr id="7" name="Rectangle 13">
            <a:extLst>
              <a:ext uri="{FF2B5EF4-FFF2-40B4-BE49-F238E27FC236}">
                <a16:creationId xmlns:a16="http://schemas.microsoft.com/office/drawing/2014/main" id="{A590AFCD-AC52-1F53-F934-A928B176CB64}"/>
              </a:ext>
            </a:extLst>
          </p:cNvPr>
          <p:cNvSpPr/>
          <p:nvPr/>
        </p:nvSpPr>
        <p:spPr>
          <a:xfrm>
            <a:off x="10437811" y="0"/>
            <a:ext cx="685800" cy="1143000"/>
          </a:xfrm>
          <a:prstGeom prst="rect">
            <a:avLst/>
          </a:prstGeom>
          <a:solidFill>
            <a:srgbClr val="B01513"/>
          </a:solidFill>
          <a:ln cap="flat">
            <a:noFill/>
            <a:prstDash val="solid"/>
          </a:ln>
          <a:effectLst>
            <a:outerShdw dist="25402" dir="5400000" algn="tl">
              <a:srgbClr val="000000">
                <a:alpha val="45000"/>
              </a:srgbClr>
            </a:outerShdw>
          </a:effectLst>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8" name="Title Placeholder 1">
            <a:extLst>
              <a:ext uri="{FF2B5EF4-FFF2-40B4-BE49-F238E27FC236}">
                <a16:creationId xmlns:a16="http://schemas.microsoft.com/office/drawing/2014/main" id="{270B7B42-F8B7-95F8-6859-12357F2BF7E4}"/>
              </a:ext>
            </a:extLst>
          </p:cNvPr>
          <p:cNvSpPr txBox="1">
            <a:spLocks noGrp="1"/>
          </p:cNvSpPr>
          <p:nvPr>
            <p:ph type="title"/>
          </p:nvPr>
        </p:nvSpPr>
        <p:spPr>
          <a:xfrm>
            <a:off x="646115" y="452719"/>
            <a:ext cx="9404722" cy="1400531"/>
          </a:xfrm>
          <a:prstGeom prst="rect">
            <a:avLst/>
          </a:prstGeom>
          <a:noFill/>
          <a:ln>
            <a:noFill/>
          </a:ln>
        </p:spPr>
        <p:txBody>
          <a:bodyPr vert="horz" wrap="square" lIns="91440" tIns="45720" rIns="91440" bIns="45720" anchor="t" anchorCtr="0" compatLnSpc="1">
            <a:noAutofit/>
          </a:bodyPr>
          <a:lstStyle/>
          <a:p>
            <a:pPr lvl="0"/>
            <a:r>
              <a:rPr lang="en-GB"/>
              <a:t>Click to edit Master title style</a:t>
            </a:r>
            <a:endParaRPr lang="en-US"/>
          </a:p>
        </p:txBody>
      </p:sp>
      <p:sp>
        <p:nvSpPr>
          <p:cNvPr id="9" name="Text Placeholder 2">
            <a:extLst>
              <a:ext uri="{FF2B5EF4-FFF2-40B4-BE49-F238E27FC236}">
                <a16:creationId xmlns:a16="http://schemas.microsoft.com/office/drawing/2014/main" id="{529AE47F-1A53-779C-7B06-211B216F0560}"/>
              </a:ext>
            </a:extLst>
          </p:cNvPr>
          <p:cNvSpPr txBox="1">
            <a:spLocks noGrp="1"/>
          </p:cNvSpPr>
          <p:nvPr>
            <p:ph type="body" idx="1"/>
          </p:nvPr>
        </p:nvSpPr>
        <p:spPr>
          <a:xfrm>
            <a:off x="1103315" y="2052919"/>
            <a:ext cx="8946544" cy="4195477"/>
          </a:xfrm>
          <a:prstGeom prst="rect">
            <a:avLst/>
          </a:prstGeom>
          <a:noFill/>
          <a:ln>
            <a:noFill/>
          </a:ln>
        </p:spPr>
        <p:txBody>
          <a:bodyPr vert="horz" wrap="square" lIns="91440" tIns="45720" rIns="91440" bIns="45720" anchor="t" anchorCtr="0" compatLnSpc="1">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10" name="Date Placeholder 3">
            <a:extLst>
              <a:ext uri="{FF2B5EF4-FFF2-40B4-BE49-F238E27FC236}">
                <a16:creationId xmlns:a16="http://schemas.microsoft.com/office/drawing/2014/main" id="{7BEC79A9-6006-C095-3AEA-B9690EF07A1B}"/>
              </a:ext>
            </a:extLst>
          </p:cNvPr>
          <p:cNvSpPr txBox="1">
            <a:spLocks noGrp="1"/>
          </p:cNvSpPr>
          <p:nvPr>
            <p:ph type="dt" sz="half" idx="2"/>
          </p:nvPr>
        </p:nvSpPr>
        <p:spPr>
          <a:xfrm rot="5400013">
            <a:off x="10155646" y="1790697"/>
            <a:ext cx="990596" cy="304796"/>
          </a:xfrm>
          <a:prstGeom prst="rect">
            <a:avLst/>
          </a:prstGeom>
          <a:noFill/>
          <a:ln>
            <a:noFill/>
          </a:ln>
        </p:spPr>
        <p:txBody>
          <a:bodyPr vert="horz" wrap="square" lIns="91440" tIns="45720" rIns="91440" bIns="45720" anchor="t" anchorCtr="0" compatLnSpc="1">
            <a:noAutofit/>
          </a:bodyPr>
          <a:lstStyle>
            <a:lvl1pPr marL="0" marR="0" lvl="0" indent="0" algn="l" defTabSz="457200" rtl="0" fontAlgn="auto" hangingPunct="1">
              <a:lnSpc>
                <a:spcPct val="100000"/>
              </a:lnSpc>
              <a:spcBef>
                <a:spcPts val="0"/>
              </a:spcBef>
              <a:spcAft>
                <a:spcPts val="0"/>
              </a:spcAft>
              <a:buNone/>
              <a:tabLst/>
              <a:defRPr lang="en-GB" sz="1100" b="0" i="0" u="none" strike="noStrike" kern="1200" cap="none" spc="0" baseline="0">
                <a:solidFill>
                  <a:srgbClr val="FFFFFF"/>
                </a:solidFill>
                <a:uFillTx/>
                <a:latin typeface="Century Gothic"/>
              </a:defRPr>
            </a:lvl1pPr>
          </a:lstStyle>
          <a:p>
            <a:pPr lvl="0"/>
            <a:fld id="{907F1137-8B98-401B-9E0E-E79799E88C4D}" type="datetime1">
              <a:rPr lang="en-GB"/>
              <a:pPr lvl="0"/>
              <a:t>20/06/2026</a:t>
            </a:fld>
            <a:endParaRPr lang="en-GB"/>
          </a:p>
        </p:txBody>
      </p:sp>
      <p:sp>
        <p:nvSpPr>
          <p:cNvPr id="11" name="Footer Placeholder 4">
            <a:extLst>
              <a:ext uri="{FF2B5EF4-FFF2-40B4-BE49-F238E27FC236}">
                <a16:creationId xmlns:a16="http://schemas.microsoft.com/office/drawing/2014/main" id="{A296D074-24E4-4FE6-311B-4E765A1AAD94}"/>
              </a:ext>
            </a:extLst>
          </p:cNvPr>
          <p:cNvSpPr txBox="1">
            <a:spLocks noGrp="1"/>
          </p:cNvSpPr>
          <p:nvPr>
            <p:ph type="ftr" sz="quarter" idx="3"/>
          </p:nvPr>
        </p:nvSpPr>
        <p:spPr>
          <a:xfrm rot="5400013">
            <a:off x="8951568" y="3225295"/>
            <a:ext cx="3859792" cy="304796"/>
          </a:xfrm>
          <a:prstGeom prst="rect">
            <a:avLst/>
          </a:prstGeom>
          <a:noFill/>
          <a:ln>
            <a:noFill/>
          </a:ln>
        </p:spPr>
        <p:txBody>
          <a:bodyPr vert="horz" wrap="square" lIns="91440" tIns="45720" rIns="91440" bIns="45720" anchor="b" anchorCtr="0" compatLnSpc="1">
            <a:noAutofit/>
          </a:bodyPr>
          <a:lstStyle>
            <a:lvl1pPr marL="0" marR="0" lvl="0" indent="0" algn="l" defTabSz="457200" rtl="0" fontAlgn="auto" hangingPunct="1">
              <a:lnSpc>
                <a:spcPct val="100000"/>
              </a:lnSpc>
              <a:spcBef>
                <a:spcPts val="0"/>
              </a:spcBef>
              <a:spcAft>
                <a:spcPts val="0"/>
              </a:spcAft>
              <a:buNone/>
              <a:tabLst/>
              <a:defRPr lang="en-GB" sz="1100" b="0" i="0" u="none" strike="noStrike" kern="1200" cap="none" spc="0" baseline="0">
                <a:solidFill>
                  <a:srgbClr val="FFFFFF"/>
                </a:solidFill>
                <a:uFillTx/>
                <a:latin typeface="Century Gothic"/>
              </a:defRPr>
            </a:lvl1pPr>
          </a:lstStyle>
          <a:p>
            <a:pPr lvl="0"/>
            <a:endParaRPr lang="en-GB"/>
          </a:p>
        </p:txBody>
      </p:sp>
      <p:sp>
        <p:nvSpPr>
          <p:cNvPr id="12" name="Slide Number Placeholder 5">
            <a:extLst>
              <a:ext uri="{FF2B5EF4-FFF2-40B4-BE49-F238E27FC236}">
                <a16:creationId xmlns:a16="http://schemas.microsoft.com/office/drawing/2014/main" id="{5F4E0FDA-2980-00F0-83D1-A2D02BE1F123}"/>
              </a:ext>
            </a:extLst>
          </p:cNvPr>
          <p:cNvSpPr txBox="1">
            <a:spLocks noGrp="1"/>
          </p:cNvSpPr>
          <p:nvPr>
            <p:ph type="sldNum" sz="quarter" idx="4"/>
          </p:nvPr>
        </p:nvSpPr>
        <p:spPr>
          <a:xfrm>
            <a:off x="10352544" y="295726"/>
            <a:ext cx="838203" cy="767684"/>
          </a:xfrm>
          <a:prstGeom prst="rect">
            <a:avLst/>
          </a:prstGeom>
          <a:noFill/>
          <a:ln>
            <a:noFill/>
          </a:ln>
        </p:spPr>
        <p:txBody>
          <a:bodyPr vert="horz" wrap="square" lIns="91440" tIns="45720" rIns="91440" bIns="45720" anchor="b" anchorCtr="1" compatLnSpc="1">
            <a:noAutofit/>
          </a:bodyPr>
          <a:lstStyle>
            <a:lvl1pPr marL="0" marR="0" lvl="0" indent="0" algn="ctr" defTabSz="457200" rtl="0" fontAlgn="auto" hangingPunct="1">
              <a:lnSpc>
                <a:spcPct val="100000"/>
              </a:lnSpc>
              <a:spcBef>
                <a:spcPts val="0"/>
              </a:spcBef>
              <a:spcAft>
                <a:spcPts val="0"/>
              </a:spcAft>
              <a:buNone/>
              <a:tabLst/>
              <a:defRPr lang="en-GB" sz="2800" b="0" i="0" u="none" strike="noStrike" kern="1200" cap="none" spc="0" baseline="0">
                <a:solidFill>
                  <a:srgbClr val="FFFFFF"/>
                </a:solidFill>
                <a:uFillTx/>
                <a:latin typeface="Century Gothic"/>
              </a:defRPr>
            </a:lvl1pPr>
          </a:lstStyle>
          <a:p>
            <a:pPr lvl="0"/>
            <a:fld id="{B6B84809-E827-497C-BB20-2017AAED0488}" type="slidenum">
              <a:t>‹#›</a:t>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 id="2147483663" r:id="rId15"/>
    <p:sldLayoutId id="2147483664" r:id="rId16"/>
    <p:sldLayoutId id="2147483665" r:id="rId17"/>
  </p:sldLayoutIdLst>
  <p:txStyles>
    <p:titleStyle>
      <a:lvl1pPr marL="0" marR="0" lvl="0" indent="0" algn="l" defTabSz="457200" rtl="0" fontAlgn="auto" hangingPunct="1">
        <a:lnSpc>
          <a:spcPct val="100000"/>
        </a:lnSpc>
        <a:spcBef>
          <a:spcPts val="0"/>
        </a:spcBef>
        <a:spcAft>
          <a:spcPts val="0"/>
        </a:spcAft>
        <a:buNone/>
        <a:tabLst/>
        <a:defRPr lang="en-GB" sz="4200" b="0" i="0" u="none" strike="noStrike" kern="1200" cap="none" spc="0" baseline="0">
          <a:solidFill>
            <a:srgbClr val="EBEBEB"/>
          </a:solidFill>
          <a:uFillTx/>
          <a:latin typeface="Century Gothic"/>
        </a:defRPr>
      </a:lvl1pPr>
    </p:titleStyle>
    <p:bodyStyle>
      <a:lvl1pPr marL="342900" marR="0" lvl="0" indent="-342900" algn="l" defTabSz="457200" rtl="0" fontAlgn="auto" hangingPunct="1">
        <a:lnSpc>
          <a:spcPct val="100000"/>
        </a:lnSpc>
        <a:spcBef>
          <a:spcPts val="1000"/>
        </a:spcBef>
        <a:spcAft>
          <a:spcPts val="0"/>
        </a:spcAft>
        <a:buClr>
          <a:srgbClr val="8AD0D6"/>
        </a:buClr>
        <a:buSzPct val="80000"/>
        <a:buFont typeface="Wingdings 3"/>
        <a:buChar char=""/>
        <a:tabLst/>
        <a:defRPr lang="en-GB" sz="2000" b="0" i="0" u="none" strike="noStrike" kern="1200" cap="none" spc="0" baseline="0">
          <a:solidFill>
            <a:srgbClr val="FFFFFF"/>
          </a:solidFill>
          <a:uFillTx/>
          <a:latin typeface="Century Gothic"/>
        </a:defRPr>
      </a:lvl1pPr>
      <a:lvl2pPr marL="742950" marR="0" lvl="1" indent="-285750" algn="l" defTabSz="457200" rtl="0" fontAlgn="auto" hangingPunct="1">
        <a:lnSpc>
          <a:spcPct val="100000"/>
        </a:lnSpc>
        <a:spcBef>
          <a:spcPts val="1000"/>
        </a:spcBef>
        <a:spcAft>
          <a:spcPts val="0"/>
        </a:spcAft>
        <a:buClr>
          <a:srgbClr val="8AD0D6"/>
        </a:buClr>
        <a:buSzPct val="80000"/>
        <a:buFont typeface="Wingdings 3"/>
        <a:buChar char=""/>
        <a:tabLst/>
        <a:defRPr lang="en-GB" sz="1800" b="0" i="0" u="none" strike="noStrike" kern="1200" cap="none" spc="0" baseline="0">
          <a:solidFill>
            <a:srgbClr val="FFFFFF"/>
          </a:solidFill>
          <a:uFillTx/>
          <a:latin typeface="Century Gothic"/>
        </a:defRPr>
      </a:lvl2pPr>
      <a:lvl3pPr marL="1143000" marR="0" lvl="2" indent="-228600" algn="l" defTabSz="457200" rtl="0" fontAlgn="auto" hangingPunct="1">
        <a:lnSpc>
          <a:spcPct val="100000"/>
        </a:lnSpc>
        <a:spcBef>
          <a:spcPts val="1000"/>
        </a:spcBef>
        <a:spcAft>
          <a:spcPts val="0"/>
        </a:spcAft>
        <a:buClr>
          <a:srgbClr val="8AD0D6"/>
        </a:buClr>
        <a:buSzPct val="80000"/>
        <a:buFont typeface="Wingdings 3"/>
        <a:buChar char=""/>
        <a:tabLst/>
        <a:defRPr lang="en-GB" sz="1600" b="0" i="0" u="none" strike="noStrike" kern="1200" cap="none" spc="0" baseline="0">
          <a:solidFill>
            <a:srgbClr val="FFFFFF"/>
          </a:solidFill>
          <a:uFillTx/>
          <a:latin typeface="Century Gothic"/>
        </a:defRPr>
      </a:lvl3pPr>
      <a:lvl4pPr marL="1600200" marR="0" lvl="3" indent="-228600" algn="l" defTabSz="457200" rtl="0" fontAlgn="auto" hangingPunct="1">
        <a:lnSpc>
          <a:spcPct val="100000"/>
        </a:lnSpc>
        <a:spcBef>
          <a:spcPts val="1000"/>
        </a:spcBef>
        <a:spcAft>
          <a:spcPts val="0"/>
        </a:spcAft>
        <a:buClr>
          <a:srgbClr val="8AD0D6"/>
        </a:buClr>
        <a:buSzPct val="80000"/>
        <a:buFont typeface="Wingdings 3"/>
        <a:buChar char=""/>
        <a:tabLst/>
        <a:defRPr lang="en-GB" sz="1400" b="0" i="0" u="none" strike="noStrike" kern="1200" cap="none" spc="0" baseline="0">
          <a:solidFill>
            <a:srgbClr val="FFFFFF"/>
          </a:solidFill>
          <a:uFillTx/>
          <a:latin typeface="Century Gothic"/>
        </a:defRPr>
      </a:lvl4pPr>
      <a:lvl5pPr marL="2057400" marR="0" lvl="4" indent="-228600" algn="l" defTabSz="457200" rtl="0" fontAlgn="auto" hangingPunct="1">
        <a:lnSpc>
          <a:spcPct val="100000"/>
        </a:lnSpc>
        <a:spcBef>
          <a:spcPts val="1000"/>
        </a:spcBef>
        <a:spcAft>
          <a:spcPts val="0"/>
        </a:spcAft>
        <a:buClr>
          <a:srgbClr val="8AD0D6"/>
        </a:buClr>
        <a:buSzPct val="80000"/>
        <a:buFont typeface="Wingdings 3"/>
        <a:buChar char=""/>
        <a:tabLst/>
        <a:defRPr lang="en-GB" sz="1400" b="0" i="0" u="none" strike="noStrike" kern="1200" cap="none" spc="0" baseline="0">
          <a:solidFill>
            <a:srgbClr val="FFFFFF"/>
          </a:solidFill>
          <a:uFillTx/>
          <a:latin typeface="Century Gothic"/>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name="Slide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2AD2E2-244D-DC33-BEBF-E2A1AC0F026F}"/>
              </a:ext>
            </a:extLst>
          </p:cNvPr>
          <p:cNvSpPr txBox="1">
            <a:spLocks noGrp="1"/>
          </p:cNvSpPr>
          <p:nvPr>
            <p:ph type="ctrTitle"/>
          </p:nvPr>
        </p:nvSpPr>
        <p:spPr>
          <a:xfrm>
            <a:off x="2344997" y="2165555"/>
            <a:ext cx="8323005" cy="2526889"/>
          </a:xfrm>
        </p:spPr>
        <p:txBody>
          <a:bodyPr>
            <a:normAutofit/>
          </a:bodyPr>
          <a:lstStyle/>
          <a:p>
            <a:pPr lvl="0"/>
            <a:br>
              <a:rPr lang="en-GB" sz="4400"/>
            </a:br>
            <a:r>
              <a:rPr lang="en-GB" sz="1600"/>
              <a:t>LIDIYA BERHANE</a:t>
            </a:r>
            <a:br>
              <a:rPr lang="en-GB" sz="1600"/>
            </a:br>
            <a:r>
              <a:rPr lang="en-GB" sz="1600"/>
              <a:t>STUDENT ID 2506206</a:t>
            </a:r>
            <a:br>
              <a:rPr lang="en-GB" sz="1600"/>
            </a:br>
            <a:r>
              <a:rPr lang="en-GB" sz="1600"/>
              <a:t>COURSE HEALTH AND SOCIAL CARE</a:t>
            </a:r>
            <a:br>
              <a:rPr lang="en-GB" sz="1600"/>
            </a:br>
            <a:r>
              <a:rPr lang="en-GB" sz="1600"/>
              <a:t>LECTURE NADDON [MODULE LEAD] LCHS4010</a:t>
            </a:r>
            <a:br>
              <a:rPr lang="en-GB" sz="1600"/>
            </a:br>
            <a:r>
              <a:rPr lang="en-GB" sz="1600"/>
              <a:t>PRABJOT SAHOTA</a:t>
            </a:r>
            <a:br>
              <a:rPr lang="en-GB" sz="1600"/>
            </a:br>
            <a:r>
              <a:rPr lang="en-GB" sz="1600"/>
              <a:t>INSTITUTION BIRMINGHAMUBMISSION DATE 15/06/2026</a:t>
            </a:r>
            <a:br>
              <a:rPr lang="en-GB" sz="2200"/>
            </a:br>
            <a:endParaRPr lang="en-GB" sz="2200"/>
          </a:p>
        </p:txBody>
      </p:sp>
      <p:sp>
        <p:nvSpPr>
          <p:cNvPr id="3" name="Subtitle 2">
            <a:extLst>
              <a:ext uri="{FF2B5EF4-FFF2-40B4-BE49-F238E27FC236}">
                <a16:creationId xmlns:a16="http://schemas.microsoft.com/office/drawing/2014/main" id="{614D4575-ABA6-7CEC-F53B-0F15C17F9BC8}"/>
              </a:ext>
            </a:extLst>
          </p:cNvPr>
          <p:cNvSpPr txBox="1">
            <a:spLocks noGrp="1"/>
          </p:cNvSpPr>
          <p:nvPr>
            <p:ph type="subTitle" idx="1"/>
          </p:nvPr>
        </p:nvSpPr>
        <p:spPr>
          <a:xfrm>
            <a:off x="6278883" y="10393673"/>
            <a:ext cx="4389120" cy="807716"/>
          </a:xfrm>
        </p:spPr>
        <p:txBody>
          <a:bodyPr/>
          <a:lstStyle/>
          <a:p>
            <a:endParaRPr lang="en-GB"/>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88DB80-DB6B-D61E-CE83-FD5B5E35D735}"/>
              </a:ext>
            </a:extLst>
          </p:cNvPr>
          <p:cNvSpPr txBox="1">
            <a:spLocks noGrp="1"/>
          </p:cNvSpPr>
          <p:nvPr>
            <p:ph type="ctrTitle"/>
          </p:nvPr>
        </p:nvSpPr>
        <p:spPr>
          <a:xfrm>
            <a:off x="560435" y="960120"/>
            <a:ext cx="11110453" cy="4053836"/>
          </a:xfrm>
        </p:spPr>
        <p:txBody>
          <a:bodyPr/>
          <a:lstStyle/>
          <a:p>
            <a:pPr lvl="0"/>
            <a:r>
              <a:rPr lang="en-GB" sz="2000">
                <a:latin typeface="Aptos" pitchFamily="34"/>
                <a:cs typeface="Times New Roman" pitchFamily="18"/>
              </a:rPr>
              <a:t>Isaac is a four-year-old child attending a Children’s Centre in London. He lives with his mother, who is a single parent experiencing post-natal depression and has limited social support. The family has recently moved to London and Isaac has experienced several disruptions in his childcare arrangements over the last two years. Staff at the centre have noticed that Isaac is often quiet and withdrawn during free play. He becomes distressed when separated from his mother, has delays in language development, and struggles to engage in group activities. His mother also reports that he is very clingy and rarely plays independently</a:t>
            </a:r>
            <a:br>
              <a:rPr lang="en-GB" sz="2000"/>
            </a:br>
            <a:br>
              <a:rPr lang="en-GB" sz="2000"/>
            </a:br>
            <a:br>
              <a:rPr lang="en-GB" sz="2000"/>
            </a:br>
            <a:endParaRPr lang="en-GB" sz="2000"/>
          </a:p>
        </p:txBody>
      </p:sp>
      <p:sp>
        <p:nvSpPr>
          <p:cNvPr id="3" name="Subtitle 2">
            <a:extLst>
              <a:ext uri="{FF2B5EF4-FFF2-40B4-BE49-F238E27FC236}">
                <a16:creationId xmlns:a16="http://schemas.microsoft.com/office/drawing/2014/main" id="{29867D87-082C-D483-9B83-9AD782995C4F}"/>
              </a:ext>
            </a:extLst>
          </p:cNvPr>
          <p:cNvSpPr txBox="1">
            <a:spLocks noGrp="1"/>
          </p:cNvSpPr>
          <p:nvPr>
            <p:ph type="subTitle" idx="1"/>
          </p:nvPr>
        </p:nvSpPr>
        <p:spPr>
          <a:xfrm>
            <a:off x="1078525" y="12942280"/>
            <a:ext cx="9144000" cy="70335"/>
          </a:xfrm>
        </p:spPr>
        <p:txBody>
          <a:bodyPr/>
          <a:lstStyle/>
          <a:p>
            <a:endParaRPr lang="en-GB"/>
          </a:p>
        </p:txBody>
      </p:sp>
      <p:sp>
        <p:nvSpPr>
          <p:cNvPr id="4" name="TextBox 4">
            <a:extLst>
              <a:ext uri="{FF2B5EF4-FFF2-40B4-BE49-F238E27FC236}">
                <a16:creationId xmlns:a16="http://schemas.microsoft.com/office/drawing/2014/main" id="{72384978-7500-CDA4-981E-072777B8B766}"/>
              </a:ext>
            </a:extLst>
          </p:cNvPr>
          <p:cNvSpPr txBox="1"/>
          <p:nvPr/>
        </p:nvSpPr>
        <p:spPr>
          <a:xfrm>
            <a:off x="1318263" y="5252917"/>
            <a:ext cx="7330443" cy="369335"/>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404193-3B5C-BC90-3ED8-ABA6EBD36C76}"/>
              </a:ext>
            </a:extLst>
          </p:cNvPr>
          <p:cNvSpPr txBox="1">
            <a:spLocks noGrp="1"/>
          </p:cNvSpPr>
          <p:nvPr>
            <p:ph type="ctrTitle"/>
          </p:nvPr>
        </p:nvSpPr>
        <p:spPr>
          <a:xfrm>
            <a:off x="-1676396" y="-2255523"/>
            <a:ext cx="16520163" cy="13990320"/>
          </a:xfrm>
        </p:spPr>
        <p:txBody>
          <a:bodyPr/>
          <a:lstStyle/>
          <a:p>
            <a:pPr lvl="0"/>
            <a:br>
              <a:rPr lang="en-GB"/>
            </a:br>
            <a:endParaRPr lang="en-GB"/>
          </a:p>
        </p:txBody>
      </p:sp>
      <p:sp>
        <p:nvSpPr>
          <p:cNvPr id="3" name="Subtitle 2">
            <a:extLst>
              <a:ext uri="{FF2B5EF4-FFF2-40B4-BE49-F238E27FC236}">
                <a16:creationId xmlns:a16="http://schemas.microsoft.com/office/drawing/2014/main" id="{891B01C5-CB4F-2659-851D-EF89C17E6D1D}"/>
              </a:ext>
            </a:extLst>
          </p:cNvPr>
          <p:cNvSpPr txBox="1">
            <a:spLocks noGrp="1"/>
          </p:cNvSpPr>
          <p:nvPr>
            <p:ph type="subTitle" idx="1"/>
          </p:nvPr>
        </p:nvSpPr>
        <p:spPr>
          <a:xfrm>
            <a:off x="1524003" y="12633963"/>
            <a:ext cx="9144000" cy="1356356"/>
          </a:xfrm>
        </p:spPr>
        <p:txBody>
          <a:bodyPr/>
          <a:lstStyle/>
          <a:p>
            <a:endParaRPr lang="en-GB"/>
          </a:p>
        </p:txBody>
      </p:sp>
      <p:sp>
        <p:nvSpPr>
          <p:cNvPr id="4" name="TextBox 6">
            <a:extLst>
              <a:ext uri="{FF2B5EF4-FFF2-40B4-BE49-F238E27FC236}">
                <a16:creationId xmlns:a16="http://schemas.microsoft.com/office/drawing/2014/main" id="{B90D8F88-ACBF-D9E1-60EE-C410E5464573}"/>
              </a:ext>
            </a:extLst>
          </p:cNvPr>
          <p:cNvSpPr txBox="1"/>
          <p:nvPr/>
        </p:nvSpPr>
        <p:spPr>
          <a:xfrm>
            <a:off x="2141223" y="1569723"/>
            <a:ext cx="8884923" cy="3046159"/>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15000"/>
              </a:lnSpc>
              <a:spcBef>
                <a:spcPts val="0"/>
              </a:spcBef>
              <a:spcAft>
                <a:spcPts val="800"/>
              </a:spcAft>
              <a:buNone/>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Aptos" pitchFamily="34"/>
                <a:ea typeface="Aptos" pitchFamily="34"/>
                <a:cs typeface="Times New Roman" pitchFamily="18"/>
              </a:rPr>
              <a:t>What to Say (Speaker Notes)</a:t>
            </a:r>
          </a:p>
          <a:p>
            <a:pPr marL="0" marR="0" lvl="0" indent="0" algn="l" defTabSz="914400" rtl="0" fontAlgn="auto" hangingPunct="1">
              <a:lnSpc>
                <a:spcPct val="115000"/>
              </a:lnSpc>
              <a:spcBef>
                <a:spcPts val="0"/>
              </a:spcBef>
              <a:spcAft>
                <a:spcPts val="800"/>
              </a:spcAft>
              <a:buNone/>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Aptos" pitchFamily="34"/>
                <a:ea typeface="Aptos" pitchFamily="34"/>
                <a:cs typeface="Times New Roman" pitchFamily="18"/>
              </a:rPr>
              <a:t>“Isaac shows delays in language development. Bowlby suggested that secure attachments provide children with a safe and supportive environment for learning and communication. Because Isaac’s mother has experienced post-natal depression and the family has faced disruptions in childcare, he may have had fewer opportunities for consistent interaction and language stimulation. These factors may have contributed to delays in his language development. “or a shorter version: Isaac’s language delay may be linked to reduced opportunities for responsive communication and interaction, which are important for children’s learning and development</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10">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A7A0CE-4B87-1764-23A7-141DB101828D}"/>
              </a:ext>
            </a:extLst>
          </p:cNvPr>
          <p:cNvSpPr txBox="1">
            <a:spLocks noGrp="1"/>
          </p:cNvSpPr>
          <p:nvPr>
            <p:ph type="ctrTitle"/>
          </p:nvPr>
        </p:nvSpPr>
        <p:spPr>
          <a:xfrm>
            <a:off x="-2102287" y="-2500536"/>
            <a:ext cx="13617692" cy="11155680"/>
          </a:xfrm>
        </p:spPr>
        <p:txBody>
          <a:bodyPr/>
          <a:lstStyle/>
          <a:p>
            <a:pPr lvl="0"/>
            <a:r>
              <a:rPr lang="en-GB"/>
              <a:t> </a:t>
            </a:r>
            <a:br>
              <a:rPr lang="en-GB"/>
            </a:br>
            <a:br>
              <a:rPr lang="en-GB" sz="3100"/>
            </a:br>
            <a:br>
              <a:rPr lang="en-GB" sz="3600"/>
            </a:br>
            <a:endParaRPr lang="en-GB" sz="3600"/>
          </a:p>
        </p:txBody>
      </p:sp>
      <p:sp>
        <p:nvSpPr>
          <p:cNvPr id="3" name="Subtitle 2">
            <a:extLst>
              <a:ext uri="{FF2B5EF4-FFF2-40B4-BE49-F238E27FC236}">
                <a16:creationId xmlns:a16="http://schemas.microsoft.com/office/drawing/2014/main" id="{EE30E566-5EB2-9FAD-CA69-BF46B2DC16A9}"/>
              </a:ext>
            </a:extLst>
          </p:cNvPr>
          <p:cNvSpPr txBox="1">
            <a:spLocks noGrp="1"/>
          </p:cNvSpPr>
          <p:nvPr>
            <p:ph type="subTitle" idx="1"/>
          </p:nvPr>
        </p:nvSpPr>
        <p:spPr>
          <a:xfrm>
            <a:off x="17663163" y="10469880"/>
            <a:ext cx="106683" cy="289563"/>
          </a:xfrm>
        </p:spPr>
        <p:txBody>
          <a:bodyPr/>
          <a:lstStyle/>
          <a:p>
            <a:pPr lvl="0">
              <a:lnSpc>
                <a:spcPct val="30000"/>
              </a:lnSpc>
            </a:pPr>
            <a:r>
              <a:rPr lang="en-GB" sz="100"/>
              <a:t> Isaac becomes distressed when separated from </a:t>
            </a:r>
          </a:p>
          <a:p>
            <a:pPr lvl="0">
              <a:lnSpc>
                <a:spcPct val="30000"/>
              </a:lnSpc>
            </a:pPr>
            <a:r>
              <a:rPr lang="en-GB" sz="100"/>
              <a:t>theory </a:t>
            </a:r>
          </a:p>
          <a:p>
            <a:pPr lvl="0">
              <a:lnSpc>
                <a:spcPct val="30000"/>
              </a:lnSpc>
            </a:pPr>
            <a:endParaRPr lang="en-GB" sz="100"/>
          </a:p>
        </p:txBody>
      </p:sp>
      <p:sp>
        <p:nvSpPr>
          <p:cNvPr id="4" name="TextBox 5">
            <a:extLst>
              <a:ext uri="{FF2B5EF4-FFF2-40B4-BE49-F238E27FC236}">
                <a16:creationId xmlns:a16="http://schemas.microsoft.com/office/drawing/2014/main" id="{FD4D6338-091A-C72D-3EAF-EA829D7E5571}"/>
              </a:ext>
            </a:extLst>
          </p:cNvPr>
          <p:cNvSpPr txBox="1"/>
          <p:nvPr/>
        </p:nvSpPr>
        <p:spPr>
          <a:xfrm>
            <a:off x="137160" y="1158243"/>
            <a:ext cx="11871956" cy="3046159"/>
          </a:xfrm>
          <a:prstGeom prst="rect">
            <a:avLst/>
          </a:prstGeom>
          <a:noFill/>
          <a:ln cap="flat">
            <a:noFill/>
          </a:ln>
        </p:spPr>
        <p:txBody>
          <a:bodyPr vert="horz" wrap="square" lIns="91440" tIns="45720" rIns="91440" bIns="45720" anchor="t" anchorCtr="0" compatLnSpc="1">
            <a:spAutoFit/>
          </a:bodyPr>
          <a:lstStyle/>
          <a:p>
            <a:pPr marL="0" marR="0" lvl="0" indent="0" algn="l" defTabSz="457200" rtl="0" fontAlgn="auto" hangingPunct="1">
              <a:lnSpc>
                <a:spcPct val="115000"/>
              </a:lnSpc>
              <a:spcBef>
                <a:spcPts val="0"/>
              </a:spcBef>
              <a:spcAft>
                <a:spcPts val="800"/>
              </a:spcAft>
              <a:buNone/>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Aptos" pitchFamily="34"/>
                <a:ea typeface="Aptos" pitchFamily="34"/>
                <a:cs typeface="Times New Roman" pitchFamily="18"/>
              </a:rPr>
              <a:t>Struggles to join group activities</a:t>
            </a:r>
          </a:p>
          <a:p>
            <a:pPr marL="0" marR="0" lvl="0" indent="0" algn="l" defTabSz="457200" rtl="0" fontAlgn="auto" hangingPunct="1">
              <a:lnSpc>
                <a:spcPct val="115000"/>
              </a:lnSpc>
              <a:spcBef>
                <a:spcPts val="0"/>
              </a:spcBef>
              <a:spcAft>
                <a:spcPts val="800"/>
              </a:spcAft>
              <a:buNone/>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Aptos" pitchFamily="34"/>
                <a:ea typeface="Aptos" pitchFamily="34"/>
                <a:cs typeface="Times New Roman" pitchFamily="18"/>
              </a:rPr>
              <a:t>“Isaac struggles to participate in group activities with other children. According to Bowlby’s Attachment Theory, children who feel secure are more likely to explore their environment and engage confidently with others. Isaac’s difficulties may be linked to feelings of insecurity and anxiety, which could make social interactions and new situations more challenging for him Short Academic Version “Isaac’s difficulty engaging in group activities may reflect a lack of confidence and emotional security, which Bowlby associated with insecure attachment relationships. Based on your assignment brief, Bowlby’s Attachment Theory is the best choice because Isaac’s difficulties are strongly connected to his relationship with his mother, her post-natal depression, and disrupted childcare arrangements. For the section about Isaac’s observed difficulties, you could write:</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11">
    <p:spTree>
      <p:nvGrpSpPr>
        <p:cNvPr id="1" name=""/>
        <p:cNvGrpSpPr/>
        <p:nvPr/>
      </p:nvGrpSpPr>
      <p:grpSpPr>
        <a:xfrm>
          <a:off x="0" y="0"/>
          <a:ext cx="0" cy="0"/>
          <a:chOff x="0" y="0"/>
          <a:chExt cx="0" cy="0"/>
        </a:xfrm>
      </p:grpSpPr>
      <p:sp>
        <p:nvSpPr>
          <p:cNvPr id="2" name="TextBox 4">
            <a:extLst>
              <a:ext uri="{FF2B5EF4-FFF2-40B4-BE49-F238E27FC236}">
                <a16:creationId xmlns:a16="http://schemas.microsoft.com/office/drawing/2014/main" id="{C1D3B012-5B7A-11E7-A5F2-1220BBD8FB9A}"/>
              </a:ext>
            </a:extLst>
          </p:cNvPr>
          <p:cNvSpPr txBox="1"/>
          <p:nvPr/>
        </p:nvSpPr>
        <p:spPr>
          <a:xfrm>
            <a:off x="3047996" y="373011"/>
            <a:ext cx="6096003" cy="6096734"/>
          </a:xfrm>
          <a:prstGeom prst="rect">
            <a:avLst/>
          </a:prstGeom>
          <a:noFill/>
          <a:ln cap="flat">
            <a:noFill/>
          </a:ln>
        </p:spPr>
        <p:txBody>
          <a:bodyPr vert="horz" wrap="square" lIns="91440" tIns="45720" rIns="91440" bIns="45720" anchor="t" anchorCtr="0" compatLnSpc="1">
            <a:spAutoFit/>
          </a:bodyPr>
          <a:lstStyle/>
          <a:p>
            <a:pPr marL="0" marR="0" lvl="0" indent="0" algn="l" defTabSz="457200" rtl="0" fontAlgn="auto" hangingPunct="1">
              <a:lnSpc>
                <a:spcPct val="115000"/>
              </a:lnSpc>
              <a:spcBef>
                <a:spcPts val="0"/>
              </a:spcBef>
              <a:spcAft>
                <a:spcPts val="800"/>
              </a:spcAft>
              <a:buNone/>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Aptos" pitchFamily="34"/>
                <a:ea typeface="Aptos" pitchFamily="34"/>
                <a:cs typeface="Times New Roman" pitchFamily="18"/>
              </a:rPr>
              <a:t>Observed Concerns</a:t>
            </a:r>
          </a:p>
          <a:p>
            <a:pPr marL="0" marR="0" lvl="0" indent="0" algn="l" defTabSz="457200" rtl="0" fontAlgn="auto" hangingPunct="1">
              <a:lnSpc>
                <a:spcPct val="115000"/>
              </a:lnSpc>
              <a:spcBef>
                <a:spcPts val="0"/>
              </a:spcBef>
              <a:spcAft>
                <a:spcPts val="800"/>
              </a:spcAft>
              <a:buNone/>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Aptos" pitchFamily="34"/>
                <a:ea typeface="Aptos" pitchFamily="34"/>
                <a:cs typeface="Times New Roman" pitchFamily="18"/>
              </a:rPr>
              <a:t> Isaac struggles to join group activities and often appears withdrawn from his peers.</a:t>
            </a:r>
          </a:p>
          <a:p>
            <a:pPr marL="0" marR="0" lvl="0" indent="0" algn="l" defTabSz="457200" rtl="0" fontAlgn="auto" hangingPunct="1">
              <a:lnSpc>
                <a:spcPct val="115000"/>
              </a:lnSpc>
              <a:spcBef>
                <a:spcPts val="0"/>
              </a:spcBef>
              <a:spcAft>
                <a:spcPts val="800"/>
              </a:spcAft>
              <a:buNone/>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Aptos" pitchFamily="34"/>
                <a:ea typeface="Aptos" pitchFamily="34"/>
                <a:cs typeface="Times New Roman" pitchFamily="18"/>
              </a:rPr>
              <a:t> He becomes distressed when separated from his mother.</a:t>
            </a:r>
          </a:p>
          <a:p>
            <a:pPr marL="0" marR="0" lvl="0" indent="0" algn="l" defTabSz="457200" rtl="0" fontAlgn="auto" hangingPunct="1">
              <a:lnSpc>
                <a:spcPct val="115000"/>
              </a:lnSpc>
              <a:spcBef>
                <a:spcPts val="0"/>
              </a:spcBef>
              <a:spcAft>
                <a:spcPts val="800"/>
              </a:spcAft>
              <a:buNone/>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Aptos" pitchFamily="34"/>
                <a:ea typeface="Aptos" pitchFamily="34"/>
                <a:cs typeface="Times New Roman" pitchFamily="18"/>
              </a:rPr>
              <a:t> He shows delays in language development.</a:t>
            </a:r>
          </a:p>
          <a:p>
            <a:pPr marL="0" marR="0" lvl="0" indent="0" algn="l" defTabSz="457200" rtl="0" fontAlgn="auto" hangingPunct="1">
              <a:lnSpc>
                <a:spcPct val="115000"/>
              </a:lnSpc>
              <a:spcBef>
                <a:spcPts val="0"/>
              </a:spcBef>
              <a:spcAft>
                <a:spcPts val="800"/>
              </a:spcAft>
              <a:buNone/>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Aptos" pitchFamily="34"/>
                <a:ea typeface="Aptos" pitchFamily="34"/>
                <a:cs typeface="Times New Roman" pitchFamily="18"/>
              </a:rPr>
              <a:t> His mother reports that he has difficulty sleeping.</a:t>
            </a:r>
          </a:p>
          <a:p>
            <a:pPr marL="0" marR="0" lvl="0" indent="0" algn="l" defTabSz="457200" rtl="0" fontAlgn="auto" hangingPunct="1">
              <a:lnSpc>
                <a:spcPct val="115000"/>
              </a:lnSpc>
              <a:spcBef>
                <a:spcPts val="0"/>
              </a:spcBef>
              <a:spcAft>
                <a:spcPts val="800"/>
              </a:spcAft>
              <a:buNone/>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Aptos" pitchFamily="34"/>
                <a:ea typeface="Aptos" pitchFamily="34"/>
                <a:cs typeface="Times New Roman" pitchFamily="18"/>
              </a:rPr>
              <a:t> He is described as “clingy” and rarely plays independently at home.</a:t>
            </a:r>
          </a:p>
          <a:p>
            <a:pPr marL="0" marR="0" lvl="0" indent="0" algn="l" defTabSz="457200" rtl="0" fontAlgn="auto" hangingPunct="1">
              <a:lnSpc>
                <a:spcPct val="115000"/>
              </a:lnSpc>
              <a:spcBef>
                <a:spcPts val="0"/>
              </a:spcBef>
              <a:spcAft>
                <a:spcPts val="800"/>
              </a:spcAft>
              <a:buNone/>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Aptos" pitchFamily="34"/>
                <a:ea typeface="Aptos" pitchFamily="34"/>
                <a:cs typeface="Times New Roman" pitchFamily="18"/>
              </a:rPr>
              <a:t>Applying Bowlby’s Attachment Theory</a:t>
            </a:r>
          </a:p>
          <a:p>
            <a:pPr marL="0" marR="0" lvl="0" indent="0" algn="l" defTabSz="457200" rtl="0" fontAlgn="auto" hangingPunct="1">
              <a:lnSpc>
                <a:spcPct val="115000"/>
              </a:lnSpc>
              <a:spcBef>
                <a:spcPts val="0"/>
              </a:spcBef>
              <a:spcAft>
                <a:spcPts val="800"/>
              </a:spcAft>
              <a:buNone/>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Aptos" pitchFamily="34"/>
                <a:ea typeface="Aptos" pitchFamily="34"/>
                <a:cs typeface="Times New Roman" pitchFamily="18"/>
              </a:rPr>
              <a:t>Struggles to join group activities</a:t>
            </a:r>
          </a:p>
          <a:p>
            <a:pPr marL="0" marR="0" lvl="0" indent="0" algn="l" defTabSz="457200" rtl="0" fontAlgn="auto" hangingPunct="1">
              <a:lnSpc>
                <a:spcPct val="115000"/>
              </a:lnSpc>
              <a:spcBef>
                <a:spcPts val="0"/>
              </a:spcBef>
              <a:spcAft>
                <a:spcPts val="800"/>
              </a:spcAft>
              <a:buNone/>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Aptos" pitchFamily="34"/>
                <a:ea typeface="Aptos" pitchFamily="34"/>
                <a:cs typeface="Times New Roman" pitchFamily="18"/>
              </a:rPr>
              <a:t> Bowlby suggested that securely attached children feel confident exploring their environment and interacting with others.</a:t>
            </a:r>
          </a:p>
          <a:p>
            <a:pPr marL="0" marR="0" lvl="0" indent="0" algn="l" defTabSz="457200" rtl="0" fontAlgn="auto" hangingPunct="1">
              <a:lnSpc>
                <a:spcPct val="115000"/>
              </a:lnSpc>
              <a:spcBef>
                <a:spcPts val="0"/>
              </a:spcBef>
              <a:spcAft>
                <a:spcPts val="800"/>
              </a:spcAft>
              <a:buNone/>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Aptos" pitchFamily="34"/>
                <a:ea typeface="Aptos" pitchFamily="34"/>
                <a:cs typeface="Times New Roman" pitchFamily="18"/>
              </a:rPr>
              <a:t> Isaac’s reluctance to join group activities may indicate feelings of insecurity and anxiety in unfamiliar social situations.</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1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6485E4-2A86-D5B0-CE95-38F26D658B83}"/>
              </a:ext>
            </a:extLst>
          </p:cNvPr>
          <p:cNvSpPr txBox="1">
            <a:spLocks noGrp="1"/>
          </p:cNvSpPr>
          <p:nvPr>
            <p:ph type="ctrTitle"/>
          </p:nvPr>
        </p:nvSpPr>
        <p:spPr>
          <a:xfrm>
            <a:off x="-4312923" y="-320040"/>
            <a:ext cx="11673843" cy="11155680"/>
          </a:xfrm>
        </p:spPr>
        <p:txBody>
          <a:bodyPr/>
          <a:lstStyle/>
          <a:p>
            <a:pPr lvl="0"/>
            <a:r>
              <a:rPr lang="en-GB"/>
              <a:t> </a:t>
            </a:r>
            <a:br>
              <a:rPr lang="en-GB"/>
            </a:br>
            <a:br>
              <a:rPr lang="en-GB" sz="3100"/>
            </a:br>
            <a:br>
              <a:rPr lang="en-GB" sz="3600"/>
            </a:br>
            <a:endParaRPr lang="en-GB" sz="3600"/>
          </a:p>
        </p:txBody>
      </p:sp>
      <p:sp>
        <p:nvSpPr>
          <p:cNvPr id="3" name="Subtitle 2">
            <a:extLst>
              <a:ext uri="{FF2B5EF4-FFF2-40B4-BE49-F238E27FC236}">
                <a16:creationId xmlns:a16="http://schemas.microsoft.com/office/drawing/2014/main" id="{661C5468-B07B-A585-49D7-F0C12FC6E0E4}"/>
              </a:ext>
            </a:extLst>
          </p:cNvPr>
          <p:cNvSpPr txBox="1">
            <a:spLocks noGrp="1"/>
          </p:cNvSpPr>
          <p:nvPr>
            <p:ph type="subTitle" idx="1"/>
          </p:nvPr>
        </p:nvSpPr>
        <p:spPr>
          <a:xfrm>
            <a:off x="17663163" y="10469880"/>
            <a:ext cx="106683" cy="289563"/>
          </a:xfrm>
        </p:spPr>
        <p:txBody>
          <a:bodyPr/>
          <a:lstStyle/>
          <a:p>
            <a:pPr lvl="0">
              <a:lnSpc>
                <a:spcPct val="30000"/>
              </a:lnSpc>
            </a:pPr>
            <a:r>
              <a:rPr lang="en-GB" sz="100"/>
              <a:t> Isaac becomes distressed when separated from </a:t>
            </a:r>
          </a:p>
          <a:p>
            <a:pPr lvl="0">
              <a:lnSpc>
                <a:spcPct val="30000"/>
              </a:lnSpc>
            </a:pPr>
            <a:r>
              <a:rPr lang="en-GB" sz="100"/>
              <a:t>theory </a:t>
            </a:r>
          </a:p>
          <a:p>
            <a:pPr lvl="0">
              <a:lnSpc>
                <a:spcPct val="30000"/>
              </a:lnSpc>
            </a:pPr>
            <a:endParaRPr lang="en-GB" sz="100"/>
          </a:p>
        </p:txBody>
      </p:sp>
      <p:sp>
        <p:nvSpPr>
          <p:cNvPr id="4" name="TextBox 4">
            <a:extLst>
              <a:ext uri="{FF2B5EF4-FFF2-40B4-BE49-F238E27FC236}">
                <a16:creationId xmlns:a16="http://schemas.microsoft.com/office/drawing/2014/main" id="{EF69C571-05F7-0216-5E63-F6C59CF69D08}"/>
              </a:ext>
            </a:extLst>
          </p:cNvPr>
          <p:cNvSpPr txBox="1"/>
          <p:nvPr/>
        </p:nvSpPr>
        <p:spPr>
          <a:xfrm>
            <a:off x="1523993" y="1904430"/>
            <a:ext cx="9841230" cy="2727609"/>
          </a:xfrm>
          <a:prstGeom prst="rect">
            <a:avLst/>
          </a:prstGeom>
          <a:noFill/>
          <a:ln cap="flat">
            <a:noFill/>
          </a:ln>
        </p:spPr>
        <p:txBody>
          <a:bodyPr vert="horz" wrap="square" lIns="91440" tIns="45720" rIns="91440" bIns="45720" anchor="t" anchorCtr="0" compatLnSpc="1">
            <a:spAutoFit/>
          </a:bodyPr>
          <a:lstStyle/>
          <a:p>
            <a:pPr marL="0" marR="0" lvl="0" indent="0" algn="l" defTabSz="457200" rtl="0" fontAlgn="auto" hangingPunct="1">
              <a:lnSpc>
                <a:spcPct val="115000"/>
              </a:lnSpc>
              <a:spcBef>
                <a:spcPts val="0"/>
              </a:spcBef>
              <a:spcAft>
                <a:spcPts val="800"/>
              </a:spcAft>
              <a:buNone/>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Aptos" pitchFamily="34"/>
                <a:ea typeface="Aptos" pitchFamily="34"/>
                <a:cs typeface="Times New Roman" pitchFamily="18"/>
              </a:rPr>
              <a:t>Distress during separation</a:t>
            </a:r>
          </a:p>
          <a:p>
            <a:pPr marL="0" marR="0" lvl="0" indent="0" algn="l" defTabSz="457200" rtl="0" fontAlgn="auto" hangingPunct="1">
              <a:lnSpc>
                <a:spcPct val="115000"/>
              </a:lnSpc>
              <a:spcBef>
                <a:spcPts val="0"/>
              </a:spcBef>
              <a:spcAft>
                <a:spcPts val="800"/>
              </a:spcAft>
              <a:buNone/>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Aptos" pitchFamily="34"/>
                <a:ea typeface="Aptos" pitchFamily="34"/>
                <a:cs typeface="Times New Roman" pitchFamily="18"/>
              </a:rPr>
              <a:t>Separation anxiety is a key concept in Bowlby’s theory. Isaac’s distress when separated from his mother may suggest an insecure attachment and fear that his caregiver will not return. Separation anxiety is a core concept in John Bowlby’s attachment theory. Isaac’s distress when separated from his mother reflects the attachment system: it signals fear that his caregiver may not return. While mild separation distress is normal for young children, persistent or intense distress that does not ease suggests an insecure attachment bond, where the child lacks confidence that their caregiver will be reliably available</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1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D34328-3D1B-A8C9-1AD4-E38BC9F2AAA3}"/>
              </a:ext>
            </a:extLst>
          </p:cNvPr>
          <p:cNvSpPr txBox="1">
            <a:spLocks noGrp="1"/>
          </p:cNvSpPr>
          <p:nvPr>
            <p:ph type="ctrTitle"/>
          </p:nvPr>
        </p:nvSpPr>
        <p:spPr>
          <a:xfrm>
            <a:off x="-4312923" y="-320040"/>
            <a:ext cx="11673843" cy="11155680"/>
          </a:xfrm>
        </p:spPr>
        <p:txBody>
          <a:bodyPr/>
          <a:lstStyle/>
          <a:p>
            <a:pPr lvl="0"/>
            <a:r>
              <a:rPr lang="en-GB"/>
              <a:t> </a:t>
            </a:r>
            <a:br>
              <a:rPr lang="en-GB"/>
            </a:br>
            <a:br>
              <a:rPr lang="en-GB" sz="3100"/>
            </a:br>
            <a:br>
              <a:rPr lang="en-GB" sz="3600"/>
            </a:br>
            <a:endParaRPr lang="en-GB" sz="3600"/>
          </a:p>
        </p:txBody>
      </p:sp>
      <p:sp>
        <p:nvSpPr>
          <p:cNvPr id="3" name="Subtitle 2">
            <a:extLst>
              <a:ext uri="{FF2B5EF4-FFF2-40B4-BE49-F238E27FC236}">
                <a16:creationId xmlns:a16="http://schemas.microsoft.com/office/drawing/2014/main" id="{EF01F1A3-1E06-F928-8163-B8B0FD18538B}"/>
              </a:ext>
            </a:extLst>
          </p:cNvPr>
          <p:cNvSpPr txBox="1">
            <a:spLocks noGrp="1"/>
          </p:cNvSpPr>
          <p:nvPr>
            <p:ph type="subTitle" idx="1"/>
          </p:nvPr>
        </p:nvSpPr>
        <p:spPr>
          <a:xfrm>
            <a:off x="17663163" y="10469880"/>
            <a:ext cx="106683" cy="289563"/>
          </a:xfrm>
        </p:spPr>
        <p:txBody>
          <a:bodyPr/>
          <a:lstStyle/>
          <a:p>
            <a:pPr lvl="0">
              <a:lnSpc>
                <a:spcPct val="30000"/>
              </a:lnSpc>
            </a:pPr>
            <a:r>
              <a:rPr lang="en-GB" sz="100"/>
              <a:t> Isaac becomes distressed when separated from </a:t>
            </a:r>
          </a:p>
          <a:p>
            <a:pPr lvl="0">
              <a:lnSpc>
                <a:spcPct val="30000"/>
              </a:lnSpc>
            </a:pPr>
            <a:r>
              <a:rPr lang="en-GB" sz="100"/>
              <a:t>theory </a:t>
            </a:r>
          </a:p>
          <a:p>
            <a:pPr lvl="0">
              <a:lnSpc>
                <a:spcPct val="30000"/>
              </a:lnSpc>
            </a:pPr>
            <a:endParaRPr lang="en-GB" sz="100"/>
          </a:p>
        </p:txBody>
      </p:sp>
      <p:sp>
        <p:nvSpPr>
          <p:cNvPr id="4" name="TextBox 4">
            <a:extLst>
              <a:ext uri="{FF2B5EF4-FFF2-40B4-BE49-F238E27FC236}">
                <a16:creationId xmlns:a16="http://schemas.microsoft.com/office/drawing/2014/main" id="{1DD73DB4-B4F5-4FE7-9BF0-AC540A7CE53C}"/>
              </a:ext>
            </a:extLst>
          </p:cNvPr>
          <p:cNvSpPr txBox="1"/>
          <p:nvPr/>
        </p:nvSpPr>
        <p:spPr>
          <a:xfrm>
            <a:off x="681986" y="1530531"/>
            <a:ext cx="11041380" cy="1898468"/>
          </a:xfrm>
          <a:prstGeom prst="rect">
            <a:avLst/>
          </a:prstGeom>
          <a:noFill/>
          <a:ln cap="flat">
            <a:noFill/>
          </a:ln>
        </p:spPr>
        <p:txBody>
          <a:bodyPr vert="horz" wrap="square" lIns="91440" tIns="45720" rIns="91440" bIns="45720" anchor="t" anchorCtr="0" compatLnSpc="1">
            <a:spAutoFit/>
          </a:bodyPr>
          <a:lstStyle/>
          <a:p>
            <a:pPr marL="0" marR="0" lvl="0" indent="0" algn="l" defTabSz="457200" rtl="0" fontAlgn="auto" hangingPunct="1">
              <a:lnSpc>
                <a:spcPct val="115000"/>
              </a:lnSpc>
              <a:spcBef>
                <a:spcPts val="0"/>
              </a:spcBef>
              <a:spcAft>
                <a:spcPts val="800"/>
              </a:spcAft>
              <a:buNone/>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Aptos" pitchFamily="34"/>
                <a:ea typeface="Aptos" pitchFamily="34"/>
                <a:cs typeface="Times New Roman" pitchFamily="18"/>
              </a:rPr>
              <a:t>Language delays</a:t>
            </a: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Aptos" pitchFamily="34"/>
                <a:ea typeface="Aptos" pitchFamily="34"/>
                <a:cs typeface="Times New Roman" pitchFamily="18"/>
              </a:rPr>
              <a:t> Children learn language through regular interaction with caregivers. Isaac may have experienced reduced opportunities for responsive communication due to his mother’s post-natal depression and childcare disruptions. Clingy behaviour and lack of independent play Securely attached children use their caregiver as a “secure base” from which to explore. Isaac’s clinginess and reluctance to play independently may suggest that he lacks confidence to explore without reassurance from his mother</a:t>
            </a:r>
            <a:endParaRPr lang="en-GB" sz="1800" b="0" i="0" u="none" strike="noStrike" kern="1200" cap="none" spc="0" baseline="0">
              <a:solidFill>
                <a:srgbClr val="FFFFFF"/>
              </a:solidFill>
              <a:uFillTx/>
              <a:latin typeface="Century Gothic"/>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1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177FBA-B8D8-823A-CB46-1DA059398D51}"/>
              </a:ext>
            </a:extLst>
          </p:cNvPr>
          <p:cNvSpPr txBox="1">
            <a:spLocks noGrp="1"/>
          </p:cNvSpPr>
          <p:nvPr>
            <p:ph type="ctrTitle"/>
          </p:nvPr>
        </p:nvSpPr>
        <p:spPr>
          <a:xfrm>
            <a:off x="-4312923" y="-320040"/>
            <a:ext cx="11673843" cy="11155680"/>
          </a:xfrm>
        </p:spPr>
        <p:txBody>
          <a:bodyPr/>
          <a:lstStyle/>
          <a:p>
            <a:pPr lvl="0"/>
            <a:r>
              <a:rPr lang="en-GB"/>
              <a:t> </a:t>
            </a:r>
            <a:br>
              <a:rPr lang="en-GB"/>
            </a:br>
            <a:br>
              <a:rPr lang="en-GB" sz="3100"/>
            </a:br>
            <a:br>
              <a:rPr lang="en-GB" sz="3600"/>
            </a:br>
            <a:endParaRPr lang="en-GB" sz="3600"/>
          </a:p>
        </p:txBody>
      </p:sp>
      <p:sp>
        <p:nvSpPr>
          <p:cNvPr id="3" name="Subtitle 2">
            <a:extLst>
              <a:ext uri="{FF2B5EF4-FFF2-40B4-BE49-F238E27FC236}">
                <a16:creationId xmlns:a16="http://schemas.microsoft.com/office/drawing/2014/main" id="{65254F54-6AFD-0B27-C02C-98CB5CA67CED}"/>
              </a:ext>
            </a:extLst>
          </p:cNvPr>
          <p:cNvSpPr txBox="1">
            <a:spLocks noGrp="1"/>
          </p:cNvSpPr>
          <p:nvPr>
            <p:ph type="subTitle" idx="1"/>
          </p:nvPr>
        </p:nvSpPr>
        <p:spPr>
          <a:xfrm>
            <a:off x="17663163" y="10469880"/>
            <a:ext cx="106683" cy="289563"/>
          </a:xfrm>
        </p:spPr>
        <p:txBody>
          <a:bodyPr/>
          <a:lstStyle/>
          <a:p>
            <a:pPr lvl="0">
              <a:lnSpc>
                <a:spcPct val="30000"/>
              </a:lnSpc>
            </a:pPr>
            <a:r>
              <a:rPr lang="en-GB" sz="100"/>
              <a:t> Isaac becomes distressed when separated from </a:t>
            </a:r>
          </a:p>
          <a:p>
            <a:pPr lvl="0">
              <a:lnSpc>
                <a:spcPct val="30000"/>
              </a:lnSpc>
            </a:pPr>
            <a:r>
              <a:rPr lang="en-GB" sz="100"/>
              <a:t>theory </a:t>
            </a:r>
          </a:p>
          <a:p>
            <a:pPr lvl="0">
              <a:lnSpc>
                <a:spcPct val="30000"/>
              </a:lnSpc>
            </a:pPr>
            <a:endParaRPr lang="en-GB" sz="100"/>
          </a:p>
        </p:txBody>
      </p:sp>
      <p:sp>
        <p:nvSpPr>
          <p:cNvPr id="4" name="TextBox 4">
            <a:extLst>
              <a:ext uri="{FF2B5EF4-FFF2-40B4-BE49-F238E27FC236}">
                <a16:creationId xmlns:a16="http://schemas.microsoft.com/office/drawing/2014/main" id="{C1D219CB-7468-DA82-7A54-B9ED3C125595}"/>
              </a:ext>
            </a:extLst>
          </p:cNvPr>
          <p:cNvSpPr txBox="1"/>
          <p:nvPr/>
        </p:nvSpPr>
        <p:spPr>
          <a:xfrm>
            <a:off x="575313" y="1350404"/>
            <a:ext cx="11041380" cy="3364708"/>
          </a:xfrm>
          <a:prstGeom prst="rect">
            <a:avLst/>
          </a:prstGeom>
          <a:noFill/>
          <a:ln cap="flat">
            <a:noFill/>
          </a:ln>
        </p:spPr>
        <p:txBody>
          <a:bodyPr vert="horz" wrap="square" lIns="91440" tIns="45720" rIns="91440" bIns="45720" anchor="t" anchorCtr="0" compatLnSpc="1">
            <a:spAutoFit/>
          </a:bodyPr>
          <a:lstStyle/>
          <a:p>
            <a:pPr marL="0" marR="0" lvl="0" indent="0" algn="l" defTabSz="457200" rtl="0" fontAlgn="auto" hangingPunct="1">
              <a:lnSpc>
                <a:spcPct val="115000"/>
              </a:lnSpc>
              <a:spcBef>
                <a:spcPts val="0"/>
              </a:spcBef>
              <a:spcAft>
                <a:spcPts val="800"/>
              </a:spcAft>
              <a:buNone/>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Aptos" pitchFamily="34"/>
                <a:ea typeface="Aptos" pitchFamily="34"/>
                <a:cs typeface="Times New Roman" pitchFamily="18"/>
              </a:rPr>
              <a:t>Difficulty sleeping</a:t>
            </a:r>
          </a:p>
          <a:p>
            <a:pPr marL="0" marR="0" lvl="0" indent="0" algn="l" defTabSz="457200" rtl="0" fontAlgn="auto" hangingPunct="1">
              <a:lnSpc>
                <a:spcPct val="115000"/>
              </a:lnSpc>
              <a:spcBef>
                <a:spcPts val="0"/>
              </a:spcBef>
              <a:spcAft>
                <a:spcPts val="800"/>
              </a:spcAft>
              <a:buNone/>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Aptos" pitchFamily="34"/>
                <a:ea typeface="Aptos" pitchFamily="34"/>
                <a:cs typeface="Times New Roman" pitchFamily="18"/>
              </a:rPr>
              <a:t>Sleep difficulties are strongly linked to emotional insecurity and anxiety and are well explained by Bowlby’s attachment theory. Bowlby argued that children view their main caregiver as a secure base; when they are unsure whether their caregiver will be reliably present and responsive, their attachment system stays active, triggering feelings of fear and unease. Bedtime is a key time of separation: when the child is left alone, their uncertainty about the caregiver’s return rises. For Isaac, this insecurity may appear as trouble falling asleep, frequent night waking, or refusing to sleep without a parent nearby. Unlike children with a secure attachment who feel safe enough to settle independently, those with insecure attachment often associate bedtime with being abandoned, leading to repeated distress and disrupted sleep. Over time, this pattern can also affect their mood, focus, and emotional regulation during the day.</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1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DC6C4B-5181-0A72-C09F-C9B2028173A1}"/>
              </a:ext>
            </a:extLst>
          </p:cNvPr>
          <p:cNvSpPr txBox="1">
            <a:spLocks noGrp="1"/>
          </p:cNvSpPr>
          <p:nvPr>
            <p:ph type="ctrTitle"/>
          </p:nvPr>
        </p:nvSpPr>
        <p:spPr>
          <a:xfrm>
            <a:off x="-4312923" y="-320040"/>
            <a:ext cx="11673843" cy="11155680"/>
          </a:xfrm>
        </p:spPr>
        <p:txBody>
          <a:bodyPr/>
          <a:lstStyle/>
          <a:p>
            <a:pPr lvl="0"/>
            <a:r>
              <a:rPr lang="en-GB"/>
              <a:t> </a:t>
            </a:r>
            <a:br>
              <a:rPr lang="en-GB"/>
            </a:br>
            <a:br>
              <a:rPr lang="en-GB" sz="3100"/>
            </a:br>
            <a:br>
              <a:rPr lang="en-GB" sz="3600"/>
            </a:br>
            <a:endParaRPr lang="en-GB" sz="3600"/>
          </a:p>
        </p:txBody>
      </p:sp>
      <p:sp>
        <p:nvSpPr>
          <p:cNvPr id="3" name="Subtitle 2">
            <a:extLst>
              <a:ext uri="{FF2B5EF4-FFF2-40B4-BE49-F238E27FC236}">
                <a16:creationId xmlns:a16="http://schemas.microsoft.com/office/drawing/2014/main" id="{BF019942-CEAC-E6E6-ACC5-8D3AF09B816A}"/>
              </a:ext>
            </a:extLst>
          </p:cNvPr>
          <p:cNvSpPr txBox="1">
            <a:spLocks noGrp="1"/>
          </p:cNvSpPr>
          <p:nvPr>
            <p:ph type="subTitle" idx="1"/>
          </p:nvPr>
        </p:nvSpPr>
        <p:spPr>
          <a:xfrm>
            <a:off x="17663163" y="10469880"/>
            <a:ext cx="106683" cy="289563"/>
          </a:xfrm>
        </p:spPr>
        <p:txBody>
          <a:bodyPr/>
          <a:lstStyle/>
          <a:p>
            <a:pPr lvl="0">
              <a:lnSpc>
                <a:spcPct val="30000"/>
              </a:lnSpc>
            </a:pPr>
            <a:r>
              <a:rPr lang="en-GB" sz="100"/>
              <a:t> Isaac becomes distressed when separated from </a:t>
            </a:r>
          </a:p>
          <a:p>
            <a:pPr lvl="0">
              <a:lnSpc>
                <a:spcPct val="30000"/>
              </a:lnSpc>
            </a:pPr>
            <a:r>
              <a:rPr lang="en-GB" sz="100"/>
              <a:t>theory </a:t>
            </a:r>
          </a:p>
          <a:p>
            <a:pPr lvl="0">
              <a:lnSpc>
                <a:spcPct val="30000"/>
              </a:lnSpc>
            </a:pPr>
            <a:endParaRPr lang="en-GB" sz="100"/>
          </a:p>
        </p:txBody>
      </p:sp>
      <p:sp>
        <p:nvSpPr>
          <p:cNvPr id="4" name="TextBox 4">
            <a:extLst>
              <a:ext uri="{FF2B5EF4-FFF2-40B4-BE49-F238E27FC236}">
                <a16:creationId xmlns:a16="http://schemas.microsoft.com/office/drawing/2014/main" id="{F849DD73-4861-6417-B368-765DF39F9441}"/>
              </a:ext>
            </a:extLst>
          </p:cNvPr>
          <p:cNvSpPr txBox="1"/>
          <p:nvPr/>
        </p:nvSpPr>
        <p:spPr>
          <a:xfrm>
            <a:off x="811530" y="1345941"/>
            <a:ext cx="11041380" cy="3343156"/>
          </a:xfrm>
          <a:prstGeom prst="rect">
            <a:avLst/>
          </a:prstGeom>
          <a:noFill/>
          <a:ln cap="flat">
            <a:noFill/>
          </a:ln>
        </p:spPr>
        <p:txBody>
          <a:bodyPr vert="horz" wrap="square" lIns="91440" tIns="45720" rIns="91440" bIns="45720" anchor="t" anchorCtr="0" compatLnSpc="1">
            <a:spAutoFit/>
          </a:bodyPr>
          <a:lstStyle/>
          <a:p>
            <a:pPr marL="0" marR="0" lvl="0" indent="0" algn="l" defTabSz="457200" rtl="0" fontAlgn="auto" hangingPunct="1">
              <a:lnSpc>
                <a:spcPct val="115000"/>
              </a:lnSpc>
              <a:spcBef>
                <a:spcPts val="0"/>
              </a:spcBef>
              <a:spcAft>
                <a:spcPts val="800"/>
              </a:spcAft>
              <a:buNone/>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Aptos" pitchFamily="34"/>
                <a:ea typeface="Aptos" pitchFamily="34"/>
                <a:cs typeface="Times New Roman" pitchFamily="18"/>
              </a:rPr>
              <a:t>Explaining Bowlby’s Theory Clearly (Assignment Requirement 2 </a:t>
            </a:r>
          </a:p>
          <a:p>
            <a:pPr marL="0" marR="0" lvl="0" indent="0" algn="l" defTabSz="457200" rtl="0" fontAlgn="auto" hangingPunct="1">
              <a:lnSpc>
                <a:spcPct val="115000"/>
              </a:lnSpc>
              <a:spcBef>
                <a:spcPts val="0"/>
              </a:spcBef>
              <a:spcAft>
                <a:spcPts val="800"/>
              </a:spcAft>
              <a:buNone/>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Aptos" pitchFamily="34"/>
                <a:ea typeface="Aptos" pitchFamily="34"/>
                <a:cs typeface="Times New Roman" pitchFamily="18"/>
              </a:rPr>
              <a:t>When presenting the theory, explain:</a:t>
            </a:r>
          </a:p>
          <a:p>
            <a:pPr marL="0" marR="0" lvl="0" indent="0" algn="l" defTabSz="457200" rtl="0" fontAlgn="auto" hangingPunct="1">
              <a:lnSpc>
                <a:spcPct val="115000"/>
              </a:lnSpc>
              <a:spcBef>
                <a:spcPts val="0"/>
              </a:spcBef>
              <a:spcAft>
                <a:spcPts val="800"/>
              </a:spcAft>
              <a:buNone/>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Aptos" pitchFamily="34"/>
                <a:ea typeface="Aptos" pitchFamily="34"/>
                <a:cs typeface="Times New Roman" pitchFamily="18"/>
              </a:rPr>
              <a:t>1. Attachment is the emotional bond between a child and caregiver.</a:t>
            </a:r>
          </a:p>
          <a:p>
            <a:pPr marL="0" marR="0" lvl="0" indent="0" algn="l" defTabSz="457200" rtl="0" fontAlgn="auto" hangingPunct="1">
              <a:lnSpc>
                <a:spcPct val="115000"/>
              </a:lnSpc>
              <a:spcBef>
                <a:spcPts val="0"/>
              </a:spcBef>
              <a:spcAft>
                <a:spcPts val="800"/>
              </a:spcAft>
              <a:buNone/>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Aptos" pitchFamily="34"/>
                <a:ea typeface="Aptos" pitchFamily="34"/>
                <a:cs typeface="Times New Roman" pitchFamily="18"/>
              </a:rPr>
              <a:t>2. Bowlby believed attachment is biologically important for survival.</a:t>
            </a:r>
          </a:p>
          <a:p>
            <a:pPr marL="0" marR="0" lvl="0" indent="0" algn="l" defTabSz="457200" rtl="0" fontAlgn="auto" hangingPunct="1">
              <a:lnSpc>
                <a:spcPct val="115000"/>
              </a:lnSpc>
              <a:spcBef>
                <a:spcPts val="0"/>
              </a:spcBef>
              <a:spcAft>
                <a:spcPts val="800"/>
              </a:spcAft>
              <a:buNone/>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Aptos" pitchFamily="34"/>
                <a:ea typeface="Aptos" pitchFamily="34"/>
                <a:cs typeface="Times New Roman" pitchFamily="18"/>
              </a:rPr>
              <a:t>3. Children need a secure attachment to develop confidence and emotional security.</a:t>
            </a:r>
          </a:p>
          <a:p>
            <a:pPr marL="0" marR="0" lvl="0" indent="0" algn="l" defTabSz="457200" rtl="0" fontAlgn="auto" hangingPunct="1">
              <a:lnSpc>
                <a:spcPct val="115000"/>
              </a:lnSpc>
              <a:spcBef>
                <a:spcPts val="0"/>
              </a:spcBef>
              <a:spcAft>
                <a:spcPts val="800"/>
              </a:spcAft>
              <a:buNone/>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Aptos" pitchFamily="34"/>
                <a:ea typeface="Aptos" pitchFamily="34"/>
                <a:cs typeface="Times New Roman" pitchFamily="18"/>
              </a:rPr>
              <a:t>4. The caregiver acts as a secure base from which the child can explore the world.</a:t>
            </a:r>
          </a:p>
          <a:p>
            <a:pPr marL="0" marR="0" lvl="0" indent="0" algn="l" defTabSz="457200" rtl="0" fontAlgn="auto" hangingPunct="1">
              <a:lnSpc>
                <a:spcPct val="115000"/>
              </a:lnSpc>
              <a:spcBef>
                <a:spcPts val="0"/>
              </a:spcBef>
              <a:spcAft>
                <a:spcPts val="800"/>
              </a:spcAft>
              <a:buNone/>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Aptos" pitchFamily="34"/>
                <a:ea typeface="Aptos" pitchFamily="34"/>
                <a:cs typeface="Times New Roman" pitchFamily="18"/>
              </a:rPr>
              <a:t>5. Inconsistent or unresponsive caregiving may lead to insecure attachment.</a:t>
            </a:r>
          </a:p>
          <a:p>
            <a:pPr marL="0" marR="0" lvl="0" indent="0" algn="l" defTabSz="457200" rtl="0" fontAlgn="auto" hangingPunct="1">
              <a:lnSpc>
                <a:spcPct val="115000"/>
              </a:lnSpc>
              <a:spcBef>
                <a:spcPts val="0"/>
              </a:spcBef>
              <a:spcAft>
                <a:spcPts val="800"/>
              </a:spcAft>
              <a:buNone/>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Aptos" pitchFamily="34"/>
                <a:ea typeface="Aptos" pitchFamily="34"/>
                <a:cs typeface="Times New Roman" pitchFamily="18"/>
              </a:rPr>
              <a:t>6. Early attachment relationships can influence later emotional, social, and behavioural development.</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1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915796-C1DE-64DD-58AB-0C06A843AA62}"/>
              </a:ext>
            </a:extLst>
          </p:cNvPr>
          <p:cNvSpPr txBox="1">
            <a:spLocks noGrp="1"/>
          </p:cNvSpPr>
          <p:nvPr>
            <p:ph type="ctrTitle"/>
          </p:nvPr>
        </p:nvSpPr>
        <p:spPr>
          <a:xfrm>
            <a:off x="-4312923" y="-320040"/>
            <a:ext cx="11673843" cy="11155680"/>
          </a:xfrm>
        </p:spPr>
        <p:txBody>
          <a:bodyPr/>
          <a:lstStyle/>
          <a:p>
            <a:pPr lvl="0"/>
            <a:r>
              <a:rPr lang="en-GB"/>
              <a:t> </a:t>
            </a:r>
            <a:br>
              <a:rPr lang="en-GB"/>
            </a:br>
            <a:br>
              <a:rPr lang="en-GB" sz="3100"/>
            </a:br>
            <a:br>
              <a:rPr lang="en-GB" sz="3600"/>
            </a:br>
            <a:endParaRPr lang="en-GB" sz="3600"/>
          </a:p>
        </p:txBody>
      </p:sp>
      <p:sp>
        <p:nvSpPr>
          <p:cNvPr id="3" name="Subtitle 2">
            <a:extLst>
              <a:ext uri="{FF2B5EF4-FFF2-40B4-BE49-F238E27FC236}">
                <a16:creationId xmlns:a16="http://schemas.microsoft.com/office/drawing/2014/main" id="{F80CFDC5-21C3-C67F-131E-1D27575C0883}"/>
              </a:ext>
            </a:extLst>
          </p:cNvPr>
          <p:cNvSpPr txBox="1">
            <a:spLocks noGrp="1"/>
          </p:cNvSpPr>
          <p:nvPr>
            <p:ph type="subTitle" idx="1"/>
          </p:nvPr>
        </p:nvSpPr>
        <p:spPr>
          <a:xfrm>
            <a:off x="17663163" y="10469880"/>
            <a:ext cx="106683" cy="289563"/>
          </a:xfrm>
        </p:spPr>
        <p:txBody>
          <a:bodyPr/>
          <a:lstStyle/>
          <a:p>
            <a:pPr lvl="0">
              <a:lnSpc>
                <a:spcPct val="30000"/>
              </a:lnSpc>
            </a:pPr>
            <a:r>
              <a:rPr lang="en-GB" sz="100"/>
              <a:t> Isaac becomes distressed when separated from </a:t>
            </a:r>
          </a:p>
          <a:p>
            <a:pPr lvl="0">
              <a:lnSpc>
                <a:spcPct val="30000"/>
              </a:lnSpc>
            </a:pPr>
            <a:r>
              <a:rPr lang="en-GB" sz="100"/>
              <a:t>theory </a:t>
            </a:r>
          </a:p>
          <a:p>
            <a:pPr lvl="0">
              <a:lnSpc>
                <a:spcPct val="30000"/>
              </a:lnSpc>
            </a:pPr>
            <a:endParaRPr lang="en-GB" sz="100"/>
          </a:p>
        </p:txBody>
      </p:sp>
      <p:sp>
        <p:nvSpPr>
          <p:cNvPr id="4" name="TextBox 4">
            <a:extLst>
              <a:ext uri="{FF2B5EF4-FFF2-40B4-BE49-F238E27FC236}">
                <a16:creationId xmlns:a16="http://schemas.microsoft.com/office/drawing/2014/main" id="{3DA004B7-31BF-E009-DCA2-B408E9EB9B6C}"/>
              </a:ext>
            </a:extLst>
          </p:cNvPr>
          <p:cNvSpPr txBox="1"/>
          <p:nvPr/>
        </p:nvSpPr>
        <p:spPr>
          <a:xfrm>
            <a:off x="575313" y="1487372"/>
            <a:ext cx="11041380" cy="2511646"/>
          </a:xfrm>
          <a:prstGeom prst="rect">
            <a:avLst/>
          </a:prstGeom>
          <a:noFill/>
          <a:ln cap="flat">
            <a:noFill/>
          </a:ln>
        </p:spPr>
        <p:txBody>
          <a:bodyPr vert="horz" wrap="square" lIns="91440" tIns="45720" rIns="91440" bIns="45720" anchor="t" anchorCtr="0" compatLnSpc="1">
            <a:spAutoFit/>
          </a:bodyPr>
          <a:lstStyle/>
          <a:p>
            <a:pPr marL="0" marR="0" lvl="0" indent="0" algn="l" defTabSz="457200" rtl="0" fontAlgn="auto" hangingPunct="1">
              <a:lnSpc>
                <a:spcPct val="115000"/>
              </a:lnSpc>
              <a:spcBef>
                <a:spcPts val="0"/>
              </a:spcBef>
              <a:spcAft>
                <a:spcPts val="800"/>
              </a:spcAft>
              <a:buNone/>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Aptos" pitchFamily="34"/>
                <a:ea typeface="Aptos" pitchFamily="34"/>
                <a:cs typeface="Times New Roman" pitchFamily="18"/>
              </a:rPr>
              <a:t>Slide 3: Bowlby’s Attachment Theory</a:t>
            </a:r>
          </a:p>
          <a:p>
            <a:pPr marL="0" marR="0" lvl="0" indent="0" algn="l" defTabSz="457200" rtl="0" fontAlgn="auto" hangingPunct="1">
              <a:lnSpc>
                <a:spcPct val="115000"/>
              </a:lnSpc>
              <a:spcBef>
                <a:spcPts val="0"/>
              </a:spcBef>
              <a:spcAft>
                <a:spcPts val="800"/>
              </a:spcAft>
              <a:buNone/>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Aptos" pitchFamily="34"/>
                <a:ea typeface="Aptos" pitchFamily="34"/>
                <a:cs typeface="Times New Roman" pitchFamily="18"/>
              </a:rPr>
              <a:t>Key Concepts</a:t>
            </a:r>
          </a:p>
          <a:p>
            <a:pPr marL="0" marR="0" lvl="0" indent="0" algn="l" defTabSz="457200" rtl="0" fontAlgn="auto" hangingPunct="1">
              <a:lnSpc>
                <a:spcPct val="115000"/>
              </a:lnSpc>
              <a:spcBef>
                <a:spcPts val="0"/>
              </a:spcBef>
              <a:spcAft>
                <a:spcPts val="800"/>
              </a:spcAft>
              <a:buNone/>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Aptos" pitchFamily="34"/>
                <a:ea typeface="Aptos" pitchFamily="34"/>
                <a:cs typeface="Times New Roman" pitchFamily="18"/>
              </a:rPr>
              <a:t> Attachment: A strong emotional bond between a child and their primary caregiver. Secure Attachment: Develops when a caregiver is consistently responsive and sensitive to a child’s needs. Secure Base: The caregiver provides safety and security, allowing the child to explore their environment confidently. Separation Anxiety: Distress experienced when separated from a primary caregiver. Internal Working Model: Early attachment experiences shape a child’s expectations of future relationships.</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1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342D60-9D85-FEF5-51C6-74F1CDECADC7}"/>
              </a:ext>
            </a:extLst>
          </p:cNvPr>
          <p:cNvSpPr txBox="1">
            <a:spLocks noGrp="1"/>
          </p:cNvSpPr>
          <p:nvPr>
            <p:ph type="ctrTitle"/>
          </p:nvPr>
        </p:nvSpPr>
        <p:spPr>
          <a:xfrm>
            <a:off x="-4312923" y="-320040"/>
            <a:ext cx="11673843" cy="11155680"/>
          </a:xfrm>
        </p:spPr>
        <p:txBody>
          <a:bodyPr/>
          <a:lstStyle/>
          <a:p>
            <a:pPr lvl="0"/>
            <a:r>
              <a:rPr lang="en-GB"/>
              <a:t> </a:t>
            </a:r>
            <a:br>
              <a:rPr lang="en-GB"/>
            </a:br>
            <a:br>
              <a:rPr lang="en-GB" sz="3100"/>
            </a:br>
            <a:br>
              <a:rPr lang="en-GB" sz="3600"/>
            </a:br>
            <a:endParaRPr lang="en-GB" sz="3600"/>
          </a:p>
        </p:txBody>
      </p:sp>
      <p:sp>
        <p:nvSpPr>
          <p:cNvPr id="3" name="Subtitle 2">
            <a:extLst>
              <a:ext uri="{FF2B5EF4-FFF2-40B4-BE49-F238E27FC236}">
                <a16:creationId xmlns:a16="http://schemas.microsoft.com/office/drawing/2014/main" id="{0280842D-8565-0DDE-ADAC-AF515D42D7F5}"/>
              </a:ext>
            </a:extLst>
          </p:cNvPr>
          <p:cNvSpPr txBox="1">
            <a:spLocks noGrp="1"/>
          </p:cNvSpPr>
          <p:nvPr>
            <p:ph type="subTitle" idx="1"/>
          </p:nvPr>
        </p:nvSpPr>
        <p:spPr>
          <a:xfrm>
            <a:off x="17663163" y="10469880"/>
            <a:ext cx="106683" cy="289563"/>
          </a:xfrm>
        </p:spPr>
        <p:txBody>
          <a:bodyPr/>
          <a:lstStyle/>
          <a:p>
            <a:pPr lvl="0">
              <a:lnSpc>
                <a:spcPct val="30000"/>
              </a:lnSpc>
            </a:pPr>
            <a:r>
              <a:rPr lang="en-GB" sz="100"/>
              <a:t> Isaac becomes distressed when separated from </a:t>
            </a:r>
          </a:p>
          <a:p>
            <a:pPr lvl="0">
              <a:lnSpc>
                <a:spcPct val="30000"/>
              </a:lnSpc>
            </a:pPr>
            <a:r>
              <a:rPr lang="en-GB" sz="100"/>
              <a:t>theory </a:t>
            </a:r>
          </a:p>
          <a:p>
            <a:pPr lvl="0">
              <a:lnSpc>
                <a:spcPct val="30000"/>
              </a:lnSpc>
            </a:pPr>
            <a:endParaRPr lang="en-GB" sz="100"/>
          </a:p>
        </p:txBody>
      </p:sp>
      <p:sp>
        <p:nvSpPr>
          <p:cNvPr id="4" name="TextBox 4">
            <a:extLst>
              <a:ext uri="{FF2B5EF4-FFF2-40B4-BE49-F238E27FC236}">
                <a16:creationId xmlns:a16="http://schemas.microsoft.com/office/drawing/2014/main" id="{BDF8403F-D989-A431-78E8-F10551F756B1}"/>
              </a:ext>
            </a:extLst>
          </p:cNvPr>
          <p:cNvSpPr txBox="1"/>
          <p:nvPr/>
        </p:nvSpPr>
        <p:spPr>
          <a:xfrm>
            <a:off x="784856" y="1900479"/>
            <a:ext cx="11041380" cy="1807357"/>
          </a:xfrm>
          <a:prstGeom prst="rect">
            <a:avLst/>
          </a:prstGeom>
          <a:noFill/>
          <a:ln cap="flat">
            <a:noFill/>
          </a:ln>
        </p:spPr>
        <p:txBody>
          <a:bodyPr vert="horz" wrap="square" lIns="91440" tIns="45720" rIns="91440" bIns="45720" anchor="t" anchorCtr="0" compatLnSpc="1">
            <a:spAutoFit/>
          </a:bodyPr>
          <a:lstStyle/>
          <a:p>
            <a:pPr marL="0" marR="0" lvl="0" indent="0" algn="l" defTabSz="457200" rtl="0" fontAlgn="auto" hangingPunct="1">
              <a:lnSpc>
                <a:spcPct val="115000"/>
              </a:lnSpc>
              <a:spcBef>
                <a:spcPts val="0"/>
              </a:spcBef>
              <a:spcAft>
                <a:spcPts val="800"/>
              </a:spcAft>
              <a:buNone/>
              <a:tabLst/>
              <a:defRPr sz="1800" b="0" i="0" u="none" strike="noStrike" kern="0" cap="none" spc="0" baseline="0">
                <a:solidFill>
                  <a:srgbClr val="000000"/>
                </a:solidFill>
                <a:uFillTx/>
              </a:defRPr>
            </a:pPr>
            <a:r>
              <a:rPr lang="en-GB" sz="2000" b="0" i="0" u="none" strike="noStrike" kern="1200" cap="none" spc="0" baseline="0">
                <a:solidFill>
                  <a:srgbClr val="FFFFFF"/>
                </a:solidFill>
                <a:uFillTx/>
                <a:latin typeface="Aptos" pitchFamily="34"/>
                <a:ea typeface="Aptos" pitchFamily="34"/>
                <a:cs typeface="Times New Roman" pitchFamily="18"/>
              </a:rPr>
              <a:t>Developmental Assumptions</a:t>
            </a:r>
            <a:endParaRPr lang="en-GB" sz="1800" b="0" i="0" u="none" strike="noStrike" kern="1200" cap="none" spc="0" baseline="0">
              <a:solidFill>
                <a:srgbClr val="FFFFFF"/>
              </a:solidFill>
              <a:uFillTx/>
              <a:latin typeface="Aptos" pitchFamily="34"/>
              <a:ea typeface="Aptos" pitchFamily="34"/>
              <a:cs typeface="Times New Roman" pitchFamily="18"/>
            </a:endParaRPr>
          </a:p>
          <a:p>
            <a:pPr marL="0" marR="0" lvl="0" indent="0" algn="l" defTabSz="457200" rtl="0" fontAlgn="auto" hangingPunct="1">
              <a:lnSpc>
                <a:spcPct val="115000"/>
              </a:lnSpc>
              <a:spcBef>
                <a:spcPts val="0"/>
              </a:spcBef>
              <a:spcAft>
                <a:spcPts val="800"/>
              </a:spcAft>
              <a:buNone/>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Aptos" pitchFamily="34"/>
                <a:ea typeface="Aptos" pitchFamily="34"/>
                <a:cs typeface="Times New Roman" pitchFamily="18"/>
              </a:rPr>
              <a:t> Children are biologically programmed to form attachments. Early experiences with caregivers influence later emotional, social, and behavioural development. (Bowlby,1969). Consistent and nurturing care promotes healthy development. (Howe,2011). Disruptions in attachment relationships may negatively affect development and wellbeing. (Gerhardt,2015).</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name="Slide1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F9F856-2807-8AEA-EE91-654A324E7D08}"/>
              </a:ext>
            </a:extLst>
          </p:cNvPr>
          <p:cNvSpPr txBox="1">
            <a:spLocks noGrp="1"/>
          </p:cNvSpPr>
          <p:nvPr>
            <p:ph type="ctrTitle"/>
          </p:nvPr>
        </p:nvSpPr>
        <p:spPr>
          <a:xfrm>
            <a:off x="-4312923" y="-320040"/>
            <a:ext cx="11673843" cy="11155680"/>
          </a:xfrm>
        </p:spPr>
        <p:txBody>
          <a:bodyPr/>
          <a:lstStyle/>
          <a:p>
            <a:pPr lvl="0"/>
            <a:r>
              <a:rPr lang="en-GB"/>
              <a:t> </a:t>
            </a:r>
            <a:br>
              <a:rPr lang="en-GB"/>
            </a:br>
            <a:br>
              <a:rPr lang="en-GB" sz="3100"/>
            </a:br>
            <a:br>
              <a:rPr lang="en-GB" sz="3600"/>
            </a:br>
            <a:endParaRPr lang="en-GB" sz="3600"/>
          </a:p>
        </p:txBody>
      </p:sp>
      <p:sp>
        <p:nvSpPr>
          <p:cNvPr id="3" name="Subtitle 2">
            <a:extLst>
              <a:ext uri="{FF2B5EF4-FFF2-40B4-BE49-F238E27FC236}">
                <a16:creationId xmlns:a16="http://schemas.microsoft.com/office/drawing/2014/main" id="{43CDB469-D2BC-FA5D-1D28-10E84F70DC1D}"/>
              </a:ext>
            </a:extLst>
          </p:cNvPr>
          <p:cNvSpPr txBox="1">
            <a:spLocks noGrp="1"/>
          </p:cNvSpPr>
          <p:nvPr>
            <p:ph type="subTitle" idx="1"/>
          </p:nvPr>
        </p:nvSpPr>
        <p:spPr>
          <a:xfrm>
            <a:off x="17663163" y="10469880"/>
            <a:ext cx="106683" cy="289563"/>
          </a:xfrm>
        </p:spPr>
        <p:txBody>
          <a:bodyPr/>
          <a:lstStyle/>
          <a:p>
            <a:pPr lvl="0">
              <a:lnSpc>
                <a:spcPct val="30000"/>
              </a:lnSpc>
            </a:pPr>
            <a:r>
              <a:rPr lang="en-GB" sz="100"/>
              <a:t> Isaac becomes distressed when separated from </a:t>
            </a:r>
          </a:p>
          <a:p>
            <a:pPr lvl="0">
              <a:lnSpc>
                <a:spcPct val="30000"/>
              </a:lnSpc>
            </a:pPr>
            <a:r>
              <a:rPr lang="en-GB" sz="100"/>
              <a:t>theory </a:t>
            </a:r>
          </a:p>
          <a:p>
            <a:pPr lvl="0">
              <a:lnSpc>
                <a:spcPct val="30000"/>
              </a:lnSpc>
            </a:pPr>
            <a:endParaRPr lang="en-GB" sz="100"/>
          </a:p>
        </p:txBody>
      </p:sp>
      <p:sp>
        <p:nvSpPr>
          <p:cNvPr id="4" name="TextBox 4">
            <a:extLst>
              <a:ext uri="{FF2B5EF4-FFF2-40B4-BE49-F238E27FC236}">
                <a16:creationId xmlns:a16="http://schemas.microsoft.com/office/drawing/2014/main" id="{0C0A0183-7A9F-E069-B94E-6B5EC914A620}"/>
              </a:ext>
            </a:extLst>
          </p:cNvPr>
          <p:cNvSpPr txBox="1"/>
          <p:nvPr/>
        </p:nvSpPr>
        <p:spPr>
          <a:xfrm>
            <a:off x="430526" y="1504242"/>
            <a:ext cx="11041380" cy="1807357"/>
          </a:xfrm>
          <a:prstGeom prst="rect">
            <a:avLst/>
          </a:prstGeom>
          <a:noFill/>
          <a:ln cap="flat">
            <a:noFill/>
          </a:ln>
        </p:spPr>
        <p:txBody>
          <a:bodyPr vert="horz" wrap="square" lIns="91440" tIns="45720" rIns="91440" bIns="45720" anchor="t" anchorCtr="0" compatLnSpc="1">
            <a:spAutoFit/>
          </a:bodyPr>
          <a:lstStyle/>
          <a:p>
            <a:pPr marL="0" marR="0" lvl="0" indent="0" algn="l" defTabSz="457200" rtl="0" fontAlgn="auto" hangingPunct="1">
              <a:lnSpc>
                <a:spcPct val="115000"/>
              </a:lnSpc>
              <a:spcBef>
                <a:spcPts val="0"/>
              </a:spcBef>
              <a:spcAft>
                <a:spcPts val="800"/>
              </a:spcAft>
              <a:buNone/>
              <a:tabLst/>
              <a:defRPr sz="1800" b="0" i="0" u="none" strike="noStrike" kern="0" cap="none" spc="0" baseline="0">
                <a:solidFill>
                  <a:srgbClr val="000000"/>
                </a:solidFill>
                <a:uFillTx/>
              </a:defRPr>
            </a:pPr>
            <a:r>
              <a:rPr lang="en-GB" sz="2000" b="0" i="0" u="none" strike="noStrike" kern="1200" cap="none" spc="0" baseline="0">
                <a:solidFill>
                  <a:srgbClr val="FFFFFF"/>
                </a:solidFill>
                <a:uFillTx/>
                <a:latin typeface="Aptos" pitchFamily="34"/>
                <a:ea typeface="Aptos" pitchFamily="34"/>
                <a:cs typeface="Times New Roman" pitchFamily="18"/>
              </a:rPr>
              <a:t>Relevance to Early Childhood</a:t>
            </a:r>
            <a:endParaRPr lang="en-GB" sz="1800" b="0" i="0" u="none" strike="noStrike" kern="1200" cap="none" spc="0" baseline="0">
              <a:solidFill>
                <a:srgbClr val="FFFFFF"/>
              </a:solidFill>
              <a:uFillTx/>
              <a:latin typeface="Aptos" pitchFamily="34"/>
              <a:ea typeface="Aptos" pitchFamily="34"/>
              <a:cs typeface="Times New Roman" pitchFamily="18"/>
            </a:endParaRPr>
          </a:p>
          <a:p>
            <a:pPr marL="0" marR="0" lvl="0" indent="0" algn="l" defTabSz="457200" rtl="0" fontAlgn="auto" hangingPunct="1">
              <a:lnSpc>
                <a:spcPct val="115000"/>
              </a:lnSpc>
              <a:spcBef>
                <a:spcPts val="0"/>
              </a:spcBef>
              <a:spcAft>
                <a:spcPts val="800"/>
              </a:spcAft>
              <a:buNone/>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Aptos" pitchFamily="34"/>
                <a:ea typeface="Aptos" pitchFamily="34"/>
                <a:cs typeface="Times New Roman" pitchFamily="18"/>
              </a:rPr>
              <a:t>Early childhood is a critical period for forming attachments (Bowlby, 1969).Secure attachments help children develop confidence, emotional regulation, communication skills, and positive social relationships (Ainsworth et al., 1978). Attachment relationships provide the foundation for future learning and development (Department for Education, 2024).</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name="Slide19">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CED07E-7EBD-40EC-209B-CD1A0C90ADBD}"/>
              </a:ext>
            </a:extLst>
          </p:cNvPr>
          <p:cNvSpPr txBox="1">
            <a:spLocks noGrp="1"/>
          </p:cNvSpPr>
          <p:nvPr>
            <p:ph type="ctrTitle"/>
          </p:nvPr>
        </p:nvSpPr>
        <p:spPr>
          <a:xfrm>
            <a:off x="-4312923" y="-320040"/>
            <a:ext cx="11673843" cy="11155680"/>
          </a:xfrm>
        </p:spPr>
        <p:txBody>
          <a:bodyPr/>
          <a:lstStyle/>
          <a:p>
            <a:pPr lvl="0"/>
            <a:r>
              <a:rPr lang="en-GB"/>
              <a:t> </a:t>
            </a:r>
            <a:br>
              <a:rPr lang="en-GB"/>
            </a:br>
            <a:br>
              <a:rPr lang="en-GB" sz="3100"/>
            </a:br>
            <a:br>
              <a:rPr lang="en-GB" sz="3600"/>
            </a:br>
            <a:endParaRPr lang="en-GB" sz="3600"/>
          </a:p>
        </p:txBody>
      </p:sp>
      <p:sp>
        <p:nvSpPr>
          <p:cNvPr id="3" name="Subtitle 2">
            <a:extLst>
              <a:ext uri="{FF2B5EF4-FFF2-40B4-BE49-F238E27FC236}">
                <a16:creationId xmlns:a16="http://schemas.microsoft.com/office/drawing/2014/main" id="{3AFE5519-8B2E-0B53-0D98-AAF90D6A5836}"/>
              </a:ext>
            </a:extLst>
          </p:cNvPr>
          <p:cNvSpPr txBox="1">
            <a:spLocks noGrp="1"/>
          </p:cNvSpPr>
          <p:nvPr>
            <p:ph type="subTitle" idx="1"/>
          </p:nvPr>
        </p:nvSpPr>
        <p:spPr>
          <a:xfrm>
            <a:off x="17663163" y="10469880"/>
            <a:ext cx="106683" cy="289563"/>
          </a:xfrm>
        </p:spPr>
        <p:txBody>
          <a:bodyPr/>
          <a:lstStyle/>
          <a:p>
            <a:pPr lvl="0">
              <a:lnSpc>
                <a:spcPct val="30000"/>
              </a:lnSpc>
            </a:pPr>
            <a:r>
              <a:rPr lang="en-GB" sz="100"/>
              <a:t> Isaac becomes distressed when separated from </a:t>
            </a:r>
          </a:p>
          <a:p>
            <a:pPr lvl="0">
              <a:lnSpc>
                <a:spcPct val="30000"/>
              </a:lnSpc>
            </a:pPr>
            <a:r>
              <a:rPr lang="en-GB" sz="100"/>
              <a:t>theory </a:t>
            </a:r>
          </a:p>
          <a:p>
            <a:pPr lvl="0">
              <a:lnSpc>
                <a:spcPct val="30000"/>
              </a:lnSpc>
            </a:pPr>
            <a:endParaRPr lang="en-GB" sz="100"/>
          </a:p>
        </p:txBody>
      </p:sp>
      <p:sp>
        <p:nvSpPr>
          <p:cNvPr id="4" name="TextBox 4">
            <a:extLst>
              <a:ext uri="{FF2B5EF4-FFF2-40B4-BE49-F238E27FC236}">
                <a16:creationId xmlns:a16="http://schemas.microsoft.com/office/drawing/2014/main" id="{E7DA89D4-559E-41C5-1AB7-A20F4F260D26}"/>
              </a:ext>
            </a:extLst>
          </p:cNvPr>
          <p:cNvSpPr txBox="1"/>
          <p:nvPr/>
        </p:nvSpPr>
        <p:spPr>
          <a:xfrm>
            <a:off x="369573" y="998725"/>
            <a:ext cx="11041380" cy="3184141"/>
          </a:xfrm>
          <a:prstGeom prst="rect">
            <a:avLst/>
          </a:prstGeom>
          <a:noFill/>
          <a:ln cap="flat">
            <a:noFill/>
          </a:ln>
        </p:spPr>
        <p:txBody>
          <a:bodyPr vert="horz" wrap="square" lIns="91440" tIns="45720" rIns="91440" bIns="45720" anchor="t" anchorCtr="0" compatLnSpc="1">
            <a:spAutoFit/>
          </a:bodyPr>
          <a:lstStyle/>
          <a:p>
            <a:pPr marL="0" marR="0" lvl="0" indent="0" algn="l" defTabSz="457200" rtl="0" fontAlgn="auto" hangingPunct="1">
              <a:lnSpc>
                <a:spcPct val="115000"/>
              </a:lnSpc>
              <a:spcBef>
                <a:spcPts val="0"/>
              </a:spcBef>
              <a:spcAft>
                <a:spcPts val="800"/>
              </a:spcAft>
              <a:buNone/>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Aptos" pitchFamily="34"/>
                <a:ea typeface="Aptos" pitchFamily="34"/>
                <a:cs typeface="Times New Roman" pitchFamily="18"/>
              </a:rPr>
              <a:t> </a:t>
            </a:r>
          </a:p>
          <a:p>
            <a:pPr marL="0" marR="0" lvl="0" indent="0" algn="l" defTabSz="457200" rtl="0" fontAlgn="auto" hangingPunct="1">
              <a:lnSpc>
                <a:spcPct val="115000"/>
              </a:lnSpc>
              <a:spcBef>
                <a:spcPts val="0"/>
              </a:spcBef>
              <a:spcAft>
                <a:spcPts val="800"/>
              </a:spcAft>
              <a:buNone/>
              <a:tabLst/>
              <a:defRPr sz="1800" b="0" i="0" u="none" strike="noStrike" kern="0" cap="none" spc="0" baseline="0">
                <a:solidFill>
                  <a:srgbClr val="000000"/>
                </a:solidFill>
                <a:uFillTx/>
              </a:defRPr>
            </a:pPr>
            <a:r>
              <a:rPr lang="en-GB" sz="2000" b="0" i="0" u="none" strike="noStrike" kern="1200" cap="none" spc="0" baseline="0">
                <a:solidFill>
                  <a:srgbClr val="FFFFFF"/>
                </a:solidFill>
                <a:uFillTx/>
                <a:latin typeface="Aptos" pitchFamily="34"/>
                <a:ea typeface="Aptos" pitchFamily="34"/>
                <a:cs typeface="Times New Roman" pitchFamily="18"/>
              </a:rPr>
              <a:t>Why is Bowlby’s Theory Appropriate for Understanding Isaac</a:t>
            </a:r>
            <a:r>
              <a:rPr lang="en-GB" sz="1800" b="0" i="0" u="none" strike="noStrike" kern="1200" cap="none" spc="0" baseline="0">
                <a:solidFill>
                  <a:srgbClr val="FFFFFF"/>
                </a:solidFill>
                <a:uFillTx/>
                <a:latin typeface="Aptos" pitchFamily="34"/>
                <a:ea typeface="Aptos" pitchFamily="34"/>
                <a:cs typeface="Times New Roman" pitchFamily="18"/>
              </a:rPr>
              <a:t>?</a:t>
            </a:r>
          </a:p>
          <a:p>
            <a:pPr marL="0" marR="0" lvl="0" indent="0" algn="l" defTabSz="457200" rtl="0" fontAlgn="auto" hangingPunct="1">
              <a:lnSpc>
                <a:spcPct val="115000"/>
              </a:lnSpc>
              <a:spcBef>
                <a:spcPts val="0"/>
              </a:spcBef>
              <a:spcAft>
                <a:spcPts val="800"/>
              </a:spcAft>
              <a:buNone/>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Aptos" pitchFamily="34"/>
                <a:ea typeface="Aptos" pitchFamily="34"/>
                <a:cs typeface="Times New Roman" pitchFamily="18"/>
              </a:rPr>
              <a:t> Isaac becomes distressed when separated from his mother a key sign of attachment insecurity (Bowlby, 1969).He is described as clingy and rarely plays independently, showing he lacks a secure base from which to explore (Ainsworth et al., 1978).His mother experiences post-natal depression, which can reduce responsiveness and emotional availability (Gerhardt, 2015).He has experienced disrupted childcare arrangements, which prevent the formation of stable bonds (Howe, 2011).The theory helps explain his emotional, social, and language difficulties through the quality of early attachment relationships (Cassidy and Shaver, 2016).</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name="Slide20">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294307-F3F0-5C8C-620A-3879E4593F46}"/>
              </a:ext>
            </a:extLst>
          </p:cNvPr>
          <p:cNvSpPr txBox="1">
            <a:spLocks noGrp="1"/>
          </p:cNvSpPr>
          <p:nvPr>
            <p:ph type="ctrTitle"/>
          </p:nvPr>
        </p:nvSpPr>
        <p:spPr>
          <a:xfrm>
            <a:off x="-4312923" y="-320040"/>
            <a:ext cx="11673843" cy="11155680"/>
          </a:xfrm>
        </p:spPr>
        <p:txBody>
          <a:bodyPr/>
          <a:lstStyle/>
          <a:p>
            <a:pPr lvl="0"/>
            <a:r>
              <a:rPr lang="en-GB"/>
              <a:t> </a:t>
            </a:r>
            <a:br>
              <a:rPr lang="en-GB"/>
            </a:br>
            <a:br>
              <a:rPr lang="en-GB" sz="3100"/>
            </a:br>
            <a:br>
              <a:rPr lang="en-GB" sz="3600"/>
            </a:br>
            <a:endParaRPr lang="en-GB" sz="3600"/>
          </a:p>
        </p:txBody>
      </p:sp>
      <p:sp>
        <p:nvSpPr>
          <p:cNvPr id="3" name="Subtitle 2">
            <a:extLst>
              <a:ext uri="{FF2B5EF4-FFF2-40B4-BE49-F238E27FC236}">
                <a16:creationId xmlns:a16="http://schemas.microsoft.com/office/drawing/2014/main" id="{659CAF4A-1385-2EFA-B71E-AC9A62738B30}"/>
              </a:ext>
            </a:extLst>
          </p:cNvPr>
          <p:cNvSpPr txBox="1">
            <a:spLocks noGrp="1"/>
          </p:cNvSpPr>
          <p:nvPr>
            <p:ph type="subTitle" idx="1"/>
          </p:nvPr>
        </p:nvSpPr>
        <p:spPr>
          <a:xfrm>
            <a:off x="17663163" y="10469880"/>
            <a:ext cx="106683" cy="289563"/>
          </a:xfrm>
        </p:spPr>
        <p:txBody>
          <a:bodyPr/>
          <a:lstStyle/>
          <a:p>
            <a:pPr lvl="0">
              <a:lnSpc>
                <a:spcPct val="30000"/>
              </a:lnSpc>
            </a:pPr>
            <a:r>
              <a:rPr lang="en-GB" sz="100"/>
              <a:t> Isaac becomes distressed when separated from </a:t>
            </a:r>
          </a:p>
          <a:p>
            <a:pPr lvl="0">
              <a:lnSpc>
                <a:spcPct val="30000"/>
              </a:lnSpc>
            </a:pPr>
            <a:r>
              <a:rPr lang="en-GB" sz="100"/>
              <a:t>theory </a:t>
            </a:r>
          </a:p>
          <a:p>
            <a:pPr lvl="0">
              <a:lnSpc>
                <a:spcPct val="30000"/>
              </a:lnSpc>
            </a:pPr>
            <a:endParaRPr lang="en-GB" sz="100"/>
          </a:p>
        </p:txBody>
      </p:sp>
      <p:sp>
        <p:nvSpPr>
          <p:cNvPr id="4" name="TextBox 4">
            <a:extLst>
              <a:ext uri="{FF2B5EF4-FFF2-40B4-BE49-F238E27FC236}">
                <a16:creationId xmlns:a16="http://schemas.microsoft.com/office/drawing/2014/main" id="{7A7F107C-CBEC-5AFE-D215-4C05C88C4BFE}"/>
              </a:ext>
            </a:extLst>
          </p:cNvPr>
          <p:cNvSpPr txBox="1"/>
          <p:nvPr/>
        </p:nvSpPr>
        <p:spPr>
          <a:xfrm>
            <a:off x="575313" y="1724476"/>
            <a:ext cx="11041380" cy="1488807"/>
          </a:xfrm>
          <a:prstGeom prst="rect">
            <a:avLst/>
          </a:prstGeom>
          <a:noFill/>
          <a:ln cap="flat">
            <a:noFill/>
          </a:ln>
        </p:spPr>
        <p:txBody>
          <a:bodyPr vert="horz" wrap="square" lIns="91440" tIns="45720" rIns="91440" bIns="45720" anchor="t" anchorCtr="0" compatLnSpc="1">
            <a:spAutoFit/>
          </a:bodyPr>
          <a:lstStyle/>
          <a:p>
            <a:pPr marL="0" marR="0" lvl="0" indent="0" algn="l" defTabSz="457200" rtl="0" fontAlgn="auto" hangingPunct="1">
              <a:lnSpc>
                <a:spcPct val="115000"/>
              </a:lnSpc>
              <a:spcBef>
                <a:spcPts val="0"/>
              </a:spcBef>
              <a:spcAft>
                <a:spcPts val="800"/>
              </a:spcAft>
              <a:buNone/>
              <a:tabLst/>
              <a:defRPr sz="1800" b="0" i="0" u="none" strike="noStrike" kern="0" cap="none" spc="0" baseline="0">
                <a:solidFill>
                  <a:srgbClr val="000000"/>
                </a:solidFill>
                <a:uFillTx/>
              </a:defRPr>
            </a:pPr>
            <a:r>
              <a:rPr lang="en-GB" sz="2000" b="0" i="0" u="none" strike="noStrike" kern="1200" cap="none" spc="0" baseline="0">
                <a:solidFill>
                  <a:srgbClr val="FFFFFF"/>
                </a:solidFill>
                <a:uFillTx/>
                <a:latin typeface="Aptos" pitchFamily="34"/>
                <a:ea typeface="Aptos" pitchFamily="34"/>
                <a:cs typeface="Times New Roman" pitchFamily="18"/>
              </a:rPr>
              <a:t>Disrupted Childcare Arrangements</a:t>
            </a:r>
            <a:endParaRPr lang="en-GB" sz="1800" b="0" i="0" u="none" strike="noStrike" kern="1200" cap="none" spc="0" baseline="0">
              <a:solidFill>
                <a:srgbClr val="FFFFFF"/>
              </a:solidFill>
              <a:uFillTx/>
              <a:latin typeface="Aptos" pitchFamily="34"/>
              <a:ea typeface="Aptos" pitchFamily="34"/>
              <a:cs typeface="Times New Roman" pitchFamily="18"/>
            </a:endParaRPr>
          </a:p>
          <a:p>
            <a:pPr marL="0" marR="0" lvl="0" indent="0" algn="l" defTabSz="457200" rtl="0" fontAlgn="auto" hangingPunct="1">
              <a:lnSpc>
                <a:spcPct val="115000"/>
              </a:lnSpc>
              <a:spcBef>
                <a:spcPts val="0"/>
              </a:spcBef>
              <a:spcAft>
                <a:spcPts val="800"/>
              </a:spcAft>
              <a:buNone/>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Aptos" pitchFamily="34"/>
                <a:ea typeface="Aptos" pitchFamily="34"/>
                <a:cs typeface="Times New Roman" pitchFamily="18"/>
              </a:rPr>
              <a:t>Isaac has experienced repeated changes in childcare and caregiving over two years. Bowlby believed children need consistent, responsive caregivers to develop secure attachments (Bowlby, 1969). Frequent changes reduce feelings of security, disrupt the internal working model, and increase anxiety (Schaffer, 2004).</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name="Slide21">
    <p:spTree>
      <p:nvGrpSpPr>
        <p:cNvPr id="1" name=""/>
        <p:cNvGrpSpPr/>
        <p:nvPr/>
      </p:nvGrpSpPr>
      <p:grpSpPr>
        <a:xfrm>
          <a:off x="0" y="0"/>
          <a:ext cx="0" cy="0"/>
          <a:chOff x="0" y="0"/>
          <a:chExt cx="0" cy="0"/>
        </a:xfrm>
      </p:grpSpPr>
      <p:sp>
        <p:nvSpPr>
          <p:cNvPr id="2" name="Subtitle 2">
            <a:extLst>
              <a:ext uri="{FF2B5EF4-FFF2-40B4-BE49-F238E27FC236}">
                <a16:creationId xmlns:a16="http://schemas.microsoft.com/office/drawing/2014/main" id="{DC5CE637-2136-932B-086A-207A34ACF302}"/>
              </a:ext>
            </a:extLst>
          </p:cNvPr>
          <p:cNvSpPr txBox="1">
            <a:spLocks noGrp="1"/>
          </p:cNvSpPr>
          <p:nvPr>
            <p:ph type="subTitle" idx="1"/>
          </p:nvPr>
        </p:nvSpPr>
        <p:spPr>
          <a:xfrm>
            <a:off x="17663163" y="10469880"/>
            <a:ext cx="106683" cy="289563"/>
          </a:xfrm>
        </p:spPr>
        <p:txBody>
          <a:bodyPr/>
          <a:lstStyle/>
          <a:p>
            <a:pPr lvl="0">
              <a:lnSpc>
                <a:spcPct val="30000"/>
              </a:lnSpc>
            </a:pPr>
            <a:r>
              <a:rPr lang="en-GB" sz="100"/>
              <a:t> Isaac becomes distressed when separated from </a:t>
            </a:r>
          </a:p>
          <a:p>
            <a:pPr lvl="0">
              <a:lnSpc>
                <a:spcPct val="30000"/>
              </a:lnSpc>
            </a:pPr>
            <a:r>
              <a:rPr lang="en-GB" sz="100"/>
              <a:t>theory </a:t>
            </a:r>
          </a:p>
          <a:p>
            <a:pPr lvl="0">
              <a:lnSpc>
                <a:spcPct val="30000"/>
              </a:lnSpc>
            </a:pPr>
            <a:endParaRPr lang="en-GB" sz="100"/>
          </a:p>
        </p:txBody>
      </p:sp>
      <p:sp>
        <p:nvSpPr>
          <p:cNvPr id="3" name="TextBox 4">
            <a:extLst>
              <a:ext uri="{FF2B5EF4-FFF2-40B4-BE49-F238E27FC236}">
                <a16:creationId xmlns:a16="http://schemas.microsoft.com/office/drawing/2014/main" id="{EC1B4647-7DD9-55A6-D89A-5EE0DBC2966C}"/>
              </a:ext>
            </a:extLst>
          </p:cNvPr>
          <p:cNvSpPr txBox="1"/>
          <p:nvPr/>
        </p:nvSpPr>
        <p:spPr>
          <a:xfrm>
            <a:off x="339086" y="1625830"/>
            <a:ext cx="11041380" cy="395176"/>
          </a:xfrm>
          <a:prstGeom prst="rect">
            <a:avLst/>
          </a:prstGeom>
          <a:noFill/>
          <a:ln cap="flat">
            <a:noFill/>
          </a:ln>
        </p:spPr>
        <p:txBody>
          <a:bodyPr vert="horz" wrap="square" lIns="91440" tIns="45720" rIns="91440" bIns="45720" anchor="t" anchorCtr="0" compatLnSpc="1">
            <a:spAutoFit/>
          </a:bodyPr>
          <a:lstStyle/>
          <a:p>
            <a:pPr marL="0" marR="0" lvl="0" indent="0" algn="l" defTabSz="457200" rtl="0" fontAlgn="auto" hangingPunct="1">
              <a:lnSpc>
                <a:spcPct val="115000"/>
              </a:lnSpc>
              <a:spcBef>
                <a:spcPts val="0"/>
              </a:spcBef>
              <a:spcAft>
                <a:spcPts val="80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Aptos" pitchFamily="34"/>
              <a:ea typeface="Aptos" pitchFamily="34"/>
              <a:cs typeface="Times New Roman" pitchFamily="18"/>
            </a:endParaRPr>
          </a:p>
        </p:txBody>
      </p:sp>
      <p:sp>
        <p:nvSpPr>
          <p:cNvPr id="4" name="TextBox 6">
            <a:extLst>
              <a:ext uri="{FF2B5EF4-FFF2-40B4-BE49-F238E27FC236}">
                <a16:creationId xmlns:a16="http://schemas.microsoft.com/office/drawing/2014/main" id="{A1FA2BF2-8D04-D7E8-2F77-DD7A8DE222AC}"/>
              </a:ext>
            </a:extLst>
          </p:cNvPr>
          <p:cNvSpPr txBox="1"/>
          <p:nvPr/>
        </p:nvSpPr>
        <p:spPr>
          <a:xfrm>
            <a:off x="1150616" y="7620536"/>
            <a:ext cx="11041380" cy="361572"/>
          </a:xfrm>
          <a:prstGeom prst="rect">
            <a:avLst/>
          </a:prstGeom>
          <a:noFill/>
          <a:ln cap="flat">
            <a:noFill/>
          </a:ln>
        </p:spPr>
        <p:txBody>
          <a:bodyPr vert="horz" wrap="square" lIns="91440" tIns="45720" rIns="91440" bIns="45720" anchor="t" anchorCtr="0" compatLnSpc="1">
            <a:spAutoFit/>
          </a:bodyPr>
          <a:lstStyle/>
          <a:p>
            <a:pPr marL="0" marR="0" lvl="0" indent="0" algn="l" defTabSz="457200" rtl="0" fontAlgn="auto" hangingPunct="1">
              <a:lnSpc>
                <a:spcPct val="115000"/>
              </a:lnSpc>
              <a:spcBef>
                <a:spcPts val="0"/>
              </a:spcBef>
              <a:spcAft>
                <a:spcPts val="800"/>
              </a:spcAft>
              <a:buNone/>
              <a:tabLst/>
              <a:defRPr sz="1800" b="0" i="0" u="none" strike="noStrike" kern="0" cap="none" spc="0" baseline="0">
                <a:solidFill>
                  <a:srgbClr val="000000"/>
                </a:solidFill>
                <a:uFillTx/>
              </a:defRPr>
            </a:pPr>
            <a:endParaRPr lang="en-GB" sz="1600" b="0" i="0" u="none" strike="noStrike" kern="1200" cap="none" spc="0" baseline="0">
              <a:solidFill>
                <a:srgbClr val="FFFFFF"/>
              </a:solidFill>
              <a:uFillTx/>
              <a:latin typeface="Aptos" pitchFamily="34"/>
              <a:ea typeface="Aptos" pitchFamily="34"/>
              <a:cs typeface="Times New Roman" pitchFamily="18"/>
            </a:endParaRPr>
          </a:p>
        </p:txBody>
      </p:sp>
      <p:sp>
        <p:nvSpPr>
          <p:cNvPr id="5" name="TextBox 8">
            <a:extLst>
              <a:ext uri="{FF2B5EF4-FFF2-40B4-BE49-F238E27FC236}">
                <a16:creationId xmlns:a16="http://schemas.microsoft.com/office/drawing/2014/main" id="{724F54D8-2B43-1C66-065F-4F5DDEB9F19C}"/>
              </a:ext>
            </a:extLst>
          </p:cNvPr>
          <p:cNvSpPr txBox="1"/>
          <p:nvPr/>
        </p:nvSpPr>
        <p:spPr>
          <a:xfrm>
            <a:off x="224786" y="1621642"/>
            <a:ext cx="11269980" cy="1807357"/>
          </a:xfrm>
          <a:prstGeom prst="rect">
            <a:avLst/>
          </a:prstGeom>
          <a:noFill/>
          <a:ln cap="flat">
            <a:noFill/>
          </a:ln>
        </p:spPr>
        <p:txBody>
          <a:bodyPr vert="horz" wrap="square" lIns="91440" tIns="45720" rIns="91440" bIns="45720" anchor="t" anchorCtr="0" compatLnSpc="1">
            <a:spAutoFit/>
          </a:bodyPr>
          <a:lstStyle/>
          <a:p>
            <a:pPr marL="0" marR="0" lvl="0" indent="0" algn="l" defTabSz="457200" rtl="0" fontAlgn="auto" hangingPunct="1">
              <a:lnSpc>
                <a:spcPct val="115000"/>
              </a:lnSpc>
              <a:spcBef>
                <a:spcPts val="0"/>
              </a:spcBef>
              <a:spcAft>
                <a:spcPts val="800"/>
              </a:spcAft>
              <a:buNone/>
              <a:tabLst/>
              <a:defRPr sz="1800" b="0" i="0" u="none" strike="noStrike" kern="0" cap="none" spc="0" baseline="0">
                <a:solidFill>
                  <a:srgbClr val="000000"/>
                </a:solidFill>
                <a:uFillTx/>
              </a:defRPr>
            </a:pPr>
            <a:r>
              <a:rPr lang="en-GB" sz="2000" b="0" i="0" u="none" strike="noStrike" kern="1200" cap="none" spc="0" baseline="0">
                <a:solidFill>
                  <a:srgbClr val="FFFFFF"/>
                </a:solidFill>
                <a:uFillTx/>
                <a:latin typeface="Aptos" pitchFamily="34"/>
                <a:ea typeface="Aptos" pitchFamily="34"/>
                <a:cs typeface="Times New Roman" pitchFamily="18"/>
              </a:rPr>
              <a:t>Maternal Mental Health</a:t>
            </a:r>
            <a:endParaRPr lang="en-GB" sz="1800" b="0" i="0" u="none" strike="noStrike" kern="1200" cap="none" spc="0" baseline="0">
              <a:solidFill>
                <a:srgbClr val="FFFFFF"/>
              </a:solidFill>
              <a:uFillTx/>
              <a:latin typeface="Aptos" pitchFamily="34"/>
              <a:ea typeface="Aptos" pitchFamily="34"/>
              <a:cs typeface="Times New Roman" pitchFamily="18"/>
            </a:endParaRPr>
          </a:p>
          <a:p>
            <a:pPr marL="0" marR="0" lvl="0" indent="0" algn="l" defTabSz="457200" rtl="0" fontAlgn="auto" hangingPunct="1">
              <a:lnSpc>
                <a:spcPct val="115000"/>
              </a:lnSpc>
              <a:spcBef>
                <a:spcPts val="0"/>
              </a:spcBef>
              <a:spcAft>
                <a:spcPts val="800"/>
              </a:spcAft>
              <a:buNone/>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Aptos" pitchFamily="34"/>
                <a:ea typeface="Aptos" pitchFamily="34"/>
                <a:cs typeface="Times New Roman" pitchFamily="18"/>
              </a:rPr>
              <a:t>Isaac’s mother has experienced post-natal depression. This condition can lower a caregiver’s emotional responsiveness and availability. As Bowlby’s theory explains, when a caregiver is less consistent in meeting a child’s needs, it becomes harder for the child to develop secure attachment and emotional safety. This is a key factor that may explain Isaac’s anxiety and difficulties settling.</a:t>
            </a: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name="Slide2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A8EF89-3B37-4B68-D62C-8E6E81AF5F9E}"/>
              </a:ext>
            </a:extLst>
          </p:cNvPr>
          <p:cNvSpPr txBox="1">
            <a:spLocks noGrp="1"/>
          </p:cNvSpPr>
          <p:nvPr>
            <p:ph type="ctrTitle"/>
          </p:nvPr>
        </p:nvSpPr>
        <p:spPr>
          <a:xfrm>
            <a:off x="-4312923" y="-320040"/>
            <a:ext cx="11673843" cy="11155680"/>
          </a:xfrm>
        </p:spPr>
        <p:txBody>
          <a:bodyPr/>
          <a:lstStyle/>
          <a:p>
            <a:pPr lvl="0"/>
            <a:r>
              <a:rPr lang="en-GB"/>
              <a:t> </a:t>
            </a:r>
            <a:br>
              <a:rPr lang="en-GB"/>
            </a:br>
            <a:br>
              <a:rPr lang="en-GB" sz="3100"/>
            </a:br>
            <a:br>
              <a:rPr lang="en-GB" sz="3600"/>
            </a:br>
            <a:endParaRPr lang="en-GB" sz="3600"/>
          </a:p>
        </p:txBody>
      </p:sp>
      <p:sp>
        <p:nvSpPr>
          <p:cNvPr id="3" name="Subtitle 2">
            <a:extLst>
              <a:ext uri="{FF2B5EF4-FFF2-40B4-BE49-F238E27FC236}">
                <a16:creationId xmlns:a16="http://schemas.microsoft.com/office/drawing/2014/main" id="{6D28DD50-BFFA-E935-C59D-5C218F6812A7}"/>
              </a:ext>
            </a:extLst>
          </p:cNvPr>
          <p:cNvSpPr txBox="1">
            <a:spLocks noGrp="1"/>
          </p:cNvSpPr>
          <p:nvPr>
            <p:ph type="subTitle" idx="1"/>
          </p:nvPr>
        </p:nvSpPr>
        <p:spPr>
          <a:xfrm>
            <a:off x="17663163" y="10469880"/>
            <a:ext cx="106683" cy="289563"/>
          </a:xfrm>
        </p:spPr>
        <p:txBody>
          <a:bodyPr/>
          <a:lstStyle/>
          <a:p>
            <a:pPr lvl="0">
              <a:lnSpc>
                <a:spcPct val="30000"/>
              </a:lnSpc>
            </a:pPr>
            <a:r>
              <a:rPr lang="en-GB" sz="100"/>
              <a:t> Isaac becomes distressed when separated from </a:t>
            </a:r>
          </a:p>
          <a:p>
            <a:pPr lvl="0">
              <a:lnSpc>
                <a:spcPct val="30000"/>
              </a:lnSpc>
            </a:pPr>
            <a:r>
              <a:rPr lang="en-GB" sz="100"/>
              <a:t>theory </a:t>
            </a:r>
          </a:p>
          <a:p>
            <a:pPr lvl="0">
              <a:lnSpc>
                <a:spcPct val="30000"/>
              </a:lnSpc>
            </a:pPr>
            <a:endParaRPr lang="en-GB" sz="100"/>
          </a:p>
        </p:txBody>
      </p:sp>
      <p:sp>
        <p:nvSpPr>
          <p:cNvPr id="4" name="TextBox 4">
            <a:extLst>
              <a:ext uri="{FF2B5EF4-FFF2-40B4-BE49-F238E27FC236}">
                <a16:creationId xmlns:a16="http://schemas.microsoft.com/office/drawing/2014/main" id="{3F7C9918-EE0D-3083-4CAD-5030FBD1D740}"/>
              </a:ext>
            </a:extLst>
          </p:cNvPr>
          <p:cNvSpPr txBox="1"/>
          <p:nvPr/>
        </p:nvSpPr>
        <p:spPr>
          <a:xfrm>
            <a:off x="575313" y="1495135"/>
            <a:ext cx="11041380" cy="1933864"/>
          </a:xfrm>
          <a:prstGeom prst="rect">
            <a:avLst/>
          </a:prstGeom>
          <a:noFill/>
          <a:ln cap="flat">
            <a:noFill/>
          </a:ln>
        </p:spPr>
        <p:txBody>
          <a:bodyPr vert="horz" wrap="square" lIns="91440" tIns="45720" rIns="91440" bIns="45720" anchor="t" anchorCtr="0" compatLnSpc="1">
            <a:spAutoFit/>
          </a:bodyPr>
          <a:lstStyle/>
          <a:p>
            <a:pPr marL="0" marR="0" lvl="0" indent="0" algn="l" defTabSz="457200" rtl="0" fontAlgn="auto" hangingPunct="1">
              <a:lnSpc>
                <a:spcPct val="115000"/>
              </a:lnSpc>
              <a:spcBef>
                <a:spcPts val="0"/>
              </a:spcBef>
              <a:spcAft>
                <a:spcPts val="800"/>
              </a:spcAft>
              <a:buNone/>
              <a:tabLst/>
              <a:defRPr sz="1800" b="0" i="0" u="none" strike="noStrike" kern="0" cap="none" spc="0" baseline="0">
                <a:solidFill>
                  <a:srgbClr val="000000"/>
                </a:solidFill>
                <a:uFillTx/>
              </a:defRPr>
            </a:pPr>
            <a:r>
              <a:rPr lang="en-GB" sz="2000" b="0" i="0" u="none" strike="noStrike" kern="1200" cap="none" spc="0" baseline="0">
                <a:solidFill>
                  <a:srgbClr val="FFFFFF"/>
                </a:solidFill>
                <a:uFillTx/>
                <a:latin typeface="Aptos" pitchFamily="34"/>
                <a:ea typeface="Aptos" pitchFamily="34"/>
                <a:cs typeface="Times New Roman" pitchFamily="18"/>
              </a:rPr>
              <a:t>Limited Social Interaction</a:t>
            </a:r>
            <a:endParaRPr lang="en-GB" sz="1800" b="0" i="0" u="none" strike="noStrike" kern="1200" cap="none" spc="0" baseline="0">
              <a:solidFill>
                <a:srgbClr val="FFFFFF"/>
              </a:solidFill>
              <a:uFillTx/>
              <a:latin typeface="Aptos" pitchFamily="34"/>
              <a:ea typeface="Aptos" pitchFamily="34"/>
              <a:cs typeface="Times New Roman" pitchFamily="18"/>
            </a:endParaRP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Aptos" pitchFamily="34"/>
                <a:ea typeface="Aptos" pitchFamily="34"/>
                <a:cs typeface="Times New Roman" pitchFamily="18"/>
              </a:rPr>
              <a:t>The family’s move to London may have reduced social support and opportunities to build friendships. Isaac struggles to participate in group activities and appears withdrawn. Bowlby explained that securely attached children use their caregiver as a secure base to explore new social settings confidently. For Isaac, underlying insecurity and the disruption of moving can make him feel unsafe in unfamiliar groups, leading him to hold back, stay quiet, and avoid interaction</a:t>
            </a:r>
            <a:endParaRPr lang="en-GB" sz="1800" b="0" i="0" u="none" strike="noStrike" kern="1200" cap="none" spc="0" baseline="0">
              <a:solidFill>
                <a:srgbClr val="FFFFFF"/>
              </a:solidFill>
              <a:uFillTx/>
              <a:latin typeface="Century Gothic"/>
            </a:endParaRP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name="Slide2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59760B-68B9-E6D8-B69C-2893C9A89590}"/>
              </a:ext>
            </a:extLst>
          </p:cNvPr>
          <p:cNvSpPr txBox="1">
            <a:spLocks noGrp="1"/>
          </p:cNvSpPr>
          <p:nvPr>
            <p:ph type="ctrTitle"/>
          </p:nvPr>
        </p:nvSpPr>
        <p:spPr>
          <a:xfrm>
            <a:off x="-4312923" y="-320040"/>
            <a:ext cx="11673843" cy="11155680"/>
          </a:xfrm>
        </p:spPr>
        <p:txBody>
          <a:bodyPr/>
          <a:lstStyle/>
          <a:p>
            <a:pPr lvl="0"/>
            <a:r>
              <a:rPr lang="en-GB"/>
              <a:t> </a:t>
            </a:r>
            <a:br>
              <a:rPr lang="en-GB"/>
            </a:br>
            <a:br>
              <a:rPr lang="en-GB" sz="3100"/>
            </a:br>
            <a:br>
              <a:rPr lang="en-GB" sz="3600"/>
            </a:br>
            <a:endParaRPr lang="en-GB" sz="3600"/>
          </a:p>
        </p:txBody>
      </p:sp>
      <p:sp>
        <p:nvSpPr>
          <p:cNvPr id="3" name="Subtitle 2">
            <a:extLst>
              <a:ext uri="{FF2B5EF4-FFF2-40B4-BE49-F238E27FC236}">
                <a16:creationId xmlns:a16="http://schemas.microsoft.com/office/drawing/2014/main" id="{CB747A31-253F-1188-E9A5-5D271F64D98D}"/>
              </a:ext>
            </a:extLst>
          </p:cNvPr>
          <p:cNvSpPr txBox="1">
            <a:spLocks noGrp="1"/>
          </p:cNvSpPr>
          <p:nvPr>
            <p:ph type="subTitle" idx="1"/>
          </p:nvPr>
        </p:nvSpPr>
        <p:spPr>
          <a:xfrm>
            <a:off x="17663163" y="10469880"/>
            <a:ext cx="106683" cy="289563"/>
          </a:xfrm>
        </p:spPr>
        <p:txBody>
          <a:bodyPr/>
          <a:lstStyle/>
          <a:p>
            <a:pPr lvl="0">
              <a:lnSpc>
                <a:spcPct val="30000"/>
              </a:lnSpc>
            </a:pPr>
            <a:r>
              <a:rPr lang="en-GB" sz="100"/>
              <a:t> Isaac becomes distressed when separated from </a:t>
            </a:r>
          </a:p>
          <a:p>
            <a:pPr lvl="0">
              <a:lnSpc>
                <a:spcPct val="30000"/>
              </a:lnSpc>
            </a:pPr>
            <a:r>
              <a:rPr lang="en-GB" sz="100"/>
              <a:t>theory </a:t>
            </a:r>
          </a:p>
          <a:p>
            <a:pPr lvl="0">
              <a:lnSpc>
                <a:spcPct val="30000"/>
              </a:lnSpc>
            </a:pPr>
            <a:endParaRPr lang="en-GB" sz="100"/>
          </a:p>
        </p:txBody>
      </p:sp>
      <p:sp>
        <p:nvSpPr>
          <p:cNvPr id="4" name="TextBox 4">
            <a:extLst>
              <a:ext uri="{FF2B5EF4-FFF2-40B4-BE49-F238E27FC236}">
                <a16:creationId xmlns:a16="http://schemas.microsoft.com/office/drawing/2014/main" id="{66B301D3-F743-5EDD-8D9B-6188BF18D023}"/>
              </a:ext>
            </a:extLst>
          </p:cNvPr>
          <p:cNvSpPr txBox="1"/>
          <p:nvPr/>
        </p:nvSpPr>
        <p:spPr>
          <a:xfrm>
            <a:off x="430526" y="1621642"/>
            <a:ext cx="11041380" cy="1807357"/>
          </a:xfrm>
          <a:prstGeom prst="rect">
            <a:avLst/>
          </a:prstGeom>
          <a:noFill/>
          <a:ln cap="flat">
            <a:noFill/>
          </a:ln>
        </p:spPr>
        <p:txBody>
          <a:bodyPr vert="horz" wrap="square" lIns="91440" tIns="45720" rIns="91440" bIns="45720" anchor="t" anchorCtr="0" compatLnSpc="1">
            <a:spAutoFit/>
          </a:bodyPr>
          <a:lstStyle/>
          <a:p>
            <a:pPr marL="0" marR="0" lvl="0" indent="0" algn="l" defTabSz="457200" rtl="0" fontAlgn="auto" hangingPunct="1">
              <a:lnSpc>
                <a:spcPct val="115000"/>
              </a:lnSpc>
              <a:spcBef>
                <a:spcPts val="0"/>
              </a:spcBef>
              <a:spcAft>
                <a:spcPts val="800"/>
              </a:spcAft>
              <a:buNone/>
              <a:tabLst/>
              <a:defRPr sz="1800" b="0" i="0" u="none" strike="noStrike" kern="0" cap="none" spc="0" baseline="0">
                <a:solidFill>
                  <a:srgbClr val="000000"/>
                </a:solidFill>
                <a:uFillTx/>
              </a:defRPr>
            </a:pPr>
            <a:r>
              <a:rPr lang="en-GB" sz="2000" b="0" i="0" u="none" strike="noStrike" kern="1200" cap="none" spc="0" baseline="0">
                <a:solidFill>
                  <a:srgbClr val="FFFFFF"/>
                </a:solidFill>
                <a:uFillTx/>
                <a:latin typeface="Aptos" pitchFamily="34"/>
                <a:ea typeface="Aptos" pitchFamily="34"/>
                <a:cs typeface="Times New Roman" pitchFamily="18"/>
              </a:rPr>
              <a:t>Emotional Responses</a:t>
            </a:r>
            <a:endParaRPr lang="en-GB" sz="1800" b="0" i="0" u="none" strike="noStrike" kern="1200" cap="none" spc="0" baseline="0">
              <a:solidFill>
                <a:srgbClr val="FFFFFF"/>
              </a:solidFill>
              <a:uFillTx/>
              <a:latin typeface="Aptos" pitchFamily="34"/>
              <a:ea typeface="Aptos" pitchFamily="34"/>
              <a:cs typeface="Times New Roman" pitchFamily="18"/>
            </a:endParaRPr>
          </a:p>
          <a:p>
            <a:pPr marL="0" marR="0" lvl="0" indent="0" algn="l" defTabSz="457200" rtl="0" fontAlgn="auto" hangingPunct="1">
              <a:lnSpc>
                <a:spcPct val="115000"/>
              </a:lnSpc>
              <a:spcBef>
                <a:spcPts val="0"/>
              </a:spcBef>
              <a:spcAft>
                <a:spcPts val="800"/>
              </a:spcAft>
              <a:buNone/>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Aptos" pitchFamily="34"/>
                <a:ea typeface="Aptos" pitchFamily="34"/>
                <a:cs typeface="Times New Roman" pitchFamily="18"/>
              </a:rPr>
              <a:t>Isaac becomes distressed when separated from his mother, acts clingy, and has trouble sleeping. According to Bowlby, these behaviours signal attachment insecurity and anxiety. Because Isaac does not feel fully confident his caregiver will always be reliably available, he uses clinging to stay safe. Separation and bedtime feel threatening to him, keeping his anxiety high and making it difficult to settle or cope with being apart.</a:t>
            </a: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name="Slide2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9C9F6B-8AE1-E4EA-1EC6-3981830F4095}"/>
              </a:ext>
            </a:extLst>
          </p:cNvPr>
          <p:cNvSpPr txBox="1">
            <a:spLocks noGrp="1"/>
          </p:cNvSpPr>
          <p:nvPr>
            <p:ph type="ctrTitle"/>
          </p:nvPr>
        </p:nvSpPr>
        <p:spPr>
          <a:xfrm>
            <a:off x="-4312923" y="-320040"/>
            <a:ext cx="11673843" cy="11155680"/>
          </a:xfrm>
        </p:spPr>
        <p:txBody>
          <a:bodyPr/>
          <a:lstStyle/>
          <a:p>
            <a:pPr lvl="0"/>
            <a:r>
              <a:rPr lang="en-GB"/>
              <a:t> </a:t>
            </a:r>
            <a:br>
              <a:rPr lang="en-GB"/>
            </a:br>
            <a:br>
              <a:rPr lang="en-GB" sz="3100"/>
            </a:br>
            <a:br>
              <a:rPr lang="en-GB" sz="3600"/>
            </a:br>
            <a:endParaRPr lang="en-GB" sz="3600"/>
          </a:p>
        </p:txBody>
      </p:sp>
      <p:sp>
        <p:nvSpPr>
          <p:cNvPr id="3" name="Subtitle 2">
            <a:extLst>
              <a:ext uri="{FF2B5EF4-FFF2-40B4-BE49-F238E27FC236}">
                <a16:creationId xmlns:a16="http://schemas.microsoft.com/office/drawing/2014/main" id="{2360BB6D-AB6E-D5CE-1E11-8411B93DAF83}"/>
              </a:ext>
            </a:extLst>
          </p:cNvPr>
          <p:cNvSpPr txBox="1">
            <a:spLocks noGrp="1"/>
          </p:cNvSpPr>
          <p:nvPr>
            <p:ph type="subTitle" idx="1"/>
          </p:nvPr>
        </p:nvSpPr>
        <p:spPr>
          <a:xfrm>
            <a:off x="17663163" y="10469880"/>
            <a:ext cx="106683" cy="289563"/>
          </a:xfrm>
        </p:spPr>
        <p:txBody>
          <a:bodyPr/>
          <a:lstStyle/>
          <a:p>
            <a:pPr lvl="0">
              <a:lnSpc>
                <a:spcPct val="30000"/>
              </a:lnSpc>
            </a:pPr>
            <a:r>
              <a:rPr lang="en-GB" sz="100"/>
              <a:t> Isaac becomes distressed when separated from </a:t>
            </a:r>
          </a:p>
          <a:p>
            <a:pPr lvl="0">
              <a:lnSpc>
                <a:spcPct val="30000"/>
              </a:lnSpc>
            </a:pPr>
            <a:r>
              <a:rPr lang="en-GB" sz="100"/>
              <a:t>theory </a:t>
            </a:r>
          </a:p>
          <a:p>
            <a:pPr lvl="0">
              <a:lnSpc>
                <a:spcPct val="30000"/>
              </a:lnSpc>
            </a:pPr>
            <a:endParaRPr lang="en-GB" sz="100"/>
          </a:p>
        </p:txBody>
      </p:sp>
      <p:sp>
        <p:nvSpPr>
          <p:cNvPr id="4" name="TextBox 4">
            <a:extLst>
              <a:ext uri="{FF2B5EF4-FFF2-40B4-BE49-F238E27FC236}">
                <a16:creationId xmlns:a16="http://schemas.microsoft.com/office/drawing/2014/main" id="{ABD69C66-3285-BA1B-8BF3-0EC4AE206A37}"/>
              </a:ext>
            </a:extLst>
          </p:cNvPr>
          <p:cNvSpPr txBox="1"/>
          <p:nvPr/>
        </p:nvSpPr>
        <p:spPr>
          <a:xfrm>
            <a:off x="323853" y="1621642"/>
            <a:ext cx="11041380" cy="1807357"/>
          </a:xfrm>
          <a:prstGeom prst="rect">
            <a:avLst/>
          </a:prstGeom>
          <a:noFill/>
          <a:ln cap="flat">
            <a:noFill/>
          </a:ln>
        </p:spPr>
        <p:txBody>
          <a:bodyPr vert="horz" wrap="square" lIns="91440" tIns="45720" rIns="91440" bIns="45720" anchor="t" anchorCtr="0" compatLnSpc="1">
            <a:spAutoFit/>
          </a:bodyPr>
          <a:lstStyle/>
          <a:p>
            <a:pPr marL="0" marR="0" lvl="0" indent="0" algn="l" defTabSz="457200" rtl="0" fontAlgn="auto" hangingPunct="1">
              <a:lnSpc>
                <a:spcPct val="115000"/>
              </a:lnSpc>
              <a:spcBef>
                <a:spcPts val="0"/>
              </a:spcBef>
              <a:spcAft>
                <a:spcPts val="800"/>
              </a:spcAft>
              <a:buNone/>
              <a:tabLst/>
              <a:defRPr sz="1800" b="0" i="0" u="none" strike="noStrike" kern="0" cap="none" spc="0" baseline="0">
                <a:solidFill>
                  <a:srgbClr val="000000"/>
                </a:solidFill>
                <a:uFillTx/>
              </a:defRPr>
            </a:pPr>
            <a:r>
              <a:rPr lang="en-GB" sz="2000" b="0" i="0" u="none" strike="noStrike" kern="1200" cap="none" spc="0" baseline="0">
                <a:solidFill>
                  <a:srgbClr val="FFFFFF"/>
                </a:solidFill>
                <a:uFillTx/>
                <a:latin typeface="Aptos" pitchFamily="34"/>
                <a:ea typeface="Aptos" pitchFamily="34"/>
                <a:cs typeface="Times New Roman" pitchFamily="18"/>
              </a:rPr>
              <a:t>Language Delay</a:t>
            </a:r>
            <a:endParaRPr lang="en-GB" sz="1800" b="0" i="0" u="none" strike="noStrike" kern="1200" cap="none" spc="0" baseline="0">
              <a:solidFill>
                <a:srgbClr val="FFFFFF"/>
              </a:solidFill>
              <a:uFillTx/>
              <a:latin typeface="Aptos" pitchFamily="34"/>
              <a:ea typeface="Aptos" pitchFamily="34"/>
              <a:cs typeface="Times New Roman" pitchFamily="18"/>
            </a:endParaRPr>
          </a:p>
          <a:p>
            <a:pPr marL="0" marR="0" lvl="0" indent="0" algn="l" defTabSz="457200" rtl="0" fontAlgn="auto" hangingPunct="1">
              <a:lnSpc>
                <a:spcPct val="115000"/>
              </a:lnSpc>
              <a:spcBef>
                <a:spcPts val="0"/>
              </a:spcBef>
              <a:spcAft>
                <a:spcPts val="800"/>
              </a:spcAft>
              <a:buNone/>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Aptos" pitchFamily="34"/>
                <a:ea typeface="Aptos" pitchFamily="34"/>
                <a:cs typeface="Times New Roman" pitchFamily="18"/>
              </a:rPr>
              <a:t>Isaac shows delays in language development. Children develop language through regular communication and interaction with caregivers (Berk, 2023). Maternal depression and childcare disruptions may have reduced opportunities for language stimulation and responsive communication (Sroufe, 2005). Language difficulties may affect his confidence and ability to interact with peers (Berk, 2023).</a:t>
            </a: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name="Slide2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5188AC-0FAE-3836-A487-FCDAC139430C}"/>
              </a:ext>
            </a:extLst>
          </p:cNvPr>
          <p:cNvSpPr txBox="1">
            <a:spLocks noGrp="1"/>
          </p:cNvSpPr>
          <p:nvPr>
            <p:ph type="ctrTitle"/>
          </p:nvPr>
        </p:nvSpPr>
        <p:spPr>
          <a:xfrm>
            <a:off x="-4312923" y="-320040"/>
            <a:ext cx="11673843" cy="11155680"/>
          </a:xfrm>
        </p:spPr>
        <p:txBody>
          <a:bodyPr/>
          <a:lstStyle/>
          <a:p>
            <a:pPr lvl="0"/>
            <a:r>
              <a:rPr lang="en-GB"/>
              <a:t> </a:t>
            </a:r>
            <a:br>
              <a:rPr lang="en-GB"/>
            </a:br>
            <a:br>
              <a:rPr lang="en-GB" sz="3100"/>
            </a:br>
            <a:br>
              <a:rPr lang="en-GB" sz="3600"/>
            </a:br>
            <a:endParaRPr lang="en-GB" sz="3600"/>
          </a:p>
        </p:txBody>
      </p:sp>
      <p:sp>
        <p:nvSpPr>
          <p:cNvPr id="3" name="Subtitle 2">
            <a:extLst>
              <a:ext uri="{FF2B5EF4-FFF2-40B4-BE49-F238E27FC236}">
                <a16:creationId xmlns:a16="http://schemas.microsoft.com/office/drawing/2014/main" id="{31CF1452-6948-F095-8C39-637483D9605A}"/>
              </a:ext>
            </a:extLst>
          </p:cNvPr>
          <p:cNvSpPr txBox="1">
            <a:spLocks noGrp="1"/>
          </p:cNvSpPr>
          <p:nvPr>
            <p:ph type="subTitle" idx="1"/>
          </p:nvPr>
        </p:nvSpPr>
        <p:spPr>
          <a:xfrm>
            <a:off x="17663163" y="10469880"/>
            <a:ext cx="106683" cy="289563"/>
          </a:xfrm>
        </p:spPr>
        <p:txBody>
          <a:bodyPr/>
          <a:lstStyle/>
          <a:p>
            <a:pPr lvl="0">
              <a:lnSpc>
                <a:spcPct val="30000"/>
              </a:lnSpc>
            </a:pPr>
            <a:r>
              <a:rPr lang="en-GB" sz="100"/>
              <a:t> Isaac becomes distressed when separated from </a:t>
            </a:r>
          </a:p>
          <a:p>
            <a:pPr lvl="0">
              <a:lnSpc>
                <a:spcPct val="30000"/>
              </a:lnSpc>
            </a:pPr>
            <a:r>
              <a:rPr lang="en-GB" sz="100"/>
              <a:t>theory </a:t>
            </a:r>
          </a:p>
          <a:p>
            <a:pPr lvl="0">
              <a:lnSpc>
                <a:spcPct val="30000"/>
              </a:lnSpc>
            </a:pPr>
            <a:endParaRPr lang="en-GB" sz="100"/>
          </a:p>
        </p:txBody>
      </p:sp>
      <p:sp>
        <p:nvSpPr>
          <p:cNvPr id="4" name="TextBox 4">
            <a:extLst>
              <a:ext uri="{FF2B5EF4-FFF2-40B4-BE49-F238E27FC236}">
                <a16:creationId xmlns:a16="http://schemas.microsoft.com/office/drawing/2014/main" id="{F70B43B0-8283-9ED8-825B-FEC74A316441}"/>
              </a:ext>
            </a:extLst>
          </p:cNvPr>
          <p:cNvSpPr txBox="1"/>
          <p:nvPr/>
        </p:nvSpPr>
        <p:spPr>
          <a:xfrm>
            <a:off x="594360" y="1914707"/>
            <a:ext cx="8122916" cy="2510430"/>
          </a:xfrm>
          <a:prstGeom prst="rect">
            <a:avLst/>
          </a:prstGeom>
          <a:noFill/>
          <a:ln cap="flat">
            <a:noFill/>
          </a:ln>
        </p:spPr>
        <p:txBody>
          <a:bodyPr vert="horz" wrap="square" lIns="91440" tIns="45720" rIns="91440" bIns="45720" anchor="t" anchorCtr="0" compatLnSpc="1">
            <a:spAutoFit/>
          </a:bodyPr>
          <a:lstStyle/>
          <a:p>
            <a:pPr marL="0" marR="0" lvl="0" indent="0" algn="l" defTabSz="457200" rtl="0" fontAlgn="auto" hangingPunct="1">
              <a:lnSpc>
                <a:spcPct val="115000"/>
              </a:lnSpc>
              <a:spcBef>
                <a:spcPts val="0"/>
              </a:spcBef>
              <a:spcAft>
                <a:spcPts val="800"/>
              </a:spcAft>
              <a:buNone/>
              <a:tabLst/>
              <a:defRPr sz="1800" b="0" i="0" u="none" strike="noStrike" kern="0" cap="none" spc="0" baseline="0">
                <a:solidFill>
                  <a:srgbClr val="000000"/>
                </a:solidFill>
                <a:uFillTx/>
              </a:defRPr>
            </a:pPr>
            <a:r>
              <a:rPr lang="en-GB" sz="2000" b="0" i="0" u="none" strike="noStrike" kern="1200" cap="none" spc="0" baseline="0">
                <a:solidFill>
                  <a:srgbClr val="FFFFFF"/>
                </a:solidFill>
                <a:uFillTx/>
                <a:latin typeface="Aptos" pitchFamily="34"/>
                <a:ea typeface="Aptos" pitchFamily="34"/>
                <a:cs typeface="Times New Roman" pitchFamily="18"/>
              </a:rPr>
              <a:t>Impact on Development and Wellbeing</a:t>
            </a:r>
            <a:endParaRPr lang="en-GB" sz="1800" b="0" i="0" u="none" strike="noStrike" kern="1200" cap="none" spc="0" baseline="0">
              <a:solidFill>
                <a:srgbClr val="FFFFFF"/>
              </a:solidFill>
              <a:uFillTx/>
              <a:latin typeface="Aptos" pitchFamily="34"/>
              <a:ea typeface="Aptos" pitchFamily="34"/>
              <a:cs typeface="Times New Roman" pitchFamily="18"/>
            </a:endParaRPr>
          </a:p>
          <a:p>
            <a:pPr marL="0" marR="0" lvl="0" indent="0" algn="l" defTabSz="457200" rtl="0" fontAlgn="auto" hangingPunct="1">
              <a:lnSpc>
                <a:spcPct val="115000"/>
              </a:lnSpc>
              <a:spcBef>
                <a:spcPts val="0"/>
              </a:spcBef>
              <a:spcAft>
                <a:spcPts val="800"/>
              </a:spcAft>
              <a:buNone/>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Aptos" pitchFamily="34"/>
                <a:ea typeface="Aptos" pitchFamily="34"/>
                <a:cs typeface="Times New Roman" pitchFamily="18"/>
              </a:rPr>
              <a:t>Reduced self-confidence.</a:t>
            </a:r>
          </a:p>
          <a:p>
            <a:pPr marL="0" marR="0" lvl="0" indent="0" algn="l" defTabSz="457200" rtl="0" fontAlgn="auto" hangingPunct="1">
              <a:lnSpc>
                <a:spcPct val="115000"/>
              </a:lnSpc>
              <a:spcBef>
                <a:spcPts val="0"/>
              </a:spcBef>
              <a:spcAft>
                <a:spcPts val="800"/>
              </a:spcAft>
              <a:buNone/>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Aptos" pitchFamily="34"/>
                <a:ea typeface="Aptos" pitchFamily="34"/>
                <a:cs typeface="Times New Roman" pitchFamily="18"/>
              </a:rPr>
              <a:t>Difficulty forming peer relationships (Ainsworth et al., 1978).</a:t>
            </a:r>
          </a:p>
          <a:p>
            <a:pPr marL="0" marR="0" lvl="0" indent="0" algn="l" defTabSz="457200" rtl="0" fontAlgn="auto" hangingPunct="1">
              <a:lnSpc>
                <a:spcPct val="115000"/>
              </a:lnSpc>
              <a:spcBef>
                <a:spcPts val="0"/>
              </a:spcBef>
              <a:spcAft>
                <a:spcPts val="800"/>
              </a:spcAft>
              <a:buNone/>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Aptos" pitchFamily="34"/>
                <a:ea typeface="Aptos" pitchFamily="34"/>
                <a:cs typeface="Times New Roman" pitchFamily="18"/>
              </a:rPr>
              <a:t>Increased anxiety and emotional dependence (Bowlby, 1969).</a:t>
            </a:r>
          </a:p>
          <a:p>
            <a:pPr marL="0" marR="0" lvl="0" indent="0" algn="l" defTabSz="457200" rtl="0" fontAlgn="auto" hangingPunct="1">
              <a:lnSpc>
                <a:spcPct val="115000"/>
              </a:lnSpc>
              <a:spcBef>
                <a:spcPts val="0"/>
              </a:spcBef>
              <a:spcAft>
                <a:spcPts val="800"/>
              </a:spcAft>
              <a:buNone/>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Aptos" pitchFamily="34"/>
                <a:ea typeface="Aptos" pitchFamily="34"/>
                <a:cs typeface="Times New Roman" pitchFamily="18"/>
              </a:rPr>
              <a:t>Challenges with communication and social participation.</a:t>
            </a: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Aptos" pitchFamily="34"/>
                <a:ea typeface="Aptos" pitchFamily="34"/>
                <a:cs typeface="Times New Roman" pitchFamily="18"/>
              </a:rPr>
              <a:t>Greater need for emotional and educational support (Sroufe, 2005</a:t>
            </a:r>
            <a:endParaRPr lang="en-GB" sz="1800" b="0" i="0" u="none" strike="noStrike" kern="1200" cap="none" spc="0" baseline="0">
              <a:solidFill>
                <a:srgbClr val="FFFFFF"/>
              </a:solidFill>
              <a:uFillTx/>
              <a:latin typeface="Century Gothic"/>
            </a:endParaRP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name="Slide2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6FDA8A-4EDA-62BE-DC15-FE40E2BB36CF}"/>
              </a:ext>
            </a:extLst>
          </p:cNvPr>
          <p:cNvSpPr txBox="1">
            <a:spLocks noGrp="1"/>
          </p:cNvSpPr>
          <p:nvPr>
            <p:ph type="ctrTitle"/>
          </p:nvPr>
        </p:nvSpPr>
        <p:spPr>
          <a:xfrm>
            <a:off x="-4312923" y="-320040"/>
            <a:ext cx="11673843" cy="11155680"/>
          </a:xfrm>
        </p:spPr>
        <p:txBody>
          <a:bodyPr/>
          <a:lstStyle/>
          <a:p>
            <a:pPr lvl="0"/>
            <a:r>
              <a:rPr lang="en-GB"/>
              <a:t> </a:t>
            </a:r>
            <a:br>
              <a:rPr lang="en-GB"/>
            </a:br>
            <a:br>
              <a:rPr lang="en-GB" sz="3100"/>
            </a:br>
            <a:br>
              <a:rPr lang="en-GB" sz="3600"/>
            </a:br>
            <a:endParaRPr lang="en-GB" sz="3600"/>
          </a:p>
        </p:txBody>
      </p:sp>
      <p:sp>
        <p:nvSpPr>
          <p:cNvPr id="3" name="Subtitle 2">
            <a:extLst>
              <a:ext uri="{FF2B5EF4-FFF2-40B4-BE49-F238E27FC236}">
                <a16:creationId xmlns:a16="http://schemas.microsoft.com/office/drawing/2014/main" id="{EA3DDE4B-0CE9-AC3E-1CA7-898AEA6E0BF1}"/>
              </a:ext>
            </a:extLst>
          </p:cNvPr>
          <p:cNvSpPr txBox="1">
            <a:spLocks noGrp="1"/>
          </p:cNvSpPr>
          <p:nvPr>
            <p:ph type="subTitle" idx="1"/>
          </p:nvPr>
        </p:nvSpPr>
        <p:spPr>
          <a:xfrm>
            <a:off x="17663163" y="10469880"/>
            <a:ext cx="106683" cy="289563"/>
          </a:xfrm>
        </p:spPr>
        <p:txBody>
          <a:bodyPr/>
          <a:lstStyle/>
          <a:p>
            <a:pPr lvl="0">
              <a:lnSpc>
                <a:spcPct val="30000"/>
              </a:lnSpc>
            </a:pPr>
            <a:r>
              <a:rPr lang="en-GB" sz="100"/>
              <a:t> Isaac becomes distressed when separated from </a:t>
            </a:r>
          </a:p>
          <a:p>
            <a:pPr lvl="0">
              <a:lnSpc>
                <a:spcPct val="30000"/>
              </a:lnSpc>
            </a:pPr>
            <a:r>
              <a:rPr lang="en-GB" sz="100"/>
              <a:t>theory </a:t>
            </a:r>
          </a:p>
          <a:p>
            <a:pPr lvl="0">
              <a:lnSpc>
                <a:spcPct val="30000"/>
              </a:lnSpc>
            </a:pPr>
            <a:endParaRPr lang="en-GB" sz="100"/>
          </a:p>
        </p:txBody>
      </p:sp>
      <p:sp>
        <p:nvSpPr>
          <p:cNvPr id="4" name="TextBox 4">
            <a:extLst>
              <a:ext uri="{FF2B5EF4-FFF2-40B4-BE49-F238E27FC236}">
                <a16:creationId xmlns:a16="http://schemas.microsoft.com/office/drawing/2014/main" id="{A2C9324F-239F-B995-006B-385808AB620D}"/>
              </a:ext>
            </a:extLst>
          </p:cNvPr>
          <p:cNvSpPr txBox="1"/>
          <p:nvPr/>
        </p:nvSpPr>
        <p:spPr>
          <a:xfrm>
            <a:off x="308610" y="367351"/>
            <a:ext cx="11041380" cy="5848968"/>
          </a:xfrm>
          <a:prstGeom prst="rect">
            <a:avLst/>
          </a:prstGeom>
          <a:noFill/>
          <a:ln cap="flat">
            <a:noFill/>
          </a:ln>
        </p:spPr>
        <p:txBody>
          <a:bodyPr vert="horz" wrap="square" lIns="91440" tIns="45720" rIns="91440" bIns="45720" anchor="t" anchorCtr="0" compatLnSpc="1">
            <a:spAutoFit/>
          </a:bodyPr>
          <a:lstStyle/>
          <a:p>
            <a:pPr marL="0" marR="0" lvl="0" indent="0" algn="l" defTabSz="457200" rtl="0" fontAlgn="auto" hangingPunct="1">
              <a:lnSpc>
                <a:spcPct val="115000"/>
              </a:lnSpc>
              <a:spcBef>
                <a:spcPts val="0"/>
              </a:spcBef>
              <a:spcAft>
                <a:spcPts val="800"/>
              </a:spcAft>
              <a:buNone/>
              <a:tabLst/>
              <a:defRPr sz="1800" b="0" i="0" u="none" strike="noStrike" kern="0" cap="none" spc="0" baseline="0">
                <a:solidFill>
                  <a:srgbClr val="000000"/>
                </a:solidFill>
                <a:uFillTx/>
              </a:defRPr>
            </a:pPr>
            <a:r>
              <a:rPr lang="en-GB" sz="2000" b="0" i="0" u="none" strike="noStrike" kern="1200" cap="none" spc="0" baseline="0">
                <a:solidFill>
                  <a:srgbClr val="FFFFFF"/>
                </a:solidFill>
                <a:uFillTx/>
                <a:latin typeface="Aptos" pitchFamily="34"/>
                <a:ea typeface="Aptos" pitchFamily="34"/>
                <a:cs typeface="Times New Roman" pitchFamily="18"/>
              </a:rPr>
              <a:t>NATURE AND NURTURE IN ISAAC’S DEVELOPMENT</a:t>
            </a:r>
            <a:endParaRPr lang="en-GB" sz="1800" b="0" i="0" u="none" strike="noStrike" kern="1200" cap="none" spc="0" baseline="0">
              <a:solidFill>
                <a:srgbClr val="FFFFFF"/>
              </a:solidFill>
              <a:uFillTx/>
              <a:latin typeface="Aptos" pitchFamily="34"/>
              <a:ea typeface="Aptos" pitchFamily="34"/>
              <a:cs typeface="Times New Roman" pitchFamily="18"/>
            </a:endParaRPr>
          </a:p>
          <a:p>
            <a:pPr marL="0" marR="0" lvl="0" indent="0" algn="l" defTabSz="457200" rtl="0" fontAlgn="auto" hangingPunct="1">
              <a:lnSpc>
                <a:spcPct val="115000"/>
              </a:lnSpc>
              <a:spcBef>
                <a:spcPts val="0"/>
              </a:spcBef>
              <a:spcAft>
                <a:spcPts val="800"/>
              </a:spcAft>
              <a:buNone/>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Aptos" pitchFamily="34"/>
                <a:ea typeface="Aptos" pitchFamily="34"/>
                <a:cs typeface="Times New Roman" pitchFamily="18"/>
              </a:rPr>
              <a:t>Development is shaped by a combination of nature (biological factors) and nurture (environmental experiences). Both interact to influence how Isaac grows and behaves.</a:t>
            </a:r>
          </a:p>
          <a:p>
            <a:pPr marL="0" marR="0" lvl="0" indent="0" algn="l" defTabSz="457200" rtl="0" fontAlgn="auto" hangingPunct="1">
              <a:lnSpc>
                <a:spcPct val="115000"/>
              </a:lnSpc>
              <a:spcBef>
                <a:spcPts val="0"/>
              </a:spcBef>
              <a:spcAft>
                <a:spcPts val="800"/>
              </a:spcAft>
              <a:buNone/>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Aptos" pitchFamily="34"/>
                <a:ea typeface="Aptos" pitchFamily="34"/>
                <a:cs typeface="Times New Roman" pitchFamily="18"/>
              </a:rPr>
              <a:t> </a:t>
            </a:r>
          </a:p>
          <a:p>
            <a:pPr marL="0" marR="0" lvl="0" indent="0" algn="l" defTabSz="457200" rtl="0" fontAlgn="auto" hangingPunct="1">
              <a:lnSpc>
                <a:spcPct val="115000"/>
              </a:lnSpc>
              <a:spcBef>
                <a:spcPts val="0"/>
              </a:spcBef>
              <a:spcAft>
                <a:spcPts val="800"/>
              </a:spcAft>
              <a:buNone/>
              <a:tabLst/>
              <a:defRPr sz="1800" b="0" i="0" u="none" strike="noStrike" kern="0" cap="none" spc="0" baseline="0">
                <a:solidFill>
                  <a:srgbClr val="000000"/>
                </a:solidFill>
                <a:uFillTx/>
              </a:defRPr>
            </a:pPr>
            <a:r>
              <a:rPr lang="en-GB" sz="2000" b="0" i="0" u="none" strike="noStrike" kern="1200" cap="none" spc="0" baseline="0">
                <a:solidFill>
                  <a:srgbClr val="FFFFFF"/>
                </a:solidFill>
                <a:uFillTx/>
                <a:latin typeface="Segoe UI Emoji" pitchFamily="34"/>
                <a:ea typeface="Aptos" pitchFamily="34"/>
                <a:cs typeface="Segoe UI Emoji" pitchFamily="34"/>
              </a:rPr>
              <a:t>🧬</a:t>
            </a:r>
            <a:r>
              <a:rPr lang="en-GB" sz="2000" b="0" i="0" u="none" strike="noStrike" kern="1200" cap="none" spc="0" baseline="0">
                <a:solidFill>
                  <a:srgbClr val="FFFFFF"/>
                </a:solidFill>
                <a:uFillTx/>
                <a:latin typeface="Aptos" pitchFamily="34"/>
                <a:ea typeface="Aptos" pitchFamily="34"/>
                <a:cs typeface="Times New Roman" pitchFamily="18"/>
              </a:rPr>
              <a:t> Biological Influences – Nature</a:t>
            </a:r>
            <a:endParaRPr lang="en-GB" sz="1800" b="0" i="0" u="none" strike="noStrike" kern="1200" cap="none" spc="0" baseline="0">
              <a:solidFill>
                <a:srgbClr val="FFFFFF"/>
              </a:solidFill>
              <a:uFillTx/>
              <a:latin typeface="Aptos" pitchFamily="34"/>
              <a:ea typeface="Aptos" pitchFamily="34"/>
              <a:cs typeface="Times New Roman" pitchFamily="18"/>
            </a:endParaRPr>
          </a:p>
          <a:p>
            <a:pPr marL="0" marR="0" lvl="0" indent="0" algn="l" defTabSz="457200" rtl="0" fontAlgn="auto" hangingPunct="1">
              <a:lnSpc>
                <a:spcPct val="115000"/>
              </a:lnSpc>
              <a:spcBef>
                <a:spcPts val="0"/>
              </a:spcBef>
              <a:spcAft>
                <a:spcPts val="800"/>
              </a:spcAft>
              <a:buNone/>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Aptos" pitchFamily="34"/>
                <a:ea typeface="Aptos" pitchFamily="34"/>
                <a:cs typeface="Times New Roman" pitchFamily="18"/>
              </a:rPr>
              <a:t> Temperament: Isaac may naturally have a more sensitive, cautious or slow-to-adapt temperament. This means he is more easily affected by change, stress and unfamiliar situations, making transitions harder for him than for other children. Early Brain Development: In the first 5 years, the brain grows rapidly. Prolonged stress and anxiety from instability can affect areas of the brain responsible for:</a:t>
            </a:r>
          </a:p>
          <a:p>
            <a:pPr marL="0" marR="0" lvl="0" indent="0" algn="l" defTabSz="457200" rtl="0" fontAlgn="auto" hangingPunct="1">
              <a:lnSpc>
                <a:spcPct val="115000"/>
              </a:lnSpc>
              <a:spcBef>
                <a:spcPts val="0"/>
              </a:spcBef>
              <a:spcAft>
                <a:spcPts val="800"/>
              </a:spcAft>
              <a:buNone/>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Aptos" pitchFamily="34"/>
                <a:ea typeface="Aptos" pitchFamily="34"/>
                <a:cs typeface="Times New Roman" pitchFamily="18"/>
              </a:rPr>
              <a:t>◦ Emotional regulation</a:t>
            </a:r>
          </a:p>
          <a:p>
            <a:pPr marL="0" marR="0" lvl="0" indent="0" algn="l" defTabSz="457200" rtl="0" fontAlgn="auto" hangingPunct="1">
              <a:lnSpc>
                <a:spcPct val="115000"/>
              </a:lnSpc>
              <a:spcBef>
                <a:spcPts val="0"/>
              </a:spcBef>
              <a:spcAft>
                <a:spcPts val="800"/>
              </a:spcAft>
              <a:buNone/>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Aptos" pitchFamily="34"/>
                <a:ea typeface="Aptos" pitchFamily="34"/>
                <a:cs typeface="Times New Roman" pitchFamily="18"/>
              </a:rPr>
              <a:t>◦ Sleep patterns</a:t>
            </a:r>
          </a:p>
          <a:p>
            <a:pPr marL="0" marR="0" lvl="0" indent="0" algn="l" defTabSz="457200" rtl="0" fontAlgn="auto" hangingPunct="1">
              <a:lnSpc>
                <a:spcPct val="115000"/>
              </a:lnSpc>
              <a:spcBef>
                <a:spcPts val="0"/>
              </a:spcBef>
              <a:spcAft>
                <a:spcPts val="800"/>
              </a:spcAft>
              <a:buNone/>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Aptos" pitchFamily="34"/>
                <a:ea typeface="Aptos" pitchFamily="34"/>
                <a:cs typeface="Times New Roman" pitchFamily="18"/>
              </a:rPr>
              <a:t>◦ Language processing</a:t>
            </a:r>
          </a:p>
          <a:p>
            <a:pPr marL="0" marR="0" lvl="0" indent="0" algn="l" defTabSz="457200" rtl="0" fontAlgn="auto" hangingPunct="1">
              <a:lnSpc>
                <a:spcPct val="115000"/>
              </a:lnSpc>
              <a:spcBef>
                <a:spcPts val="0"/>
              </a:spcBef>
              <a:spcAft>
                <a:spcPts val="800"/>
              </a:spcAft>
              <a:buNone/>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Aptos" pitchFamily="34"/>
                <a:ea typeface="Aptos" pitchFamily="34"/>
                <a:cs typeface="Times New Roman" pitchFamily="18"/>
              </a:rPr>
              <a:t>◦ Social understanding</a:t>
            </a:r>
          </a:p>
          <a:p>
            <a:pPr marL="0" marR="0" lvl="0" indent="0" algn="l" defTabSz="457200" rtl="0" fontAlgn="auto" hangingPunct="1">
              <a:lnSpc>
                <a:spcPct val="115000"/>
              </a:lnSpc>
              <a:spcBef>
                <a:spcPts val="0"/>
              </a:spcBef>
              <a:spcAft>
                <a:spcPts val="800"/>
              </a:spcAft>
              <a:buNone/>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Aptos" pitchFamily="34"/>
                <a:ea typeface="Aptos" pitchFamily="34"/>
                <a:cs typeface="Times New Roman" pitchFamily="18"/>
              </a:rPr>
              <a:t>* Genetic factors: Inherited traits may influence how he responds to comfort, how quickly he learns, and how easily he settles.</a:t>
            </a: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name="Slide2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5C293C-E557-1D76-B322-C5BF3CEDBCC2}"/>
              </a:ext>
            </a:extLst>
          </p:cNvPr>
          <p:cNvSpPr txBox="1">
            <a:spLocks noGrp="1"/>
          </p:cNvSpPr>
          <p:nvPr>
            <p:ph type="ctrTitle"/>
          </p:nvPr>
        </p:nvSpPr>
        <p:spPr>
          <a:xfrm>
            <a:off x="-4312923" y="-320040"/>
            <a:ext cx="11673843" cy="11155680"/>
          </a:xfrm>
        </p:spPr>
        <p:txBody>
          <a:bodyPr/>
          <a:lstStyle/>
          <a:p>
            <a:pPr lvl="0"/>
            <a:r>
              <a:rPr lang="en-GB"/>
              <a:t> </a:t>
            </a:r>
            <a:br>
              <a:rPr lang="en-GB"/>
            </a:br>
            <a:br>
              <a:rPr lang="en-GB" sz="3100"/>
            </a:br>
            <a:br>
              <a:rPr lang="en-GB" sz="3600"/>
            </a:br>
            <a:endParaRPr lang="en-GB" sz="3600"/>
          </a:p>
        </p:txBody>
      </p:sp>
      <p:sp>
        <p:nvSpPr>
          <p:cNvPr id="3" name="Subtitle 2">
            <a:extLst>
              <a:ext uri="{FF2B5EF4-FFF2-40B4-BE49-F238E27FC236}">
                <a16:creationId xmlns:a16="http://schemas.microsoft.com/office/drawing/2014/main" id="{279FEA40-7F85-57A5-E065-D27BD6534F69}"/>
              </a:ext>
            </a:extLst>
          </p:cNvPr>
          <p:cNvSpPr txBox="1">
            <a:spLocks noGrp="1"/>
          </p:cNvSpPr>
          <p:nvPr>
            <p:ph type="subTitle" idx="1"/>
          </p:nvPr>
        </p:nvSpPr>
        <p:spPr>
          <a:xfrm>
            <a:off x="17663163" y="10469880"/>
            <a:ext cx="106683" cy="289563"/>
          </a:xfrm>
        </p:spPr>
        <p:txBody>
          <a:bodyPr/>
          <a:lstStyle/>
          <a:p>
            <a:pPr lvl="0">
              <a:lnSpc>
                <a:spcPct val="30000"/>
              </a:lnSpc>
            </a:pPr>
            <a:r>
              <a:rPr lang="en-GB" sz="100"/>
              <a:t> Isaac becomes distressed when separated from </a:t>
            </a:r>
          </a:p>
          <a:p>
            <a:pPr lvl="0">
              <a:lnSpc>
                <a:spcPct val="30000"/>
              </a:lnSpc>
            </a:pPr>
            <a:r>
              <a:rPr lang="en-GB" sz="100"/>
              <a:t>theory </a:t>
            </a:r>
          </a:p>
          <a:p>
            <a:pPr lvl="0">
              <a:lnSpc>
                <a:spcPct val="30000"/>
              </a:lnSpc>
            </a:pPr>
            <a:endParaRPr lang="en-GB" sz="100"/>
          </a:p>
        </p:txBody>
      </p:sp>
      <p:sp>
        <p:nvSpPr>
          <p:cNvPr id="4" name="TextBox 4">
            <a:extLst>
              <a:ext uri="{FF2B5EF4-FFF2-40B4-BE49-F238E27FC236}">
                <a16:creationId xmlns:a16="http://schemas.microsoft.com/office/drawing/2014/main" id="{E554EFDB-4382-3B3B-27A3-E39E91FEDE80}"/>
              </a:ext>
            </a:extLst>
          </p:cNvPr>
          <p:cNvSpPr txBox="1"/>
          <p:nvPr/>
        </p:nvSpPr>
        <p:spPr>
          <a:xfrm>
            <a:off x="575313" y="1651260"/>
            <a:ext cx="11041380" cy="2762996"/>
          </a:xfrm>
          <a:prstGeom prst="rect">
            <a:avLst/>
          </a:prstGeom>
          <a:noFill/>
          <a:ln cap="flat">
            <a:noFill/>
          </a:ln>
        </p:spPr>
        <p:txBody>
          <a:bodyPr vert="horz" wrap="square" lIns="91440" tIns="45720" rIns="91440" bIns="45720" anchor="t" anchorCtr="0" compatLnSpc="1">
            <a:spAutoFit/>
          </a:bodyPr>
          <a:lstStyle/>
          <a:p>
            <a:pPr marL="0" marR="0" lvl="0" indent="0" algn="l" defTabSz="457200" rtl="0" fontAlgn="auto" hangingPunct="1">
              <a:lnSpc>
                <a:spcPct val="115000"/>
              </a:lnSpc>
              <a:spcBef>
                <a:spcPts val="0"/>
              </a:spcBef>
              <a:spcAft>
                <a:spcPts val="800"/>
              </a:spcAft>
              <a:buNone/>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Segoe UI Emoji" pitchFamily="34"/>
                <a:ea typeface="Aptos" pitchFamily="34"/>
                <a:cs typeface="Segoe UI Emoji" pitchFamily="34"/>
              </a:rPr>
              <a:t>🌱</a:t>
            </a:r>
            <a:r>
              <a:rPr lang="en-GB" sz="1800" b="0" i="0" u="none" strike="noStrike" kern="1200" cap="none" spc="0" baseline="0">
                <a:solidFill>
                  <a:srgbClr val="FFFFFF"/>
                </a:solidFill>
                <a:uFillTx/>
                <a:latin typeface="Aptos" pitchFamily="34"/>
                <a:ea typeface="Aptos" pitchFamily="34"/>
                <a:cs typeface="Times New Roman" pitchFamily="18"/>
              </a:rPr>
              <a:t> </a:t>
            </a:r>
            <a:r>
              <a:rPr lang="en-GB" sz="2000" b="0" i="0" u="none" strike="noStrike" kern="1200" cap="none" spc="0" baseline="0">
                <a:solidFill>
                  <a:srgbClr val="FFFFFF"/>
                </a:solidFill>
                <a:uFillTx/>
                <a:latin typeface="Aptos" pitchFamily="34"/>
                <a:ea typeface="Aptos" pitchFamily="34"/>
                <a:cs typeface="Times New Roman" pitchFamily="18"/>
              </a:rPr>
              <a:t>Environmental Influences – Nurture</a:t>
            </a:r>
            <a:endParaRPr lang="en-GB" sz="1800" b="0" i="0" u="none" strike="noStrike" kern="1200" cap="none" spc="0" baseline="0">
              <a:solidFill>
                <a:srgbClr val="FFFFFF"/>
              </a:solidFill>
              <a:uFillTx/>
              <a:latin typeface="Aptos" pitchFamily="34"/>
              <a:ea typeface="Aptos" pitchFamily="34"/>
              <a:cs typeface="Times New Roman" pitchFamily="18"/>
            </a:endParaRPr>
          </a:p>
          <a:p>
            <a:pPr marL="0" marR="0" lvl="0" indent="0" algn="l" defTabSz="457200" rtl="0" fontAlgn="auto" hangingPunct="1">
              <a:lnSpc>
                <a:spcPct val="115000"/>
              </a:lnSpc>
              <a:spcBef>
                <a:spcPts val="0"/>
              </a:spcBef>
              <a:spcAft>
                <a:spcPts val="800"/>
              </a:spcAft>
              <a:buNone/>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Aptos" pitchFamily="34"/>
                <a:ea typeface="Aptos" pitchFamily="34"/>
                <a:cs typeface="Times New Roman" pitchFamily="18"/>
              </a:rPr>
              <a:t> Quality of Caregiving: His mother’s post-natal depression can reduce her energy, responsiveness, and ability to engage in warm, consistent interaction. Frequent changes in childcare also mean no stable, trusted adult to build a secure bond with. Social Interaction: Limited back-and-forth conversation at home and few opportunities to play with peers reduce language growth and social skills. Transitions and Change: Moving home, changing nurseries, and disrupted routines create uncertainty. Without a predictable environment, Isaac cannot build the sense of safety needed to explore and learn. Support Network: Having little family or community support means there is less help available to reduce stress for both Isaac and his mother.</a:t>
            </a: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name="Slide2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594FA9-0123-751E-6D0E-84FE5CBE846C}"/>
              </a:ext>
            </a:extLst>
          </p:cNvPr>
          <p:cNvSpPr txBox="1">
            <a:spLocks noGrp="1"/>
          </p:cNvSpPr>
          <p:nvPr>
            <p:ph type="ctrTitle"/>
          </p:nvPr>
        </p:nvSpPr>
        <p:spPr>
          <a:xfrm>
            <a:off x="-4312923" y="-320040"/>
            <a:ext cx="11673843" cy="11155680"/>
          </a:xfrm>
        </p:spPr>
        <p:txBody>
          <a:bodyPr/>
          <a:lstStyle/>
          <a:p>
            <a:pPr lvl="0"/>
            <a:r>
              <a:rPr lang="en-GB"/>
              <a:t> </a:t>
            </a:r>
            <a:br>
              <a:rPr lang="en-GB"/>
            </a:br>
            <a:br>
              <a:rPr lang="en-GB" sz="3100"/>
            </a:br>
            <a:br>
              <a:rPr lang="en-GB" sz="3600"/>
            </a:br>
            <a:endParaRPr lang="en-GB" sz="3600"/>
          </a:p>
        </p:txBody>
      </p:sp>
      <p:sp>
        <p:nvSpPr>
          <p:cNvPr id="3" name="Subtitle 2">
            <a:extLst>
              <a:ext uri="{FF2B5EF4-FFF2-40B4-BE49-F238E27FC236}">
                <a16:creationId xmlns:a16="http://schemas.microsoft.com/office/drawing/2014/main" id="{181D9510-8197-EAD8-21CA-DA54504D093C}"/>
              </a:ext>
            </a:extLst>
          </p:cNvPr>
          <p:cNvSpPr txBox="1">
            <a:spLocks noGrp="1"/>
          </p:cNvSpPr>
          <p:nvPr>
            <p:ph type="subTitle" idx="1"/>
          </p:nvPr>
        </p:nvSpPr>
        <p:spPr>
          <a:xfrm>
            <a:off x="17663163" y="10469880"/>
            <a:ext cx="106683" cy="289563"/>
          </a:xfrm>
        </p:spPr>
        <p:txBody>
          <a:bodyPr/>
          <a:lstStyle/>
          <a:p>
            <a:pPr lvl="0">
              <a:lnSpc>
                <a:spcPct val="30000"/>
              </a:lnSpc>
            </a:pPr>
            <a:r>
              <a:rPr lang="en-GB" sz="100"/>
              <a:t> Isaac becomes distressed when separated from </a:t>
            </a:r>
          </a:p>
          <a:p>
            <a:pPr lvl="0">
              <a:lnSpc>
                <a:spcPct val="30000"/>
              </a:lnSpc>
            </a:pPr>
            <a:r>
              <a:rPr lang="en-GB" sz="100"/>
              <a:t>theory </a:t>
            </a:r>
          </a:p>
          <a:p>
            <a:pPr lvl="0">
              <a:lnSpc>
                <a:spcPct val="30000"/>
              </a:lnSpc>
            </a:pPr>
            <a:endParaRPr lang="en-GB" sz="100"/>
          </a:p>
        </p:txBody>
      </p:sp>
      <p:sp>
        <p:nvSpPr>
          <p:cNvPr id="4" name="TextBox 4">
            <a:extLst>
              <a:ext uri="{FF2B5EF4-FFF2-40B4-BE49-F238E27FC236}">
                <a16:creationId xmlns:a16="http://schemas.microsoft.com/office/drawing/2014/main" id="{9F46CE40-93F6-3672-F06E-C712F2D11C57}"/>
              </a:ext>
            </a:extLst>
          </p:cNvPr>
          <p:cNvSpPr txBox="1"/>
          <p:nvPr/>
        </p:nvSpPr>
        <p:spPr>
          <a:xfrm>
            <a:off x="445770" y="1621642"/>
            <a:ext cx="11041380" cy="1807357"/>
          </a:xfrm>
          <a:prstGeom prst="rect">
            <a:avLst/>
          </a:prstGeom>
          <a:noFill/>
          <a:ln cap="flat">
            <a:noFill/>
          </a:ln>
        </p:spPr>
        <p:txBody>
          <a:bodyPr vert="horz" wrap="square" lIns="91440" tIns="45720" rIns="91440" bIns="45720" anchor="t" anchorCtr="0" compatLnSpc="1">
            <a:spAutoFit/>
          </a:bodyPr>
          <a:lstStyle/>
          <a:p>
            <a:pPr marL="0" marR="0" lvl="0" indent="0" algn="l" defTabSz="457200" rtl="0" fontAlgn="auto" hangingPunct="1">
              <a:lnSpc>
                <a:spcPct val="115000"/>
              </a:lnSpc>
              <a:spcBef>
                <a:spcPts val="0"/>
              </a:spcBef>
              <a:spcAft>
                <a:spcPts val="800"/>
              </a:spcAft>
              <a:buNone/>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Segoe UI Emoji" pitchFamily="34"/>
                <a:ea typeface="Aptos" pitchFamily="34"/>
                <a:cs typeface="Segoe UI Emoji" pitchFamily="34"/>
              </a:rPr>
              <a:t>✅</a:t>
            </a:r>
            <a:r>
              <a:rPr lang="en-GB" sz="1800" b="0" i="0" u="none" strike="noStrike" kern="1200" cap="none" spc="0" baseline="0">
                <a:solidFill>
                  <a:srgbClr val="FFFFFF"/>
                </a:solidFill>
                <a:uFillTx/>
                <a:latin typeface="Aptos" pitchFamily="34"/>
                <a:ea typeface="Aptos" pitchFamily="34"/>
                <a:cs typeface="Times New Roman" pitchFamily="18"/>
              </a:rPr>
              <a:t> </a:t>
            </a:r>
            <a:r>
              <a:rPr lang="en-GB" sz="2000" b="0" i="0" u="none" strike="noStrike" kern="1200" cap="none" spc="0" baseline="0">
                <a:solidFill>
                  <a:srgbClr val="FFFFFF"/>
                </a:solidFill>
                <a:uFillTx/>
                <a:latin typeface="Aptos" pitchFamily="34"/>
                <a:ea typeface="Aptos" pitchFamily="34"/>
                <a:cs typeface="Times New Roman" pitchFamily="18"/>
              </a:rPr>
              <a:t>Interaction and Conclusion</a:t>
            </a:r>
            <a:endParaRPr lang="en-GB" sz="1800" b="0" i="0" u="none" strike="noStrike" kern="1200" cap="none" spc="0" baseline="0">
              <a:solidFill>
                <a:srgbClr val="FFFFFF"/>
              </a:solidFill>
              <a:uFillTx/>
              <a:latin typeface="Aptos" pitchFamily="34"/>
              <a:ea typeface="Aptos" pitchFamily="34"/>
              <a:cs typeface="Times New Roman" pitchFamily="18"/>
            </a:endParaRPr>
          </a:p>
          <a:p>
            <a:pPr marL="0" marR="0" lvl="0" indent="0" algn="l" defTabSz="457200" rtl="0" fontAlgn="auto" hangingPunct="1">
              <a:lnSpc>
                <a:spcPct val="115000"/>
              </a:lnSpc>
              <a:spcBef>
                <a:spcPts val="0"/>
              </a:spcBef>
              <a:spcAft>
                <a:spcPts val="800"/>
              </a:spcAft>
              <a:buNone/>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Aptos" pitchFamily="34"/>
                <a:ea typeface="Aptos" pitchFamily="34"/>
                <a:cs typeface="Times New Roman" pitchFamily="18"/>
              </a:rPr>
              <a:t>Nature gives Isaac his starting point, but nurture shapes how he develops. Bowlby’s theory emphasises that environmental factors are the most powerful influence on attachment. Even if Isaac has a naturally cautious temperament, consistent, loving care can help him feel safe and confident. Key point: We cannot change his biology, but we can improve his environment — which is exactly what our support plan will do.</a:t>
            </a: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name="Slide29">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F6C054-A2B2-C686-51AB-7169E16B7638}"/>
              </a:ext>
            </a:extLst>
          </p:cNvPr>
          <p:cNvSpPr txBox="1">
            <a:spLocks noGrp="1"/>
          </p:cNvSpPr>
          <p:nvPr>
            <p:ph type="ctrTitle"/>
          </p:nvPr>
        </p:nvSpPr>
        <p:spPr>
          <a:xfrm>
            <a:off x="-4312923" y="-320040"/>
            <a:ext cx="11673843" cy="11155680"/>
          </a:xfrm>
        </p:spPr>
        <p:txBody>
          <a:bodyPr/>
          <a:lstStyle/>
          <a:p>
            <a:pPr lvl="0"/>
            <a:r>
              <a:rPr lang="en-GB"/>
              <a:t> </a:t>
            </a:r>
            <a:br>
              <a:rPr lang="en-GB"/>
            </a:br>
            <a:br>
              <a:rPr lang="en-GB" sz="3100"/>
            </a:br>
            <a:br>
              <a:rPr lang="en-GB" sz="3600"/>
            </a:br>
            <a:endParaRPr lang="en-GB" sz="3600"/>
          </a:p>
        </p:txBody>
      </p:sp>
      <p:sp>
        <p:nvSpPr>
          <p:cNvPr id="3" name="Subtitle 2">
            <a:extLst>
              <a:ext uri="{FF2B5EF4-FFF2-40B4-BE49-F238E27FC236}">
                <a16:creationId xmlns:a16="http://schemas.microsoft.com/office/drawing/2014/main" id="{C48F5720-C268-54DE-23E7-5F5D559714B6}"/>
              </a:ext>
            </a:extLst>
          </p:cNvPr>
          <p:cNvSpPr txBox="1">
            <a:spLocks noGrp="1"/>
          </p:cNvSpPr>
          <p:nvPr>
            <p:ph type="subTitle" idx="1"/>
          </p:nvPr>
        </p:nvSpPr>
        <p:spPr>
          <a:xfrm>
            <a:off x="17663163" y="10469880"/>
            <a:ext cx="106683" cy="289563"/>
          </a:xfrm>
        </p:spPr>
        <p:txBody>
          <a:bodyPr/>
          <a:lstStyle/>
          <a:p>
            <a:pPr lvl="0">
              <a:lnSpc>
                <a:spcPct val="30000"/>
              </a:lnSpc>
            </a:pPr>
            <a:r>
              <a:rPr lang="en-GB" sz="100"/>
              <a:t> Isaac becomes distressed when separated from </a:t>
            </a:r>
          </a:p>
          <a:p>
            <a:pPr lvl="0">
              <a:lnSpc>
                <a:spcPct val="30000"/>
              </a:lnSpc>
            </a:pPr>
            <a:r>
              <a:rPr lang="en-GB" sz="100"/>
              <a:t>theory </a:t>
            </a:r>
          </a:p>
          <a:p>
            <a:pPr lvl="0">
              <a:lnSpc>
                <a:spcPct val="30000"/>
              </a:lnSpc>
            </a:pPr>
            <a:endParaRPr lang="en-GB" sz="100"/>
          </a:p>
        </p:txBody>
      </p:sp>
      <p:sp>
        <p:nvSpPr>
          <p:cNvPr id="4" name="TextBox 4">
            <a:extLst>
              <a:ext uri="{FF2B5EF4-FFF2-40B4-BE49-F238E27FC236}">
                <a16:creationId xmlns:a16="http://schemas.microsoft.com/office/drawing/2014/main" id="{F2C6DB40-BAFB-8300-997D-7D9C10F44139}"/>
              </a:ext>
            </a:extLst>
          </p:cNvPr>
          <p:cNvSpPr txBox="1"/>
          <p:nvPr/>
        </p:nvSpPr>
        <p:spPr>
          <a:xfrm>
            <a:off x="64776" y="1158243"/>
            <a:ext cx="11929106" cy="2444456"/>
          </a:xfrm>
          <a:prstGeom prst="rect">
            <a:avLst/>
          </a:prstGeom>
          <a:noFill/>
          <a:ln cap="flat">
            <a:noFill/>
          </a:ln>
        </p:spPr>
        <p:txBody>
          <a:bodyPr vert="horz" wrap="square" lIns="91440" tIns="45720" rIns="91440" bIns="45720" anchor="t" anchorCtr="0" compatLnSpc="1">
            <a:spAutoFit/>
          </a:bodyPr>
          <a:lstStyle/>
          <a:p>
            <a:pPr marL="0" marR="0" lvl="0" indent="0" algn="l" defTabSz="457200" rtl="0" fontAlgn="auto" hangingPunct="1">
              <a:lnSpc>
                <a:spcPct val="115000"/>
              </a:lnSpc>
              <a:spcBef>
                <a:spcPts val="0"/>
              </a:spcBef>
              <a:spcAft>
                <a:spcPts val="800"/>
              </a:spcAft>
              <a:buNone/>
              <a:tabLst/>
              <a:defRPr sz="1800" b="0" i="0" u="none" strike="noStrike" kern="0" cap="none" spc="0" baseline="0">
                <a:solidFill>
                  <a:srgbClr val="000000"/>
                </a:solidFill>
                <a:uFillTx/>
              </a:defRPr>
            </a:pPr>
            <a:r>
              <a:rPr lang="en-GB" sz="2000" b="0" i="0" u="none" strike="noStrike" kern="1200" cap="none" spc="0" baseline="0">
                <a:solidFill>
                  <a:srgbClr val="FFFFFF"/>
                </a:solidFill>
                <a:uFillTx/>
                <a:latin typeface="Aptos" pitchFamily="34"/>
                <a:ea typeface="Aptos" pitchFamily="34"/>
                <a:cs typeface="Times New Roman" pitchFamily="18"/>
              </a:rPr>
              <a:t>SPEAKER NOTES</a:t>
            </a:r>
            <a:endParaRPr lang="en-GB" sz="1800" b="0" i="0" u="none" strike="noStrike" kern="1200" cap="none" spc="0" baseline="0">
              <a:solidFill>
                <a:srgbClr val="FFFFFF"/>
              </a:solidFill>
              <a:uFillTx/>
              <a:latin typeface="Aptos" pitchFamily="34"/>
              <a:ea typeface="Aptos" pitchFamily="34"/>
              <a:cs typeface="Times New Roman" pitchFamily="18"/>
            </a:endParaRPr>
          </a:p>
          <a:p>
            <a:pPr marL="0" marR="0" lvl="0" indent="0" algn="l" defTabSz="457200" rtl="0" fontAlgn="auto" hangingPunct="1">
              <a:lnSpc>
                <a:spcPct val="115000"/>
              </a:lnSpc>
              <a:spcBef>
                <a:spcPts val="0"/>
              </a:spcBef>
              <a:spcAft>
                <a:spcPts val="800"/>
              </a:spcAft>
              <a:buNone/>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Aptos" pitchFamily="34"/>
                <a:ea typeface="Aptos" pitchFamily="34"/>
                <a:cs typeface="Times New Roman" pitchFamily="18"/>
              </a:rPr>
              <a:t>When we look at Isaac’s development, we see it is a mix of nature and nurture. Nature gives him his natural personality and how his brain works; for example, he may be naturally more sensitive to change. But nurture  what happens around him  plays the biggest role. The care he receives, the number of changes he has been through, and the interactions he has all shape how he feels and acts. Bowlby’s theory reminds us that while biology matters, stable, responsive care can make a huge difference. Even if he has had difficult experiences, we can improve his environment now to help him catch up and feel secure.</a:t>
            </a: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name="Slide30">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61352E-7312-FC4C-B988-ADDB31792FE3}"/>
              </a:ext>
            </a:extLst>
          </p:cNvPr>
          <p:cNvSpPr txBox="1">
            <a:spLocks noGrp="1"/>
          </p:cNvSpPr>
          <p:nvPr>
            <p:ph type="ctrTitle"/>
          </p:nvPr>
        </p:nvSpPr>
        <p:spPr>
          <a:xfrm>
            <a:off x="-4312923" y="-320040"/>
            <a:ext cx="11673843" cy="11155680"/>
          </a:xfrm>
        </p:spPr>
        <p:txBody>
          <a:bodyPr/>
          <a:lstStyle/>
          <a:p>
            <a:pPr lvl="0"/>
            <a:r>
              <a:rPr lang="en-GB"/>
              <a:t> </a:t>
            </a:r>
            <a:br>
              <a:rPr lang="en-GB"/>
            </a:br>
            <a:br>
              <a:rPr lang="en-GB" sz="3100"/>
            </a:br>
            <a:br>
              <a:rPr lang="en-GB" sz="3600"/>
            </a:br>
            <a:endParaRPr lang="en-GB" sz="3600"/>
          </a:p>
        </p:txBody>
      </p:sp>
      <p:sp>
        <p:nvSpPr>
          <p:cNvPr id="3" name="Subtitle 2">
            <a:extLst>
              <a:ext uri="{FF2B5EF4-FFF2-40B4-BE49-F238E27FC236}">
                <a16:creationId xmlns:a16="http://schemas.microsoft.com/office/drawing/2014/main" id="{5F8FC691-B133-A879-5E46-D1967DC13C8C}"/>
              </a:ext>
            </a:extLst>
          </p:cNvPr>
          <p:cNvSpPr txBox="1">
            <a:spLocks noGrp="1"/>
          </p:cNvSpPr>
          <p:nvPr>
            <p:ph type="subTitle" idx="1"/>
          </p:nvPr>
        </p:nvSpPr>
        <p:spPr>
          <a:xfrm>
            <a:off x="17663163" y="10469880"/>
            <a:ext cx="106683" cy="289563"/>
          </a:xfrm>
        </p:spPr>
        <p:txBody>
          <a:bodyPr/>
          <a:lstStyle/>
          <a:p>
            <a:pPr lvl="0">
              <a:lnSpc>
                <a:spcPct val="30000"/>
              </a:lnSpc>
            </a:pPr>
            <a:r>
              <a:rPr lang="en-GB" sz="100"/>
              <a:t> Isaac becomes distressed when separated from </a:t>
            </a:r>
          </a:p>
          <a:p>
            <a:pPr lvl="0">
              <a:lnSpc>
                <a:spcPct val="30000"/>
              </a:lnSpc>
            </a:pPr>
            <a:r>
              <a:rPr lang="en-GB" sz="100"/>
              <a:t>theory </a:t>
            </a:r>
          </a:p>
          <a:p>
            <a:pPr lvl="0">
              <a:lnSpc>
                <a:spcPct val="30000"/>
              </a:lnSpc>
            </a:pPr>
            <a:endParaRPr lang="en-GB" sz="100"/>
          </a:p>
        </p:txBody>
      </p:sp>
      <p:sp>
        <p:nvSpPr>
          <p:cNvPr id="4" name="TextBox 4">
            <a:extLst>
              <a:ext uri="{FF2B5EF4-FFF2-40B4-BE49-F238E27FC236}">
                <a16:creationId xmlns:a16="http://schemas.microsoft.com/office/drawing/2014/main" id="{74344095-80D6-B192-BBCE-4F1E3103AF6D}"/>
              </a:ext>
            </a:extLst>
          </p:cNvPr>
          <p:cNvSpPr txBox="1"/>
          <p:nvPr/>
        </p:nvSpPr>
        <p:spPr>
          <a:xfrm>
            <a:off x="575313" y="1246656"/>
            <a:ext cx="11041380" cy="2444456"/>
          </a:xfrm>
          <a:prstGeom prst="rect">
            <a:avLst/>
          </a:prstGeom>
          <a:noFill/>
          <a:ln cap="flat">
            <a:noFill/>
          </a:ln>
        </p:spPr>
        <p:txBody>
          <a:bodyPr vert="horz" wrap="square" lIns="91440" tIns="45720" rIns="91440" bIns="45720" anchor="t" anchorCtr="0" compatLnSpc="1">
            <a:spAutoFit/>
          </a:bodyPr>
          <a:lstStyle/>
          <a:p>
            <a:pPr marL="0" marR="0" lvl="0" indent="0" algn="l" defTabSz="457200" rtl="0" fontAlgn="auto" hangingPunct="1">
              <a:lnSpc>
                <a:spcPct val="115000"/>
              </a:lnSpc>
              <a:spcBef>
                <a:spcPts val="0"/>
              </a:spcBef>
              <a:spcAft>
                <a:spcPts val="800"/>
              </a:spcAft>
              <a:buNone/>
              <a:tabLst/>
              <a:defRPr sz="1800" b="0" i="0" u="none" strike="noStrike" kern="0" cap="none" spc="0" baseline="0">
                <a:solidFill>
                  <a:srgbClr val="000000"/>
                </a:solidFill>
                <a:uFillTx/>
              </a:defRPr>
            </a:pPr>
            <a:r>
              <a:rPr lang="en-GB" sz="2000" b="0" i="0" u="none" strike="noStrike" kern="1200" cap="none" spc="0" baseline="0">
                <a:solidFill>
                  <a:srgbClr val="FFFFFF"/>
                </a:solidFill>
                <a:uFillTx/>
                <a:latin typeface="Aptos" pitchFamily="34"/>
                <a:ea typeface="Aptos" pitchFamily="34"/>
                <a:cs typeface="Times New Roman" pitchFamily="18"/>
              </a:rPr>
              <a:t>THEORY-INFORMED SUPPORT PLAN</a:t>
            </a:r>
            <a:endParaRPr lang="en-GB" sz="1800" b="0" i="0" u="none" strike="noStrike" kern="1200" cap="none" spc="0" baseline="0">
              <a:solidFill>
                <a:srgbClr val="FFFFFF"/>
              </a:solidFill>
              <a:uFillTx/>
              <a:latin typeface="Aptos" pitchFamily="34"/>
              <a:ea typeface="Aptos" pitchFamily="34"/>
              <a:cs typeface="Times New Roman" pitchFamily="18"/>
            </a:endParaRPr>
          </a:p>
          <a:p>
            <a:pPr marL="0" marR="0" lvl="0" indent="0" algn="l" defTabSz="457200" rtl="0" fontAlgn="auto" hangingPunct="1">
              <a:lnSpc>
                <a:spcPct val="115000"/>
              </a:lnSpc>
              <a:spcBef>
                <a:spcPts val="0"/>
              </a:spcBef>
              <a:spcAft>
                <a:spcPts val="800"/>
              </a:spcAft>
              <a:buNone/>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Aptos" pitchFamily="34"/>
                <a:ea typeface="Aptos" pitchFamily="34"/>
                <a:cs typeface="Times New Roman" pitchFamily="18"/>
              </a:rPr>
              <a:t>All strategies follow Bowlby’s Attachment Theory — building security, trust and confidence  Attachment-Based Approaches Assign a Key Person: One consistent staff member to be Isaac’s main point of contact every session. This gives him a stable figure to build a secure bond and “secure base”. Predictable Routines &amp; Visual Timetables: Use simple pictures to show what will happen next (e.g. arrival, play, snack, home time). Reduces uncertainty and anxiety. Gradual Separation: Start with short, positive goodbyes; slowly increase time apart as Isaac gains trust. Reassure him clearly: “I will stay with you, and Mummy will come back after snack time.”</a:t>
            </a:r>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name="Slide3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186FF2-60C4-CBD6-7A06-A9F09D14F6CE}"/>
              </a:ext>
            </a:extLst>
          </p:cNvPr>
          <p:cNvSpPr txBox="1">
            <a:spLocks noGrp="1"/>
          </p:cNvSpPr>
          <p:nvPr>
            <p:ph type="ctrTitle"/>
          </p:nvPr>
        </p:nvSpPr>
        <p:spPr>
          <a:xfrm>
            <a:off x="-4312923" y="-320040"/>
            <a:ext cx="11673843" cy="11155680"/>
          </a:xfrm>
        </p:spPr>
        <p:txBody>
          <a:bodyPr/>
          <a:lstStyle/>
          <a:p>
            <a:pPr lvl="0"/>
            <a:r>
              <a:rPr lang="en-GB"/>
              <a:t> </a:t>
            </a:r>
            <a:br>
              <a:rPr lang="en-GB"/>
            </a:br>
            <a:br>
              <a:rPr lang="en-GB" sz="3100"/>
            </a:br>
            <a:br>
              <a:rPr lang="en-GB" sz="3600"/>
            </a:br>
            <a:endParaRPr lang="en-GB" sz="3600"/>
          </a:p>
        </p:txBody>
      </p:sp>
      <p:sp>
        <p:nvSpPr>
          <p:cNvPr id="3" name="Subtitle 2">
            <a:extLst>
              <a:ext uri="{FF2B5EF4-FFF2-40B4-BE49-F238E27FC236}">
                <a16:creationId xmlns:a16="http://schemas.microsoft.com/office/drawing/2014/main" id="{19D01CF6-AF2C-5F33-A202-4A053F0D8606}"/>
              </a:ext>
            </a:extLst>
          </p:cNvPr>
          <p:cNvSpPr txBox="1">
            <a:spLocks noGrp="1"/>
          </p:cNvSpPr>
          <p:nvPr>
            <p:ph type="subTitle" idx="1"/>
          </p:nvPr>
        </p:nvSpPr>
        <p:spPr>
          <a:xfrm>
            <a:off x="17663163" y="10469880"/>
            <a:ext cx="106683" cy="289563"/>
          </a:xfrm>
        </p:spPr>
        <p:txBody>
          <a:bodyPr/>
          <a:lstStyle/>
          <a:p>
            <a:pPr lvl="0">
              <a:lnSpc>
                <a:spcPct val="30000"/>
              </a:lnSpc>
            </a:pPr>
            <a:r>
              <a:rPr lang="en-GB" sz="100"/>
              <a:t> Isaac becomes distressed when separated from </a:t>
            </a:r>
          </a:p>
          <a:p>
            <a:pPr lvl="0">
              <a:lnSpc>
                <a:spcPct val="30000"/>
              </a:lnSpc>
            </a:pPr>
            <a:r>
              <a:rPr lang="en-GB" sz="100"/>
              <a:t>theory </a:t>
            </a:r>
          </a:p>
          <a:p>
            <a:pPr lvl="0">
              <a:lnSpc>
                <a:spcPct val="30000"/>
              </a:lnSpc>
            </a:pPr>
            <a:endParaRPr lang="en-GB" sz="100"/>
          </a:p>
        </p:txBody>
      </p:sp>
      <p:sp>
        <p:nvSpPr>
          <p:cNvPr id="4" name="TextBox 4">
            <a:extLst>
              <a:ext uri="{FF2B5EF4-FFF2-40B4-BE49-F238E27FC236}">
                <a16:creationId xmlns:a16="http://schemas.microsoft.com/office/drawing/2014/main" id="{32CDFC62-7173-A75A-C1A2-D17772E4FF31}"/>
              </a:ext>
            </a:extLst>
          </p:cNvPr>
          <p:cNvSpPr txBox="1"/>
          <p:nvPr/>
        </p:nvSpPr>
        <p:spPr>
          <a:xfrm>
            <a:off x="339086" y="1657039"/>
            <a:ext cx="11041380" cy="1771960"/>
          </a:xfrm>
          <a:prstGeom prst="rect">
            <a:avLst/>
          </a:prstGeom>
          <a:noFill/>
          <a:ln cap="flat">
            <a:noFill/>
          </a:ln>
        </p:spPr>
        <p:txBody>
          <a:bodyPr vert="horz" wrap="square" lIns="91440" tIns="45720" rIns="91440" bIns="45720" anchor="t" anchorCtr="0" compatLnSpc="1">
            <a:spAutoFit/>
          </a:bodyPr>
          <a:lstStyle/>
          <a:p>
            <a:pPr marL="0" marR="0" lvl="0" indent="0" algn="l" defTabSz="457200" rtl="0" fontAlgn="auto" hangingPunct="1">
              <a:lnSpc>
                <a:spcPct val="115000"/>
              </a:lnSpc>
              <a:spcBef>
                <a:spcPts val="0"/>
              </a:spcBef>
              <a:spcAft>
                <a:spcPts val="800"/>
              </a:spcAft>
              <a:buNone/>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Segoe UI Emoji" pitchFamily="34"/>
                <a:ea typeface="Aptos" pitchFamily="34"/>
                <a:cs typeface="Segoe UI Emoji" pitchFamily="34"/>
              </a:rPr>
              <a:t>🎮</a:t>
            </a:r>
            <a:r>
              <a:rPr lang="en-GB" sz="1800" b="0" i="0" u="none" strike="noStrike" kern="1200" cap="none" spc="0" baseline="0">
                <a:solidFill>
                  <a:srgbClr val="FFFFFF"/>
                </a:solidFill>
                <a:uFillTx/>
                <a:latin typeface="Aptos" pitchFamily="34"/>
                <a:ea typeface="Aptos" pitchFamily="34"/>
                <a:cs typeface="Times New Roman" pitchFamily="18"/>
              </a:rPr>
              <a:t> Play-Based Learning</a:t>
            </a:r>
          </a:p>
          <a:p>
            <a:pPr marL="0" marR="0" lvl="0" indent="0" algn="l" defTabSz="457200" rtl="0" fontAlgn="auto" hangingPunct="1">
              <a:lnSpc>
                <a:spcPct val="115000"/>
              </a:lnSpc>
              <a:spcBef>
                <a:spcPts val="0"/>
              </a:spcBef>
              <a:spcAft>
                <a:spcPts val="800"/>
              </a:spcAft>
              <a:buNone/>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Aptos" pitchFamily="34"/>
                <a:ea typeface="Aptos" pitchFamily="34"/>
                <a:cs typeface="Times New Roman" pitchFamily="18"/>
              </a:rPr>
              <a:t>Child-Led Play: Let Isaac choose activities first — this gives him control and reduces pressure. Scaffolded Exploration: Join in his play, comment gently, and only introduce new activities once he feels safe. Slow Introduction to Peers: Start with one calm, friendly child, then build up to small groups. Play is the natural way to build confidence and social skills.</a:t>
            </a:r>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name="Slide3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BA4C3A-AEDE-5975-3D64-931BB71ACC08}"/>
              </a:ext>
            </a:extLst>
          </p:cNvPr>
          <p:cNvSpPr txBox="1">
            <a:spLocks noGrp="1"/>
          </p:cNvSpPr>
          <p:nvPr>
            <p:ph type="ctrTitle"/>
          </p:nvPr>
        </p:nvSpPr>
        <p:spPr>
          <a:xfrm>
            <a:off x="-4312923" y="-320040"/>
            <a:ext cx="11673843" cy="11155680"/>
          </a:xfrm>
        </p:spPr>
        <p:txBody>
          <a:bodyPr/>
          <a:lstStyle/>
          <a:p>
            <a:pPr lvl="0"/>
            <a:r>
              <a:rPr lang="en-GB"/>
              <a:t> </a:t>
            </a:r>
            <a:br>
              <a:rPr lang="en-GB"/>
            </a:br>
            <a:br>
              <a:rPr lang="en-GB" sz="3100"/>
            </a:br>
            <a:br>
              <a:rPr lang="en-GB" sz="3600"/>
            </a:br>
            <a:endParaRPr lang="en-GB" sz="3600"/>
          </a:p>
        </p:txBody>
      </p:sp>
      <p:sp>
        <p:nvSpPr>
          <p:cNvPr id="3" name="Subtitle 2">
            <a:extLst>
              <a:ext uri="{FF2B5EF4-FFF2-40B4-BE49-F238E27FC236}">
                <a16:creationId xmlns:a16="http://schemas.microsoft.com/office/drawing/2014/main" id="{2DE107D7-C7F4-4DC2-E43E-7F984EEF6670}"/>
              </a:ext>
            </a:extLst>
          </p:cNvPr>
          <p:cNvSpPr txBox="1">
            <a:spLocks noGrp="1"/>
          </p:cNvSpPr>
          <p:nvPr>
            <p:ph type="subTitle" idx="1"/>
          </p:nvPr>
        </p:nvSpPr>
        <p:spPr>
          <a:xfrm>
            <a:off x="17663163" y="10469880"/>
            <a:ext cx="106683" cy="289563"/>
          </a:xfrm>
        </p:spPr>
        <p:txBody>
          <a:bodyPr/>
          <a:lstStyle/>
          <a:p>
            <a:pPr lvl="0">
              <a:lnSpc>
                <a:spcPct val="30000"/>
              </a:lnSpc>
            </a:pPr>
            <a:r>
              <a:rPr lang="en-GB" sz="100"/>
              <a:t> Isaac becomes distressed when separated from </a:t>
            </a:r>
          </a:p>
          <a:p>
            <a:pPr lvl="0">
              <a:lnSpc>
                <a:spcPct val="30000"/>
              </a:lnSpc>
            </a:pPr>
            <a:r>
              <a:rPr lang="en-GB" sz="100"/>
              <a:t>theory </a:t>
            </a:r>
          </a:p>
          <a:p>
            <a:pPr lvl="0">
              <a:lnSpc>
                <a:spcPct val="30000"/>
              </a:lnSpc>
            </a:pPr>
            <a:endParaRPr lang="en-GB" sz="100"/>
          </a:p>
        </p:txBody>
      </p:sp>
      <p:sp>
        <p:nvSpPr>
          <p:cNvPr id="4" name="TextBox 4">
            <a:extLst>
              <a:ext uri="{FF2B5EF4-FFF2-40B4-BE49-F238E27FC236}">
                <a16:creationId xmlns:a16="http://schemas.microsoft.com/office/drawing/2014/main" id="{B72B4D09-2864-A4ED-878D-86E483B79D85}"/>
              </a:ext>
            </a:extLst>
          </p:cNvPr>
          <p:cNvSpPr txBox="1"/>
          <p:nvPr/>
        </p:nvSpPr>
        <p:spPr>
          <a:xfrm>
            <a:off x="1207766" y="4387062"/>
            <a:ext cx="11041380" cy="392606"/>
          </a:xfrm>
          <a:prstGeom prst="rect">
            <a:avLst/>
          </a:prstGeom>
          <a:noFill/>
          <a:ln cap="flat">
            <a:noFill/>
          </a:ln>
        </p:spPr>
        <p:txBody>
          <a:bodyPr vert="horz" wrap="square" lIns="91440" tIns="45720" rIns="91440" bIns="45720" anchor="t" anchorCtr="0" compatLnSpc="1">
            <a:spAutoFit/>
          </a:bodyPr>
          <a:lstStyle/>
          <a:p>
            <a:pPr marL="0" marR="0" lvl="0" indent="0" algn="l" defTabSz="457200" rtl="0" fontAlgn="auto" hangingPunct="1">
              <a:lnSpc>
                <a:spcPct val="115000"/>
              </a:lnSpc>
              <a:spcBef>
                <a:spcPts val="0"/>
              </a:spcBef>
              <a:spcAft>
                <a:spcPts val="800"/>
              </a:spcAft>
              <a:buNone/>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Aptos" pitchFamily="34"/>
                <a:ea typeface="Aptos" pitchFamily="34"/>
                <a:cs typeface="Times New Roman" pitchFamily="18"/>
              </a:rPr>
              <a:t>.</a:t>
            </a:r>
          </a:p>
        </p:txBody>
      </p:sp>
      <p:sp>
        <p:nvSpPr>
          <p:cNvPr id="5" name="TextBox 6">
            <a:extLst>
              <a:ext uri="{FF2B5EF4-FFF2-40B4-BE49-F238E27FC236}">
                <a16:creationId xmlns:a16="http://schemas.microsoft.com/office/drawing/2014/main" id="{05C12C4B-CA42-E154-6936-0C946AD28F3F}"/>
              </a:ext>
            </a:extLst>
          </p:cNvPr>
          <p:cNvSpPr txBox="1"/>
          <p:nvPr/>
        </p:nvSpPr>
        <p:spPr>
          <a:xfrm>
            <a:off x="108585" y="426723"/>
            <a:ext cx="11974826" cy="5149297"/>
          </a:xfrm>
          <a:prstGeom prst="rect">
            <a:avLst/>
          </a:prstGeom>
          <a:noFill/>
          <a:ln cap="flat">
            <a:noFill/>
          </a:ln>
        </p:spPr>
        <p:txBody>
          <a:bodyPr vert="horz" wrap="square" lIns="91440" tIns="45720" rIns="91440" bIns="45720" anchor="t" anchorCtr="0" compatLnSpc="1">
            <a:spAutoFit/>
          </a:bodyPr>
          <a:lstStyle/>
          <a:p>
            <a:pPr marL="0" marR="0" lvl="0" indent="0" algn="l" defTabSz="457200" rtl="0" fontAlgn="auto" hangingPunct="1">
              <a:lnSpc>
                <a:spcPct val="115000"/>
              </a:lnSpc>
              <a:spcBef>
                <a:spcPts val="0"/>
              </a:spcBef>
              <a:spcAft>
                <a:spcPts val="800"/>
              </a:spcAft>
              <a:buNone/>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Segoe UI Emoji" pitchFamily="34"/>
                <a:ea typeface="Aptos" pitchFamily="34"/>
                <a:cs typeface="Segoe UI Emoji" pitchFamily="34"/>
              </a:rPr>
              <a:t>🗣️ Language-Rich Environment</a:t>
            </a:r>
            <a:endParaRPr lang="en-GB" sz="1800" b="0" i="0" u="none" strike="noStrike" kern="1200" cap="none" spc="0" baseline="0">
              <a:solidFill>
                <a:srgbClr val="FFFFFF"/>
              </a:solidFill>
              <a:uFillTx/>
              <a:latin typeface="Aptos" pitchFamily="34"/>
              <a:ea typeface="Aptos" pitchFamily="34"/>
              <a:cs typeface="Times New Roman" pitchFamily="18"/>
            </a:endParaRPr>
          </a:p>
          <a:p>
            <a:pPr marL="0" marR="0" lvl="0" indent="0" algn="l" defTabSz="457200" rtl="0" fontAlgn="auto" hangingPunct="1">
              <a:lnSpc>
                <a:spcPct val="115000"/>
              </a:lnSpc>
              <a:spcBef>
                <a:spcPts val="0"/>
              </a:spcBef>
              <a:spcAft>
                <a:spcPts val="800"/>
              </a:spcAft>
              <a:buNone/>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Segoe UI Emoji" pitchFamily="34"/>
                <a:ea typeface="Aptos" pitchFamily="34"/>
                <a:cs typeface="Segoe UI Emoji" pitchFamily="34"/>
              </a:rPr>
              <a:t> Use serve-and-return interaction: Respond promptly to Isaac’s sounds, gestures and words — comment on what he is doing, repeat his speech clearly, and expand it into longer phrases or sentences. This back-and-forth exchange builds his confidence and shows him communication works.</a:t>
            </a:r>
            <a:endParaRPr lang="en-GB" sz="1800" b="0" i="0" u="none" strike="noStrike" kern="1200" cap="none" spc="0" baseline="0">
              <a:solidFill>
                <a:srgbClr val="FFFFFF"/>
              </a:solidFill>
              <a:uFillTx/>
              <a:latin typeface="Aptos" pitchFamily="34"/>
              <a:ea typeface="Aptos" pitchFamily="34"/>
              <a:cs typeface="Times New Roman" pitchFamily="18"/>
            </a:endParaRPr>
          </a:p>
          <a:p>
            <a:pPr marL="0" marR="0" lvl="0" indent="0" algn="l" defTabSz="457200" rtl="0" fontAlgn="auto" hangingPunct="1">
              <a:lnSpc>
                <a:spcPct val="115000"/>
              </a:lnSpc>
              <a:spcBef>
                <a:spcPts val="0"/>
              </a:spcBef>
              <a:spcAft>
                <a:spcPts val="800"/>
              </a:spcAft>
              <a:buNone/>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Segoe UI Emoji" pitchFamily="34"/>
                <a:ea typeface="Aptos" pitchFamily="34"/>
                <a:cs typeface="Segoe UI Emoji" pitchFamily="34"/>
              </a:rPr>
              <a:t> Read stories, sing rhymes and name emotions: Regular shared reading exposes him to new words, sentence structures and ideas; songs and rhymes develop speech rhythm, memory and listening skills. Naming feelings (“you look happy”, “that feels scary”) helps him link words to his own experiences and express needs clearly.</a:t>
            </a:r>
            <a:endParaRPr lang="en-GB" sz="1800" b="0" i="0" u="none" strike="noStrike" kern="1200" cap="none" spc="0" baseline="0">
              <a:solidFill>
                <a:srgbClr val="FFFFFF"/>
              </a:solidFill>
              <a:uFillTx/>
              <a:latin typeface="Aptos" pitchFamily="34"/>
              <a:ea typeface="Aptos" pitchFamily="34"/>
              <a:cs typeface="Times New Roman" pitchFamily="18"/>
            </a:endParaRPr>
          </a:p>
          <a:p>
            <a:pPr marL="0" marR="0" lvl="0" indent="0" algn="l" defTabSz="457200" rtl="0" fontAlgn="auto" hangingPunct="1">
              <a:lnSpc>
                <a:spcPct val="115000"/>
              </a:lnSpc>
              <a:spcBef>
                <a:spcPts val="0"/>
              </a:spcBef>
              <a:spcAft>
                <a:spcPts val="800"/>
              </a:spcAft>
              <a:buNone/>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Segoe UI Emoji" pitchFamily="34"/>
                <a:ea typeface="Aptos" pitchFamily="34"/>
                <a:cs typeface="Segoe UI Emoji" pitchFamily="34"/>
              </a:rPr>
              <a:t> Talk throughout daily routines: Describe what you are doing, seeing or feeling during meals, getting dressed, or going outside. This gives him constant, natural language input in familiar contexts, helping him connect words to real meaning.</a:t>
            </a:r>
            <a:endParaRPr lang="en-GB" sz="1800" b="0" i="0" u="none" strike="noStrike" kern="1200" cap="none" spc="0" baseline="0">
              <a:solidFill>
                <a:srgbClr val="FFFFFF"/>
              </a:solidFill>
              <a:uFillTx/>
              <a:latin typeface="Aptos" pitchFamily="34"/>
              <a:ea typeface="Aptos" pitchFamily="34"/>
              <a:cs typeface="Times New Roman" pitchFamily="18"/>
            </a:endParaRPr>
          </a:p>
          <a:p>
            <a:pPr marL="0" marR="0" lvl="0" indent="0" algn="l" defTabSz="457200" rtl="0" fontAlgn="auto" hangingPunct="1">
              <a:lnSpc>
                <a:spcPct val="115000"/>
              </a:lnSpc>
              <a:spcBef>
                <a:spcPts val="0"/>
              </a:spcBef>
              <a:spcAft>
                <a:spcPts val="800"/>
              </a:spcAft>
              <a:buNone/>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Segoe UI Emoji" pitchFamily="34"/>
                <a:ea typeface="Aptos" pitchFamily="34"/>
                <a:cs typeface="Segoe UI Emoji" pitchFamily="34"/>
              </a:rPr>
              <a:t>Give time to respond: Pause and wait for him to answer or take a turn, rather than speaking over him. This teaches him that conversation is two-way and encourages him to practice forming words and sentences.</a:t>
            </a:r>
            <a:endParaRPr lang="en-GB" sz="1800" b="0" i="0" u="none" strike="noStrike" kern="1200" cap="none" spc="0" baseline="0">
              <a:solidFill>
                <a:srgbClr val="FFFFFF"/>
              </a:solidFill>
              <a:uFillTx/>
              <a:latin typeface="Aptos" pitchFamily="34"/>
              <a:ea typeface="Aptos" pitchFamily="34"/>
              <a:cs typeface="Times New Roman" pitchFamily="18"/>
            </a:endParaRPr>
          </a:p>
          <a:p>
            <a:pPr marL="0" marR="0" lvl="0" indent="0" algn="l" defTabSz="457200" rtl="0" fontAlgn="auto" hangingPunct="1">
              <a:lnSpc>
                <a:spcPct val="115000"/>
              </a:lnSpc>
              <a:spcBef>
                <a:spcPts val="0"/>
              </a:spcBef>
              <a:spcAft>
                <a:spcPts val="800"/>
              </a:spcAft>
              <a:buNone/>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Segoe UI Emoji" pitchFamily="34"/>
                <a:ea typeface="Aptos" pitchFamily="34"/>
                <a:cs typeface="Segoe UI Emoji" pitchFamily="34"/>
              </a:rPr>
              <a:t> </a:t>
            </a:r>
            <a:endParaRPr lang="en-GB" sz="1800" b="0" i="0" u="none" strike="noStrike" kern="1200" cap="none" spc="0" baseline="0">
              <a:solidFill>
                <a:srgbClr val="FFFFFF"/>
              </a:solidFill>
              <a:uFillTx/>
              <a:latin typeface="Aptos" pitchFamily="34"/>
              <a:ea typeface="Aptos" pitchFamily="34"/>
              <a:cs typeface="Times New Roman" pitchFamily="18"/>
            </a:endParaRPr>
          </a:p>
          <a:p>
            <a:pPr marL="0" marR="0" lvl="0" indent="0" algn="l" defTabSz="457200" rtl="0" fontAlgn="auto" hangingPunct="1">
              <a:lnSpc>
                <a:spcPct val="115000"/>
              </a:lnSpc>
              <a:spcBef>
                <a:spcPts val="0"/>
              </a:spcBef>
              <a:spcAft>
                <a:spcPts val="800"/>
              </a:spcAft>
              <a:buNone/>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Segoe UI Emoji" pitchFamily="34"/>
                <a:ea typeface="Aptos" pitchFamily="34"/>
                <a:cs typeface="Segoe UI Emoji" pitchFamily="34"/>
              </a:rPr>
              <a:t> </a:t>
            </a:r>
            <a:endParaRPr lang="en-GB" sz="1800" b="0" i="0" u="none" strike="noStrike" kern="1200" cap="none" spc="0" baseline="0">
              <a:solidFill>
                <a:srgbClr val="FFFFFF"/>
              </a:solidFill>
              <a:uFillTx/>
              <a:latin typeface="Aptos" pitchFamily="34"/>
              <a:ea typeface="Aptos" pitchFamily="34"/>
              <a:cs typeface="Times New Roman" pitchFamily="18"/>
            </a:endParaRPr>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name="Slide3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34F6DD-E330-92EA-0904-ADF0633019A4}"/>
              </a:ext>
            </a:extLst>
          </p:cNvPr>
          <p:cNvSpPr txBox="1">
            <a:spLocks noGrp="1"/>
          </p:cNvSpPr>
          <p:nvPr>
            <p:ph type="ctrTitle"/>
          </p:nvPr>
        </p:nvSpPr>
        <p:spPr>
          <a:xfrm>
            <a:off x="-4312923" y="-320040"/>
            <a:ext cx="11673843" cy="11155680"/>
          </a:xfrm>
        </p:spPr>
        <p:txBody>
          <a:bodyPr/>
          <a:lstStyle/>
          <a:p>
            <a:pPr lvl="0"/>
            <a:r>
              <a:rPr lang="en-GB"/>
              <a:t> </a:t>
            </a:r>
            <a:br>
              <a:rPr lang="en-GB"/>
            </a:br>
            <a:br>
              <a:rPr lang="en-GB" sz="3100"/>
            </a:br>
            <a:br>
              <a:rPr lang="en-GB" sz="3600"/>
            </a:br>
            <a:endParaRPr lang="en-GB" sz="3600"/>
          </a:p>
        </p:txBody>
      </p:sp>
      <p:sp>
        <p:nvSpPr>
          <p:cNvPr id="3" name="Subtitle 2">
            <a:extLst>
              <a:ext uri="{FF2B5EF4-FFF2-40B4-BE49-F238E27FC236}">
                <a16:creationId xmlns:a16="http://schemas.microsoft.com/office/drawing/2014/main" id="{4CC75FF2-D1F5-EEF5-B9B9-880B8219D3C5}"/>
              </a:ext>
            </a:extLst>
          </p:cNvPr>
          <p:cNvSpPr txBox="1">
            <a:spLocks noGrp="1"/>
          </p:cNvSpPr>
          <p:nvPr>
            <p:ph type="subTitle" idx="1"/>
          </p:nvPr>
        </p:nvSpPr>
        <p:spPr>
          <a:xfrm>
            <a:off x="17663163" y="10469880"/>
            <a:ext cx="106683" cy="289563"/>
          </a:xfrm>
        </p:spPr>
        <p:txBody>
          <a:bodyPr/>
          <a:lstStyle/>
          <a:p>
            <a:pPr lvl="0">
              <a:lnSpc>
                <a:spcPct val="30000"/>
              </a:lnSpc>
            </a:pPr>
            <a:r>
              <a:rPr lang="en-GB" sz="100"/>
              <a:t> Isaac becomes distressed when separated from </a:t>
            </a:r>
          </a:p>
          <a:p>
            <a:pPr lvl="0">
              <a:lnSpc>
                <a:spcPct val="30000"/>
              </a:lnSpc>
            </a:pPr>
            <a:r>
              <a:rPr lang="en-GB" sz="100"/>
              <a:t>theory </a:t>
            </a:r>
          </a:p>
          <a:p>
            <a:pPr lvl="0">
              <a:lnSpc>
                <a:spcPct val="30000"/>
              </a:lnSpc>
            </a:pPr>
            <a:endParaRPr lang="en-GB" sz="100"/>
          </a:p>
        </p:txBody>
      </p:sp>
      <p:sp>
        <p:nvSpPr>
          <p:cNvPr id="4" name="TextBox 4">
            <a:extLst>
              <a:ext uri="{FF2B5EF4-FFF2-40B4-BE49-F238E27FC236}">
                <a16:creationId xmlns:a16="http://schemas.microsoft.com/office/drawing/2014/main" id="{E86A917F-7F6E-7433-E10E-905D96051AA9}"/>
              </a:ext>
            </a:extLst>
          </p:cNvPr>
          <p:cNvSpPr txBox="1"/>
          <p:nvPr/>
        </p:nvSpPr>
        <p:spPr>
          <a:xfrm>
            <a:off x="323853" y="1642902"/>
            <a:ext cx="11041380" cy="1621468"/>
          </a:xfrm>
          <a:prstGeom prst="rect">
            <a:avLst/>
          </a:prstGeom>
          <a:noFill/>
          <a:ln cap="flat">
            <a:noFill/>
          </a:ln>
        </p:spPr>
        <p:txBody>
          <a:bodyPr vert="horz" wrap="square" lIns="91440" tIns="45720" rIns="91440" bIns="45720" anchor="t" anchorCtr="0" compatLnSpc="1">
            <a:spAutoFit/>
          </a:bodyPr>
          <a:lstStyle/>
          <a:p>
            <a:pPr marL="0" marR="0" lvl="0" indent="0" algn="l" defTabSz="457200" rtl="0" fontAlgn="auto" hangingPunct="1">
              <a:lnSpc>
                <a:spcPct val="115000"/>
              </a:lnSpc>
              <a:spcBef>
                <a:spcPts val="0"/>
              </a:spcBef>
              <a:spcAft>
                <a:spcPts val="800"/>
              </a:spcAft>
              <a:buNone/>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Segoe UI Emoji" pitchFamily="34"/>
                <a:ea typeface="Aptos" pitchFamily="34"/>
                <a:cs typeface="Segoe UI Emoji" pitchFamily="34"/>
              </a:rPr>
              <a:t>🏠</a:t>
            </a:r>
            <a:r>
              <a:rPr lang="en-GB" sz="1800" b="0" i="0" u="none" strike="noStrike" kern="1200" cap="none" spc="0" baseline="0">
                <a:solidFill>
                  <a:srgbClr val="FFFFFF"/>
                </a:solidFill>
                <a:uFillTx/>
                <a:latin typeface="Aptos" pitchFamily="34"/>
                <a:ea typeface="Aptos" pitchFamily="34"/>
                <a:cs typeface="Times New Roman" pitchFamily="18"/>
              </a:rPr>
              <a:t> Parental Support &amp; Modelling</a:t>
            </a: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Aptos" pitchFamily="34"/>
                <a:ea typeface="Aptos" pitchFamily="34"/>
                <a:cs typeface="Times New Roman" pitchFamily="18"/>
              </a:rPr>
              <a:t>Model Responsive Care: Show Isaac’s mother simple ways to respond to his cues, talk through play, and comfort him consistently. Share Home Activities: Give easy ideas for daily routines (bedtime stories, singing, talking during meals) to keep consistency between home and setting. Signposting: Provide information for her to access support: health visitor, talking therapies, mental health services, and local parent groups</a:t>
            </a:r>
            <a:endParaRPr lang="en-GB" sz="1800" b="0" i="0" u="none" strike="noStrike" kern="1200" cap="none" spc="0" baseline="0">
              <a:solidFill>
                <a:srgbClr val="FFFFFF"/>
              </a:solidFill>
              <a:uFillTx/>
              <a:latin typeface="Century Gothic"/>
            </a:endParaRPr>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name="Slide3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7AAEF8-C12E-09EB-18FF-344B85A6A19C}"/>
              </a:ext>
            </a:extLst>
          </p:cNvPr>
          <p:cNvSpPr txBox="1">
            <a:spLocks noGrp="1"/>
          </p:cNvSpPr>
          <p:nvPr>
            <p:ph type="ctrTitle"/>
          </p:nvPr>
        </p:nvSpPr>
        <p:spPr>
          <a:xfrm>
            <a:off x="-4312923" y="-320040"/>
            <a:ext cx="11673843" cy="11155680"/>
          </a:xfrm>
        </p:spPr>
        <p:txBody>
          <a:bodyPr/>
          <a:lstStyle/>
          <a:p>
            <a:pPr lvl="0"/>
            <a:r>
              <a:rPr lang="en-GB"/>
              <a:t> </a:t>
            </a:r>
            <a:br>
              <a:rPr lang="en-GB"/>
            </a:br>
            <a:br>
              <a:rPr lang="en-GB" sz="3100"/>
            </a:br>
            <a:br>
              <a:rPr lang="en-GB" sz="3600"/>
            </a:br>
            <a:endParaRPr lang="en-GB" sz="3600"/>
          </a:p>
        </p:txBody>
      </p:sp>
      <p:sp>
        <p:nvSpPr>
          <p:cNvPr id="3" name="Subtitle 2">
            <a:extLst>
              <a:ext uri="{FF2B5EF4-FFF2-40B4-BE49-F238E27FC236}">
                <a16:creationId xmlns:a16="http://schemas.microsoft.com/office/drawing/2014/main" id="{492C8C06-D2B8-6D23-F986-2A5010739302}"/>
              </a:ext>
            </a:extLst>
          </p:cNvPr>
          <p:cNvSpPr txBox="1">
            <a:spLocks noGrp="1"/>
          </p:cNvSpPr>
          <p:nvPr>
            <p:ph type="subTitle" idx="1"/>
          </p:nvPr>
        </p:nvSpPr>
        <p:spPr>
          <a:xfrm>
            <a:off x="17663163" y="10469880"/>
            <a:ext cx="106683" cy="289563"/>
          </a:xfrm>
        </p:spPr>
        <p:txBody>
          <a:bodyPr/>
          <a:lstStyle/>
          <a:p>
            <a:pPr lvl="0">
              <a:lnSpc>
                <a:spcPct val="30000"/>
              </a:lnSpc>
            </a:pPr>
            <a:r>
              <a:rPr lang="en-GB" sz="100"/>
              <a:t> Isaac becomes distressed when separated from </a:t>
            </a:r>
          </a:p>
          <a:p>
            <a:pPr lvl="0">
              <a:lnSpc>
                <a:spcPct val="30000"/>
              </a:lnSpc>
            </a:pPr>
            <a:r>
              <a:rPr lang="en-GB" sz="100"/>
              <a:t>theory </a:t>
            </a:r>
          </a:p>
          <a:p>
            <a:pPr lvl="0">
              <a:lnSpc>
                <a:spcPct val="30000"/>
              </a:lnSpc>
            </a:pPr>
            <a:endParaRPr lang="en-GB" sz="100"/>
          </a:p>
        </p:txBody>
      </p:sp>
      <p:sp>
        <p:nvSpPr>
          <p:cNvPr id="4" name="TextBox 4">
            <a:extLst>
              <a:ext uri="{FF2B5EF4-FFF2-40B4-BE49-F238E27FC236}">
                <a16:creationId xmlns:a16="http://schemas.microsoft.com/office/drawing/2014/main" id="{84F1F92E-14BB-937C-E9F2-105D6775DE4E}"/>
              </a:ext>
            </a:extLst>
          </p:cNvPr>
          <p:cNvSpPr txBox="1"/>
          <p:nvPr/>
        </p:nvSpPr>
        <p:spPr>
          <a:xfrm>
            <a:off x="575313" y="1479014"/>
            <a:ext cx="11041380" cy="2193096"/>
          </a:xfrm>
          <a:prstGeom prst="rect">
            <a:avLst/>
          </a:prstGeom>
          <a:noFill/>
          <a:ln cap="flat">
            <a:noFill/>
          </a:ln>
        </p:spPr>
        <p:txBody>
          <a:bodyPr vert="horz" wrap="square" lIns="91440" tIns="45720" rIns="91440" bIns="45720" anchor="t" anchorCtr="0" compatLnSpc="1">
            <a:spAutoFit/>
          </a:bodyPr>
          <a:lstStyle/>
          <a:p>
            <a:pPr marL="0" marR="0" lvl="0" indent="0" algn="l" defTabSz="457200" rtl="0" fontAlgn="auto" hangingPunct="1">
              <a:lnSpc>
                <a:spcPct val="115000"/>
              </a:lnSpc>
              <a:spcBef>
                <a:spcPts val="0"/>
              </a:spcBef>
              <a:spcAft>
                <a:spcPts val="800"/>
              </a:spcAft>
              <a:buNone/>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Segoe UI Emoji" pitchFamily="34"/>
                <a:ea typeface="Aptos" pitchFamily="34"/>
                <a:cs typeface="Segoe UI Emoji" pitchFamily="34"/>
              </a:rPr>
              <a:t>🤝</a:t>
            </a:r>
            <a:r>
              <a:rPr lang="en-GB" sz="1800" b="0" i="0" u="none" strike="noStrike" kern="1200" cap="none" spc="0" baseline="0">
                <a:solidFill>
                  <a:srgbClr val="FFFFFF"/>
                </a:solidFill>
                <a:uFillTx/>
                <a:latin typeface="Aptos" pitchFamily="34"/>
                <a:ea typeface="Aptos" pitchFamily="34"/>
                <a:cs typeface="Times New Roman" pitchFamily="18"/>
              </a:rPr>
              <a:t> Multi-Agency Collaboration</a:t>
            </a:r>
          </a:p>
          <a:p>
            <a:pPr marL="0" marR="0" lvl="0" indent="0" algn="l" defTabSz="457200" rtl="0" fontAlgn="auto" hangingPunct="1">
              <a:lnSpc>
                <a:spcPct val="115000"/>
              </a:lnSpc>
              <a:spcBef>
                <a:spcPts val="0"/>
              </a:spcBef>
              <a:spcAft>
                <a:spcPts val="800"/>
              </a:spcAft>
              <a:buNone/>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Aptos" pitchFamily="34"/>
                <a:ea typeface="Aptos" pitchFamily="34"/>
                <a:cs typeface="Times New Roman" pitchFamily="18"/>
              </a:rPr>
              <a:t>Work with Professionals: Share observations and goals with the Health Visitor, Speech and Language Therapist, and Family Support Worker. Shared Approach: Agree on consistent messages and routines across all services so Isaac does not get confused. Regular Reviews: Meet every 4–6 weeks to check progress and adjust support as needed.</a:t>
            </a:r>
          </a:p>
          <a:p>
            <a:pPr marL="0" marR="0" lvl="0" indent="0" algn="l" defTabSz="457200" rtl="0" fontAlgn="auto" hangingPunct="1">
              <a:lnSpc>
                <a:spcPct val="115000"/>
              </a:lnSpc>
              <a:spcBef>
                <a:spcPts val="0"/>
              </a:spcBef>
              <a:spcAft>
                <a:spcPts val="800"/>
              </a:spcAft>
              <a:buNone/>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Aptos" pitchFamily="34"/>
                <a:ea typeface="Aptos" pitchFamily="34"/>
                <a:cs typeface="Times New Roman" pitchFamily="18"/>
              </a:rPr>
              <a:t> </a:t>
            </a:r>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name="Slide3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E81A56-ED12-82F3-92AF-AE786713B086}"/>
              </a:ext>
            </a:extLst>
          </p:cNvPr>
          <p:cNvSpPr txBox="1">
            <a:spLocks noGrp="1"/>
          </p:cNvSpPr>
          <p:nvPr>
            <p:ph type="ctrTitle"/>
          </p:nvPr>
        </p:nvSpPr>
        <p:spPr>
          <a:xfrm>
            <a:off x="-4312923" y="-320040"/>
            <a:ext cx="11673843" cy="11155680"/>
          </a:xfrm>
        </p:spPr>
        <p:txBody>
          <a:bodyPr/>
          <a:lstStyle/>
          <a:p>
            <a:pPr lvl="0"/>
            <a:r>
              <a:rPr lang="en-GB"/>
              <a:t> </a:t>
            </a:r>
            <a:br>
              <a:rPr lang="en-GB"/>
            </a:br>
            <a:br>
              <a:rPr lang="en-GB" sz="3100"/>
            </a:br>
            <a:br>
              <a:rPr lang="en-GB" sz="3600"/>
            </a:br>
            <a:endParaRPr lang="en-GB" sz="3600"/>
          </a:p>
        </p:txBody>
      </p:sp>
      <p:sp>
        <p:nvSpPr>
          <p:cNvPr id="3" name="Subtitle 2">
            <a:extLst>
              <a:ext uri="{FF2B5EF4-FFF2-40B4-BE49-F238E27FC236}">
                <a16:creationId xmlns:a16="http://schemas.microsoft.com/office/drawing/2014/main" id="{772BFFF8-4D4E-94B4-678E-34B638B8802C}"/>
              </a:ext>
            </a:extLst>
          </p:cNvPr>
          <p:cNvSpPr txBox="1">
            <a:spLocks noGrp="1"/>
          </p:cNvSpPr>
          <p:nvPr>
            <p:ph type="subTitle" idx="1"/>
          </p:nvPr>
        </p:nvSpPr>
        <p:spPr>
          <a:xfrm>
            <a:off x="17663163" y="10469880"/>
            <a:ext cx="106683" cy="289563"/>
          </a:xfrm>
        </p:spPr>
        <p:txBody>
          <a:bodyPr/>
          <a:lstStyle/>
          <a:p>
            <a:pPr lvl="0">
              <a:lnSpc>
                <a:spcPct val="30000"/>
              </a:lnSpc>
            </a:pPr>
            <a:r>
              <a:rPr lang="en-GB" sz="100"/>
              <a:t> Isaac becomes distressed when separated from </a:t>
            </a:r>
          </a:p>
          <a:p>
            <a:pPr lvl="0">
              <a:lnSpc>
                <a:spcPct val="30000"/>
              </a:lnSpc>
            </a:pPr>
            <a:r>
              <a:rPr lang="en-GB" sz="100"/>
              <a:t>theory </a:t>
            </a:r>
          </a:p>
          <a:p>
            <a:pPr lvl="0">
              <a:lnSpc>
                <a:spcPct val="30000"/>
              </a:lnSpc>
            </a:pPr>
            <a:endParaRPr lang="en-GB" sz="100"/>
          </a:p>
        </p:txBody>
      </p:sp>
      <p:sp>
        <p:nvSpPr>
          <p:cNvPr id="4" name="TextBox 4">
            <a:extLst>
              <a:ext uri="{FF2B5EF4-FFF2-40B4-BE49-F238E27FC236}">
                <a16:creationId xmlns:a16="http://schemas.microsoft.com/office/drawing/2014/main" id="{E6B67804-1FF4-6144-9EA6-2CDD89681553}"/>
              </a:ext>
            </a:extLst>
          </p:cNvPr>
          <p:cNvSpPr txBox="1"/>
          <p:nvPr/>
        </p:nvSpPr>
        <p:spPr>
          <a:xfrm>
            <a:off x="575313" y="1745159"/>
            <a:ext cx="11041380" cy="3672477"/>
          </a:xfrm>
          <a:prstGeom prst="rect">
            <a:avLst/>
          </a:prstGeom>
          <a:noFill/>
          <a:ln cap="flat">
            <a:noFill/>
          </a:ln>
        </p:spPr>
        <p:txBody>
          <a:bodyPr vert="horz" wrap="square" lIns="91440" tIns="45720" rIns="91440" bIns="45720" anchor="t" anchorCtr="0" compatLnSpc="1">
            <a:spAutoFit/>
          </a:bodyPr>
          <a:lstStyle/>
          <a:p>
            <a:pPr marL="0" marR="0" lvl="0" indent="0" algn="l" defTabSz="457200" rtl="0" fontAlgn="auto" hangingPunct="1">
              <a:lnSpc>
                <a:spcPct val="115000"/>
              </a:lnSpc>
              <a:spcBef>
                <a:spcPts val="0"/>
              </a:spcBef>
              <a:spcAft>
                <a:spcPts val="800"/>
              </a:spcAft>
              <a:buNone/>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Segoe UI Emoji" pitchFamily="34"/>
                <a:ea typeface="Aptos" pitchFamily="34"/>
                <a:cs typeface="Segoe UI Emoji" pitchFamily="34"/>
              </a:rPr>
              <a:t>🧘</a:t>
            </a:r>
            <a:r>
              <a:rPr lang="en-GB" sz="1800" b="0" i="0" u="none" strike="noStrike" kern="1200" cap="none" spc="0" baseline="0">
                <a:solidFill>
                  <a:srgbClr val="FFFFFF"/>
                </a:solidFill>
                <a:uFillTx/>
                <a:latin typeface="Aptos" pitchFamily="34"/>
                <a:ea typeface="Aptos" pitchFamily="34"/>
                <a:cs typeface="Times New Roman" pitchFamily="18"/>
              </a:rPr>
              <a:t> Emotional Regulation Strategies</a:t>
            </a:r>
          </a:p>
          <a:p>
            <a:pPr marL="0" marR="0" lvl="0" indent="0" algn="l" defTabSz="457200" rtl="0" fontAlgn="auto" hangingPunct="1">
              <a:lnSpc>
                <a:spcPct val="115000"/>
              </a:lnSpc>
              <a:spcBef>
                <a:spcPts val="0"/>
              </a:spcBef>
              <a:spcAft>
                <a:spcPts val="800"/>
              </a:spcAft>
              <a:buNone/>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Aptos" pitchFamily="34"/>
                <a:ea typeface="Aptos" pitchFamily="34"/>
                <a:cs typeface="Times New Roman" pitchFamily="18"/>
              </a:rPr>
              <a:t>Quiet Safe Space: A calm corner with soft cushions and familiar toys where Isaac can go if he feels overwhelmed or anxious. This gives him a predictable, low-pressure place to self-soothe (Howe, 2011). Comfort Objects: Allow him to bring a familiar item from home (blanket, soft toy) to act as a transitional object, helping him feel secure when his mother is not present (Bowlby, 1969). Consistent, Calm Responses: Always respond to his distress gently and reliably. This teaches him: “My feelings matter, and help is here”, gradually rebuilding trust (Gerhardt, 2015).</a:t>
            </a:r>
          </a:p>
          <a:p>
            <a:pPr marL="0" marR="0" lvl="0" indent="0" algn="l" defTabSz="457200" rtl="0" fontAlgn="auto" hangingPunct="1">
              <a:lnSpc>
                <a:spcPct val="115000"/>
              </a:lnSpc>
              <a:spcBef>
                <a:spcPts val="0"/>
              </a:spcBef>
              <a:spcAft>
                <a:spcPts val="800"/>
              </a:spcAft>
              <a:buNone/>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Aptos" pitchFamily="34"/>
                <a:ea typeface="Aptos" pitchFamily="34"/>
                <a:cs typeface="Times New Roman" pitchFamily="18"/>
              </a:rPr>
              <a:t> </a:t>
            </a:r>
          </a:p>
          <a:p>
            <a:pPr marL="0" marR="0" lvl="0" indent="0" algn="l" defTabSz="457200" rtl="0" fontAlgn="auto" hangingPunct="1">
              <a:lnSpc>
                <a:spcPct val="115000"/>
              </a:lnSpc>
              <a:spcBef>
                <a:spcPts val="0"/>
              </a:spcBef>
              <a:spcAft>
                <a:spcPts val="800"/>
              </a:spcAft>
              <a:buNone/>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Aptos" pitchFamily="34"/>
                <a:ea typeface="Aptos" pitchFamily="34"/>
                <a:cs typeface="Times New Roman" pitchFamily="18"/>
              </a:rPr>
              <a:t> </a:t>
            </a:r>
          </a:p>
          <a:p>
            <a:pPr marL="0" marR="0" lvl="0" indent="0" algn="l" defTabSz="457200" rtl="0" fontAlgn="auto" hangingPunct="1">
              <a:lnSpc>
                <a:spcPct val="115000"/>
              </a:lnSpc>
              <a:spcBef>
                <a:spcPts val="0"/>
              </a:spcBef>
              <a:spcAft>
                <a:spcPts val="800"/>
              </a:spcAft>
              <a:buNone/>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Aptos" pitchFamily="34"/>
                <a:ea typeface="Aptos" pitchFamily="34"/>
                <a:cs typeface="Times New Roman" pitchFamily="18"/>
              </a:rPr>
              <a:t> </a:t>
            </a:r>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name="Slide3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54CE3B-1DEA-A216-F612-AA751FAA815B}"/>
              </a:ext>
            </a:extLst>
          </p:cNvPr>
          <p:cNvSpPr txBox="1">
            <a:spLocks noGrp="1"/>
          </p:cNvSpPr>
          <p:nvPr>
            <p:ph type="ctrTitle"/>
          </p:nvPr>
        </p:nvSpPr>
        <p:spPr>
          <a:xfrm>
            <a:off x="-4312923" y="-320040"/>
            <a:ext cx="11673843" cy="11155680"/>
          </a:xfrm>
        </p:spPr>
        <p:txBody>
          <a:bodyPr/>
          <a:lstStyle/>
          <a:p>
            <a:pPr lvl="0"/>
            <a:r>
              <a:rPr lang="en-GB"/>
              <a:t> </a:t>
            </a:r>
            <a:br>
              <a:rPr lang="en-GB"/>
            </a:br>
            <a:br>
              <a:rPr lang="en-GB" sz="3100"/>
            </a:br>
            <a:br>
              <a:rPr lang="en-GB" sz="3600"/>
            </a:br>
            <a:endParaRPr lang="en-GB" sz="3600"/>
          </a:p>
        </p:txBody>
      </p:sp>
      <p:sp>
        <p:nvSpPr>
          <p:cNvPr id="3" name="Subtitle 2">
            <a:extLst>
              <a:ext uri="{FF2B5EF4-FFF2-40B4-BE49-F238E27FC236}">
                <a16:creationId xmlns:a16="http://schemas.microsoft.com/office/drawing/2014/main" id="{31391E8A-E3DF-AAFE-3193-3BF3711B4577}"/>
              </a:ext>
            </a:extLst>
          </p:cNvPr>
          <p:cNvSpPr txBox="1">
            <a:spLocks noGrp="1"/>
          </p:cNvSpPr>
          <p:nvPr>
            <p:ph type="subTitle" idx="1"/>
          </p:nvPr>
        </p:nvSpPr>
        <p:spPr>
          <a:xfrm>
            <a:off x="17663163" y="10469880"/>
            <a:ext cx="106683" cy="289563"/>
          </a:xfrm>
        </p:spPr>
        <p:txBody>
          <a:bodyPr/>
          <a:lstStyle/>
          <a:p>
            <a:pPr lvl="0">
              <a:lnSpc>
                <a:spcPct val="30000"/>
              </a:lnSpc>
            </a:pPr>
            <a:r>
              <a:rPr lang="en-GB" sz="100"/>
              <a:t> Isaac becomes distressed when separated from </a:t>
            </a:r>
          </a:p>
          <a:p>
            <a:pPr lvl="0">
              <a:lnSpc>
                <a:spcPct val="30000"/>
              </a:lnSpc>
            </a:pPr>
            <a:r>
              <a:rPr lang="en-GB" sz="100"/>
              <a:t>theory </a:t>
            </a:r>
          </a:p>
          <a:p>
            <a:pPr lvl="0">
              <a:lnSpc>
                <a:spcPct val="30000"/>
              </a:lnSpc>
            </a:pPr>
            <a:endParaRPr lang="en-GB" sz="100"/>
          </a:p>
        </p:txBody>
      </p:sp>
      <p:sp>
        <p:nvSpPr>
          <p:cNvPr id="4" name="TextBox 4">
            <a:extLst>
              <a:ext uri="{FF2B5EF4-FFF2-40B4-BE49-F238E27FC236}">
                <a16:creationId xmlns:a16="http://schemas.microsoft.com/office/drawing/2014/main" id="{625F3418-537B-893B-FAD7-105E48B3BAC6}"/>
              </a:ext>
            </a:extLst>
          </p:cNvPr>
          <p:cNvSpPr txBox="1"/>
          <p:nvPr/>
        </p:nvSpPr>
        <p:spPr>
          <a:xfrm>
            <a:off x="110486" y="1920240"/>
            <a:ext cx="12081510" cy="2331089"/>
          </a:xfrm>
          <a:prstGeom prst="rect">
            <a:avLst/>
          </a:prstGeom>
          <a:noFill/>
          <a:ln cap="flat">
            <a:noFill/>
          </a:ln>
        </p:spPr>
        <p:txBody>
          <a:bodyPr vert="horz" wrap="square" lIns="91440" tIns="45720" rIns="91440" bIns="45720" anchor="t" anchorCtr="0" compatLnSpc="1">
            <a:spAutoFit/>
          </a:bodyPr>
          <a:lstStyle/>
          <a:p>
            <a:pPr marL="0" marR="0" lvl="0" indent="0" algn="l" defTabSz="457200" rtl="0" fontAlgn="auto" hangingPunct="1">
              <a:lnSpc>
                <a:spcPct val="115000"/>
              </a:lnSpc>
              <a:spcBef>
                <a:spcPts val="0"/>
              </a:spcBef>
              <a:spcAft>
                <a:spcPts val="800"/>
              </a:spcAft>
              <a:buNone/>
              <a:tabLst/>
              <a:defRPr sz="1800" b="0" i="0" u="none" strike="noStrike" kern="0" cap="none" spc="0" baseline="0">
                <a:solidFill>
                  <a:srgbClr val="000000"/>
                </a:solidFill>
                <a:uFillTx/>
              </a:defRPr>
            </a:pPr>
            <a:r>
              <a:rPr lang="en-GB" sz="2000" b="0" i="0" u="none" strike="noStrike" kern="1200" cap="none" spc="0" baseline="0">
                <a:solidFill>
                  <a:srgbClr val="FFFFFF"/>
                </a:solidFill>
                <a:uFillTx/>
                <a:latin typeface="Aptos" pitchFamily="34"/>
                <a:ea typeface="Aptos" pitchFamily="34"/>
                <a:cs typeface="Times New Roman" pitchFamily="18"/>
              </a:rPr>
              <a:t>Critical Evaluation of Bowlby’s Attachment Theory</a:t>
            </a:r>
            <a:endParaRPr lang="en-GB" sz="1800" b="0" i="0" u="none" strike="noStrike" kern="1200" cap="none" spc="0" baseline="0">
              <a:solidFill>
                <a:srgbClr val="FFFFFF"/>
              </a:solidFill>
              <a:uFillTx/>
              <a:latin typeface="Aptos" pitchFamily="34"/>
              <a:ea typeface="Aptos" pitchFamily="34"/>
              <a:cs typeface="Times New Roman" pitchFamily="18"/>
            </a:endParaRPr>
          </a:p>
          <a:p>
            <a:pPr marL="0" marR="0" lvl="0" indent="0" algn="l" defTabSz="457200" rtl="0" fontAlgn="auto" hangingPunct="1">
              <a:lnSpc>
                <a:spcPct val="115000"/>
              </a:lnSpc>
              <a:spcBef>
                <a:spcPts val="0"/>
              </a:spcBef>
              <a:spcAft>
                <a:spcPts val="800"/>
              </a:spcAft>
              <a:buNone/>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Aptos" pitchFamily="34"/>
                <a:ea typeface="Aptos" pitchFamily="34"/>
                <a:cs typeface="Times New Roman" pitchFamily="18"/>
              </a:rPr>
              <a:t>Strengths &amp; Usefulness in Early Years Practice</a:t>
            </a:r>
          </a:p>
          <a:p>
            <a:pPr marL="0" marR="0" lvl="0" indent="0" algn="l" defTabSz="457200" rtl="0" fontAlgn="auto" hangingPunct="1">
              <a:lnSpc>
                <a:spcPct val="115000"/>
              </a:lnSpc>
              <a:spcBef>
                <a:spcPts val="0"/>
              </a:spcBef>
              <a:spcAft>
                <a:spcPts val="800"/>
              </a:spcAft>
              <a:buNone/>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Aptos" pitchFamily="34"/>
                <a:ea typeface="Aptos" pitchFamily="34"/>
                <a:cs typeface="Times New Roman" pitchFamily="18"/>
              </a:rPr>
              <a:t>[22:36, 13/06/2026] mother</a:t>
            </a:r>
            <a:r>
              <a:rPr lang="en-GB" sz="1800" b="0" i="0" u="none" strike="noStrike" kern="1200" cap="none" spc="0" baseline="0">
                <a:solidFill>
                  <a:srgbClr val="FFFFFF"/>
                </a:solidFill>
                <a:uFillTx/>
                <a:latin typeface="Segoe UI Emoji" pitchFamily="34"/>
                <a:ea typeface="Aptos" pitchFamily="34"/>
                <a:cs typeface="Segoe UI Emoji" pitchFamily="34"/>
              </a:rPr>
              <a:t> </a:t>
            </a:r>
            <a:r>
              <a:rPr lang="en-GB" sz="1800" b="0" i="0" u="none" strike="noStrike" kern="1200" cap="none" spc="0" baseline="0">
                <a:solidFill>
                  <a:srgbClr val="FFFFFF"/>
                </a:solidFill>
                <a:uFillTx/>
                <a:latin typeface="Aptos" pitchFamily="34"/>
                <a:ea typeface="Aptos" pitchFamily="34"/>
                <a:cs typeface="Times New Roman" pitchFamily="18"/>
              </a:rPr>
              <a:t>: Puts relationships at the centre</a:t>
            </a:r>
          </a:p>
          <a:p>
            <a:pPr marL="0" marR="0" lvl="0" indent="0" algn="l" defTabSz="457200" rtl="0" fontAlgn="auto" hangingPunct="1">
              <a:lnSpc>
                <a:spcPct val="115000"/>
              </a:lnSpc>
              <a:spcBef>
                <a:spcPts val="0"/>
              </a:spcBef>
              <a:spcAft>
                <a:spcPts val="800"/>
              </a:spcAft>
              <a:buNone/>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Aptos" pitchFamily="34"/>
                <a:ea typeface="Aptos" pitchFamily="34"/>
                <a:cs typeface="Times New Roman" pitchFamily="18"/>
              </a:rPr>
              <a:t>Bowlby emphasised that secure attachments support emotional, social and cognitive development. This helps practitioners understand behaviour as a response to unmet needs, rather than “misbehaviour”, and aligns fully with the EYFS Statutory Framework (Bowlby, 1969; Department for Education, 2024).</a:t>
            </a:r>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name="Slide3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12323A-11AE-860B-333D-9111DD9F0088}"/>
              </a:ext>
            </a:extLst>
          </p:cNvPr>
          <p:cNvSpPr txBox="1">
            <a:spLocks noGrp="1"/>
          </p:cNvSpPr>
          <p:nvPr>
            <p:ph type="ctrTitle"/>
          </p:nvPr>
        </p:nvSpPr>
        <p:spPr>
          <a:xfrm>
            <a:off x="-4312923" y="-320040"/>
            <a:ext cx="11673843" cy="11155680"/>
          </a:xfrm>
        </p:spPr>
        <p:txBody>
          <a:bodyPr/>
          <a:lstStyle/>
          <a:p>
            <a:pPr lvl="0"/>
            <a:r>
              <a:rPr lang="en-GB"/>
              <a:t> </a:t>
            </a:r>
            <a:br>
              <a:rPr lang="en-GB"/>
            </a:br>
            <a:br>
              <a:rPr lang="en-GB" sz="3100"/>
            </a:br>
            <a:br>
              <a:rPr lang="en-GB" sz="3600"/>
            </a:br>
            <a:endParaRPr lang="en-GB" sz="3600"/>
          </a:p>
        </p:txBody>
      </p:sp>
      <p:sp>
        <p:nvSpPr>
          <p:cNvPr id="3" name="Subtitle 2">
            <a:extLst>
              <a:ext uri="{FF2B5EF4-FFF2-40B4-BE49-F238E27FC236}">
                <a16:creationId xmlns:a16="http://schemas.microsoft.com/office/drawing/2014/main" id="{0CBBAD3D-8BC4-D61E-FCF0-DE2F156A4E82}"/>
              </a:ext>
            </a:extLst>
          </p:cNvPr>
          <p:cNvSpPr txBox="1">
            <a:spLocks noGrp="1"/>
          </p:cNvSpPr>
          <p:nvPr>
            <p:ph type="subTitle" idx="1"/>
          </p:nvPr>
        </p:nvSpPr>
        <p:spPr>
          <a:xfrm>
            <a:off x="17663163" y="10469880"/>
            <a:ext cx="106683" cy="289563"/>
          </a:xfrm>
        </p:spPr>
        <p:txBody>
          <a:bodyPr/>
          <a:lstStyle/>
          <a:p>
            <a:pPr lvl="0">
              <a:lnSpc>
                <a:spcPct val="30000"/>
              </a:lnSpc>
            </a:pPr>
            <a:r>
              <a:rPr lang="en-GB" sz="100"/>
              <a:t> Isaac becomes distressed when separated from </a:t>
            </a:r>
          </a:p>
          <a:p>
            <a:pPr lvl="0">
              <a:lnSpc>
                <a:spcPct val="30000"/>
              </a:lnSpc>
            </a:pPr>
            <a:r>
              <a:rPr lang="en-GB" sz="100"/>
              <a:t>theory </a:t>
            </a:r>
          </a:p>
          <a:p>
            <a:pPr lvl="0">
              <a:lnSpc>
                <a:spcPct val="30000"/>
              </a:lnSpc>
            </a:pPr>
            <a:endParaRPr lang="en-GB" sz="100"/>
          </a:p>
        </p:txBody>
      </p:sp>
      <p:sp>
        <p:nvSpPr>
          <p:cNvPr id="4" name="TextBox 4">
            <a:extLst>
              <a:ext uri="{FF2B5EF4-FFF2-40B4-BE49-F238E27FC236}">
                <a16:creationId xmlns:a16="http://schemas.microsoft.com/office/drawing/2014/main" id="{D3218988-27F8-2A20-A6F0-086FC9DB9C01}"/>
              </a:ext>
            </a:extLst>
          </p:cNvPr>
          <p:cNvSpPr txBox="1"/>
          <p:nvPr/>
        </p:nvSpPr>
        <p:spPr>
          <a:xfrm>
            <a:off x="461013" y="1257281"/>
            <a:ext cx="11041380" cy="1874547"/>
          </a:xfrm>
          <a:prstGeom prst="rect">
            <a:avLst/>
          </a:prstGeom>
          <a:noFill/>
          <a:ln cap="flat">
            <a:noFill/>
          </a:ln>
        </p:spPr>
        <p:txBody>
          <a:bodyPr vert="horz" wrap="square" lIns="91440" tIns="45720" rIns="91440" bIns="45720" anchor="t" anchorCtr="0" compatLnSpc="1">
            <a:spAutoFit/>
          </a:bodyPr>
          <a:lstStyle/>
          <a:p>
            <a:pPr marL="0" marR="0" lvl="0" indent="0" algn="l" defTabSz="457200" rtl="0" fontAlgn="auto" hangingPunct="1">
              <a:lnSpc>
                <a:spcPct val="115000"/>
              </a:lnSpc>
              <a:spcBef>
                <a:spcPts val="0"/>
              </a:spcBef>
              <a:spcAft>
                <a:spcPts val="800"/>
              </a:spcAft>
              <a:buNone/>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Aptos" pitchFamily="34"/>
                <a:ea typeface="Aptos" pitchFamily="34"/>
                <a:cs typeface="Times New Roman" pitchFamily="18"/>
              </a:rPr>
              <a:t> </a:t>
            </a:r>
          </a:p>
          <a:p>
            <a:pPr marL="0" marR="0" lvl="0" indent="0" algn="l" defTabSz="457200" rtl="0" fontAlgn="auto" hangingPunct="1">
              <a:lnSpc>
                <a:spcPct val="115000"/>
              </a:lnSpc>
              <a:spcBef>
                <a:spcPts val="0"/>
              </a:spcBef>
              <a:spcAft>
                <a:spcPts val="800"/>
              </a:spcAft>
              <a:buNone/>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Aptos" pitchFamily="34"/>
                <a:ea typeface="Aptos" pitchFamily="34"/>
                <a:cs typeface="Times New Roman" pitchFamily="18"/>
              </a:rPr>
              <a:t> Strong evidence base</a:t>
            </a:r>
          </a:p>
          <a:p>
            <a:pPr marL="0" marR="0" lvl="0" indent="0" algn="l" defTabSz="457200" rtl="0" fontAlgn="auto" hangingPunct="1">
              <a:lnSpc>
                <a:spcPct val="115000"/>
              </a:lnSpc>
              <a:spcBef>
                <a:spcPts val="0"/>
              </a:spcBef>
              <a:spcAft>
                <a:spcPts val="800"/>
              </a:spcAft>
              <a:buNone/>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Aptos" pitchFamily="34"/>
                <a:ea typeface="Aptos" pitchFamily="34"/>
                <a:cs typeface="Times New Roman" pitchFamily="18"/>
              </a:rPr>
              <a:t>Supported by landmark research including Ainsworth et al. (1978)’s Strange Situation, which confirmed securely attached children are more confident and resilient. Later research confirms the long-term impact of early bonds (Cassidy and Shaver, 2016).</a:t>
            </a:r>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name="Slide3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FCC1C9-B6DB-8C1D-75BA-1A891C4BDFCD}"/>
              </a:ext>
            </a:extLst>
          </p:cNvPr>
          <p:cNvSpPr txBox="1">
            <a:spLocks noGrp="1"/>
          </p:cNvSpPr>
          <p:nvPr>
            <p:ph type="ctrTitle"/>
          </p:nvPr>
        </p:nvSpPr>
        <p:spPr>
          <a:xfrm>
            <a:off x="-4312923" y="-320040"/>
            <a:ext cx="11673843" cy="11155680"/>
          </a:xfrm>
        </p:spPr>
        <p:txBody>
          <a:bodyPr/>
          <a:lstStyle/>
          <a:p>
            <a:pPr lvl="0"/>
            <a:r>
              <a:rPr lang="en-GB"/>
              <a:t> </a:t>
            </a:r>
            <a:br>
              <a:rPr lang="en-GB"/>
            </a:br>
            <a:br>
              <a:rPr lang="en-GB" sz="3100"/>
            </a:br>
            <a:br>
              <a:rPr lang="en-GB" sz="3600"/>
            </a:br>
            <a:endParaRPr lang="en-GB" sz="3600"/>
          </a:p>
        </p:txBody>
      </p:sp>
      <p:sp>
        <p:nvSpPr>
          <p:cNvPr id="3" name="Subtitle 2">
            <a:extLst>
              <a:ext uri="{FF2B5EF4-FFF2-40B4-BE49-F238E27FC236}">
                <a16:creationId xmlns:a16="http://schemas.microsoft.com/office/drawing/2014/main" id="{03216A7C-625D-8216-661D-E0A2CDEB0C98}"/>
              </a:ext>
            </a:extLst>
          </p:cNvPr>
          <p:cNvSpPr txBox="1">
            <a:spLocks noGrp="1"/>
          </p:cNvSpPr>
          <p:nvPr>
            <p:ph type="subTitle" idx="1"/>
          </p:nvPr>
        </p:nvSpPr>
        <p:spPr>
          <a:xfrm>
            <a:off x="17663163" y="10469880"/>
            <a:ext cx="106683" cy="289563"/>
          </a:xfrm>
        </p:spPr>
        <p:txBody>
          <a:bodyPr/>
          <a:lstStyle/>
          <a:p>
            <a:pPr lvl="0">
              <a:lnSpc>
                <a:spcPct val="30000"/>
              </a:lnSpc>
            </a:pPr>
            <a:r>
              <a:rPr lang="en-GB" sz="100"/>
              <a:t> Isaac becomes distressed when separated from </a:t>
            </a:r>
          </a:p>
          <a:p>
            <a:pPr lvl="0">
              <a:lnSpc>
                <a:spcPct val="30000"/>
              </a:lnSpc>
            </a:pPr>
            <a:r>
              <a:rPr lang="en-GB" sz="100"/>
              <a:t>theory </a:t>
            </a:r>
          </a:p>
          <a:p>
            <a:pPr lvl="0">
              <a:lnSpc>
                <a:spcPct val="30000"/>
              </a:lnSpc>
            </a:pPr>
            <a:endParaRPr lang="en-GB" sz="100"/>
          </a:p>
        </p:txBody>
      </p:sp>
      <p:sp>
        <p:nvSpPr>
          <p:cNvPr id="4" name="TextBox 4">
            <a:extLst>
              <a:ext uri="{FF2B5EF4-FFF2-40B4-BE49-F238E27FC236}">
                <a16:creationId xmlns:a16="http://schemas.microsoft.com/office/drawing/2014/main" id="{9E8BAE6F-2A3B-2D8E-9AA3-4436FA96BA7D}"/>
              </a:ext>
            </a:extLst>
          </p:cNvPr>
          <p:cNvSpPr txBox="1"/>
          <p:nvPr/>
        </p:nvSpPr>
        <p:spPr>
          <a:xfrm>
            <a:off x="575313" y="1992889"/>
            <a:ext cx="11041380" cy="1134861"/>
          </a:xfrm>
          <a:prstGeom prst="rect">
            <a:avLst/>
          </a:prstGeom>
          <a:noFill/>
          <a:ln cap="flat">
            <a:noFill/>
          </a:ln>
        </p:spPr>
        <p:txBody>
          <a:bodyPr vert="horz" wrap="square" lIns="91440" tIns="45720" rIns="91440" bIns="45720" anchor="t" anchorCtr="0" compatLnSpc="1">
            <a:spAutoFit/>
          </a:bodyPr>
          <a:lstStyle/>
          <a:p>
            <a:pPr marL="0" marR="0" lvl="0" indent="0" algn="l" defTabSz="457200" rtl="0" fontAlgn="auto" hangingPunct="1">
              <a:lnSpc>
                <a:spcPct val="115000"/>
              </a:lnSpc>
              <a:spcBef>
                <a:spcPts val="0"/>
              </a:spcBef>
              <a:spcAft>
                <a:spcPts val="800"/>
              </a:spcAft>
              <a:buNone/>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Aptos" pitchFamily="34"/>
                <a:ea typeface="Aptos" pitchFamily="34"/>
                <a:cs typeface="Times New Roman" pitchFamily="18"/>
              </a:rPr>
              <a:t>Supports early intervention</a:t>
            </a:r>
          </a:p>
          <a:p>
            <a:pPr marL="0" marR="0" lvl="0" indent="0" algn="l" defTabSz="457200" rtl="0" fontAlgn="auto" hangingPunct="1">
              <a:lnSpc>
                <a:spcPct val="115000"/>
              </a:lnSpc>
              <a:spcBef>
                <a:spcPts val="0"/>
              </a:spcBef>
              <a:spcAft>
                <a:spcPts val="800"/>
              </a:spcAft>
              <a:buNone/>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Aptos" pitchFamily="34"/>
                <a:ea typeface="Aptos" pitchFamily="34"/>
                <a:cs typeface="Times New Roman" pitchFamily="18"/>
              </a:rPr>
              <a:t>The theory shows insecure attachment is not permanent; consistent, responsive care at any age can help a child build a secure base. This gives clear, practical direction for supporting vulnerable children (Howe, 2011).</a:t>
            </a:r>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name="Slide39">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857576-7D12-E2D8-DA0D-BC52D37CE4B7}"/>
              </a:ext>
            </a:extLst>
          </p:cNvPr>
          <p:cNvSpPr txBox="1">
            <a:spLocks noGrp="1"/>
          </p:cNvSpPr>
          <p:nvPr>
            <p:ph type="ctrTitle"/>
          </p:nvPr>
        </p:nvSpPr>
        <p:spPr>
          <a:xfrm>
            <a:off x="-4312923" y="-320040"/>
            <a:ext cx="11673843" cy="11155680"/>
          </a:xfrm>
        </p:spPr>
        <p:txBody>
          <a:bodyPr/>
          <a:lstStyle/>
          <a:p>
            <a:pPr lvl="0"/>
            <a:r>
              <a:rPr lang="en-GB"/>
              <a:t> </a:t>
            </a:r>
            <a:br>
              <a:rPr lang="en-GB"/>
            </a:br>
            <a:br>
              <a:rPr lang="en-GB" sz="3100"/>
            </a:br>
            <a:br>
              <a:rPr lang="en-GB" sz="3600"/>
            </a:br>
            <a:endParaRPr lang="en-GB" sz="3600"/>
          </a:p>
        </p:txBody>
      </p:sp>
      <p:sp>
        <p:nvSpPr>
          <p:cNvPr id="3" name="Subtitle 2">
            <a:extLst>
              <a:ext uri="{FF2B5EF4-FFF2-40B4-BE49-F238E27FC236}">
                <a16:creationId xmlns:a16="http://schemas.microsoft.com/office/drawing/2014/main" id="{61AEF254-F227-E546-E955-B99210E644BC}"/>
              </a:ext>
            </a:extLst>
          </p:cNvPr>
          <p:cNvSpPr txBox="1">
            <a:spLocks noGrp="1"/>
          </p:cNvSpPr>
          <p:nvPr>
            <p:ph type="subTitle" idx="1"/>
          </p:nvPr>
        </p:nvSpPr>
        <p:spPr>
          <a:xfrm>
            <a:off x="17663163" y="10469880"/>
            <a:ext cx="106683" cy="289563"/>
          </a:xfrm>
        </p:spPr>
        <p:txBody>
          <a:bodyPr/>
          <a:lstStyle/>
          <a:p>
            <a:pPr lvl="0">
              <a:lnSpc>
                <a:spcPct val="30000"/>
              </a:lnSpc>
            </a:pPr>
            <a:r>
              <a:rPr lang="en-GB" sz="100"/>
              <a:t> Isaac becomes distressed when separated from </a:t>
            </a:r>
          </a:p>
          <a:p>
            <a:pPr lvl="0">
              <a:lnSpc>
                <a:spcPct val="30000"/>
              </a:lnSpc>
            </a:pPr>
            <a:r>
              <a:rPr lang="en-GB" sz="100"/>
              <a:t>theory </a:t>
            </a:r>
          </a:p>
          <a:p>
            <a:pPr lvl="0">
              <a:lnSpc>
                <a:spcPct val="30000"/>
              </a:lnSpc>
            </a:pPr>
            <a:endParaRPr lang="en-GB" sz="100"/>
          </a:p>
        </p:txBody>
      </p:sp>
      <p:sp>
        <p:nvSpPr>
          <p:cNvPr id="4" name="TextBox 4">
            <a:extLst>
              <a:ext uri="{FF2B5EF4-FFF2-40B4-BE49-F238E27FC236}">
                <a16:creationId xmlns:a16="http://schemas.microsoft.com/office/drawing/2014/main" id="{D65495D5-B416-BC63-ACB2-0E8D34742873}"/>
              </a:ext>
            </a:extLst>
          </p:cNvPr>
          <p:cNvSpPr txBox="1"/>
          <p:nvPr/>
        </p:nvSpPr>
        <p:spPr>
          <a:xfrm>
            <a:off x="430526" y="1003782"/>
            <a:ext cx="11041380" cy="5232397"/>
          </a:xfrm>
          <a:prstGeom prst="rect">
            <a:avLst/>
          </a:prstGeom>
          <a:noFill/>
          <a:ln cap="flat">
            <a:noFill/>
          </a:ln>
        </p:spPr>
        <p:txBody>
          <a:bodyPr vert="horz" wrap="square" lIns="91440" tIns="45720" rIns="91440" bIns="45720" anchor="t" anchorCtr="0" compatLnSpc="1">
            <a:spAutoFit/>
          </a:bodyPr>
          <a:lstStyle/>
          <a:p>
            <a:pPr marL="0" marR="0" lvl="0" indent="0" algn="l" defTabSz="457200" rtl="0" fontAlgn="auto" hangingPunct="1">
              <a:lnSpc>
                <a:spcPct val="115000"/>
              </a:lnSpc>
              <a:spcBef>
                <a:spcPts val="0"/>
              </a:spcBef>
              <a:spcAft>
                <a:spcPts val="800"/>
              </a:spcAft>
              <a:buNone/>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Segoe UI Emoji" pitchFamily="34"/>
                <a:ea typeface="Aptos" pitchFamily="34"/>
                <a:cs typeface="Segoe UI Emoji" pitchFamily="34"/>
              </a:rPr>
              <a:t>✅</a:t>
            </a:r>
            <a:r>
              <a:rPr lang="en-GB" sz="1800" b="0" i="0" u="none" strike="noStrike" kern="1200" cap="none" spc="0" baseline="0">
                <a:solidFill>
                  <a:srgbClr val="FFFFFF"/>
                </a:solidFill>
                <a:uFillTx/>
                <a:latin typeface="Aptos" pitchFamily="34"/>
                <a:ea typeface="Aptos" pitchFamily="34"/>
                <a:cs typeface="Times New Roman" pitchFamily="18"/>
              </a:rPr>
              <a:t> Highlights the importance of early relationships</a:t>
            </a:r>
          </a:p>
          <a:p>
            <a:pPr marL="0" marR="0" lvl="0" indent="0" algn="l" defTabSz="457200" rtl="0" fontAlgn="auto" hangingPunct="1">
              <a:lnSpc>
                <a:spcPct val="115000"/>
              </a:lnSpc>
              <a:spcBef>
                <a:spcPts val="0"/>
              </a:spcBef>
              <a:spcAft>
                <a:spcPts val="800"/>
              </a:spcAft>
              <a:buNone/>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Aptos" pitchFamily="34"/>
                <a:ea typeface="Aptos" pitchFamily="34"/>
                <a:cs typeface="Times New Roman" pitchFamily="18"/>
              </a:rPr>
              <a:t>Bowlby emphasised that secure attachments support children’s emotional, social, and cognitive development. This helps practitioners understand the importance of responsive caregiving in early years settings.</a:t>
            </a:r>
          </a:p>
          <a:p>
            <a:pPr marL="0" marR="0" lvl="0" indent="0" algn="l" defTabSz="457200" rtl="0" fontAlgn="auto" hangingPunct="1">
              <a:lnSpc>
                <a:spcPct val="115000"/>
              </a:lnSpc>
              <a:spcBef>
                <a:spcPts val="0"/>
              </a:spcBef>
              <a:spcAft>
                <a:spcPts val="800"/>
              </a:spcAft>
              <a:buNone/>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Aptos" pitchFamily="34"/>
                <a:ea typeface="Aptos" pitchFamily="34"/>
                <a:cs typeface="Times New Roman" pitchFamily="18"/>
              </a:rPr>
              <a:t> </a:t>
            </a:r>
          </a:p>
          <a:p>
            <a:pPr marL="0" marR="0" lvl="0" indent="0" algn="l" defTabSz="457200" rtl="0" fontAlgn="auto" hangingPunct="1">
              <a:lnSpc>
                <a:spcPct val="115000"/>
              </a:lnSpc>
              <a:spcBef>
                <a:spcPts val="0"/>
              </a:spcBef>
              <a:spcAft>
                <a:spcPts val="800"/>
              </a:spcAft>
              <a:buNone/>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Segoe UI Emoji" pitchFamily="34"/>
                <a:ea typeface="Aptos" pitchFamily="34"/>
                <a:cs typeface="Segoe UI Emoji" pitchFamily="34"/>
              </a:rPr>
              <a:t>✅</a:t>
            </a:r>
            <a:r>
              <a:rPr lang="en-GB" sz="1800" b="0" i="0" u="none" strike="noStrike" kern="1200" cap="none" spc="0" baseline="0">
                <a:solidFill>
                  <a:srgbClr val="FFFFFF"/>
                </a:solidFill>
                <a:uFillTx/>
                <a:latin typeface="Aptos" pitchFamily="34"/>
                <a:ea typeface="Aptos" pitchFamily="34"/>
                <a:cs typeface="Times New Roman" pitchFamily="18"/>
              </a:rPr>
              <a:t> Supported by research evidence</a:t>
            </a:r>
          </a:p>
          <a:p>
            <a:pPr marL="0" marR="0" lvl="0" indent="0" algn="l" defTabSz="457200" rtl="0" fontAlgn="auto" hangingPunct="1">
              <a:lnSpc>
                <a:spcPct val="115000"/>
              </a:lnSpc>
              <a:spcBef>
                <a:spcPts val="0"/>
              </a:spcBef>
              <a:spcAft>
                <a:spcPts val="800"/>
              </a:spcAft>
              <a:buNone/>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Aptos" pitchFamily="34"/>
                <a:ea typeface="Aptos" pitchFamily="34"/>
                <a:cs typeface="Times New Roman" pitchFamily="18"/>
              </a:rPr>
              <a:t>Ainsworth’s (1978) Strange Situation study found that securely attached children were more confident and resilient. Research supports the link between secure attachment and positive developmental outcomes.</a:t>
            </a:r>
          </a:p>
          <a:p>
            <a:pPr marL="0" marR="0" lvl="0" indent="0" algn="l" defTabSz="457200" rtl="0" fontAlgn="auto" hangingPunct="1">
              <a:lnSpc>
                <a:spcPct val="115000"/>
              </a:lnSpc>
              <a:spcBef>
                <a:spcPts val="0"/>
              </a:spcBef>
              <a:spcAft>
                <a:spcPts val="80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Aptos" pitchFamily="34"/>
              <a:ea typeface="Aptos" pitchFamily="34"/>
              <a:cs typeface="Times New Roman" pitchFamily="18"/>
            </a:endParaRP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Century Gothic"/>
              </a:rPr>
              <a:t>✅ Useful for early intervention</a:t>
            </a: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Century Gothic"/>
              </a:rPr>
              <a:t>Helps practitioners identify children who may need additional emotional support. Supports the use of key-person approaches and attachment-based practices in nurseries and Children’s Centres.</a:t>
            </a:r>
          </a:p>
          <a:p>
            <a:pPr marL="0" marR="0" lvl="0" indent="0" algn="l" defTabSz="457200" rtl="0" fontAlgn="auto" hangingPunct="1">
              <a:lnSpc>
                <a:spcPct val="115000"/>
              </a:lnSpc>
              <a:spcBef>
                <a:spcPts val="0"/>
              </a:spcBef>
              <a:spcAft>
                <a:spcPts val="80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Aptos" pitchFamily="34"/>
              <a:ea typeface="Aptos" pitchFamily="34"/>
              <a:cs typeface="Times New Roman" pitchFamily="18"/>
            </a:endParaRPr>
          </a:p>
          <a:p>
            <a:pPr marL="0" marR="0" lvl="0" indent="0" algn="l" defTabSz="457200" rtl="0" fontAlgn="auto" hangingPunct="1">
              <a:lnSpc>
                <a:spcPct val="115000"/>
              </a:lnSpc>
              <a:spcBef>
                <a:spcPts val="0"/>
              </a:spcBef>
              <a:spcAft>
                <a:spcPts val="80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Aptos" pitchFamily="34"/>
              <a:ea typeface="Aptos" pitchFamily="34"/>
              <a:cs typeface="Times New Roman" pitchFamily="18"/>
            </a:endParaRPr>
          </a:p>
          <a:p>
            <a:pPr marL="0" marR="0" lvl="0" indent="0" algn="l" defTabSz="457200" rtl="0" fontAlgn="auto" hangingPunct="1">
              <a:lnSpc>
                <a:spcPct val="115000"/>
              </a:lnSpc>
              <a:spcBef>
                <a:spcPts val="0"/>
              </a:spcBef>
              <a:spcAft>
                <a:spcPts val="80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Aptos" pitchFamily="34"/>
              <a:ea typeface="Aptos" pitchFamily="34"/>
              <a:cs typeface="Times New Roman" pitchFamily="18"/>
            </a:endParaRPr>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name="Slide40">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EEF06F-0890-83C3-DE4F-DF3C36B8BCB3}"/>
              </a:ext>
            </a:extLst>
          </p:cNvPr>
          <p:cNvSpPr txBox="1">
            <a:spLocks noGrp="1"/>
          </p:cNvSpPr>
          <p:nvPr>
            <p:ph type="ctrTitle"/>
          </p:nvPr>
        </p:nvSpPr>
        <p:spPr>
          <a:xfrm>
            <a:off x="-4312923" y="-320040"/>
            <a:ext cx="11673843" cy="11155680"/>
          </a:xfrm>
        </p:spPr>
        <p:txBody>
          <a:bodyPr/>
          <a:lstStyle/>
          <a:p>
            <a:pPr lvl="0"/>
            <a:r>
              <a:rPr lang="en-GB"/>
              <a:t> </a:t>
            </a:r>
            <a:br>
              <a:rPr lang="en-GB"/>
            </a:br>
            <a:br>
              <a:rPr lang="en-GB" sz="3100"/>
            </a:br>
            <a:br>
              <a:rPr lang="en-GB" sz="3600"/>
            </a:br>
            <a:endParaRPr lang="en-GB" sz="3600"/>
          </a:p>
        </p:txBody>
      </p:sp>
      <p:sp>
        <p:nvSpPr>
          <p:cNvPr id="3" name="Subtitle 2">
            <a:extLst>
              <a:ext uri="{FF2B5EF4-FFF2-40B4-BE49-F238E27FC236}">
                <a16:creationId xmlns:a16="http://schemas.microsoft.com/office/drawing/2014/main" id="{40475D1E-E1A5-B1FC-9397-48DEDE750154}"/>
              </a:ext>
            </a:extLst>
          </p:cNvPr>
          <p:cNvSpPr txBox="1">
            <a:spLocks noGrp="1"/>
          </p:cNvSpPr>
          <p:nvPr>
            <p:ph type="subTitle" idx="1"/>
          </p:nvPr>
        </p:nvSpPr>
        <p:spPr>
          <a:xfrm>
            <a:off x="17663163" y="10469880"/>
            <a:ext cx="106683" cy="289563"/>
          </a:xfrm>
        </p:spPr>
        <p:txBody>
          <a:bodyPr/>
          <a:lstStyle/>
          <a:p>
            <a:pPr lvl="0">
              <a:lnSpc>
                <a:spcPct val="30000"/>
              </a:lnSpc>
            </a:pPr>
            <a:r>
              <a:rPr lang="en-GB" sz="100"/>
              <a:t> Isaac becomes distressed when separated from </a:t>
            </a:r>
          </a:p>
          <a:p>
            <a:pPr lvl="0">
              <a:lnSpc>
                <a:spcPct val="30000"/>
              </a:lnSpc>
            </a:pPr>
            <a:r>
              <a:rPr lang="en-GB" sz="100"/>
              <a:t>theory </a:t>
            </a:r>
          </a:p>
          <a:p>
            <a:pPr lvl="0">
              <a:lnSpc>
                <a:spcPct val="30000"/>
              </a:lnSpc>
            </a:pPr>
            <a:endParaRPr lang="en-GB" sz="100"/>
          </a:p>
        </p:txBody>
      </p:sp>
      <p:sp>
        <p:nvSpPr>
          <p:cNvPr id="4" name="TextBox 4">
            <a:extLst>
              <a:ext uri="{FF2B5EF4-FFF2-40B4-BE49-F238E27FC236}">
                <a16:creationId xmlns:a16="http://schemas.microsoft.com/office/drawing/2014/main" id="{5F076646-7506-7C2E-D490-CD35D64F88C3}"/>
              </a:ext>
            </a:extLst>
          </p:cNvPr>
          <p:cNvSpPr txBox="1"/>
          <p:nvPr/>
        </p:nvSpPr>
        <p:spPr>
          <a:xfrm>
            <a:off x="259076" y="746763"/>
            <a:ext cx="11673843" cy="3888440"/>
          </a:xfrm>
          <a:prstGeom prst="rect">
            <a:avLst/>
          </a:prstGeom>
          <a:noFill/>
          <a:ln cap="flat">
            <a:noFill/>
          </a:ln>
        </p:spPr>
        <p:txBody>
          <a:bodyPr vert="horz" wrap="square" lIns="91440" tIns="45720" rIns="91440" bIns="45720" anchor="t" anchorCtr="0" compatLnSpc="1">
            <a:spAutoFit/>
          </a:bodyPr>
          <a:lstStyle/>
          <a:p>
            <a:pPr marL="0" marR="0" lvl="0" indent="0" algn="l" defTabSz="457200" rtl="0" fontAlgn="auto" hangingPunct="1">
              <a:lnSpc>
                <a:spcPct val="115000"/>
              </a:lnSpc>
              <a:spcBef>
                <a:spcPts val="0"/>
              </a:spcBef>
              <a:spcAft>
                <a:spcPts val="800"/>
              </a:spcAft>
              <a:buNone/>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Aptos" pitchFamily="34"/>
                <a:ea typeface="Aptos" pitchFamily="34"/>
                <a:cs typeface="Times New Roman" pitchFamily="18"/>
              </a:rPr>
              <a:t>Limitations and Criticisms</a:t>
            </a:r>
          </a:p>
          <a:p>
            <a:pPr marL="0" marR="0" lvl="0" indent="0" algn="l" defTabSz="457200" rtl="0" fontAlgn="auto" hangingPunct="1">
              <a:lnSpc>
                <a:spcPct val="115000"/>
              </a:lnSpc>
              <a:spcBef>
                <a:spcPts val="0"/>
              </a:spcBef>
              <a:spcAft>
                <a:spcPts val="800"/>
              </a:spcAft>
              <a:buNone/>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Aptos" pitchFamily="34"/>
                <a:ea typeface="Aptos" pitchFamily="34"/>
                <a:cs typeface="Times New Roman" pitchFamily="18"/>
              </a:rPr>
              <a:t>. To much emphasis on the mother</a:t>
            </a:r>
          </a:p>
          <a:p>
            <a:pPr marL="0" marR="0" lvl="0" indent="0" algn="l" defTabSz="457200" rtl="0" fontAlgn="auto" hangingPunct="1">
              <a:lnSpc>
                <a:spcPct val="115000"/>
              </a:lnSpc>
              <a:spcBef>
                <a:spcPts val="0"/>
              </a:spcBef>
              <a:spcAft>
                <a:spcPts val="800"/>
              </a:spcAft>
              <a:buNone/>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Aptos" pitchFamily="34"/>
                <a:ea typeface="Aptos" pitchFamily="34"/>
                <a:cs typeface="Times New Roman" pitchFamily="18"/>
              </a:rPr>
              <a:t>Bowlby focused mainly on the mother-child relationship. Modern research shows children can form secure attachments with fathers, grandparents, foster carers, and other significant adults.</a:t>
            </a:r>
          </a:p>
          <a:p>
            <a:pPr marL="0" marR="0" lvl="0" indent="0" algn="l" defTabSz="457200" rtl="0" fontAlgn="auto" hangingPunct="1">
              <a:lnSpc>
                <a:spcPct val="115000"/>
              </a:lnSpc>
              <a:spcBef>
                <a:spcPts val="0"/>
              </a:spcBef>
              <a:spcAft>
                <a:spcPts val="800"/>
              </a:spcAft>
              <a:buNone/>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Aptos" pitchFamily="34"/>
                <a:ea typeface="Aptos" pitchFamily="34"/>
                <a:cs typeface="Times New Roman" pitchFamily="18"/>
              </a:rPr>
              <a:t>One criticism of Bowlby’s Attachment Theory is that it places too much emphasis on the mother-child relationship. Bowlby (1969) argued that a child’s primary attachment is usually formed with the mother and that this relationship is crucial for healthy development. However, later research has shown that children can form secure attachments with a range of caregivers, including fathers, grandparents, foster carers, and early years practitioners. In modern society, many children are cared for by multiple adults, and positive relationships with these caregivers can also support emotional security and development. Therefore, Bowlby’s theory may underestimate the importance of wider caregiving relationships and family structures (Howe, 2011)</a:t>
            </a:r>
          </a:p>
        </p:txBody>
      </p: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name="Slide4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4FAC99-158F-1947-3887-993CD773E513}"/>
              </a:ext>
            </a:extLst>
          </p:cNvPr>
          <p:cNvSpPr txBox="1">
            <a:spLocks noGrp="1"/>
          </p:cNvSpPr>
          <p:nvPr>
            <p:ph type="ctrTitle"/>
          </p:nvPr>
        </p:nvSpPr>
        <p:spPr>
          <a:xfrm>
            <a:off x="-4312923" y="-320040"/>
            <a:ext cx="11673843" cy="11155680"/>
          </a:xfrm>
        </p:spPr>
        <p:txBody>
          <a:bodyPr/>
          <a:lstStyle/>
          <a:p>
            <a:pPr lvl="0"/>
            <a:r>
              <a:rPr lang="en-GB"/>
              <a:t> </a:t>
            </a:r>
            <a:br>
              <a:rPr lang="en-GB"/>
            </a:br>
            <a:br>
              <a:rPr lang="en-GB" sz="3100"/>
            </a:br>
            <a:br>
              <a:rPr lang="en-GB" sz="3600"/>
            </a:br>
            <a:endParaRPr lang="en-GB" sz="3600"/>
          </a:p>
        </p:txBody>
      </p:sp>
      <p:sp>
        <p:nvSpPr>
          <p:cNvPr id="3" name="Subtitle 2">
            <a:extLst>
              <a:ext uri="{FF2B5EF4-FFF2-40B4-BE49-F238E27FC236}">
                <a16:creationId xmlns:a16="http://schemas.microsoft.com/office/drawing/2014/main" id="{42F55F91-5603-B254-CA1A-C0FF1F6DE5FB}"/>
              </a:ext>
            </a:extLst>
          </p:cNvPr>
          <p:cNvSpPr txBox="1">
            <a:spLocks noGrp="1"/>
          </p:cNvSpPr>
          <p:nvPr>
            <p:ph type="subTitle" idx="1"/>
          </p:nvPr>
        </p:nvSpPr>
        <p:spPr>
          <a:xfrm>
            <a:off x="17663163" y="10469880"/>
            <a:ext cx="106683" cy="289563"/>
          </a:xfrm>
        </p:spPr>
        <p:txBody>
          <a:bodyPr/>
          <a:lstStyle/>
          <a:p>
            <a:pPr lvl="0">
              <a:lnSpc>
                <a:spcPct val="30000"/>
              </a:lnSpc>
            </a:pPr>
            <a:r>
              <a:rPr lang="en-GB" sz="100"/>
              <a:t> Isaac becomes distressed when separated from </a:t>
            </a:r>
          </a:p>
          <a:p>
            <a:pPr lvl="0">
              <a:lnSpc>
                <a:spcPct val="30000"/>
              </a:lnSpc>
            </a:pPr>
            <a:r>
              <a:rPr lang="en-GB" sz="100"/>
              <a:t>theory </a:t>
            </a:r>
          </a:p>
          <a:p>
            <a:pPr lvl="0">
              <a:lnSpc>
                <a:spcPct val="30000"/>
              </a:lnSpc>
            </a:pPr>
            <a:endParaRPr lang="en-GB" sz="100"/>
          </a:p>
        </p:txBody>
      </p:sp>
      <p:sp>
        <p:nvSpPr>
          <p:cNvPr id="4" name="TextBox 4">
            <a:extLst>
              <a:ext uri="{FF2B5EF4-FFF2-40B4-BE49-F238E27FC236}">
                <a16:creationId xmlns:a16="http://schemas.microsoft.com/office/drawing/2014/main" id="{F9A0A30E-E86C-C74D-5454-160263D80DFC}"/>
              </a:ext>
            </a:extLst>
          </p:cNvPr>
          <p:cNvSpPr txBox="1"/>
          <p:nvPr/>
        </p:nvSpPr>
        <p:spPr>
          <a:xfrm>
            <a:off x="384806" y="1354829"/>
            <a:ext cx="11041380" cy="3081546"/>
          </a:xfrm>
          <a:prstGeom prst="rect">
            <a:avLst/>
          </a:prstGeom>
          <a:noFill/>
          <a:ln cap="flat">
            <a:noFill/>
          </a:ln>
        </p:spPr>
        <p:txBody>
          <a:bodyPr vert="horz" wrap="square" lIns="91440" tIns="45720" rIns="91440" bIns="45720" anchor="t" anchorCtr="0" compatLnSpc="1">
            <a:spAutoFit/>
          </a:bodyPr>
          <a:lstStyle/>
          <a:p>
            <a:pPr marL="0" marR="0" lvl="0" indent="0" algn="l" defTabSz="457200" rtl="0" fontAlgn="auto" hangingPunct="1">
              <a:lnSpc>
                <a:spcPct val="115000"/>
              </a:lnSpc>
              <a:spcBef>
                <a:spcPts val="0"/>
              </a:spcBef>
              <a:spcAft>
                <a:spcPts val="800"/>
              </a:spcAft>
              <a:buNone/>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Aptos" pitchFamily="34"/>
                <a:ea typeface="Aptos" pitchFamily="34"/>
                <a:cs typeface="Times New Roman" pitchFamily="18"/>
              </a:rPr>
              <a:t>. </a:t>
            </a:r>
            <a:r>
              <a:rPr lang="en-GB" sz="2000" b="0" i="0" u="none" strike="noStrike" kern="1200" cap="none" spc="0" baseline="0">
                <a:solidFill>
                  <a:srgbClr val="FFFFFF"/>
                </a:solidFill>
                <a:uFillTx/>
                <a:latin typeface="Aptos" pitchFamily="34"/>
                <a:ea typeface="Aptos" pitchFamily="34"/>
                <a:cs typeface="Times New Roman" pitchFamily="18"/>
              </a:rPr>
              <a:t>May underestimate other influences</a:t>
            </a:r>
            <a:endParaRPr lang="en-GB" sz="1800" b="0" i="0" u="none" strike="noStrike" kern="1200" cap="none" spc="0" baseline="0">
              <a:solidFill>
                <a:srgbClr val="FFFFFF"/>
              </a:solidFill>
              <a:uFillTx/>
              <a:latin typeface="Aptos" pitchFamily="34"/>
              <a:ea typeface="Aptos" pitchFamily="34"/>
              <a:cs typeface="Times New Roman" pitchFamily="18"/>
            </a:endParaRPr>
          </a:p>
          <a:p>
            <a:pPr marL="0" marR="0" lvl="0" indent="0" algn="l" defTabSz="457200" rtl="0" fontAlgn="auto" hangingPunct="1">
              <a:lnSpc>
                <a:spcPct val="115000"/>
              </a:lnSpc>
              <a:spcBef>
                <a:spcPts val="0"/>
              </a:spcBef>
              <a:spcAft>
                <a:spcPts val="800"/>
              </a:spcAft>
              <a:buNone/>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Aptos" pitchFamily="34"/>
                <a:ea typeface="Aptos" pitchFamily="34"/>
                <a:cs typeface="Times New Roman" pitchFamily="18"/>
              </a:rPr>
              <a:t>Development is influenced by many factors, including temperament, genetics, education, and wider social experiences. Attachment alone cannot explain all aspects of a child’s development. Limitation: May Underestimate Other Influences Bowlby’s theory focus mainly on attachment relationships and caregiving experiences. However, children’s development is influenced by many factors, including temperament, genetics, education, culture, and wider social experiences. For example, Isaac’s language delay and social difficulties may be influenced not only by attachment insecurity but also by his recent move to London, limited social opportunities, and individual temperament. Therefore, attachment alone cannot fully explain all aspects of a child’s development (Berk, 2023).</a:t>
            </a:r>
          </a:p>
        </p:txBody>
      </p:sp>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name="Slide4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CF550A-8FBE-2AB3-AF77-2082A5E1AA4B}"/>
              </a:ext>
            </a:extLst>
          </p:cNvPr>
          <p:cNvSpPr txBox="1">
            <a:spLocks noGrp="1"/>
          </p:cNvSpPr>
          <p:nvPr>
            <p:ph type="ctrTitle"/>
          </p:nvPr>
        </p:nvSpPr>
        <p:spPr>
          <a:xfrm>
            <a:off x="-4312923" y="-320040"/>
            <a:ext cx="11673843" cy="11155680"/>
          </a:xfrm>
        </p:spPr>
        <p:txBody>
          <a:bodyPr/>
          <a:lstStyle/>
          <a:p>
            <a:pPr lvl="0"/>
            <a:r>
              <a:rPr lang="en-GB"/>
              <a:t> </a:t>
            </a:r>
            <a:br>
              <a:rPr lang="en-GB"/>
            </a:br>
            <a:br>
              <a:rPr lang="en-GB" sz="3100"/>
            </a:br>
            <a:br>
              <a:rPr lang="en-GB" sz="3600"/>
            </a:br>
            <a:endParaRPr lang="en-GB" sz="3600"/>
          </a:p>
        </p:txBody>
      </p:sp>
      <p:sp>
        <p:nvSpPr>
          <p:cNvPr id="3" name="Subtitle 2">
            <a:extLst>
              <a:ext uri="{FF2B5EF4-FFF2-40B4-BE49-F238E27FC236}">
                <a16:creationId xmlns:a16="http://schemas.microsoft.com/office/drawing/2014/main" id="{293234F2-9644-AA03-AB71-0ED06E5D5E4E}"/>
              </a:ext>
            </a:extLst>
          </p:cNvPr>
          <p:cNvSpPr txBox="1">
            <a:spLocks noGrp="1"/>
          </p:cNvSpPr>
          <p:nvPr>
            <p:ph type="subTitle" idx="1"/>
          </p:nvPr>
        </p:nvSpPr>
        <p:spPr>
          <a:xfrm>
            <a:off x="17663163" y="10469880"/>
            <a:ext cx="106683" cy="289563"/>
          </a:xfrm>
        </p:spPr>
        <p:txBody>
          <a:bodyPr/>
          <a:lstStyle/>
          <a:p>
            <a:pPr lvl="0">
              <a:lnSpc>
                <a:spcPct val="30000"/>
              </a:lnSpc>
            </a:pPr>
            <a:r>
              <a:rPr lang="en-GB" sz="100"/>
              <a:t> Isaac becomes distressed when separated from </a:t>
            </a:r>
          </a:p>
          <a:p>
            <a:pPr lvl="0">
              <a:lnSpc>
                <a:spcPct val="30000"/>
              </a:lnSpc>
            </a:pPr>
            <a:r>
              <a:rPr lang="en-GB" sz="100"/>
              <a:t>theory </a:t>
            </a:r>
          </a:p>
          <a:p>
            <a:pPr lvl="0">
              <a:lnSpc>
                <a:spcPct val="30000"/>
              </a:lnSpc>
            </a:pPr>
            <a:endParaRPr lang="en-GB" sz="100"/>
          </a:p>
        </p:txBody>
      </p:sp>
      <p:sp>
        <p:nvSpPr>
          <p:cNvPr id="4" name="TextBox 4">
            <a:extLst>
              <a:ext uri="{FF2B5EF4-FFF2-40B4-BE49-F238E27FC236}">
                <a16:creationId xmlns:a16="http://schemas.microsoft.com/office/drawing/2014/main" id="{DE2DA6A6-647F-BB8E-5F3D-61F6466A8923}"/>
              </a:ext>
            </a:extLst>
          </p:cNvPr>
          <p:cNvSpPr txBox="1"/>
          <p:nvPr/>
        </p:nvSpPr>
        <p:spPr>
          <a:xfrm>
            <a:off x="259076" y="822960"/>
            <a:ext cx="11673843" cy="3821241"/>
          </a:xfrm>
          <a:prstGeom prst="rect">
            <a:avLst/>
          </a:prstGeom>
          <a:noFill/>
          <a:ln cap="flat">
            <a:noFill/>
          </a:ln>
        </p:spPr>
        <p:txBody>
          <a:bodyPr vert="horz" wrap="square" lIns="91440" tIns="45720" rIns="91440" bIns="45720" anchor="t" anchorCtr="0" compatLnSpc="1">
            <a:spAutoFit/>
          </a:bodyPr>
          <a:lstStyle/>
          <a:p>
            <a:pPr marL="0" marR="0" lvl="0" indent="0" algn="l" defTabSz="457200" rtl="0" fontAlgn="auto" hangingPunct="1">
              <a:lnSpc>
                <a:spcPct val="115000"/>
              </a:lnSpc>
              <a:spcBef>
                <a:spcPts val="0"/>
              </a:spcBef>
              <a:spcAft>
                <a:spcPts val="800"/>
              </a:spcAft>
              <a:buNone/>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Segoe UI Emoji" pitchFamily="34"/>
                <a:ea typeface="Aptos" pitchFamily="34"/>
                <a:cs typeface="Segoe UI Emoji" pitchFamily="34"/>
              </a:rPr>
              <a:t>.</a:t>
            </a:r>
            <a:r>
              <a:rPr lang="en-GB" sz="1800" b="0" i="0" u="none" strike="noStrike" kern="1200" cap="none" spc="0" baseline="0">
                <a:solidFill>
                  <a:srgbClr val="FFFFFF"/>
                </a:solidFill>
                <a:uFillTx/>
                <a:latin typeface="Aptos" pitchFamily="34"/>
                <a:ea typeface="Aptos" pitchFamily="34"/>
                <a:cs typeface="Times New Roman" pitchFamily="18"/>
              </a:rPr>
              <a:t> </a:t>
            </a:r>
            <a:r>
              <a:rPr lang="en-GB" sz="2000" b="0" i="0" u="none" strike="noStrike" kern="1200" cap="none" spc="0" baseline="0">
                <a:solidFill>
                  <a:srgbClr val="FFFFFF"/>
                </a:solidFill>
                <a:uFillTx/>
                <a:latin typeface="Aptos" pitchFamily="34"/>
                <a:ea typeface="Aptos" pitchFamily="34"/>
                <a:cs typeface="Times New Roman" pitchFamily="18"/>
              </a:rPr>
              <a:t>Deterministic approach</a:t>
            </a:r>
            <a:endParaRPr lang="en-GB" sz="1800" b="0" i="0" u="none" strike="noStrike" kern="1200" cap="none" spc="0" baseline="0">
              <a:solidFill>
                <a:srgbClr val="FFFFFF"/>
              </a:solidFill>
              <a:uFillTx/>
              <a:latin typeface="Aptos" pitchFamily="34"/>
              <a:ea typeface="Aptos" pitchFamily="34"/>
              <a:cs typeface="Times New Roman" pitchFamily="18"/>
            </a:endParaRPr>
          </a:p>
          <a:p>
            <a:pPr marL="0" marR="0" lvl="0" indent="0" algn="l" defTabSz="457200" rtl="0" fontAlgn="auto" hangingPunct="1">
              <a:lnSpc>
                <a:spcPct val="115000"/>
              </a:lnSpc>
              <a:spcBef>
                <a:spcPts val="0"/>
              </a:spcBef>
              <a:spcAft>
                <a:spcPts val="800"/>
              </a:spcAft>
              <a:buNone/>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Aptos" pitchFamily="34"/>
                <a:ea typeface="Aptos" pitchFamily="34"/>
                <a:cs typeface="Times New Roman" pitchFamily="18"/>
              </a:rPr>
              <a:t> </a:t>
            </a:r>
          </a:p>
          <a:p>
            <a:pPr marL="0" marR="0" lvl="0" indent="0" algn="l" defTabSz="457200" rtl="0" fontAlgn="auto" hangingPunct="1">
              <a:lnSpc>
                <a:spcPct val="115000"/>
              </a:lnSpc>
              <a:spcBef>
                <a:spcPts val="0"/>
              </a:spcBef>
              <a:spcAft>
                <a:spcPts val="800"/>
              </a:spcAft>
              <a:buNone/>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Aptos" pitchFamily="34"/>
                <a:ea typeface="Aptos" pitchFamily="34"/>
                <a:cs typeface="Times New Roman" pitchFamily="18"/>
              </a:rPr>
              <a:t>Bowlby suggested early experiences have long-term effects. However, later positive relationships and interventions can improve outcomes and promote resilience. Bowlby suggested that early attachment experiences form an internal working model which can have long-term effects on emotional, social and behavioural development (Bowlby, 1969). This can be viewed as deterministic: it may seem to imply that early experiences fix future outcomes, leaving little room for change or growth. However, this is a common misinterpretation. Bowlby and later researchers confirmed that early patterns are not permanent: later positive relationships, consistent care and targeted interventions can reshape the internal working model, improve security, and build resilience (Howe, 2011; Cassidy and Shaver, 2016).For Isaac, this means that even though his early experiences have led to insecurity, with the right support he can still develop a secure attachment and catch up in his development (Gerhardt, 2015).</a:t>
            </a:r>
          </a:p>
        </p:txBody>
      </p:sp>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name="Slide4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13129F-95C9-7DD3-0163-BB5061499B4C}"/>
              </a:ext>
            </a:extLst>
          </p:cNvPr>
          <p:cNvSpPr txBox="1">
            <a:spLocks noGrp="1"/>
          </p:cNvSpPr>
          <p:nvPr>
            <p:ph type="ctrTitle"/>
          </p:nvPr>
        </p:nvSpPr>
        <p:spPr>
          <a:xfrm>
            <a:off x="-4312923" y="-320040"/>
            <a:ext cx="11673843" cy="11155680"/>
          </a:xfrm>
        </p:spPr>
        <p:txBody>
          <a:bodyPr/>
          <a:lstStyle/>
          <a:p>
            <a:pPr lvl="0"/>
            <a:r>
              <a:rPr lang="en-GB"/>
              <a:t> </a:t>
            </a:r>
            <a:br>
              <a:rPr lang="en-GB"/>
            </a:br>
            <a:br>
              <a:rPr lang="en-GB" sz="3100"/>
            </a:br>
            <a:br>
              <a:rPr lang="en-GB" sz="3600"/>
            </a:br>
            <a:endParaRPr lang="en-GB" sz="3600"/>
          </a:p>
        </p:txBody>
      </p:sp>
      <p:sp>
        <p:nvSpPr>
          <p:cNvPr id="3" name="Subtitle 2">
            <a:extLst>
              <a:ext uri="{FF2B5EF4-FFF2-40B4-BE49-F238E27FC236}">
                <a16:creationId xmlns:a16="http://schemas.microsoft.com/office/drawing/2014/main" id="{3DFA7E19-7D60-4348-3021-CE021538D460}"/>
              </a:ext>
            </a:extLst>
          </p:cNvPr>
          <p:cNvSpPr txBox="1">
            <a:spLocks noGrp="1"/>
          </p:cNvSpPr>
          <p:nvPr>
            <p:ph type="subTitle" idx="1"/>
          </p:nvPr>
        </p:nvSpPr>
        <p:spPr>
          <a:xfrm>
            <a:off x="17663163" y="10469880"/>
            <a:ext cx="106683" cy="289563"/>
          </a:xfrm>
        </p:spPr>
        <p:txBody>
          <a:bodyPr/>
          <a:lstStyle/>
          <a:p>
            <a:pPr lvl="0">
              <a:lnSpc>
                <a:spcPct val="30000"/>
              </a:lnSpc>
            </a:pPr>
            <a:r>
              <a:rPr lang="en-GB" sz="100"/>
              <a:t> Isaac becomes distressed when separated from </a:t>
            </a:r>
          </a:p>
          <a:p>
            <a:pPr lvl="0">
              <a:lnSpc>
                <a:spcPct val="30000"/>
              </a:lnSpc>
            </a:pPr>
            <a:r>
              <a:rPr lang="en-GB" sz="100"/>
              <a:t>theory </a:t>
            </a:r>
          </a:p>
          <a:p>
            <a:pPr lvl="0">
              <a:lnSpc>
                <a:spcPct val="30000"/>
              </a:lnSpc>
            </a:pPr>
            <a:endParaRPr lang="en-GB" sz="100"/>
          </a:p>
        </p:txBody>
      </p:sp>
      <p:sp>
        <p:nvSpPr>
          <p:cNvPr id="4" name="TextBox 4">
            <a:extLst>
              <a:ext uri="{FF2B5EF4-FFF2-40B4-BE49-F238E27FC236}">
                <a16:creationId xmlns:a16="http://schemas.microsoft.com/office/drawing/2014/main" id="{654B87DB-8C6B-A224-0310-FA0B2701E650}"/>
              </a:ext>
            </a:extLst>
          </p:cNvPr>
          <p:cNvSpPr txBox="1"/>
          <p:nvPr/>
        </p:nvSpPr>
        <p:spPr>
          <a:xfrm>
            <a:off x="339086" y="1201896"/>
            <a:ext cx="11041380" cy="1771960"/>
          </a:xfrm>
          <a:prstGeom prst="rect">
            <a:avLst/>
          </a:prstGeom>
          <a:noFill/>
          <a:ln cap="flat">
            <a:noFill/>
          </a:ln>
        </p:spPr>
        <p:txBody>
          <a:bodyPr vert="horz" wrap="square" lIns="91440" tIns="45720" rIns="91440" bIns="45720" anchor="t" anchorCtr="0" compatLnSpc="1">
            <a:spAutoFit/>
          </a:bodyPr>
          <a:lstStyle/>
          <a:p>
            <a:pPr marL="0" marR="0" lvl="0" indent="0" algn="l" defTabSz="457200" rtl="0" fontAlgn="auto" hangingPunct="1">
              <a:lnSpc>
                <a:spcPct val="115000"/>
              </a:lnSpc>
              <a:spcBef>
                <a:spcPts val="0"/>
              </a:spcBef>
              <a:spcAft>
                <a:spcPts val="800"/>
              </a:spcAft>
              <a:buNone/>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Aptos" pitchFamily="34"/>
                <a:ea typeface="Aptos" pitchFamily="34"/>
                <a:cs typeface="Times New Roman" pitchFamily="18"/>
              </a:rPr>
              <a:t>Cultural, Social and Contextual Considerations</a:t>
            </a:r>
          </a:p>
          <a:p>
            <a:pPr marL="0" marR="0" lvl="0" indent="0" algn="l" defTabSz="457200" rtl="0" fontAlgn="auto" hangingPunct="1">
              <a:lnSpc>
                <a:spcPct val="115000"/>
              </a:lnSpc>
              <a:spcBef>
                <a:spcPts val="0"/>
              </a:spcBef>
              <a:spcAft>
                <a:spcPts val="800"/>
              </a:spcAft>
              <a:buNone/>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Aptos" pitchFamily="34"/>
                <a:ea typeface="Aptos" pitchFamily="34"/>
                <a:cs typeface="Times New Roman" pitchFamily="18"/>
              </a:rPr>
              <a:t>Childcare practices vary across cultures. In some cultures, children are cared for by several family members rather than one primary caregiver. Multiple caregivers do not necessarily lead to poor attachment outcomes. Social factors such as poverty, housing difficulties, parental mental health, and access to support services also influence development.</a:t>
            </a:r>
          </a:p>
        </p:txBody>
      </p:sp>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name="Slide4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9A8102-D7BE-BF26-D048-8DB352E76BAD}"/>
              </a:ext>
            </a:extLst>
          </p:cNvPr>
          <p:cNvSpPr txBox="1">
            <a:spLocks noGrp="1"/>
          </p:cNvSpPr>
          <p:nvPr>
            <p:ph type="ctrTitle"/>
          </p:nvPr>
        </p:nvSpPr>
        <p:spPr>
          <a:xfrm>
            <a:off x="-4312923" y="-320040"/>
            <a:ext cx="11673843" cy="11155680"/>
          </a:xfrm>
        </p:spPr>
        <p:txBody>
          <a:bodyPr/>
          <a:lstStyle/>
          <a:p>
            <a:pPr lvl="0"/>
            <a:r>
              <a:rPr lang="en-GB"/>
              <a:t> </a:t>
            </a:r>
            <a:br>
              <a:rPr lang="en-GB"/>
            </a:br>
            <a:br>
              <a:rPr lang="en-GB" sz="3100"/>
            </a:br>
            <a:br>
              <a:rPr lang="en-GB" sz="3600"/>
            </a:br>
            <a:endParaRPr lang="en-GB" sz="3600"/>
          </a:p>
        </p:txBody>
      </p:sp>
      <p:sp>
        <p:nvSpPr>
          <p:cNvPr id="3" name="Subtitle 2">
            <a:extLst>
              <a:ext uri="{FF2B5EF4-FFF2-40B4-BE49-F238E27FC236}">
                <a16:creationId xmlns:a16="http://schemas.microsoft.com/office/drawing/2014/main" id="{8E8DF3CB-6E9B-BCDE-6137-9C069447E03C}"/>
              </a:ext>
            </a:extLst>
          </p:cNvPr>
          <p:cNvSpPr txBox="1">
            <a:spLocks noGrp="1"/>
          </p:cNvSpPr>
          <p:nvPr>
            <p:ph type="subTitle" idx="1"/>
          </p:nvPr>
        </p:nvSpPr>
        <p:spPr>
          <a:xfrm>
            <a:off x="17663163" y="10469880"/>
            <a:ext cx="106683" cy="289563"/>
          </a:xfrm>
        </p:spPr>
        <p:txBody>
          <a:bodyPr/>
          <a:lstStyle/>
          <a:p>
            <a:pPr lvl="0">
              <a:lnSpc>
                <a:spcPct val="30000"/>
              </a:lnSpc>
            </a:pPr>
            <a:r>
              <a:rPr lang="en-GB" sz="100"/>
              <a:t> Isaac becomes distressed when separated from </a:t>
            </a:r>
          </a:p>
          <a:p>
            <a:pPr lvl="0">
              <a:lnSpc>
                <a:spcPct val="30000"/>
              </a:lnSpc>
            </a:pPr>
            <a:r>
              <a:rPr lang="en-GB" sz="100"/>
              <a:t>theory </a:t>
            </a:r>
          </a:p>
          <a:p>
            <a:pPr lvl="0">
              <a:lnSpc>
                <a:spcPct val="30000"/>
              </a:lnSpc>
            </a:pPr>
            <a:endParaRPr lang="en-GB" sz="100"/>
          </a:p>
        </p:txBody>
      </p:sp>
      <p:sp>
        <p:nvSpPr>
          <p:cNvPr id="4" name="TextBox 4">
            <a:extLst>
              <a:ext uri="{FF2B5EF4-FFF2-40B4-BE49-F238E27FC236}">
                <a16:creationId xmlns:a16="http://schemas.microsoft.com/office/drawing/2014/main" id="{8B0AB88E-B2B9-C614-19DF-6E30F1ED89B6}"/>
              </a:ext>
            </a:extLst>
          </p:cNvPr>
          <p:cNvSpPr txBox="1"/>
          <p:nvPr/>
        </p:nvSpPr>
        <p:spPr>
          <a:xfrm>
            <a:off x="186693" y="977585"/>
            <a:ext cx="11041380" cy="2830196"/>
          </a:xfrm>
          <a:prstGeom prst="rect">
            <a:avLst/>
          </a:prstGeom>
          <a:noFill/>
          <a:ln cap="flat">
            <a:noFill/>
          </a:ln>
        </p:spPr>
        <p:txBody>
          <a:bodyPr vert="horz" wrap="square" lIns="91440" tIns="45720" rIns="91440" bIns="45720" anchor="t" anchorCtr="0" compatLnSpc="1">
            <a:spAutoFit/>
          </a:bodyPr>
          <a:lstStyle/>
          <a:p>
            <a:pPr marL="0" marR="0" lvl="0" indent="0" algn="l" defTabSz="457200" rtl="0" fontAlgn="auto" hangingPunct="1">
              <a:lnSpc>
                <a:spcPct val="115000"/>
              </a:lnSpc>
              <a:spcBef>
                <a:spcPts val="0"/>
              </a:spcBef>
              <a:spcAft>
                <a:spcPts val="800"/>
              </a:spcAft>
              <a:buNone/>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Aptos" pitchFamily="34"/>
                <a:ea typeface="Aptos" pitchFamily="34"/>
                <a:cs typeface="Times New Roman" pitchFamily="18"/>
              </a:rPr>
              <a:t>Relevance to London’s Diverse Communities</a:t>
            </a:r>
          </a:p>
          <a:p>
            <a:pPr marL="0" marR="0" lvl="0" indent="0" algn="l" defTabSz="457200" rtl="0" fontAlgn="auto" hangingPunct="1">
              <a:lnSpc>
                <a:spcPct val="115000"/>
              </a:lnSpc>
              <a:spcBef>
                <a:spcPts val="0"/>
              </a:spcBef>
              <a:spcAft>
                <a:spcPts val="800"/>
              </a:spcAft>
              <a:buNone/>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Aptos" pitchFamily="34"/>
                <a:ea typeface="Aptos" pitchFamily="34"/>
                <a:cs typeface="Times New Roman" pitchFamily="18"/>
              </a:rPr>
              <a:t>London is culturally diverse, with families from many different backgrounds. Practitioners must recognise that attachment can be formed with multiple caregivers including extended family members. Family structures differ and may include single-parent, blended, foster, and multigenerational households. Early years professionals should avoid applying Bowlby’s theory in a way that assumes one caregiving model fits all families. Attachment theory remains useful but should be applied alongside an understanding of cultural diversity, social circumstances, and individual family needs.</a:t>
            </a:r>
          </a:p>
          <a:p>
            <a:pPr marL="0" marR="0" lvl="0" indent="0" algn="l" defTabSz="457200" rtl="0" fontAlgn="auto" hangingPunct="1">
              <a:lnSpc>
                <a:spcPct val="115000"/>
              </a:lnSpc>
              <a:spcBef>
                <a:spcPts val="0"/>
              </a:spcBef>
              <a:spcAft>
                <a:spcPts val="800"/>
              </a:spcAft>
              <a:buNone/>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Aptos" pitchFamily="34"/>
                <a:ea typeface="Aptos" pitchFamily="34"/>
                <a:cs typeface="Times New Roman" pitchFamily="18"/>
              </a:rPr>
              <a:t> </a:t>
            </a:r>
          </a:p>
        </p:txBody>
      </p:sp>
    </p:spTree>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name="Slide4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F44247-8400-019B-CEA4-8D6E852B13F5}"/>
              </a:ext>
            </a:extLst>
          </p:cNvPr>
          <p:cNvSpPr txBox="1">
            <a:spLocks noGrp="1"/>
          </p:cNvSpPr>
          <p:nvPr>
            <p:ph type="ctrTitle"/>
          </p:nvPr>
        </p:nvSpPr>
        <p:spPr>
          <a:xfrm>
            <a:off x="-4312923" y="-320040"/>
            <a:ext cx="11673843" cy="11155680"/>
          </a:xfrm>
        </p:spPr>
        <p:txBody>
          <a:bodyPr/>
          <a:lstStyle/>
          <a:p>
            <a:pPr lvl="0"/>
            <a:r>
              <a:rPr lang="en-GB"/>
              <a:t> </a:t>
            </a:r>
            <a:br>
              <a:rPr lang="en-GB"/>
            </a:br>
            <a:br>
              <a:rPr lang="en-GB" sz="3100"/>
            </a:br>
            <a:br>
              <a:rPr lang="en-GB" sz="3600"/>
            </a:br>
            <a:endParaRPr lang="en-GB" sz="3600"/>
          </a:p>
        </p:txBody>
      </p:sp>
      <p:sp>
        <p:nvSpPr>
          <p:cNvPr id="3" name="Subtitle 2">
            <a:extLst>
              <a:ext uri="{FF2B5EF4-FFF2-40B4-BE49-F238E27FC236}">
                <a16:creationId xmlns:a16="http://schemas.microsoft.com/office/drawing/2014/main" id="{C15C2932-9426-6A69-7342-159A5F144D3A}"/>
              </a:ext>
            </a:extLst>
          </p:cNvPr>
          <p:cNvSpPr txBox="1">
            <a:spLocks noGrp="1"/>
          </p:cNvSpPr>
          <p:nvPr>
            <p:ph type="subTitle" idx="1"/>
          </p:nvPr>
        </p:nvSpPr>
        <p:spPr>
          <a:xfrm>
            <a:off x="17663163" y="10469880"/>
            <a:ext cx="106683" cy="289563"/>
          </a:xfrm>
        </p:spPr>
        <p:txBody>
          <a:bodyPr/>
          <a:lstStyle/>
          <a:p>
            <a:pPr lvl="0">
              <a:lnSpc>
                <a:spcPct val="30000"/>
              </a:lnSpc>
            </a:pPr>
            <a:r>
              <a:rPr lang="en-GB" sz="100"/>
              <a:t> Isaac becomes distressed when separated from </a:t>
            </a:r>
          </a:p>
          <a:p>
            <a:pPr lvl="0">
              <a:lnSpc>
                <a:spcPct val="30000"/>
              </a:lnSpc>
            </a:pPr>
            <a:r>
              <a:rPr lang="en-GB" sz="100"/>
              <a:t>theory </a:t>
            </a:r>
          </a:p>
          <a:p>
            <a:pPr lvl="0">
              <a:lnSpc>
                <a:spcPct val="30000"/>
              </a:lnSpc>
            </a:pPr>
            <a:endParaRPr lang="en-GB" sz="100"/>
          </a:p>
        </p:txBody>
      </p:sp>
      <p:sp>
        <p:nvSpPr>
          <p:cNvPr id="4" name="TextBox 4">
            <a:extLst>
              <a:ext uri="{FF2B5EF4-FFF2-40B4-BE49-F238E27FC236}">
                <a16:creationId xmlns:a16="http://schemas.microsoft.com/office/drawing/2014/main" id="{FF58EAC4-3DD0-8394-2B28-1EDBC6E14013}"/>
              </a:ext>
            </a:extLst>
          </p:cNvPr>
          <p:cNvSpPr txBox="1"/>
          <p:nvPr/>
        </p:nvSpPr>
        <p:spPr>
          <a:xfrm>
            <a:off x="217170" y="752286"/>
            <a:ext cx="11041380" cy="3006464"/>
          </a:xfrm>
          <a:prstGeom prst="rect">
            <a:avLst/>
          </a:prstGeom>
          <a:noFill/>
          <a:ln cap="flat">
            <a:noFill/>
          </a:ln>
        </p:spPr>
        <p:txBody>
          <a:bodyPr vert="horz" wrap="square" lIns="91440" tIns="45720" rIns="91440" bIns="45720" anchor="t" anchorCtr="0" compatLnSpc="1">
            <a:spAutoFit/>
          </a:bodyPr>
          <a:lstStyle/>
          <a:p>
            <a:pPr marL="0" marR="0" lvl="0" indent="0" algn="l" defTabSz="457200" rtl="0" fontAlgn="auto" hangingPunct="1">
              <a:lnSpc>
                <a:spcPct val="115000"/>
              </a:lnSpc>
              <a:spcBef>
                <a:spcPts val="0"/>
              </a:spcBef>
              <a:spcAft>
                <a:spcPts val="800"/>
              </a:spcAft>
              <a:buNone/>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Aptos" pitchFamily="34"/>
                <a:ea typeface="Aptos" pitchFamily="34"/>
                <a:cs typeface="Times New Roman" pitchFamily="18"/>
              </a:rPr>
              <a:t>Conclusion</a:t>
            </a: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Aptos" pitchFamily="34"/>
                <a:ea typeface="Aptos" pitchFamily="34"/>
                <a:cs typeface="Times New Roman" pitchFamily="18"/>
              </a:rPr>
              <a:t>Bowlby’s Attachment Theory provides a useful framework for understanding Isaac’s emotional, social, and language difficulties. Isaac’s experiences of maternal post-natal depression disrupted childcare arrangements, and family relocation may have contributed to feelings of insecurity and attachment-related difficulties. These experiences may help explain his separation anxiety, clingy behaviour, limited social participation, and language delays. A theory-informed support plan, including attachment-based practice, language support, parental involvement, and multi-agency working, can promote positive developmental outcomes. However, Bowlby’s theory should be considered alongside biological, cultural, and environmental influences to gain a holistic understanding of Isaac’s needs. Early intervention and consistent support can help Isaac develop resilience, confidence, and secure relationships</a:t>
            </a:r>
            <a:endParaRPr lang="en-GB" sz="1800" b="0" i="0" u="none" strike="noStrike" kern="1200" cap="none" spc="0" baseline="0">
              <a:solidFill>
                <a:srgbClr val="FFFFFF"/>
              </a:solidFill>
              <a:uFillTx/>
              <a:latin typeface="Century Gothic"/>
            </a:endParaRPr>
          </a:p>
        </p:txBody>
      </p:sp>
    </p:spTree>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name="Slide4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C9F3F9-C11B-C43E-07FB-E1497AE2F594}"/>
              </a:ext>
            </a:extLst>
          </p:cNvPr>
          <p:cNvSpPr txBox="1">
            <a:spLocks noGrp="1"/>
          </p:cNvSpPr>
          <p:nvPr>
            <p:ph type="ctrTitle"/>
          </p:nvPr>
        </p:nvSpPr>
        <p:spPr>
          <a:xfrm>
            <a:off x="-4312923" y="-320040"/>
            <a:ext cx="11673843" cy="11155680"/>
          </a:xfrm>
        </p:spPr>
        <p:txBody>
          <a:bodyPr/>
          <a:lstStyle/>
          <a:p>
            <a:pPr lvl="0"/>
            <a:r>
              <a:rPr lang="en-GB"/>
              <a:t> </a:t>
            </a:r>
            <a:br>
              <a:rPr lang="en-GB"/>
            </a:br>
            <a:br>
              <a:rPr lang="en-GB" sz="3100"/>
            </a:br>
            <a:br>
              <a:rPr lang="en-GB" sz="3600"/>
            </a:br>
            <a:endParaRPr lang="en-GB" sz="3600"/>
          </a:p>
        </p:txBody>
      </p:sp>
      <p:sp>
        <p:nvSpPr>
          <p:cNvPr id="3" name="Subtitle 2">
            <a:extLst>
              <a:ext uri="{FF2B5EF4-FFF2-40B4-BE49-F238E27FC236}">
                <a16:creationId xmlns:a16="http://schemas.microsoft.com/office/drawing/2014/main" id="{ECC59A39-1537-1A4A-C985-17A2D77386AC}"/>
              </a:ext>
            </a:extLst>
          </p:cNvPr>
          <p:cNvSpPr txBox="1">
            <a:spLocks noGrp="1"/>
          </p:cNvSpPr>
          <p:nvPr>
            <p:ph type="subTitle" idx="1"/>
          </p:nvPr>
        </p:nvSpPr>
        <p:spPr>
          <a:xfrm>
            <a:off x="17663163" y="10469880"/>
            <a:ext cx="106683" cy="289563"/>
          </a:xfrm>
        </p:spPr>
        <p:txBody>
          <a:bodyPr/>
          <a:lstStyle/>
          <a:p>
            <a:pPr lvl="0">
              <a:lnSpc>
                <a:spcPct val="30000"/>
              </a:lnSpc>
            </a:pPr>
            <a:r>
              <a:rPr lang="en-GB" sz="100"/>
              <a:t> Isaac becomes distressed when separated from </a:t>
            </a:r>
          </a:p>
          <a:p>
            <a:pPr lvl="0">
              <a:lnSpc>
                <a:spcPct val="30000"/>
              </a:lnSpc>
            </a:pPr>
            <a:r>
              <a:rPr lang="en-GB" sz="100"/>
              <a:t>theory </a:t>
            </a:r>
          </a:p>
          <a:p>
            <a:pPr lvl="0">
              <a:lnSpc>
                <a:spcPct val="30000"/>
              </a:lnSpc>
            </a:pPr>
            <a:endParaRPr lang="en-GB" sz="100"/>
          </a:p>
        </p:txBody>
      </p:sp>
      <p:sp>
        <p:nvSpPr>
          <p:cNvPr id="4" name="TextBox 6">
            <a:extLst>
              <a:ext uri="{FF2B5EF4-FFF2-40B4-BE49-F238E27FC236}">
                <a16:creationId xmlns:a16="http://schemas.microsoft.com/office/drawing/2014/main" id="{BA33AD58-D51D-C739-35FC-E06D5EBB2D6E}"/>
              </a:ext>
            </a:extLst>
          </p:cNvPr>
          <p:cNvSpPr txBox="1"/>
          <p:nvPr/>
        </p:nvSpPr>
        <p:spPr>
          <a:xfrm>
            <a:off x="0" y="-792483"/>
            <a:ext cx="11944350" cy="8202442"/>
          </a:xfrm>
          <a:prstGeom prst="rect">
            <a:avLst/>
          </a:prstGeom>
          <a:noFill/>
          <a:ln cap="flat">
            <a:noFill/>
          </a:ln>
        </p:spPr>
        <p:txBody>
          <a:bodyPr vert="horz" wrap="square" lIns="91440" tIns="45720" rIns="91440" bIns="45720" anchor="t" anchorCtr="0" compatLnSpc="1">
            <a:spAutoFit/>
          </a:bodyPr>
          <a:lstStyle/>
          <a:p>
            <a:pPr marL="0" marR="0" lvl="0" indent="0" algn="l" defTabSz="457200" rtl="0" fontAlgn="auto" hangingPunct="1">
              <a:lnSpc>
                <a:spcPct val="115000"/>
              </a:lnSpc>
              <a:spcBef>
                <a:spcPts val="0"/>
              </a:spcBef>
              <a:spcAft>
                <a:spcPts val="800"/>
              </a:spcAft>
              <a:buNone/>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Aptos" pitchFamily="34"/>
                <a:ea typeface="Aptos" pitchFamily="34"/>
                <a:cs typeface="Times New Roman" pitchFamily="18"/>
              </a:rPr>
              <a:t>Reference</a:t>
            </a:r>
          </a:p>
          <a:p>
            <a:pPr marL="0" marR="0" lvl="0" indent="0" algn="l" defTabSz="457200" rtl="0" fontAlgn="auto" hangingPunct="1">
              <a:lnSpc>
                <a:spcPct val="115000"/>
              </a:lnSpc>
              <a:spcBef>
                <a:spcPts val="0"/>
              </a:spcBef>
              <a:spcAft>
                <a:spcPts val="800"/>
              </a:spcAft>
              <a:buNone/>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Aptos" pitchFamily="34"/>
                <a:ea typeface="Aptos" pitchFamily="34"/>
                <a:cs typeface="Times New Roman" pitchFamily="18"/>
              </a:rPr>
              <a:t> </a:t>
            </a:r>
          </a:p>
          <a:p>
            <a:pPr marL="0" marR="0" lvl="0" indent="0" algn="l" defTabSz="457200" rtl="0" fontAlgn="auto" hangingPunct="1">
              <a:lnSpc>
                <a:spcPct val="115000"/>
              </a:lnSpc>
              <a:spcBef>
                <a:spcPts val="0"/>
              </a:spcBef>
              <a:spcAft>
                <a:spcPts val="800"/>
              </a:spcAft>
              <a:buNone/>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Aptos" pitchFamily="34"/>
                <a:ea typeface="Aptos" pitchFamily="34"/>
                <a:cs typeface="Times New Roman" pitchFamily="18"/>
              </a:rPr>
              <a:t>1. Bowlby, J. (1969) Attachment and Loss: Volume 1 – Attachment. London: Hogarth Press. The original foundational text of attachment theory.</a:t>
            </a:r>
          </a:p>
          <a:p>
            <a:pPr marL="0" marR="0" lvl="0" indent="0" algn="l" defTabSz="457200" rtl="0" fontAlgn="auto" hangingPunct="1">
              <a:lnSpc>
                <a:spcPct val="115000"/>
              </a:lnSpc>
              <a:spcBef>
                <a:spcPts val="0"/>
              </a:spcBef>
              <a:spcAft>
                <a:spcPts val="800"/>
              </a:spcAft>
              <a:buNone/>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Aptos" pitchFamily="34"/>
                <a:ea typeface="Aptos" pitchFamily="34"/>
                <a:cs typeface="Times New Roman" pitchFamily="18"/>
              </a:rPr>
              <a:t> </a:t>
            </a:r>
          </a:p>
          <a:p>
            <a:pPr marL="0" marR="0" lvl="0" indent="0" algn="l" defTabSz="457200" rtl="0" fontAlgn="auto" hangingPunct="1">
              <a:lnSpc>
                <a:spcPct val="115000"/>
              </a:lnSpc>
              <a:spcBef>
                <a:spcPts val="0"/>
              </a:spcBef>
              <a:spcAft>
                <a:spcPts val="800"/>
              </a:spcAft>
              <a:buNone/>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Aptos" pitchFamily="34"/>
                <a:ea typeface="Aptos" pitchFamily="34"/>
                <a:cs typeface="Times New Roman" pitchFamily="18"/>
              </a:rPr>
              <a:t>2. Ainsworth, M.D.S., Belhar, M.C., Waters, E. and Wall, S. (1978) Patterns of Attachment: A Psychological Study of the Strange Situation. Hillsdale: Erlbaum. Key research that defined secure and insecure attachment types.</a:t>
            </a:r>
          </a:p>
          <a:p>
            <a:pPr marL="0" marR="0" lvl="0" indent="0" algn="l" defTabSz="457200" rtl="0" fontAlgn="auto" hangingPunct="1">
              <a:lnSpc>
                <a:spcPct val="115000"/>
              </a:lnSpc>
              <a:spcBef>
                <a:spcPts val="0"/>
              </a:spcBef>
              <a:spcAft>
                <a:spcPts val="800"/>
              </a:spcAft>
              <a:buNone/>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Aptos" pitchFamily="34"/>
                <a:ea typeface="Aptos" pitchFamily="34"/>
                <a:cs typeface="Times New Roman" pitchFamily="18"/>
              </a:rPr>
              <a:t> </a:t>
            </a:r>
          </a:p>
          <a:p>
            <a:pPr marL="0" marR="0" lvl="0" indent="0" algn="l" defTabSz="457200" rtl="0" fontAlgn="auto" hangingPunct="1">
              <a:lnSpc>
                <a:spcPct val="115000"/>
              </a:lnSpc>
              <a:spcBef>
                <a:spcPts val="0"/>
              </a:spcBef>
              <a:spcAft>
                <a:spcPts val="800"/>
              </a:spcAft>
              <a:buNone/>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Aptos" pitchFamily="34"/>
                <a:ea typeface="Aptos" pitchFamily="34"/>
                <a:cs typeface="Times New Roman" pitchFamily="18"/>
              </a:rPr>
              <a:t>3. Department for Education (2024) Statutory Framework for the Early Years Foundation Stage. London: DfE. Official UK guidance linking relationships, security and child development.</a:t>
            </a:r>
          </a:p>
          <a:p>
            <a:pPr marL="0" marR="0" lvl="0" indent="0" algn="l" defTabSz="457200" rtl="0" fontAlgn="auto" hangingPunct="1">
              <a:lnSpc>
                <a:spcPct val="115000"/>
              </a:lnSpc>
              <a:spcBef>
                <a:spcPts val="0"/>
              </a:spcBef>
              <a:spcAft>
                <a:spcPts val="800"/>
              </a:spcAft>
              <a:buNone/>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Aptos" pitchFamily="34"/>
                <a:ea typeface="Aptos" pitchFamily="34"/>
                <a:cs typeface="Times New Roman" pitchFamily="18"/>
              </a:rPr>
              <a:t> </a:t>
            </a:r>
          </a:p>
          <a:p>
            <a:pPr marL="0" marR="0" lvl="0" indent="0" algn="l" defTabSz="457200" rtl="0" fontAlgn="auto" hangingPunct="1">
              <a:lnSpc>
                <a:spcPct val="115000"/>
              </a:lnSpc>
              <a:spcBef>
                <a:spcPts val="0"/>
              </a:spcBef>
              <a:spcAft>
                <a:spcPts val="800"/>
              </a:spcAft>
              <a:buNone/>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Aptos" pitchFamily="34"/>
                <a:ea typeface="Aptos" pitchFamily="34"/>
                <a:cs typeface="Times New Roman" pitchFamily="18"/>
              </a:rPr>
              <a:t>4. Gerhardt, S. (2015) Why Love Matters: How Affection Shapes a Baby’s Brain. London: Routledge. Evidence-based explanation of how early care and stress affect brain and emotional development.</a:t>
            </a:r>
          </a:p>
          <a:p>
            <a:pPr marL="0" marR="0" lvl="0" indent="0" algn="l" defTabSz="457200" rtl="0" fontAlgn="auto" hangingPunct="1">
              <a:lnSpc>
                <a:spcPct val="115000"/>
              </a:lnSpc>
              <a:spcBef>
                <a:spcPts val="0"/>
              </a:spcBef>
              <a:spcAft>
                <a:spcPts val="800"/>
              </a:spcAft>
              <a:buNone/>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Aptos" pitchFamily="34"/>
                <a:ea typeface="Aptos" pitchFamily="34"/>
                <a:cs typeface="Times New Roman" pitchFamily="18"/>
              </a:rPr>
              <a:t> </a:t>
            </a:r>
          </a:p>
          <a:p>
            <a:pPr marL="0" marR="0" lvl="0" indent="0" algn="l" defTabSz="457200" rtl="0" fontAlgn="auto" hangingPunct="1">
              <a:lnSpc>
                <a:spcPct val="115000"/>
              </a:lnSpc>
              <a:spcBef>
                <a:spcPts val="0"/>
              </a:spcBef>
              <a:spcAft>
                <a:spcPts val="800"/>
              </a:spcAft>
              <a:buNone/>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Aptos" pitchFamily="34"/>
                <a:ea typeface="Aptos" pitchFamily="34"/>
                <a:cs typeface="Times New Roman" pitchFamily="18"/>
              </a:rPr>
              <a:t>5. Howe, D. (2011) Attachment Across the Life course. Basingstoke: Palgrave Macmillan. Applied theory showing how early attachment shapes social, emotional and cognitive growth.</a:t>
            </a:r>
          </a:p>
          <a:p>
            <a:pPr marL="0" marR="0" lvl="0" indent="0" algn="l" defTabSz="457200" rtl="0" fontAlgn="auto" hangingPunct="1">
              <a:lnSpc>
                <a:spcPct val="115000"/>
              </a:lnSpc>
              <a:spcBef>
                <a:spcPts val="0"/>
              </a:spcBef>
              <a:spcAft>
                <a:spcPts val="800"/>
              </a:spcAft>
              <a:buNone/>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Aptos" pitchFamily="34"/>
                <a:ea typeface="Aptos" pitchFamily="34"/>
                <a:cs typeface="Times New Roman" pitchFamily="18"/>
              </a:rPr>
              <a:t> </a:t>
            </a:r>
          </a:p>
          <a:p>
            <a:pPr marL="0" marR="0" lvl="0" indent="0" algn="l" defTabSz="457200" rtl="0" fontAlgn="auto" hangingPunct="1">
              <a:lnSpc>
                <a:spcPct val="115000"/>
              </a:lnSpc>
              <a:spcBef>
                <a:spcPts val="0"/>
              </a:spcBef>
              <a:spcAft>
                <a:spcPts val="800"/>
              </a:spcAft>
              <a:buNone/>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Aptos" pitchFamily="34"/>
                <a:ea typeface="Aptos" pitchFamily="34"/>
                <a:cs typeface="Times New Roman" pitchFamily="18"/>
              </a:rPr>
              <a:t>6. Schaffer, H.R. (2004) Introducing Child Psychology. Oxford: Blackwell. Trusted textbook covering lifespan development, nature/nurture and social interaction.</a:t>
            </a:r>
          </a:p>
          <a:p>
            <a:pPr marL="0" marR="0" lvl="0" indent="0" algn="l" defTabSz="457200" rtl="0" fontAlgn="auto" hangingPunct="1">
              <a:lnSpc>
                <a:spcPct val="115000"/>
              </a:lnSpc>
              <a:spcBef>
                <a:spcPts val="0"/>
              </a:spcBef>
              <a:spcAft>
                <a:spcPts val="80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Aptos" pitchFamily="34"/>
              <a:ea typeface="Aptos" pitchFamily="34"/>
              <a:cs typeface="Times New Roman" pitchFamily="18"/>
            </a:endParaRPr>
          </a:p>
          <a:p>
            <a:pPr marL="0" marR="0" lvl="0" indent="0" algn="l" defTabSz="457200" rtl="0" fontAlgn="auto" hangingPunct="1">
              <a:lnSpc>
                <a:spcPct val="115000"/>
              </a:lnSpc>
              <a:spcBef>
                <a:spcPts val="0"/>
              </a:spcBef>
              <a:spcAft>
                <a:spcPts val="800"/>
              </a:spcAft>
              <a:buNone/>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Aptos" pitchFamily="34"/>
                <a:ea typeface="Aptos" pitchFamily="34"/>
                <a:cs typeface="Times New Roman" pitchFamily="18"/>
              </a:rPr>
              <a:t> </a:t>
            </a:r>
          </a:p>
        </p:txBody>
      </p:sp>
    </p:spTree>
  </p:cSld>
  <p:clrMapOvr>
    <a:masterClrMapping/>
  </p:clrMapOvr>
</p:sld>
</file>

<file path=ppt/theme/theme1.xml><?xml version="1.0" encoding="utf-8"?>
<a:theme xmlns:a="http://schemas.openxmlformats.org/drawingml/2006/main" name="Ion">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Ion</Template>
  <TotalTime>0</TotalTime>
  <Words>4454</Words>
  <Application>Microsoft Office PowerPoint</Application>
  <PresentationFormat>Widescreen</PresentationFormat>
  <Paragraphs>251</Paragraphs>
  <Slides>40</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40</vt:i4>
      </vt:variant>
    </vt:vector>
  </HeadingPairs>
  <TitlesOfParts>
    <vt:vector size="46" baseType="lpstr">
      <vt:lpstr>Aptos</vt:lpstr>
      <vt:lpstr>Arial</vt:lpstr>
      <vt:lpstr>Century Gothic</vt:lpstr>
      <vt:lpstr>Segoe UI Emoji</vt:lpstr>
      <vt:lpstr>Wingdings 3</vt:lpstr>
      <vt:lpstr>Ion</vt:lpstr>
      <vt:lpstr> LIDIYA BERHANE STUDENT ID 2506206 COURSE HEALTH AND SOCIAL CARE LECTURE NADDON [MODULE LEAD] LCHS4010 PRABJOT SAHOTA INSTITUTION BIRMINGHAMUBMISSION DATE 15/06/2026 </vt:lpstr>
      <vt:lpstr>Isaac is a four-year-old child attending a Children’s Centre in London. He lives with his mother, who is a single parent experiencing post-natal depression and has limited social support. The family has recently moved to London and Isaac has experienced several disruptions in his childcare arrangements over the last two years. Staff at the centre have noticed that Isaac is often quiet and withdrawn during free play. He becomes distressed when separated from his mother, has delays in language development, and struggles to engage in group activities. His mother also reports that he is very clingy and rarely plays independently   </vt:lpstr>
      <vt:lpstr> </vt:lpstr>
      <vt:lpstr>    </vt:lpstr>
      <vt:lpstr>PowerPoint Presentation</vt:lpstr>
      <vt:lpstr>    </vt:lpstr>
      <vt:lpstr>    </vt:lpstr>
      <vt:lpstr>    </vt:lpstr>
      <vt:lpstr>    </vt:lpstr>
      <vt:lpstr>    </vt:lpstr>
      <vt:lpstr>    </vt:lpstr>
      <vt:lpstr>    </vt:lpstr>
      <vt:lpstr>    </vt:lpstr>
      <vt:lpstr>    </vt:lpstr>
      <vt:lpstr>PowerPoint Presentation</vt:lpstr>
      <vt:lpstr>    </vt:lpstr>
      <vt:lpstr>    </vt:lpstr>
      <vt:lpstr>    </vt:lpstr>
      <vt:lpstr>    </vt:lpstr>
      <vt:lpstr>    </vt:lpstr>
      <vt:lpstr>    </vt:lpstr>
      <vt:lpstr>    </vt:lpstr>
      <vt:lpstr>    </vt:lpstr>
      <vt:lpstr>    </vt:lpstr>
      <vt:lpstr>    </vt:lpstr>
      <vt:lpstr>    </vt:lpstr>
      <vt:lpstr>    </vt:lpstr>
      <vt:lpstr>    </vt:lpstr>
      <vt:lpstr>    </vt:lpstr>
      <vt:lpstr>    </vt:lpstr>
      <vt:lpstr>    </vt:lpstr>
      <vt:lpstr>    </vt:lpstr>
      <vt:lpstr>    </vt:lpstr>
      <vt:lpstr>    </vt:lpstr>
      <vt:lpstr>    </vt:lpstr>
      <vt:lpstr>    </vt:lpstr>
      <vt:lpstr>    </vt:lpstr>
      <vt:lpstr>    </vt:lpstr>
      <vt:lpstr>    </vt:lpstr>
      <vt:lpstr>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Lidiya Berhane (2506206)</dc:creator>
  <cp:lastModifiedBy>Lidiya Berhane (2506206)</cp:lastModifiedBy>
  <cp:revision>10</cp:revision>
  <dcterms:created xsi:type="dcterms:W3CDTF">2026-06-14T09:07:53Z</dcterms:created>
  <dcterms:modified xsi:type="dcterms:W3CDTF">2026-06-20T08:28:38Z</dcterms:modified>
</cp:coreProperties>
</file>