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9"/>
  </p:notesMasterIdLst>
  <p:sldIdLst>
    <p:sldId id="256" r:id="rId5"/>
    <p:sldId id="257" r:id="rId6"/>
    <p:sldId id="274" r:id="rId7"/>
    <p:sldId id="258" r:id="rId8"/>
    <p:sldId id="259" r:id="rId9"/>
    <p:sldId id="260" r:id="rId10"/>
    <p:sldId id="270" r:id="rId11"/>
    <p:sldId id="271" r:id="rId12"/>
    <p:sldId id="261" r:id="rId13"/>
    <p:sldId id="262" r:id="rId14"/>
    <p:sldId id="263" r:id="rId15"/>
    <p:sldId id="264" r:id="rId16"/>
    <p:sldId id="277" r:id="rId17"/>
    <p:sldId id="265" r:id="rId18"/>
    <p:sldId id="273" r:id="rId19"/>
    <p:sldId id="266" r:id="rId20"/>
    <p:sldId id="267" r:id="rId21"/>
    <p:sldId id="268" r:id="rId22"/>
    <p:sldId id="269" r:id="rId23"/>
    <p:sldId id="276" r:id="rId24"/>
    <p:sldId id="275" r:id="rId25"/>
    <p:sldId id="278" r:id="rId26"/>
    <p:sldId id="279"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EC8791-BE08-4761-BCEA-D67C1C082238}" v="293" dt="2023-11-17T23:44:25.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81" autoAdjust="0"/>
    <p:restoredTop sz="95033" autoAdjust="0"/>
  </p:normalViewPr>
  <p:slideViewPr>
    <p:cSldViewPr snapToGrid="0">
      <p:cViewPr varScale="1">
        <p:scale>
          <a:sx n="78" d="100"/>
          <a:sy n="78" d="100"/>
        </p:scale>
        <p:origin x="163" y="72"/>
      </p:cViewPr>
      <p:guideLst/>
    </p:cSldViewPr>
  </p:slideViewPr>
  <p:outlineViewPr>
    <p:cViewPr>
      <p:scale>
        <a:sx n="33" d="100"/>
        <a:sy n="33" d="100"/>
      </p:scale>
      <p:origin x="0" y="-6629"/>
    </p:cViewPr>
  </p:outlineViewPr>
  <p:notesTextViewPr>
    <p:cViewPr>
      <p:scale>
        <a:sx n="1" d="1"/>
        <a:sy n="1" d="1"/>
      </p:scale>
      <p:origin x="0" y="0"/>
    </p:cViewPr>
  </p:notesTextViewPr>
  <p:sorterViewPr>
    <p:cViewPr>
      <p:scale>
        <a:sx n="100" d="100"/>
        <a:sy n="100" d="100"/>
      </p:scale>
      <p:origin x="0" y="-1315"/>
    </p:cViewPr>
  </p:sorterViewPr>
  <p:notesViewPr>
    <p:cSldViewPr snapToGrid="0">
      <p:cViewPr>
        <p:scale>
          <a:sx n="100" d="100"/>
          <a:sy n="100" d="100"/>
        </p:scale>
        <p:origin x="2400" y="-214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69B19-2E4F-4B1B-AD25-C4158936D0B9}" type="datetimeFigureOut">
              <a:rPr lang="en-GB" smtClean="0"/>
              <a:t>16/11/2023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F99DE6-5933-4E4D-B6A7-3BB788AF26A6}" type="slidenum">
              <a:rPr lang="en-GB" smtClean="0"/>
              <a:t>‹#›</a:t>
            </a:fld>
            <a:endParaRPr lang="en-GB"/>
          </a:p>
        </p:txBody>
      </p:sp>
    </p:spTree>
    <p:extLst>
      <p:ext uri="{BB962C8B-B14F-4D97-AF65-F5344CB8AC3E}">
        <p14:creationId xmlns:p14="http://schemas.microsoft.com/office/powerpoint/2010/main" val="2262740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1</a:t>
            </a:fld>
            <a:endParaRPr lang="en-GB"/>
          </a:p>
        </p:txBody>
      </p:sp>
    </p:spTree>
    <p:extLst>
      <p:ext uri="{BB962C8B-B14F-4D97-AF65-F5344CB8AC3E}">
        <p14:creationId xmlns:p14="http://schemas.microsoft.com/office/powerpoint/2010/main" val="3208651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2</a:t>
            </a:fld>
            <a:endParaRPr lang="en-GB"/>
          </a:p>
        </p:txBody>
      </p:sp>
    </p:spTree>
    <p:extLst>
      <p:ext uri="{BB962C8B-B14F-4D97-AF65-F5344CB8AC3E}">
        <p14:creationId xmlns:p14="http://schemas.microsoft.com/office/powerpoint/2010/main" val="499350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by Gasser </a:t>
            </a:r>
            <a:r>
              <a:rPr lang="en-GB" i="1" dirty="0"/>
              <a:t>et al.,</a:t>
            </a:r>
            <a:r>
              <a:rPr lang="en-GB" dirty="0"/>
              <a:t> (2020) and Ting </a:t>
            </a:r>
            <a:r>
              <a:rPr lang="en-GB" i="1" dirty="0"/>
              <a:t>et al., </a:t>
            </a:r>
            <a:r>
              <a:rPr lang="en-GB" dirty="0"/>
              <a:t>(2020), a digital tool is an application or piece of software that helps share information electronically.  This can be by an organisation or an individual. The range of what a digital tool can be is vast, ranging from development software, online banking, word processing, trading platforms or social and connectivity purposes.</a:t>
            </a:r>
          </a:p>
        </p:txBody>
      </p:sp>
      <p:sp>
        <p:nvSpPr>
          <p:cNvPr id="4" name="Slide Number Placeholder 3"/>
          <p:cNvSpPr>
            <a:spLocks noGrp="1"/>
          </p:cNvSpPr>
          <p:nvPr>
            <p:ph type="sldNum" sz="quarter" idx="5"/>
          </p:nvPr>
        </p:nvSpPr>
        <p:spPr/>
        <p:txBody>
          <a:bodyPr/>
          <a:lstStyle/>
          <a:p>
            <a:fld id="{1DF99DE6-5933-4E4D-B6A7-3BB788AF26A6}" type="slidenum">
              <a:rPr lang="en-GB" smtClean="0"/>
              <a:t>3</a:t>
            </a:fld>
            <a:endParaRPr lang="en-GB"/>
          </a:p>
        </p:txBody>
      </p:sp>
    </p:spTree>
    <p:extLst>
      <p:ext uri="{BB962C8B-B14F-4D97-AF65-F5344CB8AC3E}">
        <p14:creationId xmlns:p14="http://schemas.microsoft.com/office/powerpoint/2010/main" val="4250783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viva will discuss how digital technologies have helped and developed the elderly community within the times of the covid-19 pandemic up to the present day.  The reasoning behind the choosing of the elderly community is that as </a:t>
            </a:r>
            <a:r>
              <a:rPr lang="en-GB" dirty="0" err="1"/>
              <a:t>Seifort</a:t>
            </a:r>
            <a:r>
              <a:rPr lang="en-GB" dirty="0"/>
              <a:t>, Cotton and Xie (2021) explain, the elderly community were immensely affected by the social and interactive exclusion due to the isolation from covid-19 pandemic.  Armitage and </a:t>
            </a:r>
            <a:r>
              <a:rPr lang="en-GB" dirty="0" err="1"/>
              <a:t>Nellums</a:t>
            </a:r>
            <a:r>
              <a:rPr lang="en-GB" dirty="0"/>
              <a:t> (2020) express that as many of the elder population were informed to shield to protect their health by the government, this then led to a serious public health concern regarding co-morbidities and mental health problems such as depression and anxiety.</a:t>
            </a:r>
          </a:p>
        </p:txBody>
      </p:sp>
      <p:sp>
        <p:nvSpPr>
          <p:cNvPr id="4" name="Slide Number Placeholder 3"/>
          <p:cNvSpPr>
            <a:spLocks noGrp="1"/>
          </p:cNvSpPr>
          <p:nvPr>
            <p:ph type="sldNum" sz="quarter" idx="5"/>
          </p:nvPr>
        </p:nvSpPr>
        <p:spPr/>
        <p:txBody>
          <a:bodyPr/>
          <a:lstStyle/>
          <a:p>
            <a:fld id="{1DF99DE6-5933-4E4D-B6A7-3BB788AF26A6}" type="slidenum">
              <a:rPr lang="en-GB" smtClean="0"/>
              <a:t>4</a:t>
            </a:fld>
            <a:endParaRPr lang="en-GB"/>
          </a:p>
        </p:txBody>
      </p:sp>
    </p:spTree>
    <p:extLst>
      <p:ext uri="{BB962C8B-B14F-4D97-AF65-F5344CB8AC3E}">
        <p14:creationId xmlns:p14="http://schemas.microsoft.com/office/powerpoint/2010/main" val="3394653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Hutchings (2020) states that due to the disruption from the Covid-19 pandemic, face to face services became limited and remote appointments and remote health-care working increased significantly, expressing that there was an increase of use on the NHS App and e-prescription services.  This also affected any recreational and support groups that individuals from the elderly community may have attended pre-covid-19 times, some of these groups went online whilst some of them were stopped completely due to only being able to be executed face to face.</a:t>
            </a:r>
          </a:p>
        </p:txBody>
      </p:sp>
      <p:sp>
        <p:nvSpPr>
          <p:cNvPr id="4" name="Slide Number Placeholder 3"/>
          <p:cNvSpPr>
            <a:spLocks noGrp="1"/>
          </p:cNvSpPr>
          <p:nvPr>
            <p:ph type="sldNum" sz="quarter" idx="5"/>
          </p:nvPr>
        </p:nvSpPr>
        <p:spPr/>
        <p:txBody>
          <a:bodyPr/>
          <a:lstStyle/>
          <a:p>
            <a:fld id="{1DF99DE6-5933-4E4D-B6A7-3BB788AF26A6}" type="slidenum">
              <a:rPr lang="en-GB" smtClean="0"/>
              <a:t>5</a:t>
            </a:fld>
            <a:endParaRPr lang="en-GB"/>
          </a:p>
        </p:txBody>
      </p:sp>
    </p:spTree>
    <p:extLst>
      <p:ext uri="{BB962C8B-B14F-4D97-AF65-F5344CB8AC3E}">
        <p14:creationId xmlns:p14="http://schemas.microsoft.com/office/powerpoint/2010/main" val="165763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Litchfield, Shukla and Greenfield (2021) discuss that the utilisation of digital health could be detrimental to certain group users such as the elderly, vulnerable patients and ethnic minorities; conversing that this could cause a divide with these groups receiving the correct care due to digital literacy and lack of access.  The World Health Organisation (2023) define digital health as digital technologies and innovations that improve health of the populations</a:t>
            </a:r>
          </a:p>
        </p:txBody>
      </p:sp>
      <p:sp>
        <p:nvSpPr>
          <p:cNvPr id="4" name="Slide Number Placeholder 3"/>
          <p:cNvSpPr>
            <a:spLocks noGrp="1"/>
          </p:cNvSpPr>
          <p:nvPr>
            <p:ph type="sldNum" sz="quarter" idx="5"/>
          </p:nvPr>
        </p:nvSpPr>
        <p:spPr/>
        <p:txBody>
          <a:bodyPr/>
          <a:lstStyle/>
          <a:p>
            <a:fld id="{1DF99DE6-5933-4E4D-B6A7-3BB788AF26A6}" type="slidenum">
              <a:rPr lang="en-GB" smtClean="0"/>
              <a:t>6</a:t>
            </a:fld>
            <a:endParaRPr lang="en-GB"/>
          </a:p>
        </p:txBody>
      </p:sp>
    </p:spTree>
    <p:extLst>
      <p:ext uri="{BB962C8B-B14F-4D97-AF65-F5344CB8AC3E}">
        <p14:creationId xmlns:p14="http://schemas.microsoft.com/office/powerpoint/2010/main" val="1823917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Office for National Statistics (ONS) (2019) state that whilst looking at Figure One, it is clear to see that individuals over the age of 75 years of age make up half of the proportion of adults who are non-internet users in 2018.</a:t>
            </a:r>
          </a:p>
          <a:p>
            <a:r>
              <a:rPr lang="en-GB" dirty="0"/>
              <a:t>When looking at Figure Two, there is a distinctive and clear divide between age range users and obtaining internet services in their households.  Single adults aged 65 years and older make up 41% of households with no internet connection, However households with two adults aged 65 years and older make up 13%.  This shows us that elderly adults who live alone are a lot less likely to have internet services, thus meaning that they ultimately may then lack the use of online services such as healthcare resources and social and shopping aspects.</a:t>
            </a:r>
          </a:p>
        </p:txBody>
      </p:sp>
      <p:sp>
        <p:nvSpPr>
          <p:cNvPr id="4" name="Slide Number Placeholder 3"/>
          <p:cNvSpPr>
            <a:spLocks noGrp="1"/>
          </p:cNvSpPr>
          <p:nvPr>
            <p:ph type="sldNum" sz="quarter" idx="5"/>
          </p:nvPr>
        </p:nvSpPr>
        <p:spPr/>
        <p:txBody>
          <a:bodyPr/>
          <a:lstStyle/>
          <a:p>
            <a:fld id="{1DF99DE6-5933-4E4D-B6A7-3BB788AF26A6}" type="slidenum">
              <a:rPr lang="en-GB" smtClean="0"/>
              <a:t>7</a:t>
            </a:fld>
            <a:endParaRPr lang="en-GB"/>
          </a:p>
        </p:txBody>
      </p:sp>
    </p:spTree>
    <p:extLst>
      <p:ext uri="{BB962C8B-B14F-4D97-AF65-F5344CB8AC3E}">
        <p14:creationId xmlns:p14="http://schemas.microsoft.com/office/powerpoint/2010/main" val="1624924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 UK (2022) express that from 2022 to 2025 the UK’s telephone network is completely being upgraded from the analogue system.  This could effect the elderly community as if they have older devices in their homes such as, older telephones, aid systems, burglar alarms and fax machines and landlines, they would need to replace these due to the older devices not being able to work on the new system called Voice over Internet Protocol or VoIP.</a:t>
            </a:r>
          </a:p>
          <a:p>
            <a:r>
              <a:rPr lang="en-GB" dirty="0"/>
              <a:t>Mubarak and Suomi (2022) state that digital divide between the elderly community and the younger generations is called the grey digital divide, stating that the research shows that the elderly community are being left behind due to the lack of digital skills and confidence, which can leave them facing social exclusion as they may not be able to book tickets, renew bus cards or even down to claiming age related benefits as this is all done online now.</a:t>
            </a:r>
          </a:p>
          <a:p>
            <a:r>
              <a:rPr lang="en-GB" kern="100" dirty="0" err="1">
                <a:solidFill>
                  <a:srgbClr val="222222"/>
                </a:solidFill>
                <a:effectLst/>
                <a:ea typeface="Calibri" panose="020F0502020204030204" pitchFamily="34" charset="0"/>
                <a:cs typeface="Times New Roman" panose="02020603050405020304" pitchFamily="18" charset="0"/>
              </a:rPr>
              <a:t>Holgersson</a:t>
            </a:r>
            <a:r>
              <a:rPr lang="en-GB" kern="100" dirty="0">
                <a:solidFill>
                  <a:srgbClr val="222222"/>
                </a:solidFill>
                <a:effectLst/>
                <a:ea typeface="Calibri" panose="020F0502020204030204" pitchFamily="34" charset="0"/>
                <a:cs typeface="Times New Roman" panose="02020603050405020304" pitchFamily="18" charset="0"/>
              </a:rPr>
              <a:t>, </a:t>
            </a:r>
            <a:r>
              <a:rPr lang="en-GB" kern="100" dirty="0" err="1">
                <a:solidFill>
                  <a:srgbClr val="222222"/>
                </a:solidFill>
                <a:effectLst/>
                <a:ea typeface="Calibri" panose="020F0502020204030204" pitchFamily="34" charset="0"/>
                <a:cs typeface="Times New Roman" panose="02020603050405020304" pitchFamily="18" charset="0"/>
              </a:rPr>
              <a:t>Kävrestad</a:t>
            </a:r>
            <a:r>
              <a:rPr lang="en-GB" kern="100" dirty="0">
                <a:solidFill>
                  <a:srgbClr val="222222"/>
                </a:solidFill>
                <a:effectLst/>
                <a:ea typeface="Calibri" panose="020F0502020204030204" pitchFamily="34" charset="0"/>
                <a:cs typeface="Times New Roman" panose="02020603050405020304" pitchFamily="18" charset="0"/>
              </a:rPr>
              <a:t> and </a:t>
            </a:r>
            <a:r>
              <a:rPr lang="en-GB" kern="100" dirty="0" err="1">
                <a:solidFill>
                  <a:srgbClr val="222222"/>
                </a:solidFill>
                <a:effectLst/>
                <a:ea typeface="Calibri" panose="020F0502020204030204" pitchFamily="34" charset="0"/>
                <a:cs typeface="Times New Roman" panose="02020603050405020304" pitchFamily="18" charset="0"/>
              </a:rPr>
              <a:t>Nohlberg</a:t>
            </a:r>
            <a:r>
              <a:rPr lang="en-GB" kern="100" dirty="0">
                <a:solidFill>
                  <a:srgbClr val="222222"/>
                </a:solidFill>
                <a:effectLst/>
                <a:ea typeface="Calibri" panose="020F0502020204030204" pitchFamily="34" charset="0"/>
                <a:cs typeface="Times New Roman" panose="02020603050405020304" pitchFamily="18" charset="0"/>
              </a:rPr>
              <a:t> (2021) and </a:t>
            </a:r>
            <a:r>
              <a:rPr lang="en-GB" kern="100" dirty="0" err="1">
                <a:solidFill>
                  <a:srgbClr val="222222"/>
                </a:solidFill>
                <a:ea typeface="Calibri" panose="020F0502020204030204" pitchFamily="34" charset="0"/>
                <a:cs typeface="Times New Roman" panose="02020603050405020304" pitchFamily="18" charset="0"/>
              </a:rPr>
              <a:t>F</a:t>
            </a:r>
            <a:r>
              <a:rPr lang="en-GB" kern="100" dirty="0" err="1">
                <a:solidFill>
                  <a:srgbClr val="222222"/>
                </a:solidFill>
                <a:effectLst/>
                <a:ea typeface="Calibri" panose="020F0502020204030204" pitchFamily="34" charset="0"/>
                <a:cs typeface="Times New Roman" panose="02020603050405020304" pitchFamily="18" charset="0"/>
              </a:rPr>
              <a:t>rik</a:t>
            </a:r>
            <a:r>
              <a:rPr lang="en-GB" kern="100" dirty="0">
                <a:solidFill>
                  <a:srgbClr val="222222"/>
                </a:solidFill>
                <a:effectLst/>
                <a:ea typeface="Calibri" panose="020F0502020204030204" pitchFamily="34" charset="0"/>
                <a:cs typeface="Times New Roman" panose="02020603050405020304" pitchFamily="18" charset="0"/>
              </a:rPr>
              <a:t> </a:t>
            </a:r>
            <a:r>
              <a:rPr lang="en-GB" i="1" kern="100" dirty="0">
                <a:solidFill>
                  <a:srgbClr val="222222"/>
                </a:solidFill>
                <a:effectLst/>
                <a:ea typeface="Calibri" panose="020F0502020204030204" pitchFamily="34" charset="0"/>
                <a:cs typeface="Times New Roman" panose="02020603050405020304" pitchFamily="18" charset="0"/>
              </a:rPr>
              <a:t>et al </a:t>
            </a:r>
            <a:r>
              <a:rPr lang="en-GB" kern="100" dirty="0">
                <a:solidFill>
                  <a:srgbClr val="222222"/>
                </a:solidFill>
                <a:effectLst/>
                <a:ea typeface="Calibri" panose="020F0502020204030204" pitchFamily="34" charset="0"/>
                <a:cs typeface="Times New Roman" panose="02020603050405020304" pitchFamily="18" charset="0"/>
              </a:rPr>
              <a:t>(2019) are all in agreeance that it has been documented and researched that the elderly are fearful of the internet and technology due to scams and fraudulent activity.  </a:t>
            </a:r>
            <a:r>
              <a:rPr lang="en-GB" kern="100" dirty="0">
                <a:solidFill>
                  <a:srgbClr val="222222"/>
                </a:solidFill>
                <a:ea typeface="Calibri" panose="020F0502020204030204" pitchFamily="34" charset="0"/>
                <a:cs typeface="Times New Roman" panose="02020603050405020304" pitchFamily="18" charset="0"/>
              </a:rPr>
              <a:t>S</a:t>
            </a:r>
            <a:r>
              <a:rPr lang="en-GB" kern="100" dirty="0">
                <a:solidFill>
                  <a:srgbClr val="222222"/>
                </a:solidFill>
                <a:effectLst/>
                <a:ea typeface="Calibri" panose="020F0502020204030204" pitchFamily="34" charset="0"/>
                <a:cs typeface="Times New Roman" panose="02020603050405020304" pitchFamily="18" charset="0"/>
              </a:rPr>
              <a:t>hang </a:t>
            </a:r>
            <a:r>
              <a:rPr lang="en-GB" i="1" kern="100" dirty="0">
                <a:solidFill>
                  <a:srgbClr val="222222"/>
                </a:solidFill>
                <a:effectLst/>
                <a:ea typeface="Calibri" panose="020F0502020204030204" pitchFamily="34" charset="0"/>
                <a:cs typeface="Times New Roman" panose="02020603050405020304" pitchFamily="18" charset="0"/>
              </a:rPr>
              <a:t>et al</a:t>
            </a:r>
            <a:r>
              <a:rPr lang="en-GB" kern="100" dirty="0">
                <a:solidFill>
                  <a:srgbClr val="222222"/>
                </a:solidFill>
                <a:effectLst/>
                <a:ea typeface="Calibri" panose="020F0502020204030204" pitchFamily="34" charset="0"/>
                <a:cs typeface="Times New Roman" panose="02020603050405020304" pitchFamily="18" charset="0"/>
              </a:rPr>
              <a:t> (2022) disclose that the elderly community are easy targets for online fraud victims, expressing that fraudsters pray on the elderly due to their loneliness and social isolation. Making the elderly community particularly vulnerable in the digital world.</a:t>
            </a:r>
          </a:p>
          <a:p>
            <a:endParaRPr lang="en-GB" kern="100" dirty="0">
              <a:solidFill>
                <a:srgbClr val="222222"/>
              </a:solidFill>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DF99DE6-5933-4E4D-B6A7-3BB788AF26A6}" type="slidenum">
              <a:rPr lang="en-GB" smtClean="0"/>
              <a:t>8</a:t>
            </a:fld>
            <a:endParaRPr lang="en-GB"/>
          </a:p>
        </p:txBody>
      </p:sp>
    </p:spTree>
    <p:extLst>
      <p:ext uri="{BB962C8B-B14F-4D97-AF65-F5344CB8AC3E}">
        <p14:creationId xmlns:p14="http://schemas.microsoft.com/office/powerpoint/2010/main" val="1017204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49832"/>
          </a:xfrm>
        </p:spPr>
        <p:txBody>
          <a:bodyPr/>
          <a:lstStyle/>
          <a:p>
            <a:r>
              <a:rPr lang="en-GB" dirty="0"/>
              <a:t>Current digital tools that aid the elderly community development as discussed by Xie </a:t>
            </a:r>
            <a:r>
              <a:rPr lang="en-GB" i="1" dirty="0"/>
              <a:t>et al.,</a:t>
            </a:r>
            <a:r>
              <a:rPr lang="en-GB" i="0" dirty="0"/>
              <a:t> (2021) are E-health and digital health such as Ask </a:t>
            </a:r>
            <a:r>
              <a:rPr lang="en-GB" i="0" dirty="0" err="1"/>
              <a:t>MyGP</a:t>
            </a:r>
            <a:r>
              <a:rPr lang="en-GB" i="0" dirty="0"/>
              <a:t>, The NHS App and booking healthcare appointments online, services that aid the elderlies digital literacy, such as shopping cyber security and social media apps as well as online support chat groups and pages to provide support, help and company.  Also apps like teams, zoom and </a:t>
            </a:r>
            <a:r>
              <a:rPr lang="en-GB" i="0" dirty="0" err="1"/>
              <a:t>facebook</a:t>
            </a:r>
            <a:r>
              <a:rPr lang="en-GB" i="0" dirty="0"/>
              <a:t> portal and recreational groups.</a:t>
            </a:r>
          </a:p>
          <a:p>
            <a:r>
              <a:rPr lang="en-GB" dirty="0" err="1">
                <a:effectLst/>
                <a:ea typeface="Calibri" panose="020F0502020204030204" pitchFamily="34" charset="0"/>
              </a:rPr>
              <a:t>Bonnechère</a:t>
            </a:r>
            <a:r>
              <a:rPr lang="en-GB" dirty="0">
                <a:effectLst/>
                <a:ea typeface="Calibri" panose="020F0502020204030204" pitchFamily="34" charset="0"/>
              </a:rPr>
              <a:t> </a:t>
            </a:r>
            <a:r>
              <a:rPr lang="en-GB" i="1" dirty="0">
                <a:effectLst/>
                <a:ea typeface="Calibri" panose="020F0502020204030204" pitchFamily="34" charset="0"/>
              </a:rPr>
              <a:t>et al., </a:t>
            </a:r>
            <a:r>
              <a:rPr lang="en-GB" dirty="0">
                <a:effectLst/>
                <a:ea typeface="Calibri" panose="020F0502020204030204" pitchFamily="34" charset="0"/>
              </a:rPr>
              <a:t>(2021) and Meltzer </a:t>
            </a:r>
            <a:r>
              <a:rPr lang="en-GB" i="1" dirty="0">
                <a:effectLst/>
                <a:ea typeface="Calibri" panose="020F0502020204030204" pitchFamily="34" charset="0"/>
              </a:rPr>
              <a:t>et al., </a:t>
            </a:r>
            <a:r>
              <a:rPr lang="en-GB" dirty="0">
                <a:effectLst/>
                <a:ea typeface="Calibri" panose="020F0502020204030204" pitchFamily="34" charset="0"/>
              </a:rPr>
              <a:t>(2023) are both under the similar outcome that Brain training apps and games can improve cognitive performance in the elderly, Also adding that the mental stimulation can improve processing speeds in older adults as well as improvement of memory loss and to  help delay th</a:t>
            </a:r>
            <a:r>
              <a:rPr lang="en-GB" dirty="0">
                <a:ea typeface="Calibri" panose="020F0502020204030204" pitchFamily="34" charset="0"/>
              </a:rPr>
              <a:t>e early onset of dementia.</a:t>
            </a:r>
          </a:p>
          <a:p>
            <a:r>
              <a:rPr lang="en-GB" i="0" dirty="0"/>
              <a:t>Sanfilippo and </a:t>
            </a:r>
            <a:r>
              <a:rPr lang="en-GB" i="0" dirty="0" err="1"/>
              <a:t>Pacchierotti</a:t>
            </a:r>
            <a:r>
              <a:rPr lang="en-GB" i="0" dirty="0"/>
              <a:t> (2018), Al-</a:t>
            </a:r>
            <a:r>
              <a:rPr lang="en-GB" i="0" dirty="0" err="1"/>
              <a:t>Khafjiy</a:t>
            </a:r>
            <a:r>
              <a:rPr lang="en-GB" i="0" dirty="0"/>
              <a:t> </a:t>
            </a:r>
            <a:r>
              <a:rPr lang="en-GB" i="1" dirty="0"/>
              <a:t>et al</a:t>
            </a:r>
            <a:r>
              <a:rPr lang="en-GB" dirty="0"/>
              <a:t>., (2019) and Li </a:t>
            </a:r>
            <a:r>
              <a:rPr lang="en-GB" i="1" dirty="0"/>
              <a:t>et al.,</a:t>
            </a:r>
            <a:r>
              <a:rPr lang="en-GB" dirty="0"/>
              <a:t> (2019) are all of the equal view that smart health and wearables are an excellent tool that elderly individuals </a:t>
            </a:r>
            <a:r>
              <a:rPr lang="en-GB" dirty="0" err="1"/>
              <a:t>canuse</a:t>
            </a:r>
            <a:r>
              <a:rPr lang="en-GB" dirty="0"/>
              <a:t>.  The wearables can help elderly individuals in various ways such as: monitoring health and cardiac </a:t>
            </a:r>
            <a:r>
              <a:rPr lang="en-GB" dirty="0" err="1"/>
              <a:t>rythyms</a:t>
            </a:r>
            <a:r>
              <a:rPr lang="en-GB" dirty="0"/>
              <a:t>, diabetes monitoring, fall detection, medication reminders, emergency call devices and AI algorithms to assist and promote exercise after prolonged inactivity.  However, Li </a:t>
            </a:r>
            <a:r>
              <a:rPr lang="en-GB" i="1" dirty="0"/>
              <a:t>et al.,</a:t>
            </a:r>
            <a:r>
              <a:rPr lang="en-GB" dirty="0"/>
              <a:t> (2019) explain that thus may be limited to only a certain amount of the elderly community, who feel comfortable and confident enough to use such technology.  It would also come down to financial situations as smart health wearables can be expensive.</a:t>
            </a:r>
            <a:endParaRPr lang="en-GB" i="0" dirty="0"/>
          </a:p>
          <a:p>
            <a:endParaRPr lang="en-GB" i="0" dirty="0"/>
          </a:p>
        </p:txBody>
      </p:sp>
      <p:sp>
        <p:nvSpPr>
          <p:cNvPr id="4" name="Slide Number Placeholder 3"/>
          <p:cNvSpPr>
            <a:spLocks noGrp="1"/>
          </p:cNvSpPr>
          <p:nvPr>
            <p:ph type="sldNum" sz="quarter" idx="5"/>
          </p:nvPr>
        </p:nvSpPr>
        <p:spPr/>
        <p:txBody>
          <a:bodyPr/>
          <a:lstStyle/>
          <a:p>
            <a:fld id="{1DF99DE6-5933-4E4D-B6A7-3BB788AF26A6}" type="slidenum">
              <a:rPr lang="en-GB" smtClean="0"/>
              <a:t>9</a:t>
            </a:fld>
            <a:endParaRPr lang="en-GB"/>
          </a:p>
        </p:txBody>
      </p:sp>
    </p:spTree>
    <p:extLst>
      <p:ext uri="{BB962C8B-B14F-4D97-AF65-F5344CB8AC3E}">
        <p14:creationId xmlns:p14="http://schemas.microsoft.com/office/powerpoint/2010/main" val="1702175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Mbunge</a:t>
            </a:r>
            <a:r>
              <a:rPr lang="en-GB" dirty="0"/>
              <a:t> </a:t>
            </a:r>
            <a:r>
              <a:rPr lang="en-GB" i="1" dirty="0"/>
              <a:t>et al</a:t>
            </a:r>
            <a:r>
              <a:rPr lang="en-GB" i="0" dirty="0"/>
              <a:t> (2021) express that many technologies were used, developed and explored throughout Covid-19.  Kumar </a:t>
            </a:r>
            <a:r>
              <a:rPr lang="en-GB" i="1" dirty="0"/>
              <a:t>et al</a:t>
            </a:r>
            <a:r>
              <a:rPr lang="en-GB" i="0" dirty="0"/>
              <a:t> (2020) emphasises what </a:t>
            </a:r>
            <a:r>
              <a:rPr lang="en-GB" i="0" dirty="0" err="1"/>
              <a:t>Mbunge</a:t>
            </a:r>
            <a:r>
              <a:rPr lang="en-GB" i="0" dirty="0"/>
              <a:t> </a:t>
            </a:r>
            <a:r>
              <a:rPr lang="en-GB" i="1" dirty="0"/>
              <a:t>et al</a:t>
            </a:r>
            <a:r>
              <a:rPr lang="en-GB" i="0" dirty="0"/>
              <a:t> (2021) states, adding that digital technologies were also used to combat and help against Covid-19.  A form of digital technology that was used to was Artificial Intelligence (AI).  This was used to help find cures, develop tracking information and detect ill health in individuals. Furthermore, it was also used as a form of social interaction, to simulate social interactions. This can still be found to be used on many apps currently.</a:t>
            </a:r>
            <a:br>
              <a:rPr lang="en-GB" i="0" dirty="0"/>
            </a:br>
            <a:r>
              <a:rPr lang="en-GB" i="0" dirty="0" err="1"/>
              <a:t>Piccialli</a:t>
            </a:r>
            <a:r>
              <a:rPr lang="en-GB" i="0" dirty="0"/>
              <a:t> </a:t>
            </a:r>
            <a:r>
              <a:rPr lang="en-GB" i="1" dirty="0"/>
              <a:t>et al</a:t>
            </a:r>
            <a:r>
              <a:rPr lang="en-GB" dirty="0"/>
              <a:t> (2021) and Vaishya </a:t>
            </a:r>
            <a:r>
              <a:rPr lang="en-GB" i="1" dirty="0"/>
              <a:t>et al, </a:t>
            </a:r>
            <a:r>
              <a:rPr lang="en-GB" dirty="0"/>
              <a:t>(2020) draw similar conclusions regarding AI being used during Covid-19.  stating that it has been on invaluable tool to help fight Covid-19 and has improved health discovery, summarizing that it will be used post-Covid.  </a:t>
            </a:r>
            <a:r>
              <a:rPr lang="en-GB" i="0" dirty="0" err="1"/>
              <a:t>Piccialli</a:t>
            </a:r>
            <a:r>
              <a:rPr lang="en-GB" i="0" dirty="0"/>
              <a:t> </a:t>
            </a:r>
            <a:r>
              <a:rPr lang="en-GB" i="1" dirty="0"/>
              <a:t>et al</a:t>
            </a:r>
            <a:r>
              <a:rPr lang="en-GB" dirty="0"/>
              <a:t> (2021) and Vaishya </a:t>
            </a:r>
            <a:r>
              <a:rPr lang="en-GB" i="1" dirty="0"/>
              <a:t>et al, </a:t>
            </a:r>
            <a:r>
              <a:rPr lang="en-GB" dirty="0"/>
              <a:t>(2020) Continue that AI has been used to analyse scans such as MRI’s, large volumes of research and data and to predict the emergence of new strains of the Covid virus.</a:t>
            </a:r>
          </a:p>
          <a:p>
            <a:r>
              <a:rPr lang="en-GB" i="0" dirty="0" err="1"/>
              <a:t>Negrini</a:t>
            </a:r>
            <a:r>
              <a:rPr lang="en-GB" i="0" dirty="0"/>
              <a:t> </a:t>
            </a:r>
            <a:r>
              <a:rPr lang="en-GB" i="1" dirty="0"/>
              <a:t>et al,</a:t>
            </a:r>
            <a:r>
              <a:rPr lang="en-GB" dirty="0"/>
              <a:t> (2022) reveal that AI was also used to facilitate remote working and decrease costs as well as help to manage patients with Covid-19 in addition to making clinical decisions for patients.</a:t>
            </a:r>
          </a:p>
        </p:txBody>
      </p:sp>
      <p:sp>
        <p:nvSpPr>
          <p:cNvPr id="4" name="Slide Number Placeholder 3"/>
          <p:cNvSpPr>
            <a:spLocks noGrp="1"/>
          </p:cNvSpPr>
          <p:nvPr>
            <p:ph type="sldNum" sz="quarter" idx="5"/>
          </p:nvPr>
        </p:nvSpPr>
        <p:spPr/>
        <p:txBody>
          <a:bodyPr/>
          <a:lstStyle/>
          <a:p>
            <a:fld id="{1DF99DE6-5933-4E4D-B6A7-3BB788AF26A6}" type="slidenum">
              <a:rPr lang="en-GB" smtClean="0"/>
              <a:t>10</a:t>
            </a:fld>
            <a:endParaRPr lang="en-GB"/>
          </a:p>
        </p:txBody>
      </p:sp>
    </p:spTree>
    <p:extLst>
      <p:ext uri="{BB962C8B-B14F-4D97-AF65-F5344CB8AC3E}">
        <p14:creationId xmlns:p14="http://schemas.microsoft.com/office/powerpoint/2010/main" val="1283697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tools that gained relevance and importance during Covid-19 that are still being used in current times are online consultations, local and national online support groups and health questionnaires, as analysed by Subramanian </a:t>
            </a:r>
            <a:r>
              <a:rPr lang="en-GB" i="1" dirty="0"/>
              <a:t>et al</a:t>
            </a:r>
            <a:r>
              <a:rPr lang="en-GB" dirty="0"/>
              <a:t>., (2022) adding and agreeing with </a:t>
            </a:r>
            <a:r>
              <a:rPr lang="en-GB" dirty="0" err="1"/>
              <a:t>Mbunge</a:t>
            </a:r>
            <a:r>
              <a:rPr lang="en-GB" dirty="0"/>
              <a:t> </a:t>
            </a:r>
            <a:r>
              <a:rPr lang="en-GB" i="1" dirty="0"/>
              <a:t>et al., </a:t>
            </a:r>
            <a:r>
              <a:rPr lang="en-GB" dirty="0"/>
              <a:t>(2021) and Kumar </a:t>
            </a:r>
            <a:r>
              <a:rPr lang="en-GB" i="1" dirty="0"/>
              <a:t>et al., </a:t>
            </a:r>
            <a:r>
              <a:rPr lang="en-GB" dirty="0"/>
              <a:t>(2020) that telemedicine, blockchain, 5g technology and cloud computing are the most relevant digital technologies used since Covid-19 established in 2019.</a:t>
            </a:r>
          </a:p>
          <a:p>
            <a:r>
              <a:rPr lang="en-GB" dirty="0" err="1"/>
              <a:t>Samrah</a:t>
            </a:r>
            <a:r>
              <a:rPr lang="en-GB" dirty="0"/>
              <a:t> (2018) and </a:t>
            </a:r>
            <a:r>
              <a:rPr lang="en-GB" dirty="0" err="1"/>
              <a:t>Ruoti</a:t>
            </a:r>
            <a:r>
              <a:rPr lang="en-GB" dirty="0"/>
              <a:t> </a:t>
            </a:r>
            <a:r>
              <a:rPr lang="en-GB" i="1" dirty="0"/>
              <a:t>et al., </a:t>
            </a:r>
            <a:r>
              <a:rPr lang="en-GB" dirty="0"/>
              <a:t>(2019) describe blockchain as a digital technology that allows the storage if data across networks and can be used as cryptocurrencies.  It can also be seen by anyone and cannot be changed, deleted or manipulated once on the blockchain. </a:t>
            </a:r>
          </a:p>
          <a:p>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1DF99DE6-5933-4E4D-B6A7-3BB788AF26A6}" type="slidenum">
              <a:rPr lang="en-GB" smtClean="0"/>
              <a:t>11</a:t>
            </a:fld>
            <a:endParaRPr lang="en-GB"/>
          </a:p>
        </p:txBody>
      </p:sp>
    </p:spTree>
    <p:extLst>
      <p:ext uri="{BB962C8B-B14F-4D97-AF65-F5344CB8AC3E}">
        <p14:creationId xmlns:p14="http://schemas.microsoft.com/office/powerpoint/2010/main" val="3430623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throughout this presentation, the elderly community relied and  benefited from various technologies. </a:t>
            </a:r>
            <a:r>
              <a:rPr lang="en-GB" dirty="0" err="1"/>
              <a:t>Roblyer</a:t>
            </a:r>
            <a:r>
              <a:rPr lang="en-GB" dirty="0"/>
              <a:t> (2020) gives a different perspective of how the elderly community relied on digital technologies; informing us that remote patient wearables were invaluable in the height of the Covid-19 pandemic.  Expressing that it allowed health care providers to monitor and track vital health issues and still be able to provide the elderly patients with a high level of patient centred care without the risk of in-person consultations.</a:t>
            </a:r>
          </a:p>
          <a:p>
            <a:r>
              <a:rPr lang="en-GB" dirty="0" err="1"/>
              <a:t>Ellahham</a:t>
            </a:r>
            <a:r>
              <a:rPr lang="en-GB" dirty="0"/>
              <a:t> (2021) specifies that AI was widely used during Covid-19 which assisted medical professionals to conduct informed decisions from the remote patient wearables.  The AI would analyse the patient data to enable the results to be diagnosed more efficiently.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DF99DE6-5933-4E4D-B6A7-3BB788AF26A6}" type="slidenum">
              <a:rPr lang="en-GB" smtClean="0"/>
              <a:t>12</a:t>
            </a:fld>
            <a:endParaRPr lang="en-GB"/>
          </a:p>
        </p:txBody>
      </p:sp>
    </p:spTree>
    <p:extLst>
      <p:ext uri="{BB962C8B-B14F-4D97-AF65-F5344CB8AC3E}">
        <p14:creationId xmlns:p14="http://schemas.microsoft.com/office/powerpoint/2010/main" val="2104684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 </a:t>
            </a:r>
            <a:r>
              <a:rPr lang="en-GB" dirty="0" err="1"/>
              <a:t>Prybutok</a:t>
            </a:r>
            <a:r>
              <a:rPr lang="en-GB" dirty="0"/>
              <a:t> and </a:t>
            </a:r>
            <a:r>
              <a:rPr lang="en-GB" dirty="0" err="1"/>
              <a:t>Prybutok</a:t>
            </a:r>
            <a:r>
              <a:rPr lang="en-GB" dirty="0"/>
              <a:t> (2022) emphasise the advantages of digital tools and technologies for the elderly community, expressing that it allows them to have connection to family and friends during Covid-19 and post-pandemic; allowing them to have more social interactions.  In addition, the use of brain training applications has been proven in studies to improve brain performance.  As well as the wide range of support and access to health care that is available online.  Furthermore, it allows the elderly community to keep up to date with news virtually instead of watching the news or having to go out to get a newspaper. Lastly another advantage of digital tools and technologies for the elderly communities is that it prompts wellness and safety, of not only in the form of home security and devices but wearable devices such as health monitors and health sensors.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DF99DE6-5933-4E4D-B6A7-3BB788AF26A6}" type="slidenum">
              <a:rPr lang="en-GB" smtClean="0"/>
              <a:t>13</a:t>
            </a:fld>
            <a:endParaRPr lang="en-GB"/>
          </a:p>
        </p:txBody>
      </p:sp>
    </p:spTree>
    <p:extLst>
      <p:ext uri="{BB962C8B-B14F-4D97-AF65-F5344CB8AC3E}">
        <p14:creationId xmlns:p14="http://schemas.microsoft.com/office/powerpoint/2010/main" val="2521162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shown in Figure 3, The Office for National Statistics have illustrated that over the past 4 years there has been a gradual increase of the use of technology and the internet, this shows that the confidence of individuals is increasing and people are now adjusting to the digital shift, however this graph does not state what age range this is for, and therefore does not give an accurate representation on who is improving with digital use. </a:t>
            </a:r>
          </a:p>
          <a:p>
            <a:r>
              <a:rPr lang="en-GB" dirty="0"/>
              <a:t>Neves, </a:t>
            </a:r>
            <a:r>
              <a:rPr lang="en-GB" dirty="0" err="1"/>
              <a:t>Waycott</a:t>
            </a:r>
            <a:r>
              <a:rPr lang="en-GB" dirty="0"/>
              <a:t> and Malta (2018) discuss the digital divide between the elderly community and younger generations, insinuating that the elderly generation are “technophobes” which corresponds with what Age UK (2021) reported – that there are nearly two million over 75 year olds who are still digitally excluded. This data was taken in Covid-19 and shows how isolated and excluded the elderly were in a time of social interaction need.</a:t>
            </a:r>
          </a:p>
          <a:p>
            <a:r>
              <a:rPr lang="en-GB" dirty="0" err="1"/>
              <a:t>Seifort</a:t>
            </a:r>
            <a:r>
              <a:rPr lang="en-GB" dirty="0"/>
              <a:t>, Cotton and Xie (2021) discuss how technology is constantly changing and updating, making it difficult for the elderly to get used to the ever developing technology – this leaves the elderly community at a disadvantage meaning they tend to stick to what they know in items such as landlines or basic mobile phones with no internet access. </a:t>
            </a:r>
          </a:p>
        </p:txBody>
      </p:sp>
      <p:sp>
        <p:nvSpPr>
          <p:cNvPr id="4" name="Slide Number Placeholder 3"/>
          <p:cNvSpPr>
            <a:spLocks noGrp="1"/>
          </p:cNvSpPr>
          <p:nvPr>
            <p:ph type="sldNum" sz="quarter" idx="5"/>
          </p:nvPr>
        </p:nvSpPr>
        <p:spPr/>
        <p:txBody>
          <a:bodyPr/>
          <a:lstStyle/>
          <a:p>
            <a:fld id="{1DF99DE6-5933-4E4D-B6A7-3BB788AF26A6}" type="slidenum">
              <a:rPr lang="en-GB" smtClean="0"/>
              <a:t>14</a:t>
            </a:fld>
            <a:endParaRPr lang="en-GB"/>
          </a:p>
        </p:txBody>
      </p:sp>
    </p:spTree>
    <p:extLst>
      <p:ext uri="{BB962C8B-B14F-4D97-AF65-F5344CB8AC3E}">
        <p14:creationId xmlns:p14="http://schemas.microsoft.com/office/powerpoint/2010/main" val="1520771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graph by The Office for National Statistics shows, healthcare appointments were ranked the lowest in the table of usage activity in 2018,  followed shortly by making video and voice calls, this could become detrimental to the elderly community if the only form of contact with their health care provider is through this manner (Silver, 2015), additionally, in the peak of covid-19 when face to face meetings were prohibited, this shows that previously in 2018 prior to covid, it was not a popular movement to video call friends and relatives, when future statistics are released it will be an interesting comparison to see if the use of video calls had in fact improved.</a:t>
            </a:r>
          </a:p>
          <a:p>
            <a:endParaRPr lang="en-GB" dirty="0"/>
          </a:p>
          <a:p>
            <a:endParaRPr lang="en-GB" dirty="0"/>
          </a:p>
        </p:txBody>
      </p:sp>
      <p:sp>
        <p:nvSpPr>
          <p:cNvPr id="4" name="Slide Number Placeholder 3"/>
          <p:cNvSpPr>
            <a:spLocks noGrp="1"/>
          </p:cNvSpPr>
          <p:nvPr>
            <p:ph type="sldNum" sz="quarter" idx="5"/>
          </p:nvPr>
        </p:nvSpPr>
        <p:spPr/>
        <p:txBody>
          <a:bodyPr/>
          <a:lstStyle/>
          <a:p>
            <a:fld id="{1DF99DE6-5933-4E4D-B6A7-3BB788AF26A6}" type="slidenum">
              <a:rPr lang="en-GB" smtClean="0"/>
              <a:t>15</a:t>
            </a:fld>
            <a:endParaRPr lang="en-GB"/>
          </a:p>
        </p:txBody>
      </p:sp>
    </p:spTree>
    <p:extLst>
      <p:ext uri="{BB962C8B-B14F-4D97-AF65-F5344CB8AC3E}">
        <p14:creationId xmlns:p14="http://schemas.microsoft.com/office/powerpoint/2010/main" val="5734606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161559"/>
          </a:xfrm>
        </p:spPr>
        <p:txBody>
          <a:bodyPr/>
          <a:lstStyle/>
          <a:p>
            <a:r>
              <a:rPr lang="en-GB" dirty="0"/>
              <a:t>Centre for Aging Better (2020) and Daly </a:t>
            </a:r>
            <a:r>
              <a:rPr lang="en-GB" i="1" dirty="0"/>
              <a:t>et al.,</a:t>
            </a:r>
            <a:r>
              <a:rPr lang="en-GB" dirty="0"/>
              <a:t> (2021) discuss the role that digital technologies have in the current elderly community, as well as the future; expressing that, when face to face socialisation was stopped due to the pandemic, many elderly individuals started to turn digital for socialisation, banking, health and shopping.   Although this did not come without problems, Centre for Aging Better (2020) and Daly </a:t>
            </a:r>
            <a:r>
              <a:rPr lang="en-GB" i="1" dirty="0"/>
              <a:t>et al.,</a:t>
            </a:r>
            <a:r>
              <a:rPr lang="en-GB" dirty="0"/>
              <a:t> (2021) both share the same view that due to the elderly community being unfamiliar with technology, there was an increase in loneliness and poor mental health.</a:t>
            </a:r>
          </a:p>
          <a:p>
            <a:r>
              <a:rPr lang="en-GB" dirty="0"/>
              <a:t>However, Martinez-Alcala </a:t>
            </a:r>
            <a:r>
              <a:rPr lang="en-GB" i="1" dirty="0"/>
              <a:t>et al., </a:t>
            </a:r>
            <a:r>
              <a:rPr lang="en-GB" dirty="0"/>
              <a:t>(2021) acknowledge many studies have been performed since the Covid-19 pandemic; with most studies showing that a percentage of the elderly population has adapted to the use of digital tools, noting that digital literacy had increased due to all the help, programs and courses now available to assist the community to further their knowledge and confidence surround digital technology.  This will positively the future for the elderly community as over time their digital literacy should keep improving; explained by Wang and Luan (2022).</a:t>
            </a:r>
          </a:p>
          <a:p>
            <a:r>
              <a:rPr lang="en-GB" dirty="0" err="1"/>
              <a:t>Kunonga</a:t>
            </a:r>
            <a:r>
              <a:rPr lang="en-GB" dirty="0"/>
              <a:t> </a:t>
            </a:r>
            <a:r>
              <a:rPr lang="en-GB" i="1" dirty="0"/>
              <a:t>et al., </a:t>
            </a:r>
            <a:r>
              <a:rPr lang="en-GB" dirty="0"/>
              <a:t> (2021) and </a:t>
            </a:r>
            <a:r>
              <a:rPr lang="en-GB" dirty="0" err="1"/>
              <a:t>Marsten</a:t>
            </a:r>
            <a:r>
              <a:rPr lang="en-GB" dirty="0"/>
              <a:t> and Musselwhite (2021) conclude that if willing, the digital tools and technologies available to the elderly community could improve their well-being and health in the future due to all the new, developing and upcoming applications, digital tools, devices, wearables and assistive technologies that are aimed at aiding a healthier lifestyle for all – digital inclusivity.</a:t>
            </a:r>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DF99DE6-5933-4E4D-B6A7-3BB788AF26A6}" type="slidenum">
              <a:rPr lang="en-GB" smtClean="0"/>
              <a:t>16</a:t>
            </a:fld>
            <a:endParaRPr lang="en-GB"/>
          </a:p>
        </p:txBody>
      </p:sp>
    </p:spTree>
    <p:extLst>
      <p:ext uri="{BB962C8B-B14F-4D97-AF65-F5344CB8AC3E}">
        <p14:creationId xmlns:p14="http://schemas.microsoft.com/office/powerpoint/2010/main" val="2693423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Wang </a:t>
            </a:r>
            <a:r>
              <a:rPr lang="en-GB" i="1" dirty="0"/>
              <a:t>et al., </a:t>
            </a:r>
            <a:r>
              <a:rPr lang="en-GB" dirty="0"/>
              <a:t>(2019) state that digital technologies and tools have impacted the elderly community significantly; allowing them to stay connected socially and not feel isolated or so </a:t>
            </a:r>
            <a:r>
              <a:rPr lang="en-GB" dirty="0" err="1"/>
              <a:t>loney</a:t>
            </a:r>
            <a:r>
              <a:rPr lang="en-GB" dirty="0"/>
              <a:t>, digitally for digital health and telemedicine, as well as online banking (due to most local branches closing down), brain training to keep the brain active, additionally it has allowed the elderly community to be able to view any important messages, online forms or data that relates to age related benefits or information they may need.  Wang </a:t>
            </a:r>
            <a:r>
              <a:rPr lang="en-GB" i="1" dirty="0"/>
              <a:t>et al.,</a:t>
            </a:r>
            <a:r>
              <a:rPr lang="en-GB" dirty="0"/>
              <a:t> (2019) expresses that assistive technologies are an important role within an elderly individuals life, aiding with hearing and mobility.</a:t>
            </a:r>
          </a:p>
        </p:txBody>
      </p:sp>
      <p:sp>
        <p:nvSpPr>
          <p:cNvPr id="4" name="Slide Number Placeholder 3"/>
          <p:cNvSpPr>
            <a:spLocks noGrp="1"/>
          </p:cNvSpPr>
          <p:nvPr>
            <p:ph type="sldNum" sz="quarter" idx="5"/>
          </p:nvPr>
        </p:nvSpPr>
        <p:spPr/>
        <p:txBody>
          <a:bodyPr/>
          <a:lstStyle/>
          <a:p>
            <a:fld id="{1DF99DE6-5933-4E4D-B6A7-3BB788AF26A6}" type="slidenum">
              <a:rPr lang="en-GB" smtClean="0"/>
              <a:t>17</a:t>
            </a:fld>
            <a:endParaRPr lang="en-GB"/>
          </a:p>
        </p:txBody>
      </p:sp>
    </p:spTree>
    <p:extLst>
      <p:ext uri="{BB962C8B-B14F-4D97-AF65-F5344CB8AC3E}">
        <p14:creationId xmlns:p14="http://schemas.microsoft.com/office/powerpoint/2010/main" val="1973126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15950" y="374650"/>
            <a:ext cx="5486400" cy="3086100"/>
          </a:xfrm>
        </p:spPr>
      </p:sp>
      <p:sp>
        <p:nvSpPr>
          <p:cNvPr id="3" name="Notes Placeholder 2"/>
          <p:cNvSpPr>
            <a:spLocks noGrp="1"/>
          </p:cNvSpPr>
          <p:nvPr>
            <p:ph type="body" idx="1"/>
          </p:nvPr>
        </p:nvSpPr>
        <p:spPr>
          <a:xfrm>
            <a:off x="615950" y="3581689"/>
            <a:ext cx="5486400" cy="5402984"/>
          </a:xfrm>
        </p:spPr>
        <p:txBody>
          <a:bodyPr/>
          <a:lstStyle/>
          <a:p>
            <a:r>
              <a:rPr lang="en-GB" dirty="0"/>
              <a:t>Sixsmith (2020) explains that Age Tech aids the elderly community with digital technologies helping to find solutions to support the elder generation during Covid-19 and the ever changing digital era. Age Tech is designed to assist and improve the lives of the elderly whilst including them in its development and design process.</a:t>
            </a:r>
          </a:p>
          <a:p>
            <a:r>
              <a:rPr lang="en-GB" dirty="0"/>
              <a:t>Age UK (2023) introduced digital champions, there champions are trained to assist and support the elderly community to ensure that they feel comfortable participating in online activities.  The help that they can give to the elderly community is 1to1 support in an individuals home as well as digital drop in sessions online.</a:t>
            </a:r>
          </a:p>
          <a:p>
            <a:r>
              <a:rPr lang="en-GB" dirty="0"/>
              <a:t>Swansea Council for Voluntary Service (2020) is a registered charity that aims to offer digital help to those who may struggle with technology. They offer a range of services such as helping with ordering prescriptions and GP services, helping with online shopping or just building an individuals confidence.  The support can be offered on a weekly basis – the service is called our neighbourhood digital support project.</a:t>
            </a:r>
          </a:p>
          <a:p>
            <a:r>
              <a:rPr lang="en-GB" dirty="0"/>
              <a:t>The Centre for Aging Better (2023) is an organisation that is run on the focus of improving the lives of the elderly community, offering advice, support and information to tackle the inequality that some elderly individuals may experience, ranging from inequalities in poverty, digital incompetence, housing issues and much more.  The website has many different sections, however one section which would be extremely useful for the elderly community and serve them for future information would be the digital inclusion section, offering a vast source of information, help and advice.</a:t>
            </a:r>
          </a:p>
          <a:p>
            <a:r>
              <a:rPr lang="en-GB" dirty="0"/>
              <a:t>The Good things foundation (2023) are designed to help all those with digital inequalities – one of their specialities is the elderly community.  They work with thousands of community charities and organisations such as Age UK and Citizens advice and smaller local ones also, to encourage and help evolve the use of digital tools.  Since 2014 The Good Things Foundation has been working with the UK Government being a key digital inclusion partner, aiming to improve digital capability for all, now and for the future.</a:t>
            </a:r>
          </a:p>
          <a:p>
            <a:endParaRPr lang="en-GB" dirty="0"/>
          </a:p>
        </p:txBody>
      </p:sp>
      <p:sp>
        <p:nvSpPr>
          <p:cNvPr id="4" name="Slide Number Placeholder 3"/>
          <p:cNvSpPr>
            <a:spLocks noGrp="1"/>
          </p:cNvSpPr>
          <p:nvPr>
            <p:ph type="sldNum" sz="quarter" idx="5"/>
          </p:nvPr>
        </p:nvSpPr>
        <p:spPr/>
        <p:txBody>
          <a:bodyPr/>
          <a:lstStyle/>
          <a:p>
            <a:r>
              <a:rPr lang="en-GB" dirty="0"/>
              <a:t>16</a:t>
            </a:r>
          </a:p>
        </p:txBody>
      </p:sp>
    </p:spTree>
    <p:extLst>
      <p:ext uri="{BB962C8B-B14F-4D97-AF65-F5344CB8AC3E}">
        <p14:creationId xmlns:p14="http://schemas.microsoft.com/office/powerpoint/2010/main" val="37886784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19</a:t>
            </a:fld>
            <a:endParaRPr lang="en-GB"/>
          </a:p>
        </p:txBody>
      </p:sp>
    </p:spTree>
    <p:extLst>
      <p:ext uri="{BB962C8B-B14F-4D97-AF65-F5344CB8AC3E}">
        <p14:creationId xmlns:p14="http://schemas.microsoft.com/office/powerpoint/2010/main" val="1753451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20</a:t>
            </a:fld>
            <a:endParaRPr lang="en-GB"/>
          </a:p>
        </p:txBody>
      </p:sp>
    </p:spTree>
    <p:extLst>
      <p:ext uri="{BB962C8B-B14F-4D97-AF65-F5344CB8AC3E}">
        <p14:creationId xmlns:p14="http://schemas.microsoft.com/office/powerpoint/2010/main" val="890528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21</a:t>
            </a:fld>
            <a:endParaRPr lang="en-GB"/>
          </a:p>
        </p:txBody>
      </p:sp>
    </p:spTree>
    <p:extLst>
      <p:ext uri="{BB962C8B-B14F-4D97-AF65-F5344CB8AC3E}">
        <p14:creationId xmlns:p14="http://schemas.microsoft.com/office/powerpoint/2010/main" val="11636332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22</a:t>
            </a:fld>
            <a:endParaRPr lang="en-GB"/>
          </a:p>
        </p:txBody>
      </p:sp>
    </p:spTree>
    <p:extLst>
      <p:ext uri="{BB962C8B-B14F-4D97-AF65-F5344CB8AC3E}">
        <p14:creationId xmlns:p14="http://schemas.microsoft.com/office/powerpoint/2010/main" val="29666519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23</a:t>
            </a:fld>
            <a:endParaRPr lang="en-GB"/>
          </a:p>
        </p:txBody>
      </p:sp>
    </p:spTree>
    <p:extLst>
      <p:ext uri="{BB962C8B-B14F-4D97-AF65-F5344CB8AC3E}">
        <p14:creationId xmlns:p14="http://schemas.microsoft.com/office/powerpoint/2010/main" val="27666465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F99DE6-5933-4E4D-B6A7-3BB788AF26A6}" type="slidenum">
              <a:rPr lang="en-GB" smtClean="0"/>
              <a:t>24</a:t>
            </a:fld>
            <a:endParaRPr lang="en-GB"/>
          </a:p>
        </p:txBody>
      </p:sp>
    </p:spTree>
    <p:extLst>
      <p:ext uri="{BB962C8B-B14F-4D97-AF65-F5344CB8AC3E}">
        <p14:creationId xmlns:p14="http://schemas.microsoft.com/office/powerpoint/2010/main" val="448231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11/16/2023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19003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11/16/2023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74767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11/16/2023</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325651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11/16/2023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626646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11/16/2023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89953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11/16/2023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696926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11/16/2023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85510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11/16/2023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9750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11/16/2023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20944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11/16/2023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825525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11/16/2023</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615892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11/16/2023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74366355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D3D6E1F-9FE0-47E6-B008-9634F0D0B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5" y="4724290"/>
            <a:ext cx="2222198" cy="2133710"/>
          </a:xfrm>
          <a:custGeom>
            <a:avLst/>
            <a:gdLst>
              <a:gd name="connsiteX0" fmla="*/ 0 w 2222198"/>
              <a:gd name="connsiteY0" fmla="*/ 0 h 2133710"/>
              <a:gd name="connsiteX1" fmla="*/ 44227 w 2222198"/>
              <a:gd name="connsiteY1" fmla="*/ 2234 h 2133710"/>
              <a:gd name="connsiteX2" fmla="*/ 2193454 w 2222198"/>
              <a:gd name="connsiteY2" fmla="*/ 1945372 h 2133710"/>
              <a:gd name="connsiteX3" fmla="*/ 2222198 w 2222198"/>
              <a:gd name="connsiteY3" fmla="*/ 2133710 h 2133710"/>
              <a:gd name="connsiteX4" fmla="*/ 1394653 w 2222198"/>
              <a:gd name="connsiteY4" fmla="*/ 2133710 h 2133710"/>
              <a:gd name="connsiteX5" fmla="*/ 1391100 w 2222198"/>
              <a:gd name="connsiteY5" fmla="*/ 2110427 h 2133710"/>
              <a:gd name="connsiteX6" fmla="*/ 122376 w 2222198"/>
              <a:gd name="connsiteY6" fmla="*/ 841704 h 2133710"/>
              <a:gd name="connsiteX7" fmla="*/ 0 w 2222198"/>
              <a:gd name="connsiteY7" fmla="*/ 823027 h 213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2198" h="2133710">
                <a:moveTo>
                  <a:pt x="0" y="0"/>
                </a:moveTo>
                <a:lnTo>
                  <a:pt x="44227" y="2234"/>
                </a:lnTo>
                <a:cubicBezTo>
                  <a:pt x="1114682" y="110944"/>
                  <a:pt x="1981368" y="908934"/>
                  <a:pt x="2193454" y="1945372"/>
                </a:cubicBezTo>
                <a:lnTo>
                  <a:pt x="2222198" y="2133710"/>
                </a:lnTo>
                <a:lnTo>
                  <a:pt x="1394653" y="2133710"/>
                </a:lnTo>
                <a:lnTo>
                  <a:pt x="1391100" y="2110427"/>
                </a:lnTo>
                <a:cubicBezTo>
                  <a:pt x="1260786" y="1473602"/>
                  <a:pt x="759202" y="972017"/>
                  <a:pt x="122376" y="841704"/>
                </a:cubicBezTo>
                <a:lnTo>
                  <a:pt x="0" y="823027"/>
                </a:ln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7" name="Group 16">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451728D-2769-70A0-9F0F-E449815455FE}"/>
              </a:ext>
            </a:extLst>
          </p:cNvPr>
          <p:cNvSpPr>
            <a:spLocks noGrp="1"/>
          </p:cNvSpPr>
          <p:nvPr>
            <p:ph type="ctrTitle"/>
          </p:nvPr>
        </p:nvSpPr>
        <p:spPr>
          <a:xfrm>
            <a:off x="354316" y="4124455"/>
            <a:ext cx="5555624" cy="2232199"/>
          </a:xfrm>
        </p:spPr>
        <p:txBody>
          <a:bodyPr anchor="t">
            <a:normAutofit/>
          </a:bodyPr>
          <a:lstStyle/>
          <a:p>
            <a:pPr algn="l"/>
            <a:r>
              <a:rPr lang="en-GB" sz="2500" dirty="0"/>
              <a:t>Charlotte Ashford	</a:t>
            </a:r>
            <a:br>
              <a:rPr lang="en-GB" sz="2500" dirty="0"/>
            </a:br>
            <a:r>
              <a:rPr lang="en-GB" sz="2500" dirty="0"/>
              <a:t>2100378</a:t>
            </a:r>
          </a:p>
        </p:txBody>
      </p:sp>
      <p:sp>
        <p:nvSpPr>
          <p:cNvPr id="3" name="Subtitle 2">
            <a:extLst>
              <a:ext uri="{FF2B5EF4-FFF2-40B4-BE49-F238E27FC236}">
                <a16:creationId xmlns:a16="http://schemas.microsoft.com/office/drawing/2014/main" id="{7EB20E3A-A8D3-4ACF-3810-1983C571EDB5}"/>
              </a:ext>
            </a:extLst>
          </p:cNvPr>
          <p:cNvSpPr>
            <a:spLocks noGrp="1"/>
          </p:cNvSpPr>
          <p:nvPr>
            <p:ph type="subTitle" idx="1"/>
          </p:nvPr>
        </p:nvSpPr>
        <p:spPr>
          <a:xfrm>
            <a:off x="290405" y="1481608"/>
            <a:ext cx="5555624" cy="2441926"/>
          </a:xfrm>
        </p:spPr>
        <p:txBody>
          <a:bodyPr anchor="b">
            <a:normAutofit fontScale="47500" lnSpcReduction="20000"/>
          </a:bodyPr>
          <a:lstStyle/>
          <a:p>
            <a:pPr algn="l"/>
            <a:r>
              <a:rPr lang="en-GB" sz="5100" b="1" dirty="0">
                <a:latin typeface="Arial" panose="020B0604020202020204" pitchFamily="34" charset="0"/>
                <a:ea typeface="Times New Roman" panose="02020603050405020304" pitchFamily="18" charset="0"/>
              </a:rPr>
              <a:t>Digital Technologies That Have Been Put in Place  During Covid-19, That Benefit The Elderly Community Now And In </a:t>
            </a:r>
            <a:r>
              <a:rPr lang="en-GB" sz="5100" b="1">
                <a:latin typeface="Arial" panose="020B0604020202020204" pitchFamily="34" charset="0"/>
                <a:ea typeface="Times New Roman" panose="02020603050405020304" pitchFamily="18" charset="0"/>
              </a:rPr>
              <a:t>The Future</a:t>
            </a:r>
            <a:r>
              <a:rPr lang="en-GB" sz="5100" b="1" dirty="0">
                <a:latin typeface="Arial" panose="020B0604020202020204" pitchFamily="34" charset="0"/>
                <a:ea typeface="Times New Roman" panose="02020603050405020304" pitchFamily="18" charset="0"/>
              </a:rPr>
              <a:t>. </a:t>
            </a:r>
          </a:p>
          <a:p>
            <a:pPr algn="l"/>
            <a:r>
              <a:rPr lang="en-GB" sz="2300" b="1" dirty="0">
                <a:latin typeface="Arial" panose="020B0604020202020204" pitchFamily="34" charset="0"/>
                <a:ea typeface="Times New Roman" panose="02020603050405020304" pitchFamily="18" charset="0"/>
              </a:rPr>
              <a:t>Community Care and Development</a:t>
            </a:r>
            <a:endParaRPr lang="en-GB" sz="2300" b="1" dirty="0">
              <a:effectLst/>
              <a:latin typeface="Arial" panose="020B0604020202020204" pitchFamily="34" charset="0"/>
              <a:ea typeface="Times New Roman" panose="02020603050405020304" pitchFamily="18" charset="0"/>
            </a:endParaRPr>
          </a:p>
          <a:p>
            <a:pPr algn="l"/>
            <a:r>
              <a:rPr lang="en-GB" sz="2300" b="1" dirty="0">
                <a:effectLst/>
                <a:latin typeface="Arial" panose="020B0604020202020204" pitchFamily="34" charset="0"/>
                <a:ea typeface="Times New Roman" panose="02020603050405020304" pitchFamily="18" charset="0"/>
              </a:rPr>
              <a:t>BMHP6022</a:t>
            </a:r>
            <a:endParaRPr lang="en-GB" sz="2300" dirty="0"/>
          </a:p>
        </p:txBody>
      </p:sp>
      <p:pic>
        <p:nvPicPr>
          <p:cNvPr id="14" name="Picture 13" descr="Top view of wood desk with the plant, white keyboard, coffee in a white mug, notebook, and pen">
            <a:extLst>
              <a:ext uri="{FF2B5EF4-FFF2-40B4-BE49-F238E27FC236}">
                <a16:creationId xmlns:a16="http://schemas.microsoft.com/office/drawing/2014/main" id="{7B575725-ABFB-D2AD-705E-17693C64B14B}"/>
              </a:ext>
            </a:extLst>
          </p:cNvPr>
          <p:cNvPicPr>
            <a:picLocks noChangeAspect="1"/>
          </p:cNvPicPr>
          <p:nvPr/>
        </p:nvPicPr>
        <p:blipFill rotWithShape="1">
          <a:blip r:embed="rId3"/>
          <a:srcRect l="20167" r="20433"/>
          <a:stretch/>
        </p:blipFill>
        <p:spPr>
          <a:xfrm>
            <a:off x="6189156" y="-3439"/>
            <a:ext cx="6015813" cy="6861439"/>
          </a:xfrm>
          <a:prstGeom prst="rect">
            <a:avLst/>
          </a:prstGeom>
        </p:spPr>
      </p:pic>
    </p:spTree>
    <p:extLst>
      <p:ext uri="{BB962C8B-B14F-4D97-AF65-F5344CB8AC3E}">
        <p14:creationId xmlns:p14="http://schemas.microsoft.com/office/powerpoint/2010/main" val="33978927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AA223-7547-7F94-4CCF-F73259F455E5}"/>
              </a:ext>
            </a:extLst>
          </p:cNvPr>
          <p:cNvSpPr>
            <a:spLocks noGrp="1"/>
          </p:cNvSpPr>
          <p:nvPr>
            <p:ph type="title"/>
          </p:nvPr>
        </p:nvSpPr>
        <p:spPr/>
        <p:txBody>
          <a:bodyPr/>
          <a:lstStyle/>
          <a:p>
            <a:r>
              <a:rPr lang="en-GB" dirty="0"/>
              <a:t>What is a community?</a:t>
            </a:r>
          </a:p>
        </p:txBody>
      </p:sp>
      <p:pic>
        <p:nvPicPr>
          <p:cNvPr id="1026" name="Picture 2" descr="Review of Parish and Town Council wards and boundaries in St Albans  District | St Albans City and District Council">
            <a:extLst>
              <a:ext uri="{FF2B5EF4-FFF2-40B4-BE49-F238E27FC236}">
                <a16:creationId xmlns:a16="http://schemas.microsoft.com/office/drawing/2014/main" id="{FDCAC97D-9932-ADAF-3709-5B62FA584F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810730" y="365125"/>
            <a:ext cx="3455190" cy="229094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110C26-9683-8E35-18AC-4967DC32AF5D}"/>
              </a:ext>
            </a:extLst>
          </p:cNvPr>
          <p:cNvSpPr txBox="1"/>
          <p:nvPr/>
        </p:nvSpPr>
        <p:spPr>
          <a:xfrm>
            <a:off x="7810731" y="2632730"/>
            <a:ext cx="3455189" cy="276999"/>
          </a:xfrm>
          <a:prstGeom prst="rect">
            <a:avLst/>
          </a:prstGeom>
          <a:noFill/>
        </p:spPr>
        <p:txBody>
          <a:bodyPr wrap="square" rtlCol="0">
            <a:spAutoFit/>
          </a:bodyPr>
          <a:lstStyle/>
          <a:p>
            <a:r>
              <a:rPr lang="en-GB" sz="1200" dirty="0"/>
              <a:t>(St Albans City and District Council, 2023).</a:t>
            </a:r>
          </a:p>
        </p:txBody>
      </p:sp>
      <p:sp>
        <p:nvSpPr>
          <p:cNvPr id="6" name="TextBox 5">
            <a:extLst>
              <a:ext uri="{FF2B5EF4-FFF2-40B4-BE49-F238E27FC236}">
                <a16:creationId xmlns:a16="http://schemas.microsoft.com/office/drawing/2014/main" id="{5F076284-2E48-42F2-5DEF-8296B9B1B0B5}"/>
              </a:ext>
            </a:extLst>
          </p:cNvPr>
          <p:cNvSpPr txBox="1"/>
          <p:nvPr/>
        </p:nvSpPr>
        <p:spPr>
          <a:xfrm>
            <a:off x="581025" y="1981200"/>
            <a:ext cx="6457950" cy="1477328"/>
          </a:xfrm>
          <a:prstGeom prst="rect">
            <a:avLst/>
          </a:prstGeom>
          <a:noFill/>
        </p:spPr>
        <p:txBody>
          <a:bodyPr wrap="square" rtlCol="0">
            <a:spAutoFit/>
          </a:bodyPr>
          <a:lstStyle/>
          <a:p>
            <a:r>
              <a:rPr lang="en-GB" dirty="0"/>
              <a:t>McMillan and Chavis (1986) and MacQueen </a:t>
            </a:r>
            <a:r>
              <a:rPr lang="en-GB" i="1" dirty="0"/>
              <a:t>et al.,</a:t>
            </a:r>
            <a:r>
              <a:rPr lang="en-GB" dirty="0"/>
              <a:t> (2001) define a community as a cohort coming together all sharing common beliefs, values and interests.  These cohorts can be formed around areas, hobbies and functions, religion, different professions or ethnicity or schooling. </a:t>
            </a:r>
          </a:p>
        </p:txBody>
      </p:sp>
      <p:pic>
        <p:nvPicPr>
          <p:cNvPr id="1028" name="Picture 4" descr="Calling All Community Members">
            <a:extLst>
              <a:ext uri="{FF2B5EF4-FFF2-40B4-BE49-F238E27FC236}">
                <a16:creationId xmlns:a16="http://schemas.microsoft.com/office/drawing/2014/main" id="{51516586-7579-DC05-D8AA-2401D3E365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8700" y="4037859"/>
            <a:ext cx="4781550" cy="2305155"/>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E9524D0-80DA-CF9A-F767-7C9CDB8F9797}"/>
              </a:ext>
            </a:extLst>
          </p:cNvPr>
          <p:cNvSpPr txBox="1"/>
          <p:nvPr/>
        </p:nvSpPr>
        <p:spPr>
          <a:xfrm>
            <a:off x="1028700" y="6308209"/>
            <a:ext cx="3619500" cy="276999"/>
          </a:xfrm>
          <a:prstGeom prst="rect">
            <a:avLst/>
          </a:prstGeom>
          <a:noFill/>
        </p:spPr>
        <p:txBody>
          <a:bodyPr wrap="square" rtlCol="0">
            <a:spAutoFit/>
          </a:bodyPr>
          <a:lstStyle/>
          <a:p>
            <a:pPr algn="just"/>
            <a:r>
              <a:rPr lang="en-GB" sz="1200" dirty="0"/>
              <a:t>(</a:t>
            </a:r>
            <a:r>
              <a:rPr lang="en-GB" sz="1200" dirty="0" err="1"/>
              <a:t>Nenagh.i,e</a:t>
            </a:r>
            <a:r>
              <a:rPr lang="en-GB" sz="1200" dirty="0"/>
              <a:t>, 2023).</a:t>
            </a:r>
          </a:p>
        </p:txBody>
      </p:sp>
      <p:pic>
        <p:nvPicPr>
          <p:cNvPr id="1030" name="Picture 6">
            <a:extLst>
              <a:ext uri="{FF2B5EF4-FFF2-40B4-BE49-F238E27FC236}">
                <a16:creationId xmlns:a16="http://schemas.microsoft.com/office/drawing/2014/main" id="{88D08B70-6FBC-D589-44EC-C06AE378B1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09101" y="3699981"/>
            <a:ext cx="3556819" cy="2257697"/>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560D9F3-8C4E-C43F-A5EF-85B3B9B7EF20}"/>
              </a:ext>
            </a:extLst>
          </p:cNvPr>
          <p:cNvSpPr txBox="1"/>
          <p:nvPr/>
        </p:nvSpPr>
        <p:spPr>
          <a:xfrm>
            <a:off x="9538325" y="6001043"/>
            <a:ext cx="2681757" cy="276999"/>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(Social Work Nepal, 2013). </a:t>
            </a:r>
            <a:endParaRPr lang="en-GB" sz="1200" dirty="0"/>
          </a:p>
        </p:txBody>
      </p:sp>
    </p:spTree>
    <p:extLst>
      <p:ext uri="{BB962C8B-B14F-4D97-AF65-F5344CB8AC3E}">
        <p14:creationId xmlns:p14="http://schemas.microsoft.com/office/powerpoint/2010/main" val="923606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B237-A073-8A49-BFDD-44DD465B490F}"/>
              </a:ext>
            </a:extLst>
          </p:cNvPr>
          <p:cNvSpPr>
            <a:spLocks noGrp="1"/>
          </p:cNvSpPr>
          <p:nvPr>
            <p:ph type="title"/>
          </p:nvPr>
        </p:nvSpPr>
        <p:spPr/>
        <p:txBody>
          <a:bodyPr/>
          <a:lstStyle/>
          <a:p>
            <a:pPr algn="ctr"/>
            <a:r>
              <a:rPr lang="en-GB" dirty="0"/>
              <a:t>What is a digital tool?</a:t>
            </a:r>
          </a:p>
        </p:txBody>
      </p:sp>
      <p:pic>
        <p:nvPicPr>
          <p:cNvPr id="4098" name="Picture 2">
            <a:extLst>
              <a:ext uri="{FF2B5EF4-FFF2-40B4-BE49-F238E27FC236}">
                <a16:creationId xmlns:a16="http://schemas.microsoft.com/office/drawing/2014/main" id="{92B5FE5B-0F9C-8699-4141-8F51049D253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3701" y="1825624"/>
            <a:ext cx="6103361" cy="4351338"/>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64B6D3-1B6B-C421-572D-B1CF4D27A8C5}"/>
              </a:ext>
            </a:extLst>
          </p:cNvPr>
          <p:cNvSpPr txBox="1"/>
          <p:nvPr/>
        </p:nvSpPr>
        <p:spPr>
          <a:xfrm>
            <a:off x="7492181" y="1984280"/>
            <a:ext cx="4026789" cy="3785652"/>
          </a:xfrm>
          <a:prstGeom prst="rect">
            <a:avLst/>
          </a:prstGeom>
          <a:noFill/>
        </p:spPr>
        <p:txBody>
          <a:bodyPr wrap="square" rtlCol="0">
            <a:spAutoFit/>
          </a:bodyPr>
          <a:lstStyle/>
          <a:p>
            <a:pPr marL="285750" indent="-285750">
              <a:buFont typeface="Arial" panose="020B0604020202020204" pitchFamily="34" charset="0"/>
              <a:buChar char="•"/>
            </a:pPr>
            <a:r>
              <a:rPr lang="en-GB" sz="3000" dirty="0">
                <a:solidFill>
                  <a:schemeClr val="bg1"/>
                </a:solidFill>
              </a:rPr>
              <a:t>Application or Software.</a:t>
            </a:r>
          </a:p>
          <a:p>
            <a:pPr marL="285750" indent="-285750">
              <a:buFont typeface="Arial" panose="020B0604020202020204" pitchFamily="34" charset="0"/>
              <a:buChar char="•"/>
            </a:pPr>
            <a:r>
              <a:rPr lang="en-GB" sz="3000" dirty="0">
                <a:solidFill>
                  <a:schemeClr val="bg1"/>
                </a:solidFill>
              </a:rPr>
              <a:t>Share information electronically.</a:t>
            </a:r>
          </a:p>
          <a:p>
            <a:pPr marL="285750" indent="-285750">
              <a:buFont typeface="Arial" panose="020B0604020202020204" pitchFamily="34" charset="0"/>
              <a:buChar char="•"/>
            </a:pPr>
            <a:r>
              <a:rPr lang="en-GB" sz="3000" dirty="0">
                <a:solidFill>
                  <a:schemeClr val="bg1"/>
                </a:solidFill>
              </a:rPr>
              <a:t>Used by organisations or individuals.</a:t>
            </a:r>
          </a:p>
          <a:p>
            <a:pPr marL="285750" indent="-285750">
              <a:buFont typeface="Arial" panose="020B0604020202020204" pitchFamily="34" charset="0"/>
              <a:buChar char="•"/>
            </a:pPr>
            <a:r>
              <a:rPr lang="en-GB" sz="3000" dirty="0">
                <a:solidFill>
                  <a:schemeClr val="bg1"/>
                </a:solidFill>
              </a:rPr>
              <a:t>Wide range of tools.</a:t>
            </a:r>
          </a:p>
        </p:txBody>
      </p:sp>
      <p:sp>
        <p:nvSpPr>
          <p:cNvPr id="5" name="TextBox 4">
            <a:extLst>
              <a:ext uri="{FF2B5EF4-FFF2-40B4-BE49-F238E27FC236}">
                <a16:creationId xmlns:a16="http://schemas.microsoft.com/office/drawing/2014/main" id="{BBCFDF55-5C48-3F22-E667-C6F5A9F7CCEF}"/>
              </a:ext>
            </a:extLst>
          </p:cNvPr>
          <p:cNvSpPr txBox="1"/>
          <p:nvPr/>
        </p:nvSpPr>
        <p:spPr>
          <a:xfrm>
            <a:off x="633701" y="6148534"/>
            <a:ext cx="2792361" cy="276999"/>
          </a:xfrm>
          <a:prstGeom prst="rect">
            <a:avLst/>
          </a:prstGeom>
          <a:noFill/>
        </p:spPr>
        <p:txBody>
          <a:bodyPr wrap="square" rtlCol="0">
            <a:spAutoFit/>
          </a:bodyPr>
          <a:lstStyle/>
          <a:p>
            <a:r>
              <a:rPr lang="en-GB" sz="1200" dirty="0"/>
              <a:t>(Research Gate, 2023).</a:t>
            </a:r>
          </a:p>
        </p:txBody>
      </p:sp>
      <p:sp>
        <p:nvSpPr>
          <p:cNvPr id="6" name="TextBox 5">
            <a:extLst>
              <a:ext uri="{FF2B5EF4-FFF2-40B4-BE49-F238E27FC236}">
                <a16:creationId xmlns:a16="http://schemas.microsoft.com/office/drawing/2014/main" id="{89225CCA-2EC3-E511-4D34-DFEC87FFF326}"/>
              </a:ext>
            </a:extLst>
          </p:cNvPr>
          <p:cNvSpPr txBox="1"/>
          <p:nvPr/>
        </p:nvSpPr>
        <p:spPr>
          <a:xfrm>
            <a:off x="8593394" y="6423229"/>
            <a:ext cx="3421625" cy="276999"/>
          </a:xfrm>
          <a:prstGeom prst="rect">
            <a:avLst/>
          </a:prstGeom>
          <a:noFill/>
        </p:spPr>
        <p:txBody>
          <a:bodyPr wrap="square" rtlCol="0">
            <a:spAutoFit/>
          </a:bodyPr>
          <a:lstStyle/>
          <a:p>
            <a:r>
              <a:rPr lang="en-GB" sz="1200" dirty="0"/>
              <a:t>(Gasser </a:t>
            </a:r>
            <a:r>
              <a:rPr lang="en-GB" sz="1200" i="1" dirty="0"/>
              <a:t>et al.,</a:t>
            </a:r>
            <a:r>
              <a:rPr lang="en-GB" sz="1200" dirty="0"/>
              <a:t> 2020) and (Ting </a:t>
            </a:r>
            <a:r>
              <a:rPr lang="en-GB" sz="1200" i="1" dirty="0"/>
              <a:t>et al., </a:t>
            </a:r>
            <a:r>
              <a:rPr lang="en-GB" sz="1200" dirty="0"/>
              <a:t>2020).</a:t>
            </a:r>
          </a:p>
        </p:txBody>
      </p:sp>
    </p:spTree>
    <p:extLst>
      <p:ext uri="{BB962C8B-B14F-4D97-AF65-F5344CB8AC3E}">
        <p14:creationId xmlns:p14="http://schemas.microsoft.com/office/powerpoint/2010/main" val="37495255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1DEDD41-6D1D-4433-9F7C-7667B5142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057" name="Rectangle 2056">
            <a:extLst>
              <a:ext uri="{FF2B5EF4-FFF2-40B4-BE49-F238E27FC236}">
                <a16:creationId xmlns:a16="http://schemas.microsoft.com/office/drawing/2014/main" id="{18C27C63-BD2A-4520-9061-C7ACB6DED1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059" name="Group 2058">
            <a:extLst>
              <a:ext uri="{FF2B5EF4-FFF2-40B4-BE49-F238E27FC236}">
                <a16:creationId xmlns:a16="http://schemas.microsoft.com/office/drawing/2014/main" id="{39B653E9-2995-461A-9C83-38C4BA6F5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2060" name="Straight Connector 2059">
              <a:extLst>
                <a:ext uri="{FF2B5EF4-FFF2-40B4-BE49-F238E27FC236}">
                  <a16:creationId xmlns:a16="http://schemas.microsoft.com/office/drawing/2014/main" id="{351856C3-3D04-4950-BB82-2FCCE7967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1" name="Straight Connector 2060">
              <a:extLst>
                <a:ext uri="{FF2B5EF4-FFF2-40B4-BE49-F238E27FC236}">
                  <a16:creationId xmlns:a16="http://schemas.microsoft.com/office/drawing/2014/main" id="{91DBFD36-80D6-4CA3-9566-D110A50C3FF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2" name="Straight Connector 2061">
              <a:extLst>
                <a:ext uri="{FF2B5EF4-FFF2-40B4-BE49-F238E27FC236}">
                  <a16:creationId xmlns:a16="http://schemas.microsoft.com/office/drawing/2014/main" id="{64BE01EF-C80B-4E45-B81D-C5C2217938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3" name="Straight Connector 2062">
              <a:extLst>
                <a:ext uri="{FF2B5EF4-FFF2-40B4-BE49-F238E27FC236}">
                  <a16:creationId xmlns:a16="http://schemas.microsoft.com/office/drawing/2014/main" id="{2B675F51-DB44-4727-BBC8-75FF2012A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4" name="Straight Connector 2063">
              <a:extLst>
                <a:ext uri="{FF2B5EF4-FFF2-40B4-BE49-F238E27FC236}">
                  <a16:creationId xmlns:a16="http://schemas.microsoft.com/office/drawing/2014/main" id="{5522DE62-69D6-4E96-9F40-99D23AD18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5" name="Straight Connector 2064">
              <a:extLst>
                <a:ext uri="{FF2B5EF4-FFF2-40B4-BE49-F238E27FC236}">
                  <a16:creationId xmlns:a16="http://schemas.microsoft.com/office/drawing/2014/main" id="{46C586B7-F196-4CAD-824C-49D0F37C86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6" name="Straight Connector 2065">
              <a:extLst>
                <a:ext uri="{FF2B5EF4-FFF2-40B4-BE49-F238E27FC236}">
                  <a16:creationId xmlns:a16="http://schemas.microsoft.com/office/drawing/2014/main" id="{6D905207-F5AE-4DE4-89E6-CA26B8B2D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7" name="Straight Connector 2066">
              <a:extLst>
                <a:ext uri="{FF2B5EF4-FFF2-40B4-BE49-F238E27FC236}">
                  <a16:creationId xmlns:a16="http://schemas.microsoft.com/office/drawing/2014/main" id="{8C070939-2DAA-400E-B84E-B2231F7FE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8" name="Straight Connector 2067">
              <a:extLst>
                <a:ext uri="{FF2B5EF4-FFF2-40B4-BE49-F238E27FC236}">
                  <a16:creationId xmlns:a16="http://schemas.microsoft.com/office/drawing/2014/main" id="{F734A940-918D-44F8-A7F3-EFCF2536FC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9" name="Straight Connector 2068">
              <a:extLst>
                <a:ext uri="{FF2B5EF4-FFF2-40B4-BE49-F238E27FC236}">
                  <a16:creationId xmlns:a16="http://schemas.microsoft.com/office/drawing/2014/main" id="{CC457D38-2FD0-4614-AC99-692A2740A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0" name="Straight Connector 2069">
              <a:extLst>
                <a:ext uri="{FF2B5EF4-FFF2-40B4-BE49-F238E27FC236}">
                  <a16:creationId xmlns:a16="http://schemas.microsoft.com/office/drawing/2014/main" id="{82939BC2-81A1-4C21-A0DB-3C2EF2D1A0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1" name="Straight Connector 2070">
              <a:extLst>
                <a:ext uri="{FF2B5EF4-FFF2-40B4-BE49-F238E27FC236}">
                  <a16:creationId xmlns:a16="http://schemas.microsoft.com/office/drawing/2014/main" id="{BD59E3C0-12A3-4208-9081-DB67F4E281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2" name="Straight Connector 2071">
              <a:extLst>
                <a:ext uri="{FF2B5EF4-FFF2-40B4-BE49-F238E27FC236}">
                  <a16:creationId xmlns:a16="http://schemas.microsoft.com/office/drawing/2014/main" id="{0C20A608-1DF1-4559-A7E4-283B0CF44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C4A63DDB-8D69-4EA3-9F08-8976C08662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4" name="Straight Connector 2073">
              <a:extLst>
                <a:ext uri="{FF2B5EF4-FFF2-40B4-BE49-F238E27FC236}">
                  <a16:creationId xmlns:a16="http://schemas.microsoft.com/office/drawing/2014/main" id="{75DD4EB1-0BC4-4D93-BECE-D87CB3A57E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5" name="Straight Connector 2074">
              <a:extLst>
                <a:ext uri="{FF2B5EF4-FFF2-40B4-BE49-F238E27FC236}">
                  <a16:creationId xmlns:a16="http://schemas.microsoft.com/office/drawing/2014/main" id="{AD5B22AC-ED15-4F03-912F-1F00518E85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1F7618BC-C25B-4F38-A366-2BEFD0D90E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7" name="Straight Connector 2076">
              <a:extLst>
                <a:ext uri="{FF2B5EF4-FFF2-40B4-BE49-F238E27FC236}">
                  <a16:creationId xmlns:a16="http://schemas.microsoft.com/office/drawing/2014/main" id="{40BCAFE3-32E9-4BAB-8F17-24E5DDAFE9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E9D57C21-1C09-41A2-AC87-5A1BFEB66C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9" name="Straight Connector 2078">
              <a:extLst>
                <a:ext uri="{FF2B5EF4-FFF2-40B4-BE49-F238E27FC236}">
                  <a16:creationId xmlns:a16="http://schemas.microsoft.com/office/drawing/2014/main" id="{BFA8924E-FA40-49EA-A9D8-058CC59F92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0" name="Straight Connector 2079">
              <a:extLst>
                <a:ext uri="{FF2B5EF4-FFF2-40B4-BE49-F238E27FC236}">
                  <a16:creationId xmlns:a16="http://schemas.microsoft.com/office/drawing/2014/main" id="{C1160839-1C5C-4A97-8C92-A0DF4957B9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1" name="Straight Connector 2080">
              <a:extLst>
                <a:ext uri="{FF2B5EF4-FFF2-40B4-BE49-F238E27FC236}">
                  <a16:creationId xmlns:a16="http://schemas.microsoft.com/office/drawing/2014/main" id="{55E11515-664E-44C3-9BA8-723F444881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2" name="Straight Connector 2081">
              <a:extLst>
                <a:ext uri="{FF2B5EF4-FFF2-40B4-BE49-F238E27FC236}">
                  <a16:creationId xmlns:a16="http://schemas.microsoft.com/office/drawing/2014/main" id="{0F0C5201-6B21-4ADE-8531-A1FAB4D20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3" name="Straight Connector 2082">
              <a:extLst>
                <a:ext uri="{FF2B5EF4-FFF2-40B4-BE49-F238E27FC236}">
                  <a16:creationId xmlns:a16="http://schemas.microsoft.com/office/drawing/2014/main" id="{5B69E2AD-C5DE-499C-91E5-EA84806EE6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4" name="Straight Connector 2083">
              <a:extLst>
                <a:ext uri="{FF2B5EF4-FFF2-40B4-BE49-F238E27FC236}">
                  <a16:creationId xmlns:a16="http://schemas.microsoft.com/office/drawing/2014/main" id="{26E805CF-4DDE-40BC-B1CE-82E4A92D92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5" name="Straight Connector 2084">
              <a:extLst>
                <a:ext uri="{FF2B5EF4-FFF2-40B4-BE49-F238E27FC236}">
                  <a16:creationId xmlns:a16="http://schemas.microsoft.com/office/drawing/2014/main" id="{F931D1AB-DC50-400F-AD4F-522E86385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6" name="Straight Connector 2085">
              <a:extLst>
                <a:ext uri="{FF2B5EF4-FFF2-40B4-BE49-F238E27FC236}">
                  <a16:creationId xmlns:a16="http://schemas.microsoft.com/office/drawing/2014/main" id="{117DF747-28C5-4839-A849-D8E4D085AD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7" name="Straight Connector 2086">
              <a:extLst>
                <a:ext uri="{FF2B5EF4-FFF2-40B4-BE49-F238E27FC236}">
                  <a16:creationId xmlns:a16="http://schemas.microsoft.com/office/drawing/2014/main" id="{57BBD0C3-D67F-435A-B9E8-610270A669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8" name="Straight Connector 2087">
              <a:extLst>
                <a:ext uri="{FF2B5EF4-FFF2-40B4-BE49-F238E27FC236}">
                  <a16:creationId xmlns:a16="http://schemas.microsoft.com/office/drawing/2014/main" id="{BCD94F40-2309-4F0A-8219-2B82C855E8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52CA8C2-E803-E141-D6C2-86BE6F407CAE}"/>
              </a:ext>
            </a:extLst>
          </p:cNvPr>
          <p:cNvSpPr>
            <a:spLocks noGrp="1"/>
          </p:cNvSpPr>
          <p:nvPr>
            <p:ph type="title"/>
          </p:nvPr>
        </p:nvSpPr>
        <p:spPr>
          <a:xfrm>
            <a:off x="457200" y="3525807"/>
            <a:ext cx="5552414" cy="2722593"/>
          </a:xfrm>
        </p:spPr>
        <p:txBody>
          <a:bodyPr anchor="t">
            <a:normAutofit/>
          </a:bodyPr>
          <a:lstStyle/>
          <a:p>
            <a:r>
              <a:rPr lang="en-GB" dirty="0"/>
              <a:t>Why the elderly community was chosen.</a:t>
            </a:r>
          </a:p>
        </p:txBody>
      </p:sp>
      <p:pic>
        <p:nvPicPr>
          <p:cNvPr id="2050" name="Picture 2" descr="The Equity in Aging Collaborative">
            <a:extLst>
              <a:ext uri="{FF2B5EF4-FFF2-40B4-BE49-F238E27FC236}">
                <a16:creationId xmlns:a16="http://schemas.microsoft.com/office/drawing/2014/main" id="{C924E336-57FA-0610-DA4D-2EA8FB8E10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82" b="26258"/>
          <a:stretch/>
        </p:blipFill>
        <p:spPr bwMode="auto">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a:noFill/>
          <a:extLst>
            <a:ext uri="{909E8E84-426E-40DD-AFC4-6F175D3DCCD1}">
              <a14:hiddenFill xmlns:a14="http://schemas.microsoft.com/office/drawing/2010/main">
                <a:solidFill>
                  <a:srgbClr val="FFFFFF"/>
                </a:solidFill>
              </a14:hiddenFill>
            </a:ext>
          </a:extLst>
        </p:spPr>
      </p:pic>
      <p:sp>
        <p:nvSpPr>
          <p:cNvPr id="2090" name="Right Triangle 2089">
            <a:extLst>
              <a:ext uri="{FF2B5EF4-FFF2-40B4-BE49-F238E27FC236}">
                <a16:creationId xmlns:a16="http://schemas.microsoft.com/office/drawing/2014/main" id="{309FD50C-C421-4491-AD26-9E8AA38B8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8266" y="3779719"/>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13126F-D7C5-B22C-A6B8-15762D48A917}"/>
              </a:ext>
            </a:extLst>
          </p:cNvPr>
          <p:cNvSpPr>
            <a:spLocks noGrp="1"/>
          </p:cNvSpPr>
          <p:nvPr>
            <p:ph idx="1"/>
          </p:nvPr>
        </p:nvSpPr>
        <p:spPr>
          <a:xfrm>
            <a:off x="6189250" y="3525807"/>
            <a:ext cx="5810221" cy="2722593"/>
          </a:xfrm>
        </p:spPr>
        <p:txBody>
          <a:bodyPr anchor="t">
            <a:normAutofit/>
          </a:bodyPr>
          <a:lstStyle/>
          <a:p>
            <a:r>
              <a:rPr lang="en-GB" sz="1800" dirty="0"/>
              <a:t>Immensely affected by the social and interactive exclusion due to isolation from Covid-19</a:t>
            </a:r>
          </a:p>
          <a:p>
            <a:endParaRPr lang="en-GB" sz="1800" dirty="0"/>
          </a:p>
          <a:p>
            <a:r>
              <a:rPr lang="en-GB" sz="1800" dirty="0"/>
              <a:t>The elder population were informed to shield to protect their health by the Government.</a:t>
            </a:r>
          </a:p>
          <a:p>
            <a:r>
              <a:rPr lang="en-GB" sz="1800" dirty="0"/>
              <a:t>Serious public health concerns regarding  co-morbidities and mental health problems.</a:t>
            </a:r>
          </a:p>
        </p:txBody>
      </p:sp>
      <p:sp>
        <p:nvSpPr>
          <p:cNvPr id="4" name="TextBox 3">
            <a:extLst>
              <a:ext uri="{FF2B5EF4-FFF2-40B4-BE49-F238E27FC236}">
                <a16:creationId xmlns:a16="http://schemas.microsoft.com/office/drawing/2014/main" id="{3982C392-6B13-5FEE-F7FC-1AA0F12E7E14}"/>
              </a:ext>
            </a:extLst>
          </p:cNvPr>
          <p:cNvSpPr txBox="1"/>
          <p:nvPr/>
        </p:nvSpPr>
        <p:spPr>
          <a:xfrm>
            <a:off x="9429750" y="0"/>
            <a:ext cx="2572767" cy="276999"/>
          </a:xfrm>
          <a:prstGeom prst="rect">
            <a:avLst/>
          </a:prstGeom>
          <a:noFill/>
        </p:spPr>
        <p:txBody>
          <a:bodyPr wrap="square" rtlCol="0">
            <a:spAutoFit/>
          </a:bodyPr>
          <a:lstStyle/>
          <a:p>
            <a:r>
              <a:rPr lang="en-GB" sz="1200" dirty="0"/>
              <a:t>(National Council on Aging 2023).</a:t>
            </a:r>
          </a:p>
        </p:txBody>
      </p:sp>
      <p:sp>
        <p:nvSpPr>
          <p:cNvPr id="5" name="TextBox 4">
            <a:extLst>
              <a:ext uri="{FF2B5EF4-FFF2-40B4-BE49-F238E27FC236}">
                <a16:creationId xmlns:a16="http://schemas.microsoft.com/office/drawing/2014/main" id="{F796ADC2-4C86-0789-E77B-2CD697543DE7}"/>
              </a:ext>
            </a:extLst>
          </p:cNvPr>
          <p:cNvSpPr txBox="1"/>
          <p:nvPr/>
        </p:nvSpPr>
        <p:spPr>
          <a:xfrm>
            <a:off x="7712252" y="6519925"/>
            <a:ext cx="4456923" cy="276999"/>
          </a:xfrm>
          <a:prstGeom prst="rect">
            <a:avLst/>
          </a:prstGeom>
          <a:noFill/>
        </p:spPr>
        <p:txBody>
          <a:bodyPr wrap="square" rtlCol="0">
            <a:spAutoFit/>
          </a:bodyPr>
          <a:lstStyle/>
          <a:p>
            <a:r>
              <a:rPr lang="en-GB" sz="1200" dirty="0"/>
              <a:t>(</a:t>
            </a:r>
            <a:r>
              <a:rPr lang="en-GB" sz="1200" dirty="0" err="1"/>
              <a:t>Seifort</a:t>
            </a:r>
            <a:r>
              <a:rPr lang="en-GB" sz="1200" dirty="0"/>
              <a:t>, Cotton and Xie, 2021), (Armitage and </a:t>
            </a:r>
            <a:r>
              <a:rPr lang="en-GB" sz="1200" dirty="0" err="1"/>
              <a:t>Nellums</a:t>
            </a:r>
            <a:r>
              <a:rPr lang="en-GB" sz="1200" dirty="0"/>
              <a:t> 2020).</a:t>
            </a:r>
          </a:p>
        </p:txBody>
      </p:sp>
    </p:spTree>
    <p:extLst>
      <p:ext uri="{BB962C8B-B14F-4D97-AF65-F5344CB8AC3E}">
        <p14:creationId xmlns:p14="http://schemas.microsoft.com/office/powerpoint/2010/main" val="35548691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F9DE6-3915-B51D-876E-BBFB7C258CC9}"/>
              </a:ext>
            </a:extLst>
          </p:cNvPr>
          <p:cNvSpPr>
            <a:spLocks noGrp="1"/>
          </p:cNvSpPr>
          <p:nvPr>
            <p:ph type="title"/>
          </p:nvPr>
        </p:nvSpPr>
        <p:spPr>
          <a:xfrm>
            <a:off x="469569" y="866696"/>
            <a:ext cx="8208962" cy="2209799"/>
          </a:xfrm>
        </p:spPr>
        <p:txBody>
          <a:bodyPr>
            <a:noAutofit/>
          </a:bodyPr>
          <a:lstStyle/>
          <a:p>
            <a:r>
              <a:rPr lang="en-GB" sz="5000" dirty="0"/>
              <a:t>Face to face services were disrupted during Covid-19, resulting in an increase of digital services.</a:t>
            </a:r>
          </a:p>
        </p:txBody>
      </p:sp>
      <p:pic>
        <p:nvPicPr>
          <p:cNvPr id="3074" name="Picture 2" descr="Students wearing face coverings listen to a lecture in a classroom.">
            <a:extLst>
              <a:ext uri="{FF2B5EF4-FFF2-40B4-BE49-F238E27FC236}">
                <a16:creationId xmlns:a16="http://schemas.microsoft.com/office/drawing/2014/main" id="{EC830CAE-AB69-FCBA-5C51-09AD727F9B7F}"/>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0245" r="10245"/>
          <a:stretch/>
        </p:blipFill>
        <p:spPr bwMode="auto">
          <a:xfrm>
            <a:off x="8387554" y="1420633"/>
            <a:ext cx="3392027" cy="2844138"/>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16" name="Text Placeholder 15">
            <a:extLst>
              <a:ext uri="{FF2B5EF4-FFF2-40B4-BE49-F238E27FC236}">
                <a16:creationId xmlns:a16="http://schemas.microsoft.com/office/drawing/2014/main" id="{CCA80D31-A196-E51B-E876-686399A772C3}"/>
              </a:ext>
            </a:extLst>
          </p:cNvPr>
          <p:cNvSpPr>
            <a:spLocks noGrp="1"/>
          </p:cNvSpPr>
          <p:nvPr>
            <p:ph type="body" sz="half" idx="2"/>
          </p:nvPr>
        </p:nvSpPr>
        <p:spPr>
          <a:xfrm>
            <a:off x="414999" y="3581400"/>
            <a:ext cx="6989762" cy="2897188"/>
          </a:xfrm>
        </p:spPr>
        <p:txBody>
          <a:bodyPr>
            <a:normAutofit/>
          </a:bodyPr>
          <a:lstStyle/>
          <a:p>
            <a:pPr marL="285750" indent="-285750">
              <a:buFont typeface="Arial" panose="020B0604020202020204" pitchFamily="34" charset="0"/>
              <a:buChar char="•"/>
            </a:pPr>
            <a:r>
              <a:rPr lang="en-GB" sz="2000" dirty="0"/>
              <a:t>Face to face services became limited.</a:t>
            </a:r>
          </a:p>
          <a:p>
            <a:pPr marL="285750" indent="-285750">
              <a:buFont typeface="Arial" panose="020B0604020202020204" pitchFamily="34" charset="0"/>
              <a:buChar char="•"/>
            </a:pPr>
            <a:r>
              <a:rPr lang="en-GB" sz="2000" dirty="0"/>
              <a:t>Remote working and appointments increased significantly.</a:t>
            </a:r>
          </a:p>
          <a:p>
            <a:pPr marL="285750" indent="-285750">
              <a:buFont typeface="Arial" panose="020B0604020202020204" pitchFamily="34" charset="0"/>
              <a:buChar char="•"/>
            </a:pPr>
            <a:r>
              <a:rPr lang="en-GB" sz="2000" dirty="0"/>
              <a:t>Increase of use on the NHS APP and e-prescription services.</a:t>
            </a:r>
          </a:p>
        </p:txBody>
      </p:sp>
      <p:sp>
        <p:nvSpPr>
          <p:cNvPr id="4" name="TextBox 3">
            <a:extLst>
              <a:ext uri="{FF2B5EF4-FFF2-40B4-BE49-F238E27FC236}">
                <a16:creationId xmlns:a16="http://schemas.microsoft.com/office/drawing/2014/main" id="{AB07341B-428A-3927-4314-F1AA6535AE09}"/>
              </a:ext>
            </a:extLst>
          </p:cNvPr>
          <p:cNvSpPr txBox="1"/>
          <p:nvPr/>
        </p:nvSpPr>
        <p:spPr>
          <a:xfrm>
            <a:off x="9413811" y="4233375"/>
            <a:ext cx="2543174" cy="276999"/>
          </a:xfrm>
          <a:prstGeom prst="rect">
            <a:avLst/>
          </a:prstGeom>
          <a:noFill/>
        </p:spPr>
        <p:txBody>
          <a:bodyPr wrap="square" rtlCol="0">
            <a:spAutoFit/>
          </a:bodyPr>
          <a:lstStyle/>
          <a:p>
            <a:r>
              <a:rPr lang="en-GB" sz="1200" dirty="0"/>
              <a:t>(University of Connecticut, 2023).</a:t>
            </a:r>
          </a:p>
        </p:txBody>
      </p:sp>
      <p:sp>
        <p:nvSpPr>
          <p:cNvPr id="9" name="AutoShape 10">
            <a:extLst>
              <a:ext uri="{FF2B5EF4-FFF2-40B4-BE49-F238E27FC236}">
                <a16:creationId xmlns:a16="http://schemas.microsoft.com/office/drawing/2014/main" id="{7A491532-5279-008E-7E60-36E8E67F5A8F}"/>
              </a:ext>
            </a:extLst>
          </p:cNvPr>
          <p:cNvSpPr>
            <a:spLocks noChangeAspect="1" noChangeArrowheads="1"/>
          </p:cNvSpPr>
          <p:nvPr/>
        </p:nvSpPr>
        <p:spPr bwMode="auto">
          <a:xfrm>
            <a:off x="3293706" y="3276600"/>
            <a:ext cx="2954694" cy="29546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2">
            <a:extLst>
              <a:ext uri="{FF2B5EF4-FFF2-40B4-BE49-F238E27FC236}">
                <a16:creationId xmlns:a16="http://schemas.microsoft.com/office/drawing/2014/main" id="{CB09AD07-C5FB-5809-510E-B5FF27F863A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4">
            <a:extLst>
              <a:ext uri="{FF2B5EF4-FFF2-40B4-BE49-F238E27FC236}">
                <a16:creationId xmlns:a16="http://schemas.microsoft.com/office/drawing/2014/main" id="{7157054B-1BF7-B7F6-0625-1E5B387E30B4}"/>
              </a:ext>
            </a:extLst>
          </p:cNvPr>
          <p:cNvSpPr>
            <a:spLocks noChangeAspect="1" noChangeArrowheads="1"/>
          </p:cNvSpPr>
          <p:nvPr/>
        </p:nvSpPr>
        <p:spPr bwMode="auto">
          <a:xfrm>
            <a:off x="6096000" y="3429000"/>
            <a:ext cx="1984310" cy="19843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8" descr="Risk of infection could double if 2-metre rule reduced, study finds |  Coronavirus | The Guardian">
            <a:extLst>
              <a:ext uri="{FF2B5EF4-FFF2-40B4-BE49-F238E27FC236}">
                <a16:creationId xmlns:a16="http://schemas.microsoft.com/office/drawing/2014/main" id="{F91CBF11-8A1E-174E-25A9-3D3A5707C0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92691" y="4510374"/>
            <a:ext cx="1984310" cy="1984310"/>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ACF287B-EA1D-1E6B-637A-1EFC5A657D59}"/>
              </a:ext>
            </a:extLst>
          </p:cNvPr>
          <p:cNvSpPr txBox="1"/>
          <p:nvPr/>
        </p:nvSpPr>
        <p:spPr>
          <a:xfrm>
            <a:off x="180975" y="6492875"/>
            <a:ext cx="3571875" cy="276999"/>
          </a:xfrm>
          <a:prstGeom prst="rect">
            <a:avLst/>
          </a:prstGeom>
          <a:noFill/>
        </p:spPr>
        <p:txBody>
          <a:bodyPr wrap="square" rtlCol="0">
            <a:spAutoFit/>
          </a:bodyPr>
          <a:lstStyle/>
          <a:p>
            <a:r>
              <a:rPr lang="en-GB" sz="1200" dirty="0"/>
              <a:t>(Hutchings, 2020).</a:t>
            </a:r>
          </a:p>
        </p:txBody>
      </p:sp>
      <p:sp>
        <p:nvSpPr>
          <p:cNvPr id="15" name="TextBox 14">
            <a:extLst>
              <a:ext uri="{FF2B5EF4-FFF2-40B4-BE49-F238E27FC236}">
                <a16:creationId xmlns:a16="http://schemas.microsoft.com/office/drawing/2014/main" id="{7C3EEAA3-8668-D24A-4F58-98DE36BE56B9}"/>
              </a:ext>
            </a:extLst>
          </p:cNvPr>
          <p:cNvSpPr txBox="1"/>
          <p:nvPr/>
        </p:nvSpPr>
        <p:spPr>
          <a:xfrm>
            <a:off x="10014876" y="6496746"/>
            <a:ext cx="1762125" cy="276999"/>
          </a:xfrm>
          <a:prstGeom prst="rect">
            <a:avLst/>
          </a:prstGeom>
          <a:noFill/>
        </p:spPr>
        <p:txBody>
          <a:bodyPr wrap="square" rtlCol="0">
            <a:spAutoFit/>
          </a:bodyPr>
          <a:lstStyle/>
          <a:p>
            <a:r>
              <a:rPr lang="en-GB" sz="1200" dirty="0"/>
              <a:t>(The Guardian, 2020).</a:t>
            </a:r>
          </a:p>
        </p:txBody>
      </p:sp>
    </p:spTree>
    <p:extLst>
      <p:ext uri="{BB962C8B-B14F-4D97-AF65-F5344CB8AC3E}">
        <p14:creationId xmlns:p14="http://schemas.microsoft.com/office/powerpoint/2010/main" val="37247343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105" name="Group 4104">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06" name="Straight Connector 4105">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8" name="Straight Connector 4107">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9" name="Straight Connector 4108">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0" name="Straight Connector 4109">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1" name="Straight Connector 4110">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2" name="Straight Connector 4111">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3" name="Straight Connector 4112">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4" name="Straight Connector 4113">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5" name="Straight Connector 4114">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6" name="Straight Connector 4115">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7" name="Straight Connector 4116">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8" name="Straight Connector 4117">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9" name="Straight Connector 4118">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0" name="Straight Connector 4119">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1" name="Straight Connector 4120">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2" name="Straight Connector 4121">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3" name="Straight Connector 4122">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4" name="Straight Connector 4123">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5" name="Straight Connector 4124">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6" name="Straight Connector 4125">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7" name="Straight Connector 4126">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8" name="Straight Connector 4127">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9" name="Straight Connector 4128">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0" name="Straight Connector 4129">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1" name="Straight Connector 4130">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2" name="Straight Connector 4131">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3" name="Straight Connector 4132">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4" name="Straight Connector 4133">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36" name="Freeform: Shape 4135">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138" name="Freeform: Shape 4137">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140" name="Freeform: Shape 4139">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142" name="Group 4141">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43" name="Straight Connector 4142">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4" name="Straight Connector 4143">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5" name="Straight Connector 4144">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6" name="Straight Connector 4145">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7" name="Straight Connector 4146">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8" name="Straight Connector 4147">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9" name="Straight Connector 4148">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0" name="Straight Connector 4149">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1" name="Straight Connector 4150">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2" name="Straight Connector 4151">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3" name="Straight Connector 4152">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4" name="Straight Connector 4153">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5" name="Straight Connector 4154">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6" name="Straight Connector 4155">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7" name="Straight Connector 4156">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8" name="Straight Connector 4157">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9" name="Straight Connector 4158">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0" name="Straight Connector 4159">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1" name="Straight Connector 4160">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2" name="Straight Connector 4161">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3" name="Straight Connector 4162">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4" name="Straight Connector 4163">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5" name="Straight Connector 4164">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6" name="Straight Connector 4165">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7" name="Straight Connector 4166">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8" name="Straight Connector 4167">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9" name="Straight Connector 4168">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70" name="Straight Connector 4169">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71" name="Straight Connector 4170">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173" name="Rectangle 4172">
            <a:extLst>
              <a:ext uri="{FF2B5EF4-FFF2-40B4-BE49-F238E27FC236}">
                <a16:creationId xmlns:a16="http://schemas.microsoft.com/office/drawing/2014/main" id="{A6E1BA79-2601-4B84-B06B-C190DD3BB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175" name="Rectangle 417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177" name="Right Triangle 4176">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79" name="Flowchart: Document 4178">
            <a:extLst>
              <a:ext uri="{FF2B5EF4-FFF2-40B4-BE49-F238E27FC236}">
                <a16:creationId xmlns:a16="http://schemas.microsoft.com/office/drawing/2014/main" id="{F1706A98-4A44-4A24-94AF-D17D535C5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4181" name="Group 4180">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82" name="Straight Connector 4181">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3" name="Straight Connector 4182">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4" name="Straight Connector 4183">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5" name="Straight Connector 4184">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6" name="Straight Connector 4185">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7" name="Straight Connector 4186">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8" name="Straight Connector 4187">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9" name="Straight Connector 4188">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0" name="Straight Connector 4189">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1" name="Straight Connector 4190">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2" name="Straight Connector 4191">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3" name="Straight Connector 4192">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4" name="Straight Connector 4193">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5" name="Straight Connector 4194">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6" name="Straight Connector 4195">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7" name="Straight Connector 4196">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8" name="Straight Connector 4197">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9" name="Straight Connector 4198">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0" name="Straight Connector 4199">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1" name="Straight Connector 4200">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2" name="Straight Connector 4201">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3" name="Straight Connector 4202">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4" name="Straight Connector 4203">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5" name="Straight Connector 4204">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6" name="Straight Connector 4205">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7" name="Straight Connector 4206">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8" name="Straight Connector 4207">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9" name="Straight Connector 4208">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10" name="Straight Connector 4209">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2553E61-EEF4-0835-B0BB-5E5D30A628A9}"/>
              </a:ext>
            </a:extLst>
          </p:cNvPr>
          <p:cNvSpPr>
            <a:spLocks noGrp="1"/>
          </p:cNvSpPr>
          <p:nvPr>
            <p:ph type="title"/>
          </p:nvPr>
        </p:nvSpPr>
        <p:spPr>
          <a:xfrm>
            <a:off x="314047" y="601176"/>
            <a:ext cx="5380226" cy="2232199"/>
          </a:xfrm>
        </p:spPr>
        <p:txBody>
          <a:bodyPr vert="horz" lIns="91440" tIns="45720" rIns="91440" bIns="45720" rtlCol="0" anchor="t">
            <a:normAutofit/>
          </a:bodyPr>
          <a:lstStyle/>
          <a:p>
            <a:r>
              <a:rPr lang="en-US" sz="4200" dirty="0"/>
              <a:t>Why may the elderly suffer with the digital changeover?</a:t>
            </a:r>
          </a:p>
        </p:txBody>
      </p:sp>
      <p:pic>
        <p:nvPicPr>
          <p:cNvPr id="4098" name="Picture 2" descr="neurobiology of ageing">
            <a:extLst>
              <a:ext uri="{FF2B5EF4-FFF2-40B4-BE49-F238E27FC236}">
                <a16:creationId xmlns:a16="http://schemas.microsoft.com/office/drawing/2014/main" id="{1DBAC271-BC3B-B82D-A204-79953EB6E6A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a:stretch/>
        </p:blipFill>
        <p:spPr bwMode="auto">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a:noFill/>
          <a:effectLst>
            <a:softEdge rad="127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4BB285-8A8C-1C75-E300-9AB2BF62754B}"/>
              </a:ext>
            </a:extLst>
          </p:cNvPr>
          <p:cNvSpPr txBox="1"/>
          <p:nvPr/>
        </p:nvSpPr>
        <p:spPr>
          <a:xfrm>
            <a:off x="8658810" y="99831"/>
            <a:ext cx="3422217" cy="276999"/>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(The Oxford Institute of Population Ageing, 2018) .</a:t>
            </a:r>
            <a:endParaRPr lang="en-GB" sz="1200" dirty="0"/>
          </a:p>
        </p:txBody>
      </p:sp>
      <p:sp>
        <p:nvSpPr>
          <p:cNvPr id="5" name="TextBox 4">
            <a:extLst>
              <a:ext uri="{FF2B5EF4-FFF2-40B4-BE49-F238E27FC236}">
                <a16:creationId xmlns:a16="http://schemas.microsoft.com/office/drawing/2014/main" id="{2D441223-6B93-BD92-7BF5-CF5256EE7E92}"/>
              </a:ext>
            </a:extLst>
          </p:cNvPr>
          <p:cNvSpPr txBox="1"/>
          <p:nvPr/>
        </p:nvSpPr>
        <p:spPr>
          <a:xfrm>
            <a:off x="192528" y="6466114"/>
            <a:ext cx="5973059" cy="276999"/>
          </a:xfrm>
          <a:prstGeom prst="rect">
            <a:avLst/>
          </a:prstGeom>
          <a:noFill/>
        </p:spPr>
        <p:txBody>
          <a:bodyPr wrap="square" rtlCol="0">
            <a:spAutoFit/>
          </a:bodyPr>
          <a:lstStyle/>
          <a:p>
            <a:r>
              <a:rPr lang="en-GB" sz="1200" dirty="0"/>
              <a:t>(</a:t>
            </a:r>
            <a:r>
              <a:rPr lang="en-GB" sz="1200" dirty="0" err="1"/>
              <a:t>LitchField</a:t>
            </a:r>
            <a:r>
              <a:rPr lang="en-GB" sz="1200" dirty="0"/>
              <a:t>, Shukla and Greenfield, 2021).</a:t>
            </a:r>
          </a:p>
        </p:txBody>
      </p:sp>
      <p:sp>
        <p:nvSpPr>
          <p:cNvPr id="6" name="TextBox 5">
            <a:extLst>
              <a:ext uri="{FF2B5EF4-FFF2-40B4-BE49-F238E27FC236}">
                <a16:creationId xmlns:a16="http://schemas.microsoft.com/office/drawing/2014/main" id="{05110BDC-5AEA-9C9D-2101-D5E013CD3A03}"/>
              </a:ext>
            </a:extLst>
          </p:cNvPr>
          <p:cNvSpPr txBox="1"/>
          <p:nvPr/>
        </p:nvSpPr>
        <p:spPr>
          <a:xfrm>
            <a:off x="400833" y="2856481"/>
            <a:ext cx="4868213" cy="2585323"/>
          </a:xfrm>
          <a:prstGeom prst="rect">
            <a:avLst/>
          </a:prstGeom>
          <a:noFill/>
        </p:spPr>
        <p:txBody>
          <a:bodyPr wrap="square" rtlCol="0">
            <a:spAutoFit/>
          </a:bodyPr>
          <a:lstStyle/>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 divide could be formed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There may be an issue with receiving the correct care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Digital illiteracy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Lack of access</a:t>
            </a:r>
          </a:p>
        </p:txBody>
      </p:sp>
    </p:spTree>
    <p:extLst>
      <p:ext uri="{BB962C8B-B14F-4D97-AF65-F5344CB8AC3E}">
        <p14:creationId xmlns:p14="http://schemas.microsoft.com/office/powerpoint/2010/main" val="6791706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105" name="Group 4104">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06" name="Straight Connector 4105">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8" name="Straight Connector 4107">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9" name="Straight Connector 4108">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0" name="Straight Connector 4109">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1" name="Straight Connector 4110">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2" name="Straight Connector 4111">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3" name="Straight Connector 4112">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4" name="Straight Connector 4113">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5" name="Straight Connector 4114">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6" name="Straight Connector 4115">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7" name="Straight Connector 4116">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8" name="Straight Connector 4117">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9" name="Straight Connector 4118">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0" name="Straight Connector 4119">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1" name="Straight Connector 4120">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2" name="Straight Connector 4121">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3" name="Straight Connector 4122">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4" name="Straight Connector 4123">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5" name="Straight Connector 4124">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6" name="Straight Connector 4125">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7" name="Straight Connector 4126">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8" name="Straight Connector 4127">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9" name="Straight Connector 4128">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0" name="Straight Connector 4129">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1" name="Straight Connector 4130">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2" name="Straight Connector 4131">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3" name="Straight Connector 4132">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4" name="Straight Connector 4133">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36" name="Freeform: Shape 4135">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138" name="Freeform: Shape 4137">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140" name="Freeform: Shape 4139">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142" name="Group 4141">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43" name="Straight Connector 4142">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4" name="Straight Connector 4143">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5" name="Straight Connector 4144">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6" name="Straight Connector 4145">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7" name="Straight Connector 4146">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8" name="Straight Connector 4147">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9" name="Straight Connector 4148">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0" name="Straight Connector 4149">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1" name="Straight Connector 4150">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2" name="Straight Connector 4151">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3" name="Straight Connector 4152">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4" name="Straight Connector 4153">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5" name="Straight Connector 4154">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6" name="Straight Connector 4155">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7" name="Straight Connector 4156">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8" name="Straight Connector 4157">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9" name="Straight Connector 4158">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0" name="Straight Connector 4159">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1" name="Straight Connector 4160">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2" name="Straight Connector 4161">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3" name="Straight Connector 4162">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4" name="Straight Connector 4163">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5" name="Straight Connector 4164">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6" name="Straight Connector 4165">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7" name="Straight Connector 4166">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8" name="Straight Connector 4167">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9" name="Straight Connector 4168">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70" name="Straight Connector 4169">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71" name="Straight Connector 4170">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173" name="Rectangle 4172">
            <a:extLst>
              <a:ext uri="{FF2B5EF4-FFF2-40B4-BE49-F238E27FC236}">
                <a16:creationId xmlns:a16="http://schemas.microsoft.com/office/drawing/2014/main" id="{A6E1BA79-2601-4B84-B06B-C190DD3BB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175" name="Rectangle 417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177" name="Right Triangle 4176">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79" name="Flowchart: Document 4178">
            <a:extLst>
              <a:ext uri="{FF2B5EF4-FFF2-40B4-BE49-F238E27FC236}">
                <a16:creationId xmlns:a16="http://schemas.microsoft.com/office/drawing/2014/main" id="{F1706A98-4A44-4A24-94AF-D17D535C5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4181" name="Group 4180">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82" name="Straight Connector 4181">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3" name="Straight Connector 4182">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4" name="Straight Connector 4183">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5" name="Straight Connector 4184">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6" name="Straight Connector 4185">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7" name="Straight Connector 4186">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8" name="Straight Connector 4187">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9" name="Straight Connector 4188">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0" name="Straight Connector 4189">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1" name="Straight Connector 4190">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2" name="Straight Connector 4191">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3" name="Straight Connector 4192">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4" name="Straight Connector 4193">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5" name="Straight Connector 4194">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6" name="Straight Connector 4195">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7" name="Straight Connector 4196">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8" name="Straight Connector 4197">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9" name="Straight Connector 4198">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0" name="Straight Connector 4199">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1" name="Straight Connector 4200">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2" name="Straight Connector 4201">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3" name="Straight Connector 4202">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4" name="Straight Connector 4203">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5" name="Straight Connector 4204">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6" name="Straight Connector 4205">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7" name="Straight Connector 4206">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8" name="Straight Connector 4207">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9" name="Straight Connector 4208">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10" name="Straight Connector 4209">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2553E61-EEF4-0835-B0BB-5E5D30A628A9}"/>
              </a:ext>
            </a:extLst>
          </p:cNvPr>
          <p:cNvSpPr>
            <a:spLocks noGrp="1"/>
          </p:cNvSpPr>
          <p:nvPr>
            <p:ph type="title"/>
          </p:nvPr>
        </p:nvSpPr>
        <p:spPr>
          <a:xfrm>
            <a:off x="314047" y="601176"/>
            <a:ext cx="5380226" cy="2232199"/>
          </a:xfrm>
        </p:spPr>
        <p:txBody>
          <a:bodyPr vert="horz" lIns="91440" tIns="45720" rIns="91440" bIns="45720" rtlCol="0" anchor="t">
            <a:normAutofit/>
          </a:bodyPr>
          <a:lstStyle/>
          <a:p>
            <a:r>
              <a:rPr lang="en-US" sz="4200" dirty="0"/>
              <a:t>Why may the elderly suffer with the digital changeover?</a:t>
            </a:r>
          </a:p>
        </p:txBody>
      </p:sp>
      <p:pic>
        <p:nvPicPr>
          <p:cNvPr id="7" name="Picture 6">
            <a:extLst>
              <a:ext uri="{FF2B5EF4-FFF2-40B4-BE49-F238E27FC236}">
                <a16:creationId xmlns:a16="http://schemas.microsoft.com/office/drawing/2014/main" id="{B7FE600F-E3A2-A23E-8148-C6E83160A5BA}"/>
              </a:ext>
            </a:extLst>
          </p:cNvPr>
          <p:cNvPicPr>
            <a:picLocks noChangeAspect="1"/>
          </p:cNvPicPr>
          <p:nvPr/>
        </p:nvPicPr>
        <p:blipFill>
          <a:blip r:embed="rId3"/>
          <a:stretch>
            <a:fillRect/>
          </a:stretch>
        </p:blipFill>
        <p:spPr>
          <a:xfrm>
            <a:off x="528661" y="2549024"/>
            <a:ext cx="5133550" cy="3911836"/>
          </a:xfrm>
          <a:prstGeom prst="rect">
            <a:avLst/>
          </a:prstGeom>
        </p:spPr>
      </p:pic>
      <p:pic>
        <p:nvPicPr>
          <p:cNvPr id="10" name="Picture 9">
            <a:extLst>
              <a:ext uri="{FF2B5EF4-FFF2-40B4-BE49-F238E27FC236}">
                <a16:creationId xmlns:a16="http://schemas.microsoft.com/office/drawing/2014/main" id="{5DF0E573-DABD-EE2E-B165-2D08D26D4FB9}"/>
              </a:ext>
            </a:extLst>
          </p:cNvPr>
          <p:cNvPicPr>
            <a:picLocks noChangeAspect="1"/>
          </p:cNvPicPr>
          <p:nvPr/>
        </p:nvPicPr>
        <p:blipFill>
          <a:blip r:embed="rId4"/>
          <a:stretch>
            <a:fillRect/>
          </a:stretch>
        </p:blipFill>
        <p:spPr>
          <a:xfrm>
            <a:off x="6279867" y="1361503"/>
            <a:ext cx="5356926" cy="5102411"/>
          </a:xfrm>
          <a:prstGeom prst="rect">
            <a:avLst/>
          </a:prstGeom>
        </p:spPr>
      </p:pic>
      <p:sp>
        <p:nvSpPr>
          <p:cNvPr id="11" name="TextBox 10">
            <a:extLst>
              <a:ext uri="{FF2B5EF4-FFF2-40B4-BE49-F238E27FC236}">
                <a16:creationId xmlns:a16="http://schemas.microsoft.com/office/drawing/2014/main" id="{50875D37-98CA-6DCC-85BB-7105B79739EF}"/>
              </a:ext>
            </a:extLst>
          </p:cNvPr>
          <p:cNvSpPr txBox="1"/>
          <p:nvPr/>
        </p:nvSpPr>
        <p:spPr>
          <a:xfrm>
            <a:off x="664029" y="6460860"/>
            <a:ext cx="1999868" cy="276999"/>
          </a:xfrm>
          <a:prstGeom prst="rect">
            <a:avLst/>
          </a:prstGeom>
          <a:noFill/>
        </p:spPr>
        <p:txBody>
          <a:bodyPr wrap="square" rtlCol="0">
            <a:spAutoFit/>
          </a:bodyPr>
          <a:lstStyle/>
          <a:p>
            <a:r>
              <a:rPr lang="en-GB" sz="1200" dirty="0"/>
              <a:t>(ONS Fig. 1, 2019).</a:t>
            </a:r>
          </a:p>
        </p:txBody>
      </p:sp>
      <p:sp>
        <p:nvSpPr>
          <p:cNvPr id="12" name="TextBox 11">
            <a:extLst>
              <a:ext uri="{FF2B5EF4-FFF2-40B4-BE49-F238E27FC236}">
                <a16:creationId xmlns:a16="http://schemas.microsoft.com/office/drawing/2014/main" id="{EAC0F534-E9E6-A776-0FAD-A7A18BB8016D}"/>
              </a:ext>
            </a:extLst>
          </p:cNvPr>
          <p:cNvSpPr txBox="1"/>
          <p:nvPr/>
        </p:nvSpPr>
        <p:spPr>
          <a:xfrm>
            <a:off x="8097322" y="6478523"/>
            <a:ext cx="2282112" cy="276999"/>
          </a:xfrm>
          <a:prstGeom prst="rect">
            <a:avLst/>
          </a:prstGeom>
          <a:noFill/>
        </p:spPr>
        <p:txBody>
          <a:bodyPr wrap="square" rtlCol="0">
            <a:spAutoFit/>
          </a:bodyPr>
          <a:lstStyle/>
          <a:p>
            <a:r>
              <a:rPr lang="en-GB" sz="1200" dirty="0"/>
              <a:t>(ONS Fig. 2, 2019).</a:t>
            </a:r>
          </a:p>
        </p:txBody>
      </p:sp>
    </p:spTree>
    <p:extLst>
      <p:ext uri="{BB962C8B-B14F-4D97-AF65-F5344CB8AC3E}">
        <p14:creationId xmlns:p14="http://schemas.microsoft.com/office/powerpoint/2010/main" val="32160129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105" name="Group 4104">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06" name="Straight Connector 4105">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8" name="Straight Connector 4107">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09" name="Straight Connector 4108">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0" name="Straight Connector 4109">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1" name="Straight Connector 4110">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2" name="Straight Connector 4111">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3" name="Straight Connector 4112">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4" name="Straight Connector 4113">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5" name="Straight Connector 4114">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6" name="Straight Connector 4115">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7" name="Straight Connector 4116">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8" name="Straight Connector 4117">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9" name="Straight Connector 4118">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0" name="Straight Connector 4119">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1" name="Straight Connector 4120">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2" name="Straight Connector 4121">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3" name="Straight Connector 4122">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4" name="Straight Connector 4123">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5" name="Straight Connector 4124">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6" name="Straight Connector 4125">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7" name="Straight Connector 4126">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8" name="Straight Connector 4127">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29" name="Straight Connector 4128">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0" name="Straight Connector 4129">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1" name="Straight Connector 4130">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2" name="Straight Connector 4131">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3" name="Straight Connector 4132">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34" name="Straight Connector 4133">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36" name="Freeform: Shape 4135">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138" name="Freeform: Shape 4137">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140" name="Freeform: Shape 4139">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142" name="Group 4141">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43" name="Straight Connector 4142">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4" name="Straight Connector 4143">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5" name="Straight Connector 4144">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6" name="Straight Connector 4145">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7" name="Straight Connector 4146">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8" name="Straight Connector 4147">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9" name="Straight Connector 4148">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0" name="Straight Connector 4149">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1" name="Straight Connector 4150">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2" name="Straight Connector 4151">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3" name="Straight Connector 4152">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4" name="Straight Connector 4153">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5" name="Straight Connector 4154">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6" name="Straight Connector 4155">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7" name="Straight Connector 4156">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8" name="Straight Connector 4157">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59" name="Straight Connector 4158">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0" name="Straight Connector 4159">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1" name="Straight Connector 4160">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2" name="Straight Connector 4161">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3" name="Straight Connector 4162">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4" name="Straight Connector 4163">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5" name="Straight Connector 4164">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6" name="Straight Connector 4165">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7" name="Straight Connector 4166">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8" name="Straight Connector 4167">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69" name="Straight Connector 4168">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70" name="Straight Connector 4169">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71" name="Straight Connector 4170">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173" name="Rectangle 4172">
            <a:extLst>
              <a:ext uri="{FF2B5EF4-FFF2-40B4-BE49-F238E27FC236}">
                <a16:creationId xmlns:a16="http://schemas.microsoft.com/office/drawing/2014/main" id="{A6E1BA79-2601-4B84-B06B-C190DD3BB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175" name="Rectangle 417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177" name="Right Triangle 4176">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79" name="Flowchart: Document 4178">
            <a:extLst>
              <a:ext uri="{FF2B5EF4-FFF2-40B4-BE49-F238E27FC236}">
                <a16:creationId xmlns:a16="http://schemas.microsoft.com/office/drawing/2014/main" id="{F1706A98-4A44-4A24-94AF-D17D535C5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4181" name="Group 4180">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182" name="Straight Connector 4181">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3" name="Straight Connector 4182">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4" name="Straight Connector 4183">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5" name="Straight Connector 4184">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6" name="Straight Connector 4185">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7" name="Straight Connector 4186">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8" name="Straight Connector 4187">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89" name="Straight Connector 4188">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0" name="Straight Connector 4189">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1" name="Straight Connector 4190">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2" name="Straight Connector 4191">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3" name="Straight Connector 4192">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4" name="Straight Connector 4193">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5" name="Straight Connector 4194">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6" name="Straight Connector 4195">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7" name="Straight Connector 4196">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8" name="Straight Connector 4197">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99" name="Straight Connector 4198">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0" name="Straight Connector 4199">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1" name="Straight Connector 4200">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2" name="Straight Connector 4201">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3" name="Straight Connector 4202">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4" name="Straight Connector 4203">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5" name="Straight Connector 4204">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6" name="Straight Connector 4205">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7" name="Straight Connector 4206">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8" name="Straight Connector 4207">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09" name="Straight Connector 4208">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10" name="Straight Connector 4209">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2553E61-EEF4-0835-B0BB-5E5D30A628A9}"/>
              </a:ext>
            </a:extLst>
          </p:cNvPr>
          <p:cNvSpPr>
            <a:spLocks noGrp="1"/>
          </p:cNvSpPr>
          <p:nvPr>
            <p:ph type="title"/>
          </p:nvPr>
        </p:nvSpPr>
        <p:spPr>
          <a:xfrm>
            <a:off x="314047" y="601176"/>
            <a:ext cx="5380226" cy="2232199"/>
          </a:xfrm>
        </p:spPr>
        <p:txBody>
          <a:bodyPr vert="horz" lIns="91440" tIns="45720" rIns="91440" bIns="45720" rtlCol="0" anchor="t">
            <a:normAutofit/>
          </a:bodyPr>
          <a:lstStyle/>
          <a:p>
            <a:r>
              <a:rPr lang="en-US" sz="4200" dirty="0"/>
              <a:t>Why may the elderly suffer with the digital changeover?</a:t>
            </a:r>
          </a:p>
        </p:txBody>
      </p:sp>
      <p:sp>
        <p:nvSpPr>
          <p:cNvPr id="4" name="TextBox 3">
            <a:extLst>
              <a:ext uri="{FF2B5EF4-FFF2-40B4-BE49-F238E27FC236}">
                <a16:creationId xmlns:a16="http://schemas.microsoft.com/office/drawing/2014/main" id="{A04BB285-8A8C-1C75-E300-9AB2BF62754B}"/>
              </a:ext>
            </a:extLst>
          </p:cNvPr>
          <p:cNvSpPr txBox="1"/>
          <p:nvPr/>
        </p:nvSpPr>
        <p:spPr>
          <a:xfrm>
            <a:off x="10915652" y="3404073"/>
            <a:ext cx="1084503" cy="276999"/>
          </a:xfrm>
          <a:prstGeom prst="rect">
            <a:avLst/>
          </a:prstGeom>
          <a:noFill/>
        </p:spPr>
        <p:txBody>
          <a:bodyPr wrap="square" rtlCol="0">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(Pinto, 2023).</a:t>
            </a:r>
            <a:endParaRPr lang="en-GB" sz="1200" dirty="0"/>
          </a:p>
        </p:txBody>
      </p:sp>
      <p:sp>
        <p:nvSpPr>
          <p:cNvPr id="5" name="TextBox 4">
            <a:extLst>
              <a:ext uri="{FF2B5EF4-FFF2-40B4-BE49-F238E27FC236}">
                <a16:creationId xmlns:a16="http://schemas.microsoft.com/office/drawing/2014/main" id="{EBE3D7D7-2E51-8DC5-0369-270B34783D6E}"/>
              </a:ext>
            </a:extLst>
          </p:cNvPr>
          <p:cNvSpPr txBox="1"/>
          <p:nvPr/>
        </p:nvSpPr>
        <p:spPr>
          <a:xfrm>
            <a:off x="297288" y="3196625"/>
            <a:ext cx="6117770" cy="2677656"/>
          </a:xfrm>
          <a:prstGeom prst="rect">
            <a:avLst/>
          </a:prstGeom>
          <a:noFill/>
        </p:spPr>
        <p:txBody>
          <a:bodyPr wrap="square">
            <a:spAutoFit/>
          </a:bodyPr>
          <a:lstStyle/>
          <a:p>
            <a:pPr marL="171450" indent="-171450">
              <a:buFont typeface="Arial" panose="020B0604020202020204" pitchFamily="34" charset="0"/>
              <a:buChar char="•"/>
            </a:pPr>
            <a:r>
              <a:rPr lang="en-GB" sz="2400" dirty="0">
                <a:solidFill>
                  <a:schemeClr val="bg1"/>
                </a:solidFill>
              </a:rPr>
              <a:t>Upgraded systems: having new technology.</a:t>
            </a:r>
          </a:p>
          <a:p>
            <a:pPr marL="171450" indent="-171450">
              <a:buFont typeface="Arial" panose="020B0604020202020204" pitchFamily="34" charset="0"/>
              <a:buChar char="•"/>
            </a:pPr>
            <a:r>
              <a:rPr lang="en-GB" sz="2400" dirty="0">
                <a:solidFill>
                  <a:schemeClr val="bg1"/>
                </a:solidFill>
              </a:rPr>
              <a:t>Lack of confidence.</a:t>
            </a:r>
          </a:p>
          <a:p>
            <a:pPr marL="171450" indent="-171450">
              <a:buFont typeface="Arial" panose="020B0604020202020204" pitchFamily="34" charset="0"/>
              <a:buChar char="•"/>
            </a:pPr>
            <a:r>
              <a:rPr lang="en-GB" sz="2400" dirty="0">
                <a:solidFill>
                  <a:schemeClr val="bg1"/>
                </a:solidFill>
              </a:rPr>
              <a:t>Vulnerability</a:t>
            </a:r>
          </a:p>
          <a:p>
            <a:pPr marL="171450" indent="-171450">
              <a:buFont typeface="Arial" panose="020B0604020202020204" pitchFamily="34" charset="0"/>
              <a:buChar char="•"/>
            </a:pPr>
            <a:r>
              <a:rPr lang="en-GB" sz="2400" dirty="0">
                <a:solidFill>
                  <a:schemeClr val="bg1"/>
                </a:solidFill>
              </a:rPr>
              <a:t>Lack of trust due to scams.</a:t>
            </a:r>
          </a:p>
          <a:p>
            <a:pPr marL="171450" indent="-171450">
              <a:buFont typeface="Arial" panose="020B0604020202020204" pitchFamily="34" charset="0"/>
              <a:buChar char="•"/>
            </a:pPr>
            <a:r>
              <a:rPr lang="en-GB" sz="2400" dirty="0">
                <a:solidFill>
                  <a:schemeClr val="bg1"/>
                </a:solidFill>
              </a:rPr>
              <a:t>Grey digital divide.</a:t>
            </a:r>
          </a:p>
          <a:p>
            <a:pPr marL="171450" indent="-171450">
              <a:buFont typeface="Arial" panose="020B0604020202020204" pitchFamily="34" charset="0"/>
              <a:buChar char="•"/>
            </a:pPr>
            <a:r>
              <a:rPr lang="en-GB" sz="2400" dirty="0">
                <a:solidFill>
                  <a:schemeClr val="bg1"/>
                </a:solidFill>
              </a:rPr>
              <a:t>Social and financial exclusion</a:t>
            </a:r>
          </a:p>
        </p:txBody>
      </p:sp>
      <p:pic>
        <p:nvPicPr>
          <p:cNvPr id="1026" name="Picture 2" descr="Seniors lack digital literacy">
            <a:extLst>
              <a:ext uri="{FF2B5EF4-FFF2-40B4-BE49-F238E27FC236}">
                <a16:creationId xmlns:a16="http://schemas.microsoft.com/office/drawing/2014/main" id="{59AF3BB7-0778-20B6-D020-AE20474D80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2752" y="254075"/>
            <a:ext cx="5082802" cy="3136367"/>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pic>
        <p:nvPicPr>
          <p:cNvPr id="1032" name="Picture 8" descr="The digital divide and technology in schools">
            <a:extLst>
              <a:ext uri="{FF2B5EF4-FFF2-40B4-BE49-F238E27FC236}">
                <a16:creationId xmlns:a16="http://schemas.microsoft.com/office/drawing/2014/main" id="{E172943D-572C-F9EE-1B29-8685D0AF10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104" y="3947631"/>
            <a:ext cx="5082722" cy="2511579"/>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C69EC63-84B8-8DCC-B7D6-6E860EA60BC8}"/>
              </a:ext>
            </a:extLst>
          </p:cNvPr>
          <p:cNvSpPr txBox="1"/>
          <p:nvPr/>
        </p:nvSpPr>
        <p:spPr>
          <a:xfrm>
            <a:off x="10697288" y="6486451"/>
            <a:ext cx="1926700" cy="276999"/>
          </a:xfrm>
          <a:prstGeom prst="rect">
            <a:avLst/>
          </a:prstGeom>
          <a:noFill/>
        </p:spPr>
        <p:txBody>
          <a:bodyPr wrap="square" rtlCol="0">
            <a:spAutoFit/>
          </a:bodyPr>
          <a:lstStyle/>
          <a:p>
            <a:r>
              <a:rPr lang="en-GB" sz="1200" dirty="0"/>
              <a:t>(</a:t>
            </a:r>
            <a:r>
              <a:rPr lang="en-GB" sz="1200" dirty="0" err="1"/>
              <a:t>Kinteract</a:t>
            </a:r>
            <a:r>
              <a:rPr lang="en-GB" sz="1200" dirty="0"/>
              <a:t>, 2022).</a:t>
            </a:r>
          </a:p>
        </p:txBody>
      </p:sp>
      <p:sp>
        <p:nvSpPr>
          <p:cNvPr id="7" name="TextBox 6">
            <a:extLst>
              <a:ext uri="{FF2B5EF4-FFF2-40B4-BE49-F238E27FC236}">
                <a16:creationId xmlns:a16="http://schemas.microsoft.com/office/drawing/2014/main" id="{C3DF807E-E815-84DD-71D0-D907EFE28AC1}"/>
              </a:ext>
            </a:extLst>
          </p:cNvPr>
          <p:cNvSpPr txBox="1"/>
          <p:nvPr/>
        </p:nvSpPr>
        <p:spPr>
          <a:xfrm>
            <a:off x="57224" y="6397057"/>
            <a:ext cx="5087393" cy="646331"/>
          </a:xfrm>
          <a:prstGeom prst="rect">
            <a:avLst/>
          </a:prstGeom>
          <a:noFill/>
        </p:spPr>
        <p:txBody>
          <a:bodyPr wrap="square" rtlCol="0">
            <a:spAutoFit/>
          </a:bodyPr>
          <a:lstStyle/>
          <a:p>
            <a:r>
              <a:rPr lang="en-GB" sz="1200" kern="100" dirty="0">
                <a:solidFill>
                  <a:srgbClr val="222222"/>
                </a:solidFill>
                <a:effectLst/>
                <a:ea typeface="Calibri" panose="020F0502020204030204" pitchFamily="34" charset="0"/>
                <a:cs typeface="Times New Roman" panose="02020603050405020304" pitchFamily="18" charset="0"/>
              </a:rPr>
              <a:t>(Age UK, 2022), (Mubarak and Suomi, 2022), (</a:t>
            </a:r>
            <a:r>
              <a:rPr lang="en-GB" sz="1200" kern="100" dirty="0" err="1">
                <a:solidFill>
                  <a:srgbClr val="222222"/>
                </a:solidFill>
                <a:effectLst/>
                <a:ea typeface="Calibri" panose="020F0502020204030204" pitchFamily="34" charset="0"/>
                <a:cs typeface="Times New Roman" panose="02020603050405020304" pitchFamily="18" charset="0"/>
              </a:rPr>
              <a:t>Holgersson</a:t>
            </a:r>
            <a:r>
              <a:rPr lang="en-GB" sz="1200" kern="100" dirty="0">
                <a:solidFill>
                  <a:srgbClr val="222222"/>
                </a:solidFill>
                <a:effectLst/>
                <a:ea typeface="Calibri" panose="020F0502020204030204" pitchFamily="34" charset="0"/>
                <a:cs typeface="Times New Roman" panose="02020603050405020304" pitchFamily="18" charset="0"/>
              </a:rPr>
              <a:t>, </a:t>
            </a:r>
            <a:r>
              <a:rPr lang="en-GB" sz="1200" kern="100" dirty="0" err="1">
                <a:solidFill>
                  <a:srgbClr val="222222"/>
                </a:solidFill>
                <a:effectLst/>
                <a:ea typeface="Calibri" panose="020F0502020204030204" pitchFamily="34" charset="0"/>
                <a:cs typeface="Times New Roman" panose="02020603050405020304" pitchFamily="18" charset="0"/>
              </a:rPr>
              <a:t>Kävrestad</a:t>
            </a:r>
            <a:r>
              <a:rPr lang="en-GB" sz="1200" kern="100" dirty="0">
                <a:solidFill>
                  <a:srgbClr val="222222"/>
                </a:solidFill>
                <a:effectLst/>
                <a:ea typeface="Calibri" panose="020F0502020204030204" pitchFamily="34" charset="0"/>
                <a:cs typeface="Times New Roman" panose="02020603050405020304" pitchFamily="18" charset="0"/>
              </a:rPr>
              <a:t> and </a:t>
            </a:r>
            <a:r>
              <a:rPr lang="en-GB" sz="1200" kern="100" dirty="0" err="1">
                <a:solidFill>
                  <a:srgbClr val="222222"/>
                </a:solidFill>
                <a:effectLst/>
                <a:ea typeface="Calibri" panose="020F0502020204030204" pitchFamily="34" charset="0"/>
                <a:cs typeface="Times New Roman" panose="02020603050405020304" pitchFamily="18" charset="0"/>
              </a:rPr>
              <a:t>Nohlberg</a:t>
            </a:r>
            <a:r>
              <a:rPr lang="en-GB" sz="1200" kern="100" dirty="0">
                <a:solidFill>
                  <a:srgbClr val="222222"/>
                </a:solidFill>
                <a:ea typeface="Calibri" panose="020F0502020204030204" pitchFamily="34" charset="0"/>
                <a:cs typeface="Times New Roman" panose="02020603050405020304" pitchFamily="18" charset="0"/>
              </a:rPr>
              <a:t>, 2021), (</a:t>
            </a:r>
            <a:r>
              <a:rPr lang="en-GB" sz="1200" kern="100" dirty="0" err="1">
                <a:solidFill>
                  <a:srgbClr val="222222"/>
                </a:solidFill>
                <a:ea typeface="Calibri" panose="020F0502020204030204" pitchFamily="34" charset="0"/>
                <a:cs typeface="Times New Roman" panose="02020603050405020304" pitchFamily="18" charset="0"/>
              </a:rPr>
              <a:t>Frik</a:t>
            </a:r>
            <a:r>
              <a:rPr lang="en-GB" sz="1200" kern="100" dirty="0">
                <a:solidFill>
                  <a:srgbClr val="222222"/>
                </a:solidFill>
                <a:ea typeface="Calibri" panose="020F0502020204030204" pitchFamily="34" charset="0"/>
                <a:cs typeface="Times New Roman" panose="02020603050405020304" pitchFamily="18" charset="0"/>
              </a:rPr>
              <a:t> </a:t>
            </a:r>
            <a:r>
              <a:rPr lang="en-GB" sz="1200" i="1" kern="100" dirty="0">
                <a:solidFill>
                  <a:srgbClr val="222222"/>
                </a:solidFill>
                <a:ea typeface="Calibri" panose="020F0502020204030204" pitchFamily="34" charset="0"/>
                <a:cs typeface="Times New Roman" panose="02020603050405020304" pitchFamily="18" charset="0"/>
              </a:rPr>
              <a:t>et al, </a:t>
            </a:r>
            <a:r>
              <a:rPr lang="en-GB" sz="1200" kern="100" dirty="0">
                <a:solidFill>
                  <a:srgbClr val="222222"/>
                </a:solidFill>
                <a:ea typeface="Calibri" panose="020F0502020204030204" pitchFamily="34" charset="0"/>
                <a:cs typeface="Times New Roman" panose="02020603050405020304" pitchFamily="18" charset="0"/>
              </a:rPr>
              <a:t>2019) and (Shang </a:t>
            </a:r>
            <a:r>
              <a:rPr lang="en-GB" sz="1200" i="1" kern="100" dirty="0">
                <a:solidFill>
                  <a:srgbClr val="222222"/>
                </a:solidFill>
                <a:ea typeface="Calibri" panose="020F0502020204030204" pitchFamily="34" charset="0"/>
                <a:cs typeface="Times New Roman" panose="02020603050405020304" pitchFamily="18" charset="0"/>
              </a:rPr>
              <a:t>et al, 2022).</a:t>
            </a:r>
            <a:endParaRPr lang="en-GB" sz="1200" kern="100" dirty="0">
              <a:effectLst/>
              <a:ea typeface="Calibri" panose="020F0502020204030204" pitchFamily="34" charset="0"/>
              <a:cs typeface="Times New Roman" panose="02020603050405020304" pitchFamily="18" charset="0"/>
            </a:endParaRPr>
          </a:p>
          <a:p>
            <a:endParaRPr lang="en-GB" sz="1200" dirty="0"/>
          </a:p>
        </p:txBody>
      </p:sp>
    </p:spTree>
    <p:extLst>
      <p:ext uri="{BB962C8B-B14F-4D97-AF65-F5344CB8AC3E}">
        <p14:creationId xmlns:p14="http://schemas.microsoft.com/office/powerpoint/2010/main" val="33278169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39" name="Rectangle 5238">
            <a:extLst>
              <a:ext uri="{FF2B5EF4-FFF2-40B4-BE49-F238E27FC236}">
                <a16:creationId xmlns:a16="http://schemas.microsoft.com/office/drawing/2014/main" id="{9603AD67-39CA-459E-BC28-07416F615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241" name="Rectangle 5240">
            <a:extLst>
              <a:ext uri="{FF2B5EF4-FFF2-40B4-BE49-F238E27FC236}">
                <a16:creationId xmlns:a16="http://schemas.microsoft.com/office/drawing/2014/main" id="{0BEBC89B-8399-4BEA-8696-6C4D9FBC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243" name="Group 5242">
            <a:extLst>
              <a:ext uri="{FF2B5EF4-FFF2-40B4-BE49-F238E27FC236}">
                <a16:creationId xmlns:a16="http://schemas.microsoft.com/office/drawing/2014/main" id="{6FBA629C-F878-4F9C-80C3-68E1069B47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5244" name="Straight Connector 5243">
              <a:extLst>
                <a:ext uri="{FF2B5EF4-FFF2-40B4-BE49-F238E27FC236}">
                  <a16:creationId xmlns:a16="http://schemas.microsoft.com/office/drawing/2014/main" id="{7C7267FB-7505-4C4C-AA6F-DC9E7C3A38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45" name="Straight Connector 5244">
              <a:extLst>
                <a:ext uri="{FF2B5EF4-FFF2-40B4-BE49-F238E27FC236}">
                  <a16:creationId xmlns:a16="http://schemas.microsoft.com/office/drawing/2014/main" id="{3C583D90-69DF-49C9-80E0-BEF93DB5A6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46" name="Straight Connector 5245">
              <a:extLst>
                <a:ext uri="{FF2B5EF4-FFF2-40B4-BE49-F238E27FC236}">
                  <a16:creationId xmlns:a16="http://schemas.microsoft.com/office/drawing/2014/main" id="{A8865E4E-722F-4B81-83CA-7EC2014161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47" name="Straight Connector 5246">
              <a:extLst>
                <a:ext uri="{FF2B5EF4-FFF2-40B4-BE49-F238E27FC236}">
                  <a16:creationId xmlns:a16="http://schemas.microsoft.com/office/drawing/2014/main" id="{56541E5B-569B-4823-8964-72B841FCC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48" name="Straight Connector 5247">
              <a:extLst>
                <a:ext uri="{FF2B5EF4-FFF2-40B4-BE49-F238E27FC236}">
                  <a16:creationId xmlns:a16="http://schemas.microsoft.com/office/drawing/2014/main" id="{EADC50A6-F902-44B4-855F-D2AB36113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49" name="Straight Connector 5248">
              <a:extLst>
                <a:ext uri="{FF2B5EF4-FFF2-40B4-BE49-F238E27FC236}">
                  <a16:creationId xmlns:a16="http://schemas.microsoft.com/office/drawing/2014/main" id="{CC1EFE79-8238-4803-9B0D-76E92E1E7A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0" name="Straight Connector 5249">
              <a:extLst>
                <a:ext uri="{FF2B5EF4-FFF2-40B4-BE49-F238E27FC236}">
                  <a16:creationId xmlns:a16="http://schemas.microsoft.com/office/drawing/2014/main" id="{CD3AFB37-9423-406C-AC87-1546EEBE24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1" name="Straight Connector 5250">
              <a:extLst>
                <a:ext uri="{FF2B5EF4-FFF2-40B4-BE49-F238E27FC236}">
                  <a16:creationId xmlns:a16="http://schemas.microsoft.com/office/drawing/2014/main" id="{1DCE5E39-F84C-487C-942D-542B786BD4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2" name="Straight Connector 5251">
              <a:extLst>
                <a:ext uri="{FF2B5EF4-FFF2-40B4-BE49-F238E27FC236}">
                  <a16:creationId xmlns:a16="http://schemas.microsoft.com/office/drawing/2014/main" id="{526ECE9C-6CE1-4B5C-AC38-3FC59E7206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3" name="Straight Connector 5252">
              <a:extLst>
                <a:ext uri="{FF2B5EF4-FFF2-40B4-BE49-F238E27FC236}">
                  <a16:creationId xmlns:a16="http://schemas.microsoft.com/office/drawing/2014/main" id="{18F13792-A752-4480-AFE4-1D5F0AEA43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4" name="Straight Connector 5253">
              <a:extLst>
                <a:ext uri="{FF2B5EF4-FFF2-40B4-BE49-F238E27FC236}">
                  <a16:creationId xmlns:a16="http://schemas.microsoft.com/office/drawing/2014/main" id="{5DA32EF3-096C-402F-97D4-C53F34454A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5" name="Straight Connector 5254">
              <a:extLst>
                <a:ext uri="{FF2B5EF4-FFF2-40B4-BE49-F238E27FC236}">
                  <a16:creationId xmlns:a16="http://schemas.microsoft.com/office/drawing/2014/main" id="{006194BE-CB51-4439-BC7D-364B0E35BD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6" name="Straight Connector 5255">
              <a:extLst>
                <a:ext uri="{FF2B5EF4-FFF2-40B4-BE49-F238E27FC236}">
                  <a16:creationId xmlns:a16="http://schemas.microsoft.com/office/drawing/2014/main" id="{015D65C4-4121-4543-AABE-434C761860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7" name="Straight Connector 5256">
              <a:extLst>
                <a:ext uri="{FF2B5EF4-FFF2-40B4-BE49-F238E27FC236}">
                  <a16:creationId xmlns:a16="http://schemas.microsoft.com/office/drawing/2014/main" id="{77850D33-8B95-4106-8B70-1D38D892E8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8" name="Straight Connector 5257">
              <a:extLst>
                <a:ext uri="{FF2B5EF4-FFF2-40B4-BE49-F238E27FC236}">
                  <a16:creationId xmlns:a16="http://schemas.microsoft.com/office/drawing/2014/main" id="{D2D77945-1378-44A8-8BD9-4E5ED4543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59" name="Straight Connector 5258">
              <a:extLst>
                <a:ext uri="{FF2B5EF4-FFF2-40B4-BE49-F238E27FC236}">
                  <a16:creationId xmlns:a16="http://schemas.microsoft.com/office/drawing/2014/main" id="{DB946DD5-85CE-4074-A88E-6CCA1CD61B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0" name="Straight Connector 5259">
              <a:extLst>
                <a:ext uri="{FF2B5EF4-FFF2-40B4-BE49-F238E27FC236}">
                  <a16:creationId xmlns:a16="http://schemas.microsoft.com/office/drawing/2014/main" id="{C7B44E61-A227-4805-A1EC-9A4D55D2A8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1" name="Straight Connector 5260">
              <a:extLst>
                <a:ext uri="{FF2B5EF4-FFF2-40B4-BE49-F238E27FC236}">
                  <a16:creationId xmlns:a16="http://schemas.microsoft.com/office/drawing/2014/main" id="{7B364765-A972-4110-8CA1-B4177EFE2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2" name="Straight Connector 5261">
              <a:extLst>
                <a:ext uri="{FF2B5EF4-FFF2-40B4-BE49-F238E27FC236}">
                  <a16:creationId xmlns:a16="http://schemas.microsoft.com/office/drawing/2014/main" id="{8FD49332-C84B-4463-AEC3-CB2BFCC36E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3" name="Straight Connector 5262">
              <a:extLst>
                <a:ext uri="{FF2B5EF4-FFF2-40B4-BE49-F238E27FC236}">
                  <a16:creationId xmlns:a16="http://schemas.microsoft.com/office/drawing/2014/main" id="{1D446A43-28E8-481B-ABD8-A934DB12E5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4" name="Straight Connector 5263">
              <a:extLst>
                <a:ext uri="{FF2B5EF4-FFF2-40B4-BE49-F238E27FC236}">
                  <a16:creationId xmlns:a16="http://schemas.microsoft.com/office/drawing/2014/main" id="{EEA58CEE-AD35-4EE6-AFDA-3814DA2E27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5" name="Straight Connector 5264">
              <a:extLst>
                <a:ext uri="{FF2B5EF4-FFF2-40B4-BE49-F238E27FC236}">
                  <a16:creationId xmlns:a16="http://schemas.microsoft.com/office/drawing/2014/main" id="{F7271EFE-4402-4580-859A-2D6020BBA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6" name="Straight Connector 5265">
              <a:extLst>
                <a:ext uri="{FF2B5EF4-FFF2-40B4-BE49-F238E27FC236}">
                  <a16:creationId xmlns:a16="http://schemas.microsoft.com/office/drawing/2014/main" id="{1A36999B-7CF7-4CE8-9DE1-0161B8B4ED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7" name="Straight Connector 5266">
              <a:extLst>
                <a:ext uri="{FF2B5EF4-FFF2-40B4-BE49-F238E27FC236}">
                  <a16:creationId xmlns:a16="http://schemas.microsoft.com/office/drawing/2014/main" id="{D8E60B08-6BC4-4F4E-8050-7B18755DA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34" name="Straight Connector 5233">
              <a:extLst>
                <a:ext uri="{FF2B5EF4-FFF2-40B4-BE49-F238E27FC236}">
                  <a16:creationId xmlns:a16="http://schemas.microsoft.com/office/drawing/2014/main" id="{2A382807-7D90-40D5-A4FE-A556F48618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69" name="Straight Connector 5268">
              <a:extLst>
                <a:ext uri="{FF2B5EF4-FFF2-40B4-BE49-F238E27FC236}">
                  <a16:creationId xmlns:a16="http://schemas.microsoft.com/office/drawing/2014/main" id="{06D01794-3837-4200-996E-C71F14F8B9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38" name="Straight Connector 5237">
              <a:extLst>
                <a:ext uri="{FF2B5EF4-FFF2-40B4-BE49-F238E27FC236}">
                  <a16:creationId xmlns:a16="http://schemas.microsoft.com/office/drawing/2014/main" id="{3896D69E-8E02-476C-9D95-5F6B545315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71" name="Straight Connector 5270">
              <a:extLst>
                <a:ext uri="{FF2B5EF4-FFF2-40B4-BE49-F238E27FC236}">
                  <a16:creationId xmlns:a16="http://schemas.microsoft.com/office/drawing/2014/main" id="{E9F36697-B1D1-4E31-8A37-3512C5C0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40" name="Straight Connector 5239">
              <a:extLst>
                <a:ext uri="{FF2B5EF4-FFF2-40B4-BE49-F238E27FC236}">
                  <a16:creationId xmlns:a16="http://schemas.microsoft.com/office/drawing/2014/main" id="{CB973F11-CCB1-4B9F-8527-D6A64575EC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F0814E9-4DF1-4C0C-7224-943BB29F40C1}"/>
              </a:ext>
            </a:extLst>
          </p:cNvPr>
          <p:cNvSpPr>
            <a:spLocks noGrp="1"/>
          </p:cNvSpPr>
          <p:nvPr>
            <p:ph type="title"/>
          </p:nvPr>
        </p:nvSpPr>
        <p:spPr>
          <a:xfrm>
            <a:off x="355199" y="998065"/>
            <a:ext cx="5747015" cy="2211993"/>
          </a:xfrm>
        </p:spPr>
        <p:txBody>
          <a:bodyPr vert="horz" lIns="91440" tIns="45720" rIns="91440" bIns="45720" rtlCol="0" anchor="t">
            <a:normAutofit/>
          </a:bodyPr>
          <a:lstStyle/>
          <a:p>
            <a:r>
              <a:rPr lang="en-US" dirty="0"/>
              <a:t>Digital tools that aid the elderly development.</a:t>
            </a:r>
          </a:p>
        </p:txBody>
      </p:sp>
      <p:sp>
        <p:nvSpPr>
          <p:cNvPr id="5242" name="Right Triangle 5241">
            <a:extLst>
              <a:ext uri="{FF2B5EF4-FFF2-40B4-BE49-F238E27FC236}">
                <a16:creationId xmlns:a16="http://schemas.microsoft.com/office/drawing/2014/main" id="{ACD55810-91B1-4240-B7AA-92A996B64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9891" y="-284145"/>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36" name="Content Placeholder 5235">
            <a:extLst>
              <a:ext uri="{FF2B5EF4-FFF2-40B4-BE49-F238E27FC236}">
                <a16:creationId xmlns:a16="http://schemas.microsoft.com/office/drawing/2014/main" id="{77EE8ABA-6F72-9D33-A475-B9997FE191FF}"/>
              </a:ext>
            </a:extLst>
          </p:cNvPr>
          <p:cNvSpPr>
            <a:spLocks noGrp="1"/>
          </p:cNvSpPr>
          <p:nvPr>
            <p:ph idx="1"/>
          </p:nvPr>
        </p:nvSpPr>
        <p:spPr>
          <a:xfrm>
            <a:off x="6651141" y="0"/>
            <a:ext cx="4844202" cy="3429000"/>
          </a:xfrm>
        </p:spPr>
        <p:txBody>
          <a:bodyPr anchor="t">
            <a:normAutofit fontScale="92500" lnSpcReduction="20000"/>
          </a:bodyPr>
          <a:lstStyle/>
          <a:p>
            <a:r>
              <a:rPr lang="en-US" sz="1800" dirty="0"/>
              <a:t>Ask my GP / Online Consultations</a:t>
            </a:r>
          </a:p>
          <a:p>
            <a:r>
              <a:rPr lang="en-US" sz="1800" dirty="0"/>
              <a:t>NHS APP</a:t>
            </a:r>
          </a:p>
          <a:p>
            <a:r>
              <a:rPr lang="en-US" sz="1800" dirty="0"/>
              <a:t>Online Shopping</a:t>
            </a:r>
          </a:p>
          <a:p>
            <a:r>
              <a:rPr lang="en-US" sz="1800" dirty="0"/>
              <a:t>Social Media / Entertainment Services</a:t>
            </a:r>
          </a:p>
          <a:p>
            <a:r>
              <a:rPr lang="en-US" sz="1800" dirty="0"/>
              <a:t>Online Support Groups</a:t>
            </a:r>
          </a:p>
          <a:p>
            <a:r>
              <a:rPr lang="en-US" sz="1800" dirty="0"/>
              <a:t>Teams, Zoom, Facebook Portal, Skype</a:t>
            </a:r>
          </a:p>
          <a:p>
            <a:r>
              <a:rPr lang="en-US" sz="1800" dirty="0"/>
              <a:t>Online Banking</a:t>
            </a:r>
          </a:p>
          <a:p>
            <a:r>
              <a:rPr lang="en-US" sz="1800" dirty="0"/>
              <a:t>Brain Training Apps</a:t>
            </a:r>
          </a:p>
          <a:p>
            <a:r>
              <a:rPr lang="en-US" sz="1800" dirty="0"/>
              <a:t>Smart health / Wearables</a:t>
            </a:r>
          </a:p>
        </p:txBody>
      </p:sp>
      <p:pic>
        <p:nvPicPr>
          <p:cNvPr id="5124" name="Picture 4" descr="Seniors with dementia, hearing loss or impaired vision face barriers to telehealth medicine.">
            <a:extLst>
              <a:ext uri="{FF2B5EF4-FFF2-40B4-BE49-F238E27FC236}">
                <a16:creationId xmlns:a16="http://schemas.microsoft.com/office/drawing/2014/main" id="{FF2E885D-7999-BBC3-E801-2B814022A0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500" r="2" b="32043"/>
          <a:stretch/>
        </p:blipFill>
        <p:spPr bwMode="auto">
          <a:xfrm>
            <a:off x="-21427" y="3258636"/>
            <a:ext cx="12198212" cy="3599364"/>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F6D2E1-8762-5EBD-C127-C04AF262C26E}"/>
              </a:ext>
            </a:extLst>
          </p:cNvPr>
          <p:cNvSpPr txBox="1"/>
          <p:nvPr/>
        </p:nvSpPr>
        <p:spPr>
          <a:xfrm>
            <a:off x="105291" y="6650242"/>
            <a:ext cx="2914451" cy="276999"/>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(Graham, CNN Health, 2020)</a:t>
            </a:r>
            <a:r>
              <a:rPr lang="en-GB" sz="1200" dirty="0">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p>
        </p:txBody>
      </p:sp>
      <p:sp>
        <p:nvSpPr>
          <p:cNvPr id="5" name="TextBox 4">
            <a:extLst>
              <a:ext uri="{FF2B5EF4-FFF2-40B4-BE49-F238E27FC236}">
                <a16:creationId xmlns:a16="http://schemas.microsoft.com/office/drawing/2014/main" id="{FCD61A97-25A3-94CE-645E-4DF89261057B}"/>
              </a:ext>
            </a:extLst>
          </p:cNvPr>
          <p:cNvSpPr txBox="1"/>
          <p:nvPr/>
        </p:nvSpPr>
        <p:spPr>
          <a:xfrm>
            <a:off x="-68880" y="3429736"/>
            <a:ext cx="5764532" cy="646331"/>
          </a:xfrm>
          <a:prstGeom prst="rect">
            <a:avLst/>
          </a:prstGeom>
          <a:noFill/>
        </p:spPr>
        <p:txBody>
          <a:bodyPr wrap="square" rtlCol="0">
            <a:spAutoFit/>
          </a:bodyPr>
          <a:lstStyle/>
          <a:p>
            <a:r>
              <a:rPr lang="en-GB" sz="1200" dirty="0"/>
              <a:t>(Xie </a:t>
            </a:r>
            <a:r>
              <a:rPr lang="en-GB" sz="1200" i="1" dirty="0"/>
              <a:t>et al., </a:t>
            </a:r>
            <a:r>
              <a:rPr lang="en-GB" sz="1200" dirty="0"/>
              <a:t>2021), </a:t>
            </a:r>
            <a:r>
              <a:rPr lang="en-GB" sz="1200" dirty="0">
                <a:effectLst/>
                <a:ea typeface="Calibri" panose="020F0502020204030204" pitchFamily="34" charset="0"/>
              </a:rPr>
              <a:t>(</a:t>
            </a:r>
            <a:r>
              <a:rPr lang="en-GB" sz="1200" dirty="0" err="1">
                <a:effectLst/>
                <a:ea typeface="Calibri" panose="020F0502020204030204" pitchFamily="34" charset="0"/>
              </a:rPr>
              <a:t>Bonnechère</a:t>
            </a:r>
            <a:r>
              <a:rPr lang="en-GB" sz="1200" dirty="0">
                <a:effectLst/>
                <a:ea typeface="Calibri" panose="020F0502020204030204" pitchFamily="34" charset="0"/>
              </a:rPr>
              <a:t> </a:t>
            </a:r>
            <a:r>
              <a:rPr lang="en-GB" sz="1200" i="1" dirty="0">
                <a:effectLst/>
                <a:ea typeface="Calibri" panose="020F0502020204030204" pitchFamily="34" charset="0"/>
              </a:rPr>
              <a:t>et al., </a:t>
            </a:r>
            <a:r>
              <a:rPr lang="en-GB" sz="1200" dirty="0">
                <a:effectLst/>
                <a:ea typeface="Calibri" panose="020F0502020204030204" pitchFamily="34" charset="0"/>
              </a:rPr>
              <a:t>2021), (Meltzer </a:t>
            </a:r>
            <a:r>
              <a:rPr lang="en-GB" sz="1200" i="1" dirty="0">
                <a:effectLst/>
                <a:ea typeface="Calibri" panose="020F0502020204030204" pitchFamily="34" charset="0"/>
              </a:rPr>
              <a:t>et al., </a:t>
            </a:r>
            <a:r>
              <a:rPr lang="en-GB" sz="1200" dirty="0">
                <a:effectLst/>
                <a:ea typeface="Calibri" panose="020F0502020204030204" pitchFamily="34" charset="0"/>
              </a:rPr>
              <a:t>2023), (</a:t>
            </a:r>
            <a:r>
              <a:rPr lang="en-GB" sz="1200" i="0" dirty="0"/>
              <a:t>Sanfilippo and </a:t>
            </a:r>
            <a:r>
              <a:rPr lang="en-GB" sz="1200" i="0" dirty="0" err="1"/>
              <a:t>Pacchierotti</a:t>
            </a:r>
            <a:r>
              <a:rPr lang="en-GB" sz="1200" dirty="0"/>
              <a:t>, </a:t>
            </a:r>
            <a:r>
              <a:rPr lang="en-GB" sz="1200" i="0" dirty="0"/>
              <a:t>2018), (Al-</a:t>
            </a:r>
            <a:r>
              <a:rPr lang="en-GB" sz="1200" i="0" dirty="0" err="1"/>
              <a:t>Khafjiy</a:t>
            </a:r>
            <a:r>
              <a:rPr lang="en-GB" sz="1200" i="0" dirty="0"/>
              <a:t> </a:t>
            </a:r>
            <a:r>
              <a:rPr lang="en-GB" sz="1200" i="1" dirty="0"/>
              <a:t>et al., 2019) </a:t>
            </a:r>
            <a:r>
              <a:rPr lang="en-GB" sz="1200" dirty="0"/>
              <a:t>and (Li </a:t>
            </a:r>
            <a:r>
              <a:rPr lang="en-GB" sz="1200" i="1" dirty="0"/>
              <a:t>et al.,</a:t>
            </a:r>
            <a:r>
              <a:rPr lang="en-GB" sz="1200" dirty="0"/>
              <a:t> 2019).</a:t>
            </a:r>
            <a:endParaRPr lang="en-GB" sz="1200" i="0" dirty="0"/>
          </a:p>
          <a:p>
            <a:endParaRPr lang="en-GB" sz="1200" dirty="0"/>
          </a:p>
        </p:txBody>
      </p:sp>
    </p:spTree>
    <p:extLst>
      <p:ext uri="{BB962C8B-B14F-4D97-AF65-F5344CB8AC3E}">
        <p14:creationId xmlns:p14="http://schemas.microsoft.com/office/powerpoint/2010/main" val="11942965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85EA5-D30E-135B-1727-96B58A9BF639}"/>
              </a:ext>
            </a:extLst>
          </p:cNvPr>
          <p:cNvSpPr>
            <a:spLocks noGrp="1"/>
          </p:cNvSpPr>
          <p:nvPr>
            <p:ph type="title"/>
          </p:nvPr>
        </p:nvSpPr>
        <p:spPr>
          <a:xfrm>
            <a:off x="457200" y="226383"/>
            <a:ext cx="10722932" cy="1325563"/>
          </a:xfrm>
        </p:spPr>
        <p:txBody>
          <a:bodyPr/>
          <a:lstStyle/>
          <a:p>
            <a:r>
              <a:rPr lang="en-GB" dirty="0"/>
              <a:t>The role of technologies during Covid-19 restrictions.</a:t>
            </a:r>
          </a:p>
        </p:txBody>
      </p:sp>
      <p:sp>
        <p:nvSpPr>
          <p:cNvPr id="3" name="Content Placeholder 2">
            <a:extLst>
              <a:ext uri="{FF2B5EF4-FFF2-40B4-BE49-F238E27FC236}">
                <a16:creationId xmlns:a16="http://schemas.microsoft.com/office/drawing/2014/main" id="{B423515B-23CB-D7A5-EE3F-53FCFA6328E3}"/>
              </a:ext>
            </a:extLst>
          </p:cNvPr>
          <p:cNvSpPr>
            <a:spLocks noGrp="1"/>
          </p:cNvSpPr>
          <p:nvPr>
            <p:ph idx="1"/>
          </p:nvPr>
        </p:nvSpPr>
        <p:spPr>
          <a:xfrm>
            <a:off x="457200" y="1690688"/>
            <a:ext cx="10722932" cy="4351338"/>
          </a:xfrm>
        </p:spPr>
        <p:txBody>
          <a:bodyPr>
            <a:normAutofit/>
          </a:bodyPr>
          <a:lstStyle/>
          <a:p>
            <a:r>
              <a:rPr lang="en-GB" sz="2600" dirty="0"/>
              <a:t>Combat and help against Covid-19</a:t>
            </a:r>
          </a:p>
          <a:p>
            <a:r>
              <a:rPr lang="en-GB" sz="2600" dirty="0"/>
              <a:t>Artificial Intelligence (AI)</a:t>
            </a:r>
          </a:p>
          <a:p>
            <a:r>
              <a:rPr lang="en-GB" sz="2600" dirty="0"/>
              <a:t>Ensure Social Interactions were carried out in a safe manner</a:t>
            </a:r>
          </a:p>
          <a:p>
            <a:r>
              <a:rPr lang="en-GB" sz="2600" dirty="0"/>
              <a:t>Provide self-help and information regarding health and well-being</a:t>
            </a:r>
          </a:p>
        </p:txBody>
      </p:sp>
      <p:pic>
        <p:nvPicPr>
          <p:cNvPr id="6146" name="Picture 2">
            <a:extLst>
              <a:ext uri="{FF2B5EF4-FFF2-40B4-BE49-F238E27FC236}">
                <a16:creationId xmlns:a16="http://schemas.microsoft.com/office/drawing/2014/main" id="{6756A3C5-8BB5-9F38-8E31-974B2B3D0C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549929"/>
            <a:ext cx="3091543" cy="2059741"/>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0B4517-DA1C-ED5A-455B-608EE4A4EFD9}"/>
              </a:ext>
            </a:extLst>
          </p:cNvPr>
          <p:cNvSpPr txBox="1"/>
          <p:nvPr/>
        </p:nvSpPr>
        <p:spPr>
          <a:xfrm>
            <a:off x="506854" y="6575105"/>
            <a:ext cx="2525486" cy="276999"/>
          </a:xfrm>
          <a:prstGeom prst="rect">
            <a:avLst/>
          </a:prstGeom>
          <a:noFill/>
        </p:spPr>
        <p:txBody>
          <a:bodyPr wrap="square" rtlCol="0">
            <a:spAutoFit/>
          </a:bodyPr>
          <a:lstStyle/>
          <a:p>
            <a:r>
              <a:rPr lang="en-GB" sz="1200" dirty="0"/>
              <a:t>(New America, 2020).</a:t>
            </a:r>
          </a:p>
        </p:txBody>
      </p:sp>
      <p:pic>
        <p:nvPicPr>
          <p:cNvPr id="6148" name="Picture 4" descr="medical technology">
            <a:extLst>
              <a:ext uri="{FF2B5EF4-FFF2-40B4-BE49-F238E27FC236}">
                <a16:creationId xmlns:a16="http://schemas.microsoft.com/office/drawing/2014/main" id="{94657A99-1835-9364-236C-2A101F7A10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80496" y="4549929"/>
            <a:ext cx="3836352" cy="2071213"/>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8468E00-3794-FB6F-471C-86CFAA37351B}"/>
              </a:ext>
            </a:extLst>
          </p:cNvPr>
          <p:cNvSpPr txBox="1"/>
          <p:nvPr/>
        </p:nvSpPr>
        <p:spPr>
          <a:xfrm>
            <a:off x="4264773" y="6587031"/>
            <a:ext cx="2693629" cy="276999"/>
          </a:xfrm>
          <a:prstGeom prst="rect">
            <a:avLst/>
          </a:prstGeom>
          <a:noFill/>
        </p:spPr>
        <p:txBody>
          <a:bodyPr wrap="square" rtlCol="0">
            <a:spAutoFit/>
          </a:bodyPr>
          <a:lstStyle/>
          <a:p>
            <a:r>
              <a:rPr lang="en-GB" sz="1200" dirty="0"/>
              <a:t>(Botti-Lodovico, Brookings, 2022).</a:t>
            </a:r>
          </a:p>
        </p:txBody>
      </p:sp>
      <p:pic>
        <p:nvPicPr>
          <p:cNvPr id="6150" name="Picture 6" descr="figure 1">
            <a:extLst>
              <a:ext uri="{FF2B5EF4-FFF2-40B4-BE49-F238E27FC236}">
                <a16:creationId xmlns:a16="http://schemas.microsoft.com/office/drawing/2014/main" id="{D811EAD6-8B22-C44F-B65D-74DD25093E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8601" y="3933145"/>
            <a:ext cx="4277808" cy="2697829"/>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1C5DC8-72EA-E0C9-D2DB-14A49E68D0F7}"/>
              </a:ext>
            </a:extLst>
          </p:cNvPr>
          <p:cNvSpPr txBox="1"/>
          <p:nvPr/>
        </p:nvSpPr>
        <p:spPr>
          <a:xfrm>
            <a:off x="9250430" y="6621142"/>
            <a:ext cx="2007829" cy="276999"/>
          </a:xfrm>
          <a:prstGeom prst="rect">
            <a:avLst/>
          </a:prstGeom>
          <a:noFill/>
        </p:spPr>
        <p:txBody>
          <a:bodyPr wrap="square" rtlCol="0">
            <a:spAutoFit/>
          </a:bodyPr>
          <a:lstStyle/>
          <a:p>
            <a:r>
              <a:rPr lang="en-GB" sz="1200" dirty="0"/>
              <a:t>(Budd </a:t>
            </a:r>
            <a:r>
              <a:rPr lang="en-GB" sz="1200" i="1" dirty="0"/>
              <a:t>et al., 2020).</a:t>
            </a:r>
            <a:endParaRPr lang="en-GB" sz="1200" dirty="0"/>
          </a:p>
        </p:txBody>
      </p:sp>
      <p:sp>
        <p:nvSpPr>
          <p:cNvPr id="7" name="TextBox 6">
            <a:extLst>
              <a:ext uri="{FF2B5EF4-FFF2-40B4-BE49-F238E27FC236}">
                <a16:creationId xmlns:a16="http://schemas.microsoft.com/office/drawing/2014/main" id="{178D62EC-8ACE-2B9F-86E3-0D8C1A6CE86D}"/>
              </a:ext>
            </a:extLst>
          </p:cNvPr>
          <p:cNvSpPr txBox="1"/>
          <p:nvPr/>
        </p:nvSpPr>
        <p:spPr>
          <a:xfrm>
            <a:off x="-10608" y="4088264"/>
            <a:ext cx="6362247" cy="461665"/>
          </a:xfrm>
          <a:prstGeom prst="rect">
            <a:avLst/>
          </a:prstGeom>
          <a:noFill/>
        </p:spPr>
        <p:txBody>
          <a:bodyPr wrap="square" rtlCol="0">
            <a:spAutoFit/>
          </a:bodyPr>
          <a:lstStyle/>
          <a:p>
            <a:r>
              <a:rPr lang="en-GB" sz="1200" dirty="0"/>
              <a:t>(</a:t>
            </a:r>
            <a:r>
              <a:rPr lang="en-GB" sz="1200" dirty="0" err="1"/>
              <a:t>Mbunge</a:t>
            </a:r>
            <a:r>
              <a:rPr lang="en-GB" sz="1200" dirty="0"/>
              <a:t> </a:t>
            </a:r>
            <a:r>
              <a:rPr lang="en-GB" sz="1200" i="1" dirty="0"/>
              <a:t>et al., </a:t>
            </a:r>
            <a:r>
              <a:rPr lang="en-GB" sz="1200" dirty="0"/>
              <a:t>2021), (Kumar </a:t>
            </a:r>
            <a:r>
              <a:rPr lang="en-GB" sz="1200" i="1" dirty="0"/>
              <a:t>et al.,</a:t>
            </a:r>
            <a:r>
              <a:rPr lang="en-GB" sz="1200" dirty="0"/>
              <a:t> 2020), (</a:t>
            </a:r>
            <a:r>
              <a:rPr lang="en-GB" sz="1200" i="0" dirty="0" err="1"/>
              <a:t>Piccialli</a:t>
            </a:r>
            <a:r>
              <a:rPr lang="en-GB" sz="1200" i="0" dirty="0"/>
              <a:t> </a:t>
            </a:r>
            <a:r>
              <a:rPr lang="en-GB" sz="1200" i="1" dirty="0"/>
              <a:t>et al., </a:t>
            </a:r>
            <a:r>
              <a:rPr lang="en-GB" sz="1200" dirty="0"/>
              <a:t>2021), (Vaishya </a:t>
            </a:r>
            <a:r>
              <a:rPr lang="en-GB" sz="1200" i="1" dirty="0"/>
              <a:t>et al., </a:t>
            </a:r>
            <a:r>
              <a:rPr lang="en-GB" sz="1200" dirty="0"/>
              <a:t>2020) and (</a:t>
            </a:r>
            <a:r>
              <a:rPr lang="en-GB" sz="1200" i="0" dirty="0" err="1"/>
              <a:t>Negrini</a:t>
            </a:r>
            <a:r>
              <a:rPr lang="en-GB" sz="1200" i="0" dirty="0"/>
              <a:t> </a:t>
            </a:r>
            <a:r>
              <a:rPr lang="en-GB" sz="1200" i="1" dirty="0"/>
              <a:t>et al.,</a:t>
            </a:r>
            <a:r>
              <a:rPr lang="en-GB" sz="1200" dirty="0"/>
              <a:t> 2022). </a:t>
            </a:r>
          </a:p>
        </p:txBody>
      </p:sp>
    </p:spTree>
    <p:extLst>
      <p:ext uri="{BB962C8B-B14F-4D97-AF65-F5344CB8AC3E}">
        <p14:creationId xmlns:p14="http://schemas.microsoft.com/office/powerpoint/2010/main" val="21938588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A61E-E9CA-6458-0F5D-C5C204C37C41}"/>
              </a:ext>
            </a:extLst>
          </p:cNvPr>
          <p:cNvSpPr>
            <a:spLocks noGrp="1"/>
          </p:cNvSpPr>
          <p:nvPr>
            <p:ph type="title"/>
          </p:nvPr>
        </p:nvSpPr>
        <p:spPr/>
        <p:txBody>
          <a:bodyPr/>
          <a:lstStyle/>
          <a:p>
            <a:r>
              <a:rPr lang="en-GB" dirty="0"/>
              <a:t>Digital tools that gained importance and relevance during and after Covid-19.</a:t>
            </a:r>
          </a:p>
        </p:txBody>
      </p:sp>
      <p:sp>
        <p:nvSpPr>
          <p:cNvPr id="3" name="Content Placeholder 2">
            <a:extLst>
              <a:ext uri="{FF2B5EF4-FFF2-40B4-BE49-F238E27FC236}">
                <a16:creationId xmlns:a16="http://schemas.microsoft.com/office/drawing/2014/main" id="{B5A32AA5-0F7B-4B91-BD5E-11D3A840EF93}"/>
              </a:ext>
            </a:extLst>
          </p:cNvPr>
          <p:cNvSpPr>
            <a:spLocks noGrp="1"/>
          </p:cNvSpPr>
          <p:nvPr>
            <p:ph idx="1"/>
          </p:nvPr>
        </p:nvSpPr>
        <p:spPr>
          <a:xfrm>
            <a:off x="162232" y="1825625"/>
            <a:ext cx="7103806" cy="4351338"/>
          </a:xfrm>
        </p:spPr>
        <p:txBody>
          <a:bodyPr/>
          <a:lstStyle/>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Online consultations</a:t>
            </a:r>
          </a:p>
          <a:p>
            <a:pPr marL="171450" indent="-171450">
              <a:buFont typeface="Arial" panose="020B0604020202020204" pitchFamily="34" charset="0"/>
              <a:buChar char="•"/>
            </a:pPr>
            <a:r>
              <a:rPr lang="en-GB" dirty="0"/>
              <a:t>Local and national online support groups</a:t>
            </a:r>
          </a:p>
          <a:p>
            <a:pPr marL="171450" indent="-171450">
              <a:buFont typeface="Arial" panose="020B0604020202020204" pitchFamily="34" charset="0"/>
              <a:buChar char="•"/>
            </a:pPr>
            <a:r>
              <a:rPr lang="en-GB" dirty="0"/>
              <a:t>Health questionnaires</a:t>
            </a:r>
          </a:p>
          <a:p>
            <a:pPr marL="171450" indent="-171450">
              <a:buFont typeface="Arial" panose="020B0604020202020204" pitchFamily="34" charset="0"/>
              <a:buChar char="•"/>
            </a:pPr>
            <a:r>
              <a:rPr lang="en-GB" dirty="0"/>
              <a:t>Telemedicine</a:t>
            </a:r>
          </a:p>
          <a:p>
            <a:pPr marL="171450" indent="-171450">
              <a:buFont typeface="Arial" panose="020B0604020202020204" pitchFamily="34" charset="0"/>
              <a:buChar char="•"/>
            </a:pPr>
            <a:r>
              <a:rPr lang="en-GB" dirty="0"/>
              <a:t>Blockchain</a:t>
            </a:r>
          </a:p>
          <a:p>
            <a:endParaRPr lang="en-GB" dirty="0"/>
          </a:p>
        </p:txBody>
      </p:sp>
      <p:sp>
        <p:nvSpPr>
          <p:cNvPr id="4" name="TextBox 3">
            <a:extLst>
              <a:ext uri="{FF2B5EF4-FFF2-40B4-BE49-F238E27FC236}">
                <a16:creationId xmlns:a16="http://schemas.microsoft.com/office/drawing/2014/main" id="{E41DC1B2-A030-9051-B1FB-BB473A0D6239}"/>
              </a:ext>
            </a:extLst>
          </p:cNvPr>
          <p:cNvSpPr txBox="1"/>
          <p:nvPr/>
        </p:nvSpPr>
        <p:spPr>
          <a:xfrm>
            <a:off x="162232" y="6311900"/>
            <a:ext cx="4635910" cy="461665"/>
          </a:xfrm>
          <a:prstGeom prst="rect">
            <a:avLst/>
          </a:prstGeom>
          <a:noFill/>
        </p:spPr>
        <p:txBody>
          <a:bodyPr wrap="square" rtlCol="0">
            <a:spAutoFit/>
          </a:bodyPr>
          <a:lstStyle/>
          <a:p>
            <a:r>
              <a:rPr lang="en-GB" sz="1200" dirty="0"/>
              <a:t>(Subramanian </a:t>
            </a:r>
            <a:r>
              <a:rPr lang="en-GB" sz="1200" i="1" dirty="0"/>
              <a:t>et al.,</a:t>
            </a:r>
            <a:r>
              <a:rPr lang="en-GB" sz="1200" dirty="0"/>
              <a:t> 2022), (</a:t>
            </a:r>
            <a:r>
              <a:rPr lang="en-GB" sz="1200" dirty="0" err="1"/>
              <a:t>Mbunge</a:t>
            </a:r>
            <a:r>
              <a:rPr lang="en-GB" sz="1200" dirty="0"/>
              <a:t> </a:t>
            </a:r>
            <a:r>
              <a:rPr lang="en-GB" sz="1200" i="1" dirty="0"/>
              <a:t>et al.</a:t>
            </a:r>
            <a:r>
              <a:rPr lang="en-GB" sz="1200" dirty="0"/>
              <a:t>, 2021), (Kumar </a:t>
            </a:r>
            <a:r>
              <a:rPr lang="en-GB" sz="1200" i="1" dirty="0"/>
              <a:t>et al., </a:t>
            </a:r>
            <a:r>
              <a:rPr lang="en-GB" sz="1200" dirty="0"/>
              <a:t> 2020), (</a:t>
            </a:r>
            <a:r>
              <a:rPr lang="en-GB" sz="1200" dirty="0" err="1"/>
              <a:t>Samrah</a:t>
            </a:r>
            <a:r>
              <a:rPr lang="en-GB" sz="1200" dirty="0"/>
              <a:t>., 2018) and (</a:t>
            </a:r>
            <a:r>
              <a:rPr lang="en-GB" sz="1200" dirty="0" err="1"/>
              <a:t>Ruoti</a:t>
            </a:r>
            <a:r>
              <a:rPr lang="en-GB" sz="1200" dirty="0"/>
              <a:t> </a:t>
            </a:r>
            <a:r>
              <a:rPr lang="en-GB" sz="1200" i="1" dirty="0"/>
              <a:t>et al., </a:t>
            </a:r>
            <a:r>
              <a:rPr lang="en-GB" sz="1200" dirty="0"/>
              <a:t>2019).</a:t>
            </a:r>
          </a:p>
        </p:txBody>
      </p:sp>
      <p:pic>
        <p:nvPicPr>
          <p:cNvPr id="10" name="Picture 9">
            <a:extLst>
              <a:ext uri="{FF2B5EF4-FFF2-40B4-BE49-F238E27FC236}">
                <a16:creationId xmlns:a16="http://schemas.microsoft.com/office/drawing/2014/main" id="{6DD484FD-C2F7-FE04-537B-4B6D81DC7F64}"/>
              </a:ext>
            </a:extLst>
          </p:cNvPr>
          <p:cNvPicPr>
            <a:picLocks noChangeAspect="1"/>
          </p:cNvPicPr>
          <p:nvPr/>
        </p:nvPicPr>
        <p:blipFill>
          <a:blip r:embed="rId3"/>
          <a:stretch>
            <a:fillRect/>
          </a:stretch>
        </p:blipFill>
        <p:spPr>
          <a:xfrm>
            <a:off x="8185354" y="1728062"/>
            <a:ext cx="3640399" cy="2430134"/>
          </a:xfrm>
          <a:prstGeom prst="rect">
            <a:avLst/>
          </a:prstGeom>
          <a:effectLst>
            <a:softEdge rad="38100"/>
          </a:effectLst>
        </p:spPr>
      </p:pic>
      <p:sp>
        <p:nvSpPr>
          <p:cNvPr id="11" name="TextBox 10">
            <a:extLst>
              <a:ext uri="{FF2B5EF4-FFF2-40B4-BE49-F238E27FC236}">
                <a16:creationId xmlns:a16="http://schemas.microsoft.com/office/drawing/2014/main" id="{9BA90A70-0C28-B8A9-16B7-27F61E9D544B}"/>
              </a:ext>
            </a:extLst>
          </p:cNvPr>
          <p:cNvSpPr txBox="1"/>
          <p:nvPr/>
        </p:nvSpPr>
        <p:spPr>
          <a:xfrm>
            <a:off x="11131825" y="4158196"/>
            <a:ext cx="1401097" cy="276999"/>
          </a:xfrm>
          <a:prstGeom prst="rect">
            <a:avLst/>
          </a:prstGeom>
          <a:noFill/>
        </p:spPr>
        <p:txBody>
          <a:bodyPr wrap="square" rtlCol="0">
            <a:spAutoFit/>
          </a:bodyPr>
          <a:lstStyle/>
          <a:p>
            <a:r>
              <a:rPr lang="en-GB" sz="1200" dirty="0"/>
              <a:t>(Hayes, 2023).</a:t>
            </a:r>
          </a:p>
        </p:txBody>
      </p:sp>
      <p:pic>
        <p:nvPicPr>
          <p:cNvPr id="2058" name="Picture 10" descr="Consult a Doctor Online ">
            <a:extLst>
              <a:ext uri="{FF2B5EF4-FFF2-40B4-BE49-F238E27FC236}">
                <a16:creationId xmlns:a16="http://schemas.microsoft.com/office/drawing/2014/main" id="{002D6B76-4434-22E3-F832-5BAEDAD070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9218" y="4296696"/>
            <a:ext cx="2290914" cy="2290914"/>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C6E2F20-6DF7-CFFA-3002-A9BE4752C95D}"/>
              </a:ext>
            </a:extLst>
          </p:cNvPr>
          <p:cNvSpPr txBox="1"/>
          <p:nvPr/>
        </p:nvSpPr>
        <p:spPr>
          <a:xfrm>
            <a:off x="9301316" y="6587610"/>
            <a:ext cx="2290914" cy="276999"/>
          </a:xfrm>
          <a:prstGeom prst="rect">
            <a:avLst/>
          </a:prstGeom>
          <a:noFill/>
        </p:spPr>
        <p:txBody>
          <a:bodyPr wrap="square" rtlCol="0">
            <a:spAutoFit/>
          </a:bodyPr>
          <a:lstStyle/>
          <a:p>
            <a:r>
              <a:rPr lang="en-GB" sz="1200" dirty="0"/>
              <a:t>(</a:t>
            </a:r>
            <a:r>
              <a:rPr lang="en-GB" sz="1200" dirty="0" err="1"/>
              <a:t>Healthspace</a:t>
            </a:r>
            <a:r>
              <a:rPr lang="en-GB" sz="1200" dirty="0"/>
              <a:t>, 2023).</a:t>
            </a:r>
          </a:p>
        </p:txBody>
      </p:sp>
    </p:spTree>
    <p:extLst>
      <p:ext uri="{BB962C8B-B14F-4D97-AF65-F5344CB8AC3E}">
        <p14:creationId xmlns:p14="http://schemas.microsoft.com/office/powerpoint/2010/main" val="29186799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62155-D820-7BAC-5489-245449C78B0B}"/>
              </a:ext>
            </a:extLst>
          </p:cNvPr>
          <p:cNvSpPr>
            <a:spLocks noGrp="1"/>
          </p:cNvSpPr>
          <p:nvPr>
            <p:ph type="title"/>
          </p:nvPr>
        </p:nvSpPr>
        <p:spPr>
          <a:xfrm>
            <a:off x="457200" y="365125"/>
            <a:ext cx="10722932" cy="1930206"/>
          </a:xfrm>
        </p:spPr>
        <p:txBody>
          <a:bodyPr>
            <a:normAutofit/>
          </a:bodyPr>
          <a:lstStyle/>
          <a:p>
            <a:r>
              <a:rPr lang="en-GB" dirty="0"/>
              <a:t>How did the elderly rely on digital technologies when in-person contact became rare?</a:t>
            </a:r>
          </a:p>
        </p:txBody>
      </p:sp>
      <p:sp>
        <p:nvSpPr>
          <p:cNvPr id="3" name="Content Placeholder 2">
            <a:extLst>
              <a:ext uri="{FF2B5EF4-FFF2-40B4-BE49-F238E27FC236}">
                <a16:creationId xmlns:a16="http://schemas.microsoft.com/office/drawing/2014/main" id="{D4678F94-3687-9BB5-A06B-D73318DE76FC}"/>
              </a:ext>
            </a:extLst>
          </p:cNvPr>
          <p:cNvSpPr>
            <a:spLocks noGrp="1"/>
          </p:cNvSpPr>
          <p:nvPr>
            <p:ph idx="1"/>
          </p:nvPr>
        </p:nvSpPr>
        <p:spPr>
          <a:xfrm>
            <a:off x="186813" y="2916963"/>
            <a:ext cx="6307394" cy="3751004"/>
          </a:xfrm>
        </p:spPr>
        <p:txBody>
          <a:bodyPr/>
          <a:lstStyle/>
          <a:p>
            <a:pPr marL="171450" indent="-171450">
              <a:buFont typeface="Arial" panose="020B0604020202020204" pitchFamily="34" charset="0"/>
              <a:buChar char="•"/>
            </a:pPr>
            <a:r>
              <a:rPr lang="en-GB" dirty="0"/>
              <a:t>Remote patient wearables</a:t>
            </a:r>
          </a:p>
          <a:p>
            <a:pPr marL="171450" indent="-171450">
              <a:buFont typeface="Arial" panose="020B0604020202020204" pitchFamily="34" charset="0"/>
              <a:buChar char="•"/>
            </a:pPr>
            <a:r>
              <a:rPr lang="en-GB" dirty="0"/>
              <a:t>AI diagnostic</a:t>
            </a:r>
          </a:p>
          <a:p>
            <a:pPr marL="171450" indent="-171450">
              <a:buFont typeface="Arial" panose="020B0604020202020204" pitchFamily="34" charset="0"/>
              <a:buChar char="•"/>
            </a:pPr>
            <a:r>
              <a:rPr lang="en-GB" dirty="0"/>
              <a:t>Track and monitor health without risking in-person consultations.</a:t>
            </a:r>
          </a:p>
          <a:p>
            <a:endParaRPr lang="en-GB" dirty="0"/>
          </a:p>
        </p:txBody>
      </p:sp>
      <p:sp>
        <p:nvSpPr>
          <p:cNvPr id="4" name="TextBox 3">
            <a:extLst>
              <a:ext uri="{FF2B5EF4-FFF2-40B4-BE49-F238E27FC236}">
                <a16:creationId xmlns:a16="http://schemas.microsoft.com/office/drawing/2014/main" id="{AE498B6B-955F-E9C3-917D-81EEF5E774C3}"/>
              </a:ext>
            </a:extLst>
          </p:cNvPr>
          <p:cNvSpPr txBox="1"/>
          <p:nvPr/>
        </p:nvSpPr>
        <p:spPr>
          <a:xfrm>
            <a:off x="186813" y="6390968"/>
            <a:ext cx="3224981" cy="276999"/>
          </a:xfrm>
          <a:prstGeom prst="rect">
            <a:avLst/>
          </a:prstGeom>
          <a:noFill/>
        </p:spPr>
        <p:txBody>
          <a:bodyPr wrap="square" rtlCol="0">
            <a:spAutoFit/>
          </a:bodyPr>
          <a:lstStyle/>
          <a:p>
            <a:r>
              <a:rPr lang="en-GB" sz="1200" dirty="0"/>
              <a:t>(</a:t>
            </a:r>
            <a:r>
              <a:rPr lang="en-GB" sz="1200" dirty="0" err="1"/>
              <a:t>Roblyer</a:t>
            </a:r>
            <a:r>
              <a:rPr lang="en-GB" sz="1200" dirty="0"/>
              <a:t>, 2020) and (</a:t>
            </a:r>
            <a:r>
              <a:rPr lang="en-GB" sz="1200" dirty="0" err="1"/>
              <a:t>Ellahham</a:t>
            </a:r>
            <a:r>
              <a:rPr lang="en-GB" sz="1200" dirty="0"/>
              <a:t>, 2021).</a:t>
            </a:r>
          </a:p>
        </p:txBody>
      </p:sp>
      <p:pic>
        <p:nvPicPr>
          <p:cNvPr id="8194" name="Picture 2" descr="How remote-patient monitoring will change healthcare | by Robert L.  Longyear III | The Startup | Medium">
            <a:extLst>
              <a:ext uri="{FF2B5EF4-FFF2-40B4-BE49-F238E27FC236}">
                <a16:creationId xmlns:a16="http://schemas.microsoft.com/office/drawing/2014/main" id="{1032A2EF-8815-3595-B1A3-AA906593C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447623"/>
            <a:ext cx="5676746" cy="3148888"/>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406759-0FF1-6800-82B0-2D4FB514DB54}"/>
              </a:ext>
            </a:extLst>
          </p:cNvPr>
          <p:cNvSpPr txBox="1"/>
          <p:nvPr/>
        </p:nvSpPr>
        <p:spPr>
          <a:xfrm>
            <a:off x="10294374" y="5564210"/>
            <a:ext cx="2507226" cy="276999"/>
          </a:xfrm>
          <a:prstGeom prst="rect">
            <a:avLst/>
          </a:prstGeom>
          <a:noFill/>
        </p:spPr>
        <p:txBody>
          <a:bodyPr wrap="square" rtlCol="0">
            <a:spAutoFit/>
          </a:bodyPr>
          <a:lstStyle/>
          <a:p>
            <a:r>
              <a:rPr lang="en-GB" sz="1200" dirty="0"/>
              <a:t>(</a:t>
            </a:r>
            <a:r>
              <a:rPr lang="en-GB" sz="1200" dirty="0" err="1"/>
              <a:t>Longyear</a:t>
            </a:r>
            <a:r>
              <a:rPr lang="en-GB" sz="1200" dirty="0"/>
              <a:t>, 2020).</a:t>
            </a:r>
          </a:p>
        </p:txBody>
      </p:sp>
    </p:spTree>
    <p:extLst>
      <p:ext uri="{BB962C8B-B14F-4D97-AF65-F5344CB8AC3E}">
        <p14:creationId xmlns:p14="http://schemas.microsoft.com/office/powerpoint/2010/main" val="34938740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4DCA-CF5A-23AB-3B4A-8A18E93D3DF1}"/>
              </a:ext>
            </a:extLst>
          </p:cNvPr>
          <p:cNvSpPr>
            <a:spLocks noGrp="1"/>
          </p:cNvSpPr>
          <p:nvPr>
            <p:ph type="title"/>
          </p:nvPr>
        </p:nvSpPr>
        <p:spPr>
          <a:xfrm>
            <a:off x="388373" y="325796"/>
            <a:ext cx="11734801" cy="1325563"/>
          </a:xfrm>
        </p:spPr>
        <p:txBody>
          <a:bodyPr/>
          <a:lstStyle/>
          <a:p>
            <a:r>
              <a:rPr lang="en-GB" dirty="0"/>
              <a:t>The advantages of the digital technologies.</a:t>
            </a:r>
          </a:p>
        </p:txBody>
      </p:sp>
      <p:sp>
        <p:nvSpPr>
          <p:cNvPr id="3" name="Content Placeholder 2">
            <a:extLst>
              <a:ext uri="{FF2B5EF4-FFF2-40B4-BE49-F238E27FC236}">
                <a16:creationId xmlns:a16="http://schemas.microsoft.com/office/drawing/2014/main" id="{05FFA5BE-F68D-A797-E59E-B89F543F417A}"/>
              </a:ext>
            </a:extLst>
          </p:cNvPr>
          <p:cNvSpPr>
            <a:spLocks noGrp="1"/>
          </p:cNvSpPr>
          <p:nvPr>
            <p:ph idx="1"/>
          </p:nvPr>
        </p:nvSpPr>
        <p:spPr>
          <a:xfrm>
            <a:off x="5761704" y="1896935"/>
            <a:ext cx="6041923" cy="4351338"/>
          </a:xfrm>
        </p:spPr>
        <p:txBody>
          <a:bodyPr>
            <a:normAutofit fontScale="92500"/>
          </a:bodyPr>
          <a:lstStyle/>
          <a:p>
            <a:pPr marL="171450" indent="-171450">
              <a:buFont typeface="Arial" panose="020B0604020202020204" pitchFamily="34" charset="0"/>
              <a:buChar char="•"/>
            </a:pPr>
            <a:r>
              <a:rPr lang="en-GB" dirty="0"/>
              <a:t>Connections to family and friends virtually.</a:t>
            </a:r>
          </a:p>
          <a:p>
            <a:pPr marL="171450" indent="-171450">
              <a:buFont typeface="Arial" panose="020B0604020202020204" pitchFamily="34" charset="0"/>
              <a:buChar char="•"/>
            </a:pPr>
            <a:r>
              <a:rPr lang="en-GB" dirty="0"/>
              <a:t>Brain training apps to improve brain function.</a:t>
            </a:r>
          </a:p>
          <a:p>
            <a:pPr marL="171450" indent="-171450">
              <a:buFont typeface="Arial" panose="020B0604020202020204" pitchFamily="34" charset="0"/>
              <a:buChar char="•"/>
            </a:pPr>
            <a:r>
              <a:rPr lang="en-GB" dirty="0"/>
              <a:t>Access to a wide variety of health care online.</a:t>
            </a:r>
          </a:p>
          <a:p>
            <a:pPr marL="171450" indent="-171450">
              <a:buFont typeface="Arial" panose="020B0604020202020204" pitchFamily="34" charset="0"/>
              <a:buChar char="•"/>
            </a:pPr>
            <a:r>
              <a:rPr lang="en-GB" dirty="0"/>
              <a:t>Home safety devices.</a:t>
            </a:r>
          </a:p>
          <a:p>
            <a:pPr marL="171450" indent="-171450">
              <a:buFont typeface="Arial" panose="020B0604020202020204" pitchFamily="34" charset="0"/>
              <a:buChar char="•"/>
            </a:pPr>
            <a:r>
              <a:rPr lang="en-GB" dirty="0"/>
              <a:t>Health monitors and health sensors.</a:t>
            </a:r>
          </a:p>
          <a:p>
            <a:endParaRPr lang="en-GB" dirty="0"/>
          </a:p>
        </p:txBody>
      </p:sp>
      <p:sp>
        <p:nvSpPr>
          <p:cNvPr id="4" name="TextBox 3">
            <a:extLst>
              <a:ext uri="{FF2B5EF4-FFF2-40B4-BE49-F238E27FC236}">
                <a16:creationId xmlns:a16="http://schemas.microsoft.com/office/drawing/2014/main" id="{6A10466A-CA4F-F4EF-EEC1-8C8BB043DA0D}"/>
              </a:ext>
            </a:extLst>
          </p:cNvPr>
          <p:cNvSpPr txBox="1"/>
          <p:nvPr/>
        </p:nvSpPr>
        <p:spPr>
          <a:xfrm>
            <a:off x="9399639" y="6581001"/>
            <a:ext cx="3726426" cy="276999"/>
          </a:xfrm>
          <a:prstGeom prst="rect">
            <a:avLst/>
          </a:prstGeom>
          <a:noFill/>
        </p:spPr>
        <p:txBody>
          <a:bodyPr wrap="square" rtlCol="0">
            <a:spAutoFit/>
          </a:bodyPr>
          <a:lstStyle/>
          <a:p>
            <a:r>
              <a:rPr lang="en-GB" sz="1200" dirty="0"/>
              <a:t>(Sen, </a:t>
            </a:r>
            <a:r>
              <a:rPr lang="en-GB" sz="1200" dirty="0" err="1"/>
              <a:t>Prybutok</a:t>
            </a:r>
            <a:r>
              <a:rPr lang="en-GB" sz="1200" dirty="0"/>
              <a:t> and </a:t>
            </a:r>
            <a:r>
              <a:rPr lang="en-GB" sz="1200" dirty="0" err="1"/>
              <a:t>Prybutok</a:t>
            </a:r>
            <a:r>
              <a:rPr lang="en-GB" sz="1200" dirty="0"/>
              <a:t>, 2022).</a:t>
            </a:r>
          </a:p>
        </p:txBody>
      </p:sp>
      <p:pic>
        <p:nvPicPr>
          <p:cNvPr id="6148" name="Picture 4" descr="image8">
            <a:extLst>
              <a:ext uri="{FF2B5EF4-FFF2-40B4-BE49-F238E27FC236}">
                <a16:creationId xmlns:a16="http://schemas.microsoft.com/office/drawing/2014/main" id="{3E302E64-4775-EFCD-52B4-118FF4625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373" y="2403578"/>
            <a:ext cx="4935769" cy="2964426"/>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A202295-D620-9644-56F1-519E88C5DBA5}"/>
              </a:ext>
            </a:extLst>
          </p:cNvPr>
          <p:cNvSpPr txBox="1"/>
          <p:nvPr/>
        </p:nvSpPr>
        <p:spPr>
          <a:xfrm>
            <a:off x="472273" y="5368004"/>
            <a:ext cx="2100105" cy="276999"/>
          </a:xfrm>
          <a:prstGeom prst="rect">
            <a:avLst/>
          </a:prstGeom>
          <a:noFill/>
        </p:spPr>
        <p:txBody>
          <a:bodyPr wrap="square" rtlCol="0">
            <a:spAutoFit/>
          </a:bodyPr>
          <a:lstStyle/>
          <a:p>
            <a:r>
              <a:rPr lang="en-GB" sz="1200" dirty="0"/>
              <a:t>(</a:t>
            </a:r>
            <a:r>
              <a:rPr lang="en-GB" sz="1200" dirty="0" err="1"/>
              <a:t>VinCense</a:t>
            </a:r>
            <a:r>
              <a:rPr lang="en-GB" sz="1200" dirty="0"/>
              <a:t>, 2022).</a:t>
            </a:r>
          </a:p>
        </p:txBody>
      </p:sp>
    </p:spTree>
    <p:extLst>
      <p:ext uri="{BB962C8B-B14F-4D97-AF65-F5344CB8AC3E}">
        <p14:creationId xmlns:p14="http://schemas.microsoft.com/office/powerpoint/2010/main" val="1947837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F269-6AB5-C20E-17EC-D0EBEDA2C65A}"/>
              </a:ext>
            </a:extLst>
          </p:cNvPr>
          <p:cNvSpPr>
            <a:spLocks noGrp="1"/>
          </p:cNvSpPr>
          <p:nvPr>
            <p:ph type="title"/>
          </p:nvPr>
        </p:nvSpPr>
        <p:spPr>
          <a:xfrm>
            <a:off x="127820" y="343392"/>
            <a:ext cx="11995354" cy="1325563"/>
          </a:xfrm>
        </p:spPr>
        <p:txBody>
          <a:bodyPr/>
          <a:lstStyle/>
          <a:p>
            <a:r>
              <a:rPr lang="en-GB" dirty="0"/>
              <a:t>The disadvantages of the digital technologies.</a:t>
            </a:r>
          </a:p>
        </p:txBody>
      </p:sp>
      <p:sp>
        <p:nvSpPr>
          <p:cNvPr id="3" name="Content Placeholder 2">
            <a:extLst>
              <a:ext uri="{FF2B5EF4-FFF2-40B4-BE49-F238E27FC236}">
                <a16:creationId xmlns:a16="http://schemas.microsoft.com/office/drawing/2014/main" id="{2352BE8A-712D-321B-75F5-4C5434F73EA9}"/>
              </a:ext>
            </a:extLst>
          </p:cNvPr>
          <p:cNvSpPr>
            <a:spLocks noGrp="1"/>
          </p:cNvSpPr>
          <p:nvPr>
            <p:ph idx="1"/>
          </p:nvPr>
        </p:nvSpPr>
        <p:spPr/>
        <p:txBody>
          <a:bodyPr/>
          <a:lstStyle/>
          <a:p>
            <a:pPr marL="171450" indent="-171450">
              <a:buFont typeface="Arial" panose="020B0604020202020204" pitchFamily="34" charset="0"/>
              <a:buChar char="•"/>
            </a:pPr>
            <a:r>
              <a:rPr lang="en-GB" dirty="0"/>
              <a:t>Gradual increase in the use of technology, However, limited information.</a:t>
            </a:r>
          </a:p>
          <a:p>
            <a:pPr marL="171450" indent="-171450">
              <a:buFont typeface="Arial" panose="020B0604020202020204" pitchFamily="34" charset="0"/>
              <a:buChar char="•"/>
            </a:pPr>
            <a:r>
              <a:rPr lang="en-GB" dirty="0"/>
              <a:t>Digital divide – “technophobes”.</a:t>
            </a:r>
          </a:p>
          <a:p>
            <a:pPr marL="171450" indent="-171450">
              <a:buFont typeface="Arial" panose="020B0604020202020204" pitchFamily="34" charset="0"/>
              <a:buChar char="•"/>
            </a:pPr>
            <a:r>
              <a:rPr lang="en-GB" dirty="0"/>
              <a:t>Two million still digitally </a:t>
            </a:r>
          </a:p>
          <a:p>
            <a:pPr marL="0" indent="0">
              <a:buNone/>
            </a:pPr>
            <a:r>
              <a:rPr lang="en-GB" dirty="0"/>
              <a:t>  excluded.</a:t>
            </a:r>
          </a:p>
          <a:p>
            <a:pPr marL="171450" indent="-171450">
              <a:buFont typeface="Arial" panose="020B0604020202020204" pitchFamily="34" charset="0"/>
              <a:buChar char="•"/>
            </a:pPr>
            <a:r>
              <a:rPr lang="en-GB" dirty="0"/>
              <a:t>Disadvantaged.</a:t>
            </a:r>
          </a:p>
          <a:p>
            <a:endParaRPr lang="en-GB" dirty="0"/>
          </a:p>
        </p:txBody>
      </p:sp>
      <p:pic>
        <p:nvPicPr>
          <p:cNvPr id="5" name="Picture 4">
            <a:extLst>
              <a:ext uri="{FF2B5EF4-FFF2-40B4-BE49-F238E27FC236}">
                <a16:creationId xmlns:a16="http://schemas.microsoft.com/office/drawing/2014/main" id="{02CEAF98-0881-268A-5C32-56CCC997CB6A}"/>
              </a:ext>
            </a:extLst>
          </p:cNvPr>
          <p:cNvPicPr>
            <a:picLocks noChangeAspect="1"/>
          </p:cNvPicPr>
          <p:nvPr/>
        </p:nvPicPr>
        <p:blipFill>
          <a:blip r:embed="rId3"/>
          <a:stretch>
            <a:fillRect/>
          </a:stretch>
        </p:blipFill>
        <p:spPr>
          <a:xfrm>
            <a:off x="6195727" y="2634204"/>
            <a:ext cx="5725886" cy="3956759"/>
          </a:xfrm>
          <a:prstGeom prst="rect">
            <a:avLst/>
          </a:prstGeom>
        </p:spPr>
      </p:pic>
      <p:sp>
        <p:nvSpPr>
          <p:cNvPr id="6" name="TextBox 5">
            <a:extLst>
              <a:ext uri="{FF2B5EF4-FFF2-40B4-BE49-F238E27FC236}">
                <a16:creationId xmlns:a16="http://schemas.microsoft.com/office/drawing/2014/main" id="{55834D86-B7DD-4717-01B8-3EAF0A0F73AF}"/>
              </a:ext>
            </a:extLst>
          </p:cNvPr>
          <p:cNvSpPr txBox="1"/>
          <p:nvPr/>
        </p:nvSpPr>
        <p:spPr>
          <a:xfrm>
            <a:off x="10341428" y="6581001"/>
            <a:ext cx="2786743" cy="276999"/>
          </a:xfrm>
          <a:prstGeom prst="rect">
            <a:avLst/>
          </a:prstGeom>
          <a:noFill/>
        </p:spPr>
        <p:txBody>
          <a:bodyPr wrap="square" rtlCol="0">
            <a:spAutoFit/>
          </a:bodyPr>
          <a:lstStyle/>
          <a:p>
            <a:r>
              <a:rPr lang="en-GB" sz="1200" dirty="0"/>
              <a:t>(ONS, Fig. 3, 2019).</a:t>
            </a:r>
          </a:p>
        </p:txBody>
      </p:sp>
      <p:sp>
        <p:nvSpPr>
          <p:cNvPr id="4" name="TextBox 3">
            <a:extLst>
              <a:ext uri="{FF2B5EF4-FFF2-40B4-BE49-F238E27FC236}">
                <a16:creationId xmlns:a16="http://schemas.microsoft.com/office/drawing/2014/main" id="{A91A3E47-CDCE-79C5-FADD-96FC4D59D523}"/>
              </a:ext>
            </a:extLst>
          </p:cNvPr>
          <p:cNvSpPr txBox="1"/>
          <p:nvPr/>
        </p:nvSpPr>
        <p:spPr>
          <a:xfrm>
            <a:off x="127820" y="6165417"/>
            <a:ext cx="4109883" cy="830997"/>
          </a:xfrm>
          <a:prstGeom prst="rect">
            <a:avLst/>
          </a:prstGeom>
          <a:noFill/>
        </p:spPr>
        <p:txBody>
          <a:bodyPr wrap="square" rtlCol="0">
            <a:spAutoFit/>
          </a:bodyPr>
          <a:lstStyle/>
          <a:p>
            <a:r>
              <a:rPr lang="en-GB" sz="1200" dirty="0"/>
              <a:t>(Office for National Statistics, 2019), (Neves, </a:t>
            </a:r>
            <a:r>
              <a:rPr lang="en-GB" sz="1200" dirty="0" err="1"/>
              <a:t>Waycott</a:t>
            </a:r>
            <a:r>
              <a:rPr lang="en-GB" sz="1200" dirty="0"/>
              <a:t> and Malta 2018), (Age UK, 2021) and (</a:t>
            </a:r>
            <a:r>
              <a:rPr lang="en-GB" sz="1200" dirty="0" err="1"/>
              <a:t>Seifort</a:t>
            </a:r>
            <a:r>
              <a:rPr lang="en-GB" sz="1200" dirty="0"/>
              <a:t>, Cotton and Xie, 2021)</a:t>
            </a:r>
          </a:p>
          <a:p>
            <a:endParaRPr lang="en-GB" sz="1200" dirty="0"/>
          </a:p>
        </p:txBody>
      </p:sp>
    </p:spTree>
    <p:extLst>
      <p:ext uri="{BB962C8B-B14F-4D97-AF65-F5344CB8AC3E}">
        <p14:creationId xmlns:p14="http://schemas.microsoft.com/office/powerpoint/2010/main" val="16554948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40C85150-646B-4AB7-9F43-FC7AB7E6D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1" name="Rectangle 5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2" name="Right Triangle 5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1559143"/>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8" name="Straight Connector 1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2352BE8A-712D-321B-75F5-4C5434F73EA9}"/>
              </a:ext>
            </a:extLst>
          </p:cNvPr>
          <p:cNvSpPr>
            <a:spLocks noGrp="1"/>
          </p:cNvSpPr>
          <p:nvPr>
            <p:ph idx="1"/>
          </p:nvPr>
        </p:nvSpPr>
        <p:spPr>
          <a:xfrm>
            <a:off x="457199" y="1723980"/>
            <a:ext cx="4952999" cy="3841340"/>
          </a:xfrm>
        </p:spPr>
        <p:txBody>
          <a:bodyPr>
            <a:normAutofit/>
          </a:bodyPr>
          <a:lstStyle/>
          <a:p>
            <a:pPr marL="171450" indent="-171450">
              <a:buFont typeface="Arial" panose="020B0604020202020204" pitchFamily="34" charset="0"/>
              <a:buChar char="•"/>
            </a:pPr>
            <a:r>
              <a:rPr lang="en-GB" sz="3000" dirty="0"/>
              <a:t>Healthcare appointments were ranked the lowest</a:t>
            </a:r>
          </a:p>
          <a:p>
            <a:pPr marL="171450" indent="-171450">
              <a:buFont typeface="Arial" panose="020B0604020202020204" pitchFamily="34" charset="0"/>
              <a:buChar char="•"/>
            </a:pPr>
            <a:r>
              <a:rPr lang="en-GB" sz="3000" dirty="0"/>
              <a:t>Video and voice calls were only ranked forth. </a:t>
            </a:r>
          </a:p>
          <a:p>
            <a:pPr marL="171450" indent="-171450">
              <a:buFont typeface="Arial" panose="020B0604020202020204" pitchFamily="34" charset="0"/>
              <a:buChar char="•"/>
            </a:pPr>
            <a:r>
              <a:rPr lang="en-GB" sz="3000" dirty="0"/>
              <a:t>Could lead to detrimental effects during Covid-19</a:t>
            </a:r>
          </a:p>
          <a:p>
            <a:endParaRPr lang="en-GB" sz="1800" dirty="0"/>
          </a:p>
        </p:txBody>
      </p:sp>
      <p:pic>
        <p:nvPicPr>
          <p:cNvPr id="6" name="Picture 5">
            <a:extLst>
              <a:ext uri="{FF2B5EF4-FFF2-40B4-BE49-F238E27FC236}">
                <a16:creationId xmlns:a16="http://schemas.microsoft.com/office/drawing/2014/main" id="{2520E454-A297-C99D-F0ED-6A736FF18A51}"/>
              </a:ext>
            </a:extLst>
          </p:cNvPr>
          <p:cNvPicPr>
            <a:picLocks noChangeAspect="1"/>
          </p:cNvPicPr>
          <p:nvPr/>
        </p:nvPicPr>
        <p:blipFill rotWithShape="1">
          <a:blip r:embed="rId3"/>
          <a:srcRect r="1" b="4287"/>
          <a:stretch/>
        </p:blipFill>
        <p:spPr>
          <a:xfrm>
            <a:off x="6075730" y="-3440"/>
            <a:ext cx="6129239" cy="6861439"/>
          </a:xfrm>
          <a:prstGeom prst="rect">
            <a:avLst/>
          </a:prstGeom>
        </p:spPr>
      </p:pic>
      <p:sp>
        <p:nvSpPr>
          <p:cNvPr id="7" name="TextBox 6">
            <a:extLst>
              <a:ext uri="{FF2B5EF4-FFF2-40B4-BE49-F238E27FC236}">
                <a16:creationId xmlns:a16="http://schemas.microsoft.com/office/drawing/2014/main" id="{4F0C8683-EBD8-445F-4AC5-FB2FA038B505}"/>
              </a:ext>
            </a:extLst>
          </p:cNvPr>
          <p:cNvSpPr txBox="1"/>
          <p:nvPr/>
        </p:nvSpPr>
        <p:spPr>
          <a:xfrm>
            <a:off x="10861143" y="6349500"/>
            <a:ext cx="2264229" cy="261610"/>
          </a:xfrm>
          <a:prstGeom prst="rect">
            <a:avLst/>
          </a:prstGeom>
          <a:noFill/>
        </p:spPr>
        <p:txBody>
          <a:bodyPr wrap="square" rtlCol="0">
            <a:spAutoFit/>
          </a:bodyPr>
          <a:lstStyle/>
          <a:p>
            <a:r>
              <a:rPr lang="en-GB" sz="1100" dirty="0"/>
              <a:t>(ONS, Fig, 4. 2019).</a:t>
            </a:r>
          </a:p>
        </p:txBody>
      </p:sp>
      <p:sp>
        <p:nvSpPr>
          <p:cNvPr id="4" name="TextBox 3">
            <a:extLst>
              <a:ext uri="{FF2B5EF4-FFF2-40B4-BE49-F238E27FC236}">
                <a16:creationId xmlns:a16="http://schemas.microsoft.com/office/drawing/2014/main" id="{07D4BF9A-F7A4-B9B9-3B98-E17C7C44B7BB}"/>
              </a:ext>
            </a:extLst>
          </p:cNvPr>
          <p:cNvSpPr txBox="1"/>
          <p:nvPr/>
        </p:nvSpPr>
        <p:spPr>
          <a:xfrm>
            <a:off x="192527" y="6420465"/>
            <a:ext cx="2692360" cy="738664"/>
          </a:xfrm>
          <a:prstGeom prst="rect">
            <a:avLst/>
          </a:prstGeom>
          <a:noFill/>
        </p:spPr>
        <p:txBody>
          <a:bodyPr wrap="square" rtlCol="0">
            <a:spAutoFit/>
          </a:bodyPr>
          <a:lstStyle/>
          <a:p>
            <a:r>
              <a:rPr lang="en-GB" sz="1200" dirty="0"/>
              <a:t>(Office for National Statistics, 2019) and (Silver, 2015).</a:t>
            </a:r>
          </a:p>
          <a:p>
            <a:endParaRPr lang="en-GB" dirty="0"/>
          </a:p>
        </p:txBody>
      </p:sp>
    </p:spTree>
    <p:extLst>
      <p:ext uri="{BB962C8B-B14F-4D97-AF65-F5344CB8AC3E}">
        <p14:creationId xmlns:p14="http://schemas.microsoft.com/office/powerpoint/2010/main" val="12390888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40C85150-646B-4AB7-9F43-FC7AB7E6D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131" name="Rectangle 513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133" name="Right Triangle 513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1559143"/>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35" name="Group 513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5136" name="Straight Connector 513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37" name="Straight Connector 513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38" name="Straight Connector 513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39" name="Straight Connector 513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0" name="Straight Connector 513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1" name="Straight Connector 514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2" name="Straight Connector 514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3" name="Straight Connector 514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4" name="Straight Connector 514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5" name="Straight Connector 514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6" name="Straight Connector 514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7" name="Straight Connector 514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8" name="Straight Connector 514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49" name="Straight Connector 514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0" name="Straight Connector 514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1" name="Straight Connector 515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2" name="Straight Connector 515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3" name="Straight Connector 515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4" name="Straight Connector 515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5" name="Straight Connector 515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6" name="Straight Connector 515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7" name="Straight Connector 515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8" name="Straight Connector 515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59" name="Straight Connector 515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60" name="Straight Connector 515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61" name="Straight Connector 516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62" name="Straight Connector 516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63" name="Straight Connector 516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64" name="Straight Connector 516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6595553-ECDD-C8D9-AB16-6C9D67D2FD6F}"/>
              </a:ext>
            </a:extLst>
          </p:cNvPr>
          <p:cNvSpPr>
            <a:spLocks noGrp="1"/>
          </p:cNvSpPr>
          <p:nvPr>
            <p:ph type="title"/>
          </p:nvPr>
        </p:nvSpPr>
        <p:spPr>
          <a:xfrm>
            <a:off x="391270" y="272169"/>
            <a:ext cx="4952999" cy="2247616"/>
          </a:xfrm>
        </p:spPr>
        <p:txBody>
          <a:bodyPr>
            <a:normAutofit/>
          </a:bodyPr>
          <a:lstStyle/>
          <a:p>
            <a:r>
              <a:rPr lang="en-GB" sz="3100" dirty="0"/>
              <a:t>The role of digital technologies in the elderly community and the present and future impacts.</a:t>
            </a:r>
          </a:p>
        </p:txBody>
      </p:sp>
      <p:sp>
        <p:nvSpPr>
          <p:cNvPr id="3" name="Content Placeholder 2">
            <a:extLst>
              <a:ext uri="{FF2B5EF4-FFF2-40B4-BE49-F238E27FC236}">
                <a16:creationId xmlns:a16="http://schemas.microsoft.com/office/drawing/2014/main" id="{AFA071CB-2256-AD44-2252-442002F7CADB}"/>
              </a:ext>
            </a:extLst>
          </p:cNvPr>
          <p:cNvSpPr>
            <a:spLocks noGrp="1"/>
          </p:cNvSpPr>
          <p:nvPr>
            <p:ph idx="1"/>
          </p:nvPr>
        </p:nvSpPr>
        <p:spPr>
          <a:xfrm>
            <a:off x="374658" y="2977473"/>
            <a:ext cx="4952999" cy="3009494"/>
          </a:xfrm>
        </p:spPr>
        <p:txBody>
          <a:bodyPr>
            <a:normAutofit fontScale="92500" lnSpcReduction="10000"/>
          </a:bodyPr>
          <a:lstStyle/>
          <a:p>
            <a:pPr marL="171450" indent="-171450">
              <a:buFont typeface="Arial" panose="020B0604020202020204" pitchFamily="34" charset="0"/>
              <a:buChar char="•"/>
            </a:pPr>
            <a:r>
              <a:rPr lang="en-GB" sz="2400" dirty="0"/>
              <a:t>Assistive technologies to improve and aid a healthier lifestyle</a:t>
            </a:r>
          </a:p>
          <a:p>
            <a:pPr marL="171450" indent="-171450">
              <a:buFont typeface="Arial" panose="020B0604020202020204" pitchFamily="34" charset="0"/>
              <a:buChar char="•"/>
            </a:pPr>
            <a:r>
              <a:rPr lang="en-GB" sz="2400" dirty="0"/>
              <a:t>Improvement of digital literacy</a:t>
            </a:r>
          </a:p>
          <a:p>
            <a:pPr marL="171450" indent="-171450">
              <a:buFont typeface="Arial" panose="020B0604020202020204" pitchFamily="34" charset="0"/>
              <a:buChar char="•"/>
            </a:pPr>
            <a:r>
              <a:rPr lang="en-GB" sz="2400" dirty="0"/>
              <a:t>Digital socialisation</a:t>
            </a:r>
          </a:p>
          <a:p>
            <a:pPr marL="171450" indent="-171450">
              <a:buFont typeface="Arial" panose="020B0604020202020204" pitchFamily="34" charset="0"/>
              <a:buChar char="•"/>
            </a:pPr>
            <a:r>
              <a:rPr lang="en-GB" sz="2400" dirty="0"/>
              <a:t>The use of internet banking and shopping</a:t>
            </a:r>
          </a:p>
          <a:p>
            <a:pPr marL="171450" indent="-171450">
              <a:buFont typeface="Arial" panose="020B0604020202020204" pitchFamily="34" charset="0"/>
              <a:buChar char="•"/>
            </a:pPr>
            <a:r>
              <a:rPr lang="en-GB" sz="2400" dirty="0"/>
              <a:t>Digital inclusivity</a:t>
            </a:r>
          </a:p>
          <a:p>
            <a:endParaRPr lang="en-GB" sz="1800" dirty="0"/>
          </a:p>
          <a:p>
            <a:endParaRPr lang="en-GB" sz="1800" dirty="0"/>
          </a:p>
          <a:p>
            <a:endParaRPr lang="en-GB" sz="1800" dirty="0"/>
          </a:p>
          <a:p>
            <a:endParaRPr lang="en-GB" sz="1800" dirty="0"/>
          </a:p>
        </p:txBody>
      </p:sp>
      <p:pic>
        <p:nvPicPr>
          <p:cNvPr id="5124" name="Picture 4" descr="Top 10 Digital Transformation Technologies [with definition and examples] •  Glue Up">
            <a:extLst>
              <a:ext uri="{FF2B5EF4-FFF2-40B4-BE49-F238E27FC236}">
                <a16:creationId xmlns:a16="http://schemas.microsoft.com/office/drawing/2014/main" id="{4018CC9F-01EC-6BFF-774B-46205E047A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791" r="25175" b="-1"/>
          <a:stretch/>
        </p:blipFill>
        <p:spPr bwMode="auto">
          <a:xfrm>
            <a:off x="6075730" y="-3440"/>
            <a:ext cx="6129239" cy="68614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F0698BF-BDCF-E0E5-77E0-FFED2EEF638E}"/>
              </a:ext>
            </a:extLst>
          </p:cNvPr>
          <p:cNvSpPr txBox="1"/>
          <p:nvPr/>
        </p:nvSpPr>
        <p:spPr>
          <a:xfrm>
            <a:off x="-19664" y="6388808"/>
            <a:ext cx="6115664" cy="461665"/>
          </a:xfrm>
          <a:prstGeom prst="rect">
            <a:avLst/>
          </a:prstGeom>
          <a:noFill/>
        </p:spPr>
        <p:txBody>
          <a:bodyPr wrap="square">
            <a:spAutoFit/>
          </a:bodyPr>
          <a:lstStyle/>
          <a:p>
            <a:pPr>
              <a:spcAft>
                <a:spcPts val="600"/>
              </a:spcAft>
            </a:pPr>
            <a:r>
              <a:rPr lang="en-GB" sz="1200" dirty="0"/>
              <a:t>(Centre for Aging Better, 2020), (Daly </a:t>
            </a:r>
            <a:r>
              <a:rPr lang="en-GB" sz="1200" i="1" dirty="0"/>
              <a:t>et al., </a:t>
            </a:r>
            <a:r>
              <a:rPr lang="en-GB" sz="1200" dirty="0"/>
              <a:t>2021), (Martinez-Alcala </a:t>
            </a:r>
            <a:r>
              <a:rPr lang="en-GB" sz="1200" i="1" dirty="0"/>
              <a:t>et al., </a:t>
            </a:r>
            <a:r>
              <a:rPr lang="en-GB" sz="1200" dirty="0"/>
              <a:t>2021), (Wang and Luan, 2022), (</a:t>
            </a:r>
            <a:r>
              <a:rPr lang="en-GB" sz="1200" dirty="0" err="1"/>
              <a:t>Kunonga</a:t>
            </a:r>
            <a:r>
              <a:rPr lang="en-GB" sz="1200" dirty="0"/>
              <a:t> </a:t>
            </a:r>
            <a:r>
              <a:rPr lang="en-GB" sz="1200" i="1" dirty="0"/>
              <a:t>et al., </a:t>
            </a:r>
            <a:r>
              <a:rPr lang="en-GB" sz="1200" dirty="0"/>
              <a:t>2021) and (</a:t>
            </a:r>
            <a:r>
              <a:rPr lang="en-GB" sz="1200" dirty="0" err="1"/>
              <a:t>Marsten</a:t>
            </a:r>
            <a:r>
              <a:rPr lang="en-GB" sz="1200" dirty="0"/>
              <a:t> and Musselwhite, 2021).</a:t>
            </a:r>
            <a:endParaRPr lang="en-GB" sz="1200" i="1"/>
          </a:p>
        </p:txBody>
      </p:sp>
      <p:sp>
        <p:nvSpPr>
          <p:cNvPr id="7" name="TextBox 6">
            <a:extLst>
              <a:ext uri="{FF2B5EF4-FFF2-40B4-BE49-F238E27FC236}">
                <a16:creationId xmlns:a16="http://schemas.microsoft.com/office/drawing/2014/main" id="{695C6357-3A49-25E9-A66A-E1C1CDB5B97E}"/>
              </a:ext>
            </a:extLst>
          </p:cNvPr>
          <p:cNvSpPr txBox="1"/>
          <p:nvPr/>
        </p:nvSpPr>
        <p:spPr>
          <a:xfrm>
            <a:off x="10746717" y="6502154"/>
            <a:ext cx="2249145" cy="276999"/>
          </a:xfrm>
          <a:prstGeom prst="rect">
            <a:avLst/>
          </a:prstGeom>
          <a:noFill/>
        </p:spPr>
        <p:txBody>
          <a:bodyPr wrap="square" rtlCol="0">
            <a:spAutoFit/>
          </a:bodyPr>
          <a:lstStyle/>
          <a:p>
            <a:r>
              <a:rPr lang="en-GB" sz="1200" dirty="0"/>
              <a:t>(Chatterjee, 2022).</a:t>
            </a:r>
          </a:p>
        </p:txBody>
      </p:sp>
    </p:spTree>
    <p:extLst>
      <p:ext uri="{BB962C8B-B14F-4D97-AF65-F5344CB8AC3E}">
        <p14:creationId xmlns:p14="http://schemas.microsoft.com/office/powerpoint/2010/main" val="22475786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6FEE6-B376-D314-9E2F-1872C776B267}"/>
              </a:ext>
            </a:extLst>
          </p:cNvPr>
          <p:cNvSpPr>
            <a:spLocks noGrp="1"/>
          </p:cNvSpPr>
          <p:nvPr>
            <p:ph type="title"/>
          </p:nvPr>
        </p:nvSpPr>
        <p:spPr/>
        <p:txBody>
          <a:bodyPr>
            <a:normAutofit fontScale="90000"/>
          </a:bodyPr>
          <a:lstStyle/>
          <a:p>
            <a:r>
              <a:rPr lang="en-GB" dirty="0"/>
              <a:t>Where have technologies made a difference within the elderly community?</a:t>
            </a:r>
          </a:p>
        </p:txBody>
      </p:sp>
      <p:sp>
        <p:nvSpPr>
          <p:cNvPr id="3" name="Content Placeholder 2">
            <a:extLst>
              <a:ext uri="{FF2B5EF4-FFF2-40B4-BE49-F238E27FC236}">
                <a16:creationId xmlns:a16="http://schemas.microsoft.com/office/drawing/2014/main" id="{018D8D93-D6CA-0897-7DF8-DB11CAA1191D}"/>
              </a:ext>
            </a:extLst>
          </p:cNvPr>
          <p:cNvSpPr>
            <a:spLocks noGrp="1"/>
          </p:cNvSpPr>
          <p:nvPr>
            <p:ph idx="1"/>
          </p:nvPr>
        </p:nvSpPr>
        <p:spPr>
          <a:xfrm>
            <a:off x="457200" y="1825625"/>
            <a:ext cx="5943600" cy="4351338"/>
          </a:xfrm>
        </p:spPr>
        <p:txBody>
          <a:bodyPr/>
          <a:lstStyle/>
          <a:p>
            <a:pPr marL="0" indent="0">
              <a:buNone/>
            </a:pPr>
            <a:endParaRPr lang="en-GB" dirty="0"/>
          </a:p>
          <a:p>
            <a:r>
              <a:rPr lang="en-GB" dirty="0"/>
              <a:t>E-health</a:t>
            </a:r>
          </a:p>
          <a:p>
            <a:r>
              <a:rPr lang="en-GB" dirty="0"/>
              <a:t>Communication/social aspects</a:t>
            </a:r>
          </a:p>
          <a:p>
            <a:r>
              <a:rPr lang="en-GB" dirty="0"/>
              <a:t>Online banking</a:t>
            </a:r>
          </a:p>
          <a:p>
            <a:r>
              <a:rPr lang="en-GB" dirty="0"/>
              <a:t>Information sourcing</a:t>
            </a:r>
          </a:p>
          <a:p>
            <a:r>
              <a:rPr lang="en-GB" dirty="0"/>
              <a:t>Assistive technologies to aid hearing and mobility</a:t>
            </a:r>
          </a:p>
          <a:p>
            <a:endParaRPr lang="en-GB" dirty="0"/>
          </a:p>
          <a:p>
            <a:pPr marL="0" indent="0">
              <a:buNone/>
            </a:pPr>
            <a:endParaRPr lang="en-GB" dirty="0"/>
          </a:p>
        </p:txBody>
      </p:sp>
      <p:sp>
        <p:nvSpPr>
          <p:cNvPr id="4" name="TextBox 3">
            <a:extLst>
              <a:ext uri="{FF2B5EF4-FFF2-40B4-BE49-F238E27FC236}">
                <a16:creationId xmlns:a16="http://schemas.microsoft.com/office/drawing/2014/main" id="{3A777FD6-835F-59F4-8419-6D338179723A}"/>
              </a:ext>
            </a:extLst>
          </p:cNvPr>
          <p:cNvSpPr txBox="1"/>
          <p:nvPr/>
        </p:nvSpPr>
        <p:spPr>
          <a:xfrm>
            <a:off x="147484" y="6420465"/>
            <a:ext cx="2703871" cy="276999"/>
          </a:xfrm>
          <a:prstGeom prst="rect">
            <a:avLst/>
          </a:prstGeom>
          <a:noFill/>
        </p:spPr>
        <p:txBody>
          <a:bodyPr wrap="square" rtlCol="0">
            <a:spAutoFit/>
          </a:bodyPr>
          <a:lstStyle/>
          <a:p>
            <a:r>
              <a:rPr lang="en-GB" sz="1200" dirty="0"/>
              <a:t>(Wang </a:t>
            </a:r>
            <a:r>
              <a:rPr lang="en-GB" sz="1200" i="1" dirty="0"/>
              <a:t>et al.,</a:t>
            </a:r>
            <a:r>
              <a:rPr lang="en-GB" sz="1200" dirty="0"/>
              <a:t> 2019).</a:t>
            </a:r>
          </a:p>
        </p:txBody>
      </p:sp>
      <p:pic>
        <p:nvPicPr>
          <p:cNvPr id="7170" name="Picture 2" descr="Frontiers | Discernment on assistive technology for the care and support  requirements of older adults and differently-abled individuals">
            <a:extLst>
              <a:ext uri="{FF2B5EF4-FFF2-40B4-BE49-F238E27FC236}">
                <a16:creationId xmlns:a16="http://schemas.microsoft.com/office/drawing/2014/main" id="{841ECE12-44F0-CC9E-A047-6A391C9A54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072" y="2354375"/>
            <a:ext cx="5290728" cy="3293838"/>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81140EE-3B0B-45EC-ACF7-947C0B6D4C22}"/>
              </a:ext>
            </a:extLst>
          </p:cNvPr>
          <p:cNvSpPr txBox="1"/>
          <p:nvPr/>
        </p:nvSpPr>
        <p:spPr>
          <a:xfrm>
            <a:off x="10238693" y="5576291"/>
            <a:ext cx="1882877" cy="276999"/>
          </a:xfrm>
          <a:prstGeom prst="rect">
            <a:avLst/>
          </a:prstGeom>
          <a:noFill/>
        </p:spPr>
        <p:txBody>
          <a:bodyPr wrap="square" rtlCol="0">
            <a:spAutoFit/>
          </a:bodyPr>
          <a:lstStyle/>
          <a:p>
            <a:r>
              <a:rPr lang="en-GB" sz="1200" dirty="0"/>
              <a:t>(Muthu </a:t>
            </a:r>
            <a:r>
              <a:rPr lang="en-GB" sz="1200" i="1" dirty="0"/>
              <a:t>et al., </a:t>
            </a:r>
            <a:r>
              <a:rPr lang="en-GB" sz="1200" dirty="0"/>
              <a:t>2023).</a:t>
            </a:r>
          </a:p>
        </p:txBody>
      </p:sp>
    </p:spTree>
    <p:extLst>
      <p:ext uri="{BB962C8B-B14F-4D97-AF65-F5344CB8AC3E}">
        <p14:creationId xmlns:p14="http://schemas.microsoft.com/office/powerpoint/2010/main" val="24572294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083B-0C6C-E41E-FB3A-1207AAB506A0}"/>
              </a:ext>
            </a:extLst>
          </p:cNvPr>
          <p:cNvSpPr>
            <a:spLocks noGrp="1"/>
          </p:cNvSpPr>
          <p:nvPr>
            <p:ph type="title"/>
          </p:nvPr>
        </p:nvSpPr>
        <p:spPr>
          <a:xfrm>
            <a:off x="408039" y="187141"/>
            <a:ext cx="10722932" cy="2023512"/>
          </a:xfrm>
        </p:spPr>
        <p:txBody>
          <a:bodyPr>
            <a:normAutofit/>
          </a:bodyPr>
          <a:lstStyle/>
          <a:p>
            <a:r>
              <a:rPr lang="en-GB" dirty="0"/>
              <a:t>How will the digital technologies and tools evolve and serve the elderly community in the future?</a:t>
            </a:r>
          </a:p>
        </p:txBody>
      </p:sp>
      <p:sp>
        <p:nvSpPr>
          <p:cNvPr id="3" name="Content Placeholder 2">
            <a:extLst>
              <a:ext uri="{FF2B5EF4-FFF2-40B4-BE49-F238E27FC236}">
                <a16:creationId xmlns:a16="http://schemas.microsoft.com/office/drawing/2014/main" id="{8B2E6E0D-AC64-6F95-FC7C-533E50AF1430}"/>
              </a:ext>
            </a:extLst>
          </p:cNvPr>
          <p:cNvSpPr>
            <a:spLocks noGrp="1"/>
          </p:cNvSpPr>
          <p:nvPr>
            <p:ph idx="1"/>
          </p:nvPr>
        </p:nvSpPr>
        <p:spPr>
          <a:xfrm>
            <a:off x="314632" y="2505269"/>
            <a:ext cx="8254181" cy="3573722"/>
          </a:xfrm>
        </p:spPr>
        <p:txBody>
          <a:bodyPr>
            <a:normAutofit fontScale="92500" lnSpcReduction="20000"/>
          </a:bodyPr>
          <a:lstStyle/>
          <a:p>
            <a:pPr marL="171450" indent="-171450">
              <a:buFont typeface="Arial" panose="020B0604020202020204" pitchFamily="34" charset="0"/>
              <a:buChar char="•"/>
            </a:pPr>
            <a:r>
              <a:rPr lang="en-GB" dirty="0"/>
              <a:t>Tech Aid finds solutions to support the elder generations.</a:t>
            </a:r>
          </a:p>
          <a:p>
            <a:pPr marL="171450" indent="-171450">
              <a:buFont typeface="Arial" panose="020B0604020202020204" pitchFamily="34" charset="0"/>
              <a:buChar char="•"/>
            </a:pPr>
            <a:r>
              <a:rPr lang="en-GB" dirty="0"/>
              <a:t>Digital Champions.</a:t>
            </a:r>
          </a:p>
          <a:p>
            <a:pPr marL="171450" indent="-171450">
              <a:buFont typeface="Arial" panose="020B0604020202020204" pitchFamily="34" charset="0"/>
              <a:buChar char="•"/>
            </a:pPr>
            <a:r>
              <a:rPr lang="en-GB" dirty="0"/>
              <a:t>Our Neighbourhood Digital Support Project.</a:t>
            </a:r>
          </a:p>
          <a:p>
            <a:pPr marL="171450" indent="-171450">
              <a:buFont typeface="Arial" panose="020B0604020202020204" pitchFamily="34" charset="0"/>
              <a:buChar char="•"/>
            </a:pPr>
            <a:r>
              <a:rPr lang="en-GB" dirty="0"/>
              <a:t>Centre for Aging Better offers advice and support for digital inclusion.</a:t>
            </a:r>
          </a:p>
          <a:p>
            <a:pPr marL="171450" indent="-171450">
              <a:buFont typeface="Arial" panose="020B0604020202020204" pitchFamily="34" charset="0"/>
              <a:buChar char="•"/>
            </a:pPr>
            <a:r>
              <a:rPr lang="en-GB" dirty="0"/>
              <a:t>Good Things Foundation aims to improve digital inclusion for the future.</a:t>
            </a:r>
          </a:p>
        </p:txBody>
      </p:sp>
      <p:sp>
        <p:nvSpPr>
          <p:cNvPr id="4" name="TextBox 3">
            <a:extLst>
              <a:ext uri="{FF2B5EF4-FFF2-40B4-BE49-F238E27FC236}">
                <a16:creationId xmlns:a16="http://schemas.microsoft.com/office/drawing/2014/main" id="{8F1866C9-3FC0-7A19-F364-56369EF6C59D}"/>
              </a:ext>
            </a:extLst>
          </p:cNvPr>
          <p:cNvSpPr txBox="1"/>
          <p:nvPr/>
        </p:nvSpPr>
        <p:spPr>
          <a:xfrm>
            <a:off x="314632" y="6176963"/>
            <a:ext cx="3765755" cy="830997"/>
          </a:xfrm>
          <a:prstGeom prst="rect">
            <a:avLst/>
          </a:prstGeom>
          <a:noFill/>
        </p:spPr>
        <p:txBody>
          <a:bodyPr wrap="square" rtlCol="0">
            <a:spAutoFit/>
          </a:bodyPr>
          <a:lstStyle/>
          <a:p>
            <a:r>
              <a:rPr lang="en-GB" sz="1200" dirty="0"/>
              <a:t>(Sixsmith, 2020), (Age UK, 2023), (Swansea Council for Voluntary Service, 2020), (Centre for Better Aging, 2023) and (Good Things Foundation, 2023).</a:t>
            </a:r>
          </a:p>
          <a:p>
            <a:endParaRPr lang="en-GB" sz="1200" dirty="0"/>
          </a:p>
        </p:txBody>
      </p:sp>
      <p:pic>
        <p:nvPicPr>
          <p:cNvPr id="3076" name="Picture 4" descr="Not Equal 2">
            <a:extLst>
              <a:ext uri="{FF2B5EF4-FFF2-40B4-BE49-F238E27FC236}">
                <a16:creationId xmlns:a16="http://schemas.microsoft.com/office/drawing/2014/main" id="{D44AC2E5-A093-0ED4-261D-497E645143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9634" y="2005780"/>
            <a:ext cx="3784327" cy="2128684"/>
          </a:xfrm>
          <a:prstGeom prst="rect">
            <a:avLst/>
          </a:prstGeom>
          <a:noFill/>
          <a:effectLst>
            <a:softEdge rad="254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9810CA-8B52-7FBE-2FD0-0816FB037601}"/>
              </a:ext>
            </a:extLst>
          </p:cNvPr>
          <p:cNvSpPr txBox="1"/>
          <p:nvPr/>
        </p:nvSpPr>
        <p:spPr>
          <a:xfrm>
            <a:off x="8819536" y="4122698"/>
            <a:ext cx="3372464" cy="276999"/>
          </a:xfrm>
          <a:prstGeom prst="rect">
            <a:avLst/>
          </a:prstGeom>
          <a:noFill/>
        </p:spPr>
        <p:txBody>
          <a:bodyPr wrap="square" rtlCol="0">
            <a:spAutoFit/>
          </a:bodyPr>
          <a:lstStyle/>
          <a:p>
            <a:r>
              <a:rPr lang="en-GB" sz="1200" dirty="0"/>
              <a:t>(Royal Holloway University of London, 2018).</a:t>
            </a:r>
          </a:p>
        </p:txBody>
      </p:sp>
      <p:pic>
        <p:nvPicPr>
          <p:cNvPr id="3078" name="Picture 6">
            <a:extLst>
              <a:ext uri="{FF2B5EF4-FFF2-40B4-BE49-F238E27FC236}">
                <a16:creationId xmlns:a16="http://schemas.microsoft.com/office/drawing/2014/main" id="{B984BC0C-7797-279D-0DE9-4E9B18EB07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3771" y="4440964"/>
            <a:ext cx="2576052" cy="222989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C2A8AD-6C9D-F50E-FF7B-03E0F15AB14F}"/>
              </a:ext>
            </a:extLst>
          </p:cNvPr>
          <p:cNvSpPr txBox="1"/>
          <p:nvPr/>
        </p:nvSpPr>
        <p:spPr>
          <a:xfrm>
            <a:off x="9478297" y="6614776"/>
            <a:ext cx="2939845" cy="276999"/>
          </a:xfrm>
          <a:prstGeom prst="rect">
            <a:avLst/>
          </a:prstGeom>
          <a:noFill/>
        </p:spPr>
        <p:txBody>
          <a:bodyPr wrap="square" rtlCol="0">
            <a:spAutoFit/>
          </a:bodyPr>
          <a:lstStyle/>
          <a:p>
            <a:r>
              <a:rPr lang="en-GB" sz="1200" dirty="0"/>
              <a:t>(World Benchmarking Alliance, 2020).</a:t>
            </a:r>
          </a:p>
        </p:txBody>
      </p:sp>
    </p:spTree>
    <p:extLst>
      <p:ext uri="{BB962C8B-B14F-4D97-AF65-F5344CB8AC3E}">
        <p14:creationId xmlns:p14="http://schemas.microsoft.com/office/powerpoint/2010/main" val="20671663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0" name="Freeform: Shape 14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2" name="Freeform: Shape 15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156" name="Group 155">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7" name="Straight Connector 156">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87" name="Rectangle 1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9" name="Rectangle 188">
            <a:extLst>
              <a:ext uri="{FF2B5EF4-FFF2-40B4-BE49-F238E27FC236}">
                <a16:creationId xmlns:a16="http://schemas.microsoft.com/office/drawing/2014/main" id="{F8DD0EAF-BF73-48D8-A426-3085C4B8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91" name="Right Triangle 190">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4" name="Straight Connector 193">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F0CDBB-9FD6-4590-4721-398ADE80A2F4}"/>
              </a:ext>
            </a:extLst>
          </p:cNvPr>
          <p:cNvSpPr>
            <a:spLocks noGrp="1"/>
          </p:cNvSpPr>
          <p:nvPr>
            <p:ph type="title"/>
          </p:nvPr>
        </p:nvSpPr>
        <p:spPr>
          <a:xfrm>
            <a:off x="126419" y="249271"/>
            <a:ext cx="5414255" cy="808056"/>
          </a:xfrm>
        </p:spPr>
        <p:txBody>
          <a:bodyPr vert="horz" lIns="91440" tIns="45720" rIns="91440" bIns="45720" rtlCol="0" anchor="b">
            <a:normAutofit fontScale="90000"/>
          </a:bodyPr>
          <a:lstStyle/>
          <a:p>
            <a:r>
              <a:rPr lang="en-US" sz="5400" dirty="0">
                <a:solidFill>
                  <a:schemeClr val="tx2">
                    <a:alpha val="80000"/>
                  </a:schemeClr>
                </a:solidFill>
              </a:rPr>
              <a:t>References</a:t>
            </a:r>
          </a:p>
        </p:txBody>
      </p:sp>
      <p:pic>
        <p:nvPicPr>
          <p:cNvPr id="5" name="Picture 4" descr="Glasses on top of a book">
            <a:extLst>
              <a:ext uri="{FF2B5EF4-FFF2-40B4-BE49-F238E27FC236}">
                <a16:creationId xmlns:a16="http://schemas.microsoft.com/office/drawing/2014/main" id="{39D9CA2E-A0F0-8F9D-4C3F-55F912E3F49E}"/>
              </a:ext>
            </a:extLst>
          </p:cNvPr>
          <p:cNvPicPr>
            <a:picLocks noChangeAspect="1"/>
          </p:cNvPicPr>
          <p:nvPr/>
        </p:nvPicPr>
        <p:blipFill rotWithShape="1">
          <a:blip r:embed="rId3"/>
          <a:srcRect l="8086" r="32726"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TextBox 2">
            <a:extLst>
              <a:ext uri="{FF2B5EF4-FFF2-40B4-BE49-F238E27FC236}">
                <a16:creationId xmlns:a16="http://schemas.microsoft.com/office/drawing/2014/main" id="{37FF52B4-FC72-6FA6-4EEE-338CE24DC89A}"/>
              </a:ext>
            </a:extLst>
          </p:cNvPr>
          <p:cNvSpPr txBox="1"/>
          <p:nvPr/>
        </p:nvSpPr>
        <p:spPr>
          <a:xfrm>
            <a:off x="192528" y="1286096"/>
            <a:ext cx="6787761" cy="5156796"/>
          </a:xfrm>
          <a:prstGeom prst="rect">
            <a:avLst/>
          </a:prstGeom>
          <a:noFill/>
        </p:spPr>
        <p:txBody>
          <a:bodyPr wrap="square" rtlCol="0">
            <a:spAutoFit/>
          </a:bodyPr>
          <a:lstStyle/>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Age UK (2021)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Nearly two million over-75s in England are still digitally excluded in a Covid-19 world. </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Available at: </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https://www.ageuk.org.uk/latest-press/articles/2021/nearly-two-million-over-75s-in-england-are-still-digitally-excluded--in-a-covid-19-world/ (Accessed on 30 October 2023).</a:t>
            </a:r>
          </a:p>
          <a:p>
            <a:pPr>
              <a:lnSpc>
                <a:spcPct val="107000"/>
              </a:lnSpc>
              <a:spcAft>
                <a:spcPts val="800"/>
              </a:spcAft>
            </a:pP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Age UK (2022) </a:t>
            </a:r>
            <a:r>
              <a:rPr lang="en-GB" sz="900" i="1" kern="100" dirty="0">
                <a:effectLst/>
                <a:latin typeface="Times New Roman" panose="02020603050405020304" pitchFamily="18" charset="0"/>
                <a:ea typeface="Tahoma" panose="020B0604030504040204" pitchFamily="34" charset="0"/>
                <a:cs typeface="Times New Roman" panose="02020603050405020304" pitchFamily="18" charset="0"/>
              </a:rPr>
              <a:t>why some older people may need to prepare for Digital Switchover.</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 Available at: https://www.ageuk.org.uk/cymru/latest-news/why-some-older-people-may-need-to-prepare-for-digital-switchover/ (Accessed on 16 November 2023). </a:t>
            </a: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Age UK (2023)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helping older people improve their digital skills. </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Available at: </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https://www.ageuk.org.uk/our-impact/programmes/digital-skills/</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(Accessed on 30 October 2023).</a:t>
            </a:r>
            <a:endParaRPr lang="en-GB" sz="900" kern="100" dirty="0">
              <a:effectLst/>
              <a:latin typeface="Times New Roman" panose="02020603050405020304" pitchFamily="18" charset="0"/>
              <a:ea typeface="Tahoma" panose="020B060403050404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Al-</a:t>
            </a: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Khafajiy</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M., Baker, T., Chalmers, C., Asim, M., </a:t>
            </a: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Kolivand</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H., Fahim, M. and </a:t>
            </a: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Waraich</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 (2019) Remote health monitoring of elderly through wearable sensors. </a:t>
            </a:r>
            <a:r>
              <a:rPr lang="en-GB" sz="900" i="1" kern="100" dirty="0">
                <a:effectLst/>
                <a:latin typeface="Times New Roman" panose="02020603050405020304" pitchFamily="18" charset="0"/>
                <a:ea typeface="Tahoma" panose="020B0604030504040204" pitchFamily="34" charset="0"/>
                <a:cs typeface="Times New Roman" panose="02020603050405020304" pitchFamily="18" charset="0"/>
              </a:rPr>
              <a:t>Multimedia Tools and Applications</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 </a:t>
            </a:r>
            <a:r>
              <a:rPr lang="en-GB" sz="900" i="1" kern="100" dirty="0">
                <a:effectLst/>
                <a:latin typeface="Times New Roman" panose="02020603050405020304" pitchFamily="18" charset="0"/>
                <a:ea typeface="Tahoma" panose="020B0604030504040204" pitchFamily="34" charset="0"/>
                <a:cs typeface="Times New Roman" panose="02020603050405020304" pitchFamily="18" charset="0"/>
              </a:rPr>
              <a:t>78</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(17), pp.24681-24706.</a:t>
            </a: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Armitage, R. and </a:t>
            </a: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Nellums</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L. (2020) COVID-19 and the consequences of isolating the elderly.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The Lancet Public Health</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5</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(5), p.e256.</a:t>
            </a:r>
            <a:endParaRPr lang="en-GB" sz="900" kern="100" dirty="0">
              <a:effectLst/>
              <a:latin typeface="Times New Roman" panose="02020603050405020304" pitchFamily="18" charset="0"/>
              <a:ea typeface="Tahoma" panose="020B0604030504040204" pitchFamily="34" charset="0"/>
              <a:cs typeface="Times New Roman" panose="02020603050405020304" pitchFamily="18" charset="0"/>
            </a:endParaRPr>
          </a:p>
          <a:p>
            <a:pPr>
              <a:lnSpc>
                <a:spcPct val="107000"/>
              </a:lnSpc>
              <a:spcAft>
                <a:spcPts val="800"/>
              </a:spcAft>
            </a:pP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Banskota</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S., Healy, M. and Goldberg, E. (2020) 15 smartphone apps for older adults to use while in isolation during the COVID-19 pandemic.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Western Journal of Emergency Medicine</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21</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(3), p.514.</a:t>
            </a:r>
            <a:endParaRPr lang="en-GB" sz="900" kern="100" dirty="0">
              <a:effectLst/>
              <a:latin typeface="Times New Roman" panose="02020603050405020304" pitchFamily="18" charset="0"/>
              <a:ea typeface="Tahoma" panose="020B0604030504040204" pitchFamily="34" charset="0"/>
              <a:cs typeface="Times New Roman" panose="02020603050405020304" pitchFamily="18" charset="0"/>
            </a:endParaRPr>
          </a:p>
          <a:p>
            <a:pPr>
              <a:lnSpc>
                <a:spcPct val="107000"/>
              </a:lnSpc>
              <a:spcAft>
                <a:spcPts val="800"/>
              </a:spcAft>
            </a:pP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Bonnechère</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B., </a:t>
            </a: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Klass</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M., Langley, C. and Sahakian, B. (2021) Brain training using cognitive apps can improve cognitive performance and processing speed in older adults. </a:t>
            </a:r>
            <a:r>
              <a:rPr lang="en-GB" sz="900" i="1" kern="100" dirty="0">
                <a:effectLst/>
                <a:latin typeface="Times New Roman" panose="02020603050405020304" pitchFamily="18" charset="0"/>
                <a:ea typeface="Tahoma" panose="020B0604030504040204" pitchFamily="34" charset="0"/>
                <a:cs typeface="Times New Roman" panose="02020603050405020304" pitchFamily="18" charset="0"/>
              </a:rPr>
              <a:t>Scientific reports</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 </a:t>
            </a:r>
            <a:r>
              <a:rPr lang="en-GB" sz="900" i="1" kern="100" dirty="0">
                <a:effectLst/>
                <a:latin typeface="Times New Roman" panose="02020603050405020304" pitchFamily="18" charset="0"/>
                <a:ea typeface="Tahoma" panose="020B0604030504040204" pitchFamily="34" charset="0"/>
                <a:cs typeface="Times New Roman" panose="02020603050405020304" pitchFamily="18" charset="0"/>
              </a:rPr>
              <a:t>11</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(1), p.12313.</a:t>
            </a:r>
          </a:p>
          <a:p>
            <a:pPr>
              <a:lnSpc>
                <a:spcPct val="107000"/>
              </a:lnSpc>
              <a:spcAft>
                <a:spcPts val="800"/>
              </a:spcAft>
            </a:pP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Botti-Lodovico, Y. (2022) </a:t>
            </a:r>
            <a:r>
              <a:rPr lang="en-GB" sz="900" i="1" kern="100" dirty="0">
                <a:effectLst/>
                <a:latin typeface="Times New Roman" panose="02020603050405020304" pitchFamily="18" charset="0"/>
                <a:ea typeface="Tahoma" panose="020B0604030504040204" pitchFamily="34" charset="0"/>
                <a:cs typeface="Times New Roman" panose="02020603050405020304" pitchFamily="18" charset="0"/>
              </a:rPr>
              <a:t>Image</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 Available at: https://www.brookings.edu/articles/harnessing-technology-for-pandemic-preparedness-demands-system-reform/ (Accessed on 30 October 2023).</a:t>
            </a: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Budd, J., Miller, B., Manning, E., </a:t>
            </a:r>
            <a:r>
              <a:rPr lang="en-GB" sz="900" kern="10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Lampos</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V., Zhuang, M., Edelstein, M., Rees, G., Emery, V., Stevens, M., Keegan, N. and Short, M. (2020)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Image.</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Digital technologies in the public-health response to COVID-19.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Nature medicine</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26</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(8), pp.1183-1192. Available at: </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https://www.nature.com/articles/s41591-020-1011-4</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(Accessed on 30 October 2023).</a:t>
            </a:r>
            <a:endParaRPr lang="en-GB" sz="900" kern="100" dirty="0">
              <a:effectLst/>
              <a:latin typeface="Times New Roman" panose="02020603050405020304" pitchFamily="18" charset="0"/>
              <a:ea typeface="Tahoma" panose="020B060403050404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Centre for Aging Better (2020)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How are older people adapting to digital technology during the Covid-19 pandemic.</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Available at: </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https://ageing-better.org.uk/blogs/how-are-older-people-adapting-digital-technology-during-covid-19-pandemic (Accessed on 15 November 2023).</a:t>
            </a: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Centre for Aging Better (2023)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About us. </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Available at: </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https://ageing-better.org.uk/about-us (Accessed on 14 November 2023).</a:t>
            </a:r>
          </a:p>
          <a:p>
            <a:pPr>
              <a:lnSpc>
                <a:spcPct val="107000"/>
              </a:lnSpc>
              <a:spcAft>
                <a:spcPts val="800"/>
              </a:spcAft>
            </a:pP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Centre for Aging Better (2023) </a:t>
            </a:r>
            <a:r>
              <a:rPr lang="en-GB" sz="900" i="1"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Supporting people in later life around digital technology.</a:t>
            </a:r>
            <a:r>
              <a:rPr lang="en-GB" sz="900" kern="10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Available at: </a:t>
            </a:r>
            <a:r>
              <a:rPr lang="en-GB" sz="900" kern="100" dirty="0">
                <a:effectLst/>
                <a:latin typeface="Times New Roman" panose="02020603050405020304" pitchFamily="18" charset="0"/>
                <a:ea typeface="Tahoma" panose="020B0604030504040204" pitchFamily="34" charset="0"/>
                <a:cs typeface="Times New Roman" panose="02020603050405020304" pitchFamily="18" charset="0"/>
              </a:rPr>
              <a:t>https://ageing-better.org.uk/news/digital-technology-support (Accessed on 15 November 2023).</a:t>
            </a:r>
          </a:p>
          <a:p>
            <a:endParaRPr lang="en-GB" dirty="0"/>
          </a:p>
        </p:txBody>
      </p:sp>
    </p:spTree>
    <p:extLst>
      <p:ext uri="{BB962C8B-B14F-4D97-AF65-F5344CB8AC3E}">
        <p14:creationId xmlns:p14="http://schemas.microsoft.com/office/powerpoint/2010/main" val="39976988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0" name="Freeform: Shape 14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2" name="Freeform: Shape 15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156" name="Group 155">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7" name="Straight Connector 156">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87" name="Rectangle 1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9" name="Rectangle 188">
            <a:extLst>
              <a:ext uri="{FF2B5EF4-FFF2-40B4-BE49-F238E27FC236}">
                <a16:creationId xmlns:a16="http://schemas.microsoft.com/office/drawing/2014/main" id="{F8DD0EAF-BF73-48D8-A426-3085C4B8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91" name="Right Triangle 190">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4" name="Straight Connector 193">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F0CDBB-9FD6-4590-4721-398ADE80A2F4}"/>
              </a:ext>
            </a:extLst>
          </p:cNvPr>
          <p:cNvSpPr>
            <a:spLocks noGrp="1"/>
          </p:cNvSpPr>
          <p:nvPr>
            <p:ph type="title"/>
          </p:nvPr>
        </p:nvSpPr>
        <p:spPr>
          <a:xfrm>
            <a:off x="126419" y="249271"/>
            <a:ext cx="5414255" cy="808056"/>
          </a:xfrm>
        </p:spPr>
        <p:txBody>
          <a:bodyPr vert="horz" lIns="91440" tIns="45720" rIns="91440" bIns="45720" rtlCol="0" anchor="b">
            <a:normAutofit fontScale="90000"/>
          </a:bodyPr>
          <a:lstStyle/>
          <a:p>
            <a:r>
              <a:rPr lang="en-US" sz="5400" dirty="0">
                <a:solidFill>
                  <a:schemeClr val="tx2">
                    <a:alpha val="80000"/>
                  </a:schemeClr>
                </a:solidFill>
              </a:rPr>
              <a:t>References</a:t>
            </a:r>
          </a:p>
        </p:txBody>
      </p:sp>
      <p:pic>
        <p:nvPicPr>
          <p:cNvPr id="5" name="Picture 4" descr="Glasses on top of a book">
            <a:extLst>
              <a:ext uri="{FF2B5EF4-FFF2-40B4-BE49-F238E27FC236}">
                <a16:creationId xmlns:a16="http://schemas.microsoft.com/office/drawing/2014/main" id="{39D9CA2E-A0F0-8F9D-4C3F-55F912E3F49E}"/>
              </a:ext>
            </a:extLst>
          </p:cNvPr>
          <p:cNvPicPr>
            <a:picLocks noChangeAspect="1"/>
          </p:cNvPicPr>
          <p:nvPr/>
        </p:nvPicPr>
        <p:blipFill rotWithShape="1">
          <a:blip r:embed="rId3"/>
          <a:srcRect l="8086" r="32726"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TextBox 2">
            <a:extLst>
              <a:ext uri="{FF2B5EF4-FFF2-40B4-BE49-F238E27FC236}">
                <a16:creationId xmlns:a16="http://schemas.microsoft.com/office/drawing/2014/main" id="{681F9254-ECE2-0027-9571-985458D6FAA1}"/>
              </a:ext>
            </a:extLst>
          </p:cNvPr>
          <p:cNvSpPr txBox="1"/>
          <p:nvPr/>
        </p:nvSpPr>
        <p:spPr>
          <a:xfrm>
            <a:off x="154982" y="1306184"/>
            <a:ext cx="7325028" cy="5075300"/>
          </a:xfrm>
          <a:prstGeom prst="rect">
            <a:avLst/>
          </a:prstGeom>
          <a:noFill/>
        </p:spPr>
        <p:txBody>
          <a:bodyPr wrap="square" rtlCol="0">
            <a:spAutoFit/>
          </a:bodyPr>
          <a:lstStyle/>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Chatterjee, S. (2022)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https://www.epcgroup.net/what-is-the-future-of-digital-transformation-and-its-current-trends/ (Accessed on 15 November 2023).</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Conroy, K., Krishnan, S.,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Mittelstaedt</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Patel, S. (2020) Technological advancements to address elderly loneliness: Practical considerations and community resilience implications for COVID-19 pandemic.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Working with Older People</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pp.257-264.</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Daly, J., Depp, C., Graham, S.,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Jeste</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Kim, H., Lee, E.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Nebeker</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(2021) Health impacts of the stay-at-home order on community-dwelling older adults and how technologies may help: Focus group study.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JMIR aging</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(1), p.e25779.</a:t>
            </a: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Ellahham</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(2021) Artificial intelligence in the diagnosis and management of COVID-19: A narrative review.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Medical Artificial Intelligence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Frik</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Nurgalieva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Bernd, J., Lee, J., Schaub, F.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Egelman</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(2019) Privacy and security threat models and mitigation strategies of older adults. In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Fifteenth symposium on usable privacy and security (SOUPS 2019)</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(pp. 21-40).</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Gasser, U.,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Ienca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Scheibner</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Sleigh, J.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Vayena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(2020) Digital tools against COVID-19: taxonomy, ethical challenges, and navigation aid.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The Lancet Digital Health</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2</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(8), pp.e425-e434.</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Good Things Foundation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Digital inclusion in communities.</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https://www.goodthingsfoundation.org/the-digital-divide/digital-inclusion-in-communities/ (Accessed on 15 November 2023).</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Graham, J. CNN Health (2020)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https://edition.cnn.com/2020/07/23/health/seniors-technology-telehealth-wellness-partner/index.html (Accessed on 30 October 2023).</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Hayes, A.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https://www.investopedia.com/terms/b/blockchain.asp (Accessed on 13 November 2023).</a:t>
            </a:r>
          </a:p>
          <a:p>
            <a:pPr>
              <a:lnSpc>
                <a:spcPct val="107000"/>
              </a:lnSpc>
              <a:spcAft>
                <a:spcPts val="800"/>
              </a:spcAft>
            </a:pPr>
            <a:r>
              <a:rPr lang="en-GB" sz="900" kern="100" dirty="0" err="1">
                <a:effectLst/>
                <a:latin typeface="Times New Roman" panose="02020603050405020304" pitchFamily="18" charset="0"/>
                <a:ea typeface="Calibri" panose="020F0502020204030204" pitchFamily="34" charset="0"/>
                <a:cs typeface="Times New Roman" panose="02020603050405020304" pitchFamily="18" charset="0"/>
              </a:rPr>
              <a:t>Healthspace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https://www.myhealthspace.in/doctor-consult (Accessed on 13 November 2023).</a:t>
            </a: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Holgersson</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Kävrestad</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Nohlberg</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(2021) July. Cybersecurity and Digital Exclusion of Seniors: What Do They Fear?. In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Symposium on Human Aspects of Information Security and Assurance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(pp. 12-21). Cham: Springer International Publishing.</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Hutchings, R. (2020) The impact of Covid-19 on the use of digital technology in the NHS.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Nuffield Trust</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27</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pp.2002-2008.</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err="1">
                <a:effectLst/>
                <a:latin typeface="Times New Roman" panose="02020603050405020304" pitchFamily="18" charset="0"/>
                <a:ea typeface="Calibri" panose="020F0502020204030204" pitchFamily="34" charset="0"/>
                <a:cs typeface="Times New Roman" panose="02020603050405020304" pitchFamily="18" charset="0"/>
              </a:rPr>
              <a:t>Kinteract</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https://www.kinteract.co.uk/blog/the-digital-divide-and-technology-in-schools (Accessed on 15 November 2023). </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Kumar, A., Gupta, P. and Srivastava, A. (2020) A review of modern technologies for tackling COVID-19 pandemic.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Diabetes &amp; Metabolic Syndrome: Clinical Research &amp; Reviews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pp.569-573.</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83972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0" name="Freeform: Shape 14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2" name="Freeform: Shape 15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156" name="Group 155">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7" name="Straight Connector 156">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87" name="Rectangle 1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9" name="Rectangle 188">
            <a:extLst>
              <a:ext uri="{FF2B5EF4-FFF2-40B4-BE49-F238E27FC236}">
                <a16:creationId xmlns:a16="http://schemas.microsoft.com/office/drawing/2014/main" id="{F8DD0EAF-BF73-48D8-A426-3085C4B8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91" name="Right Triangle 190">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4" name="Straight Connector 193">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F0CDBB-9FD6-4590-4721-398ADE80A2F4}"/>
              </a:ext>
            </a:extLst>
          </p:cNvPr>
          <p:cNvSpPr>
            <a:spLocks noGrp="1"/>
          </p:cNvSpPr>
          <p:nvPr>
            <p:ph type="title"/>
          </p:nvPr>
        </p:nvSpPr>
        <p:spPr>
          <a:xfrm>
            <a:off x="126419" y="249271"/>
            <a:ext cx="5414255" cy="808056"/>
          </a:xfrm>
        </p:spPr>
        <p:txBody>
          <a:bodyPr vert="horz" lIns="91440" tIns="45720" rIns="91440" bIns="45720" rtlCol="0" anchor="b">
            <a:normAutofit fontScale="90000"/>
          </a:bodyPr>
          <a:lstStyle/>
          <a:p>
            <a:r>
              <a:rPr lang="en-US" sz="5400" dirty="0">
                <a:solidFill>
                  <a:schemeClr val="tx2">
                    <a:alpha val="80000"/>
                  </a:schemeClr>
                </a:solidFill>
              </a:rPr>
              <a:t>References</a:t>
            </a:r>
          </a:p>
        </p:txBody>
      </p:sp>
      <p:pic>
        <p:nvPicPr>
          <p:cNvPr id="5" name="Picture 4" descr="Glasses on top of a book">
            <a:extLst>
              <a:ext uri="{FF2B5EF4-FFF2-40B4-BE49-F238E27FC236}">
                <a16:creationId xmlns:a16="http://schemas.microsoft.com/office/drawing/2014/main" id="{39D9CA2E-A0F0-8F9D-4C3F-55F912E3F49E}"/>
              </a:ext>
            </a:extLst>
          </p:cNvPr>
          <p:cNvPicPr>
            <a:picLocks noChangeAspect="1"/>
          </p:cNvPicPr>
          <p:nvPr/>
        </p:nvPicPr>
        <p:blipFill rotWithShape="1">
          <a:blip r:embed="rId3"/>
          <a:srcRect l="8086" r="32726"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4" name="TextBox 3">
            <a:extLst>
              <a:ext uri="{FF2B5EF4-FFF2-40B4-BE49-F238E27FC236}">
                <a16:creationId xmlns:a16="http://schemas.microsoft.com/office/drawing/2014/main" id="{60658BB5-5676-153D-E72F-4DD5A761DDF0}"/>
              </a:ext>
            </a:extLst>
          </p:cNvPr>
          <p:cNvSpPr txBox="1"/>
          <p:nvPr/>
        </p:nvSpPr>
        <p:spPr>
          <a:xfrm>
            <a:off x="304800" y="1396181"/>
            <a:ext cx="6980902" cy="5417252"/>
          </a:xfrm>
          <a:prstGeom prst="rect">
            <a:avLst/>
          </a:prstGeom>
          <a:noFill/>
        </p:spPr>
        <p:txBody>
          <a:bodyPr wrap="square" rtlCol="0">
            <a:spAutoFit/>
          </a:bodyPr>
          <a:lstStyle/>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Kunonga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Spiers, G., Beyer, F., Hanratty, B., Boulton, E., Hall, A., Bower, P., Todd, C. and Craig, D., (2021) Effects of digital technologies on older people’s access to health and social care: umbrella review.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medical Internet research</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(11), p.e25887.</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 J., Ma, Q., Chan, A. and Man, S. (2019) Health monitoring through wearable technologies for older adults: Smart wearables acceptance model.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Applied ergonomics</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75</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pp.162-169.</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Litchfield, I., Shukla, D. and Greenfield, S. (2021) Impact of COVID-19 on the digital divide: a rapid review.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BMJ open</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 p.e053440.</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err="1">
                <a:effectLst/>
                <a:latin typeface="Times New Roman" panose="02020603050405020304" pitchFamily="18" charset="0"/>
                <a:ea typeface="Calibri" panose="020F0502020204030204" pitchFamily="34" charset="0"/>
                <a:cs typeface="Times New Roman" panose="02020603050405020304" pitchFamily="18" charset="0"/>
              </a:rPr>
              <a:t>Longyear</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R. (2020)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https://medium.com/swlh/how-remote-patient-monitoring-will-change-healthcare-b3d7670f3a35 (Accessed on 16 November 2023).</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MacQueen, K., McLellan, E., Metzger, 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Kegeles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Strauss, R., Scotti, R., Blanchard, L. and Trotter, R. (2001) What is community? An evidence-based definition for participatory public health.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American journal of public health</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91</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 pp.1929-1938.</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Marston, H. and Musselwhite, C. (2021) Improving older people’s lives through digital technology and practices.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Gerontology and Geriatric Medicine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p.23337214211036255.</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Martínez-</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Alcalá</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Rosales-Lagarde, A., Pérez-Pérez, Y., Lopez-</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Noguerola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Bautista-Díaz, M. and Agis-Juarez, R. (2021) July. The effects of Covid-19 on the digital literacy of the elderly: norms for digital inclusion. In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Education</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(Vol. 6, p. 245). Frontiers.</a:t>
            </a: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Mbunge</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Akinnuwesi</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Fashoto</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Metfula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Mashwama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(2021) A critical review of emerging technologies for tackling COVID‐19 pandemic.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Human </a:t>
            </a:r>
            <a:r>
              <a:rPr lang="en-GB" sz="900" i="1"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emerging technologies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pp.25-39.</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McMillan, D. and Chavis, D. (1986) Sense of community: A definition and theory.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community psychology</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pp.6-23.</a:t>
            </a:r>
            <a:endParaRPr lang="en-GB"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Meltzer, J.,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Kates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Rose, M., Le, A., Spencer, K., Goldstein, L.,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Gubanova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Lai, A.,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Yossofzai</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Armstrong, S. and Bialystok, E. (2023) Improvement in executive function for older adults through smartphone apps: A randomized clinical trial comparing language learning and brain training.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Aging, Neuropsychology, and Cognition</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(2), pp.150-171.</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Mubarak, F. and Suomi, R. (2022) Elderly forgotten? Digital exclusion in the information age and the rising grey digital divide.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INQUIRY: The Journal of Health Care Organization, Provision, and Financing</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59</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p.00469580221096272.</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Muthu, P., Tan, Y., Latha, S., Dhanalakshmi, S., Lai, K. and Wu, X. (2023)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Discernment on assistive technology for the care and support requirements of older adults and differently-abled individuals.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public health</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p.1030656. Available at: https://www.frontiersin.org/articles/10.3389/fpubh.2022.1030656/full (Accessed on 31 October 2023).</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National Council on Aging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https://www.ncoa.org/page/the-equity-in-aging-collaborative (Accessed on 30 October 2023).</a:t>
            </a:r>
          </a:p>
          <a:p>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01041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0" name="Freeform: Shape 14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2" name="Freeform: Shape 15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156" name="Group 155">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7" name="Straight Connector 156">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87" name="Rectangle 1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9" name="Rectangle 188">
            <a:extLst>
              <a:ext uri="{FF2B5EF4-FFF2-40B4-BE49-F238E27FC236}">
                <a16:creationId xmlns:a16="http://schemas.microsoft.com/office/drawing/2014/main" id="{F8DD0EAF-BF73-48D8-A426-3085C4B8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91" name="Right Triangle 190">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4" name="Straight Connector 193">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F0CDBB-9FD6-4590-4721-398ADE80A2F4}"/>
              </a:ext>
            </a:extLst>
          </p:cNvPr>
          <p:cNvSpPr>
            <a:spLocks noGrp="1"/>
          </p:cNvSpPr>
          <p:nvPr>
            <p:ph type="title"/>
          </p:nvPr>
        </p:nvSpPr>
        <p:spPr>
          <a:xfrm>
            <a:off x="126419" y="249271"/>
            <a:ext cx="5414255" cy="808056"/>
          </a:xfrm>
        </p:spPr>
        <p:txBody>
          <a:bodyPr vert="horz" lIns="91440" tIns="45720" rIns="91440" bIns="45720" rtlCol="0" anchor="b">
            <a:normAutofit fontScale="90000"/>
          </a:bodyPr>
          <a:lstStyle/>
          <a:p>
            <a:r>
              <a:rPr lang="en-US" sz="5400" dirty="0">
                <a:solidFill>
                  <a:schemeClr val="tx2">
                    <a:alpha val="80000"/>
                  </a:schemeClr>
                </a:solidFill>
              </a:rPr>
              <a:t>References</a:t>
            </a:r>
          </a:p>
        </p:txBody>
      </p:sp>
      <p:pic>
        <p:nvPicPr>
          <p:cNvPr id="5" name="Picture 4" descr="Glasses on top of a book">
            <a:extLst>
              <a:ext uri="{FF2B5EF4-FFF2-40B4-BE49-F238E27FC236}">
                <a16:creationId xmlns:a16="http://schemas.microsoft.com/office/drawing/2014/main" id="{39D9CA2E-A0F0-8F9D-4C3F-55F912E3F49E}"/>
              </a:ext>
            </a:extLst>
          </p:cNvPr>
          <p:cNvPicPr>
            <a:picLocks noChangeAspect="1"/>
          </p:cNvPicPr>
          <p:nvPr/>
        </p:nvPicPr>
        <p:blipFill rotWithShape="1">
          <a:blip r:embed="rId3"/>
          <a:srcRect l="8086" r="32726"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TextBox 2">
            <a:extLst>
              <a:ext uri="{FF2B5EF4-FFF2-40B4-BE49-F238E27FC236}">
                <a16:creationId xmlns:a16="http://schemas.microsoft.com/office/drawing/2014/main" id="{8CFDF599-575E-81EF-F474-63EBEEB5B10D}"/>
              </a:ext>
            </a:extLst>
          </p:cNvPr>
          <p:cNvSpPr txBox="1"/>
          <p:nvPr/>
        </p:nvSpPr>
        <p:spPr>
          <a:xfrm>
            <a:off x="192528" y="1406013"/>
            <a:ext cx="7594665" cy="5565434"/>
          </a:xfrm>
          <a:prstGeom prst="rect">
            <a:avLst/>
          </a:prstGeom>
          <a:noFill/>
        </p:spPr>
        <p:txBody>
          <a:bodyPr wrap="square" rtlCol="0">
            <a:spAutoFit/>
          </a:bodyPr>
          <a:lstStyle/>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Negrini</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Danese</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Henry, B., Lippi, G.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Montagnana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(2022) Artificial intelligence at the time of COVID-19: who does the lion’s share?.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Clinical Chemistry and Laboratory Medicine (CCLM)</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60</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(12), pp.1881-1886.</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Nenagh.ie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https://www.nenagh.ie/news/article/calling-all-community-members (Accessed on 30 October 2023).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Neves, B.,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Waycott</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and Malta, S. (2018) Old and afraid of new communication technologies? Reconceptualising and contesting the ‘age-based digital divide’.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Journal of Sociology</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54</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(2), pp.236-248.</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New America (2020).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https://www.newamerica.org/oti/oti-collections/technology-policy-and-covid-19/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(2019) (Fig. 1)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exploring the UK’s digital divide.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https://www.ons.gov.uk/peoplepopulationandcommunity/householdcharacteristics/homeinternetandsocialmediausage/articles/exploringtheuksdigitaldivide/2019-03-04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(2019) (Fig. 2)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exploring the UK’s digital divide.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https://www.ons.gov.uk/peoplepopulationandcommunity/householdcharacteristics/homeinternetandsocialmediausage/articles/exploringtheuksdigitaldivide/2019-03-04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(2019) (Fig. 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exploring the UK’s digital divide.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https://www.ons.gov.uk/peoplepopulationandcommunity/householdcharacteristics/homeinternetandsocialmediausage/articles/exploringtheuksdigitaldivide/2019-03-04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(2019) (Fig. 4)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exploring the UK’s digital divide.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https://www.ons.gov.uk/peoplepopulationandcommunity/householdcharacteristics/homeinternetandsocialmediausage/articles/exploringtheuksdigitaldivide/2019-03-04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(2019) Graph A. Available at: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https://www.ons.gov.uk/peoplepopulationandcommunity/householdcharacteristics/homeinternetandsocialmediausage/articles/exploringtheuksdigitaldivide/2019-03-04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Piccialli</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Di Cola, V., Giampaolo, F. and Cuomo, S. (2021) The role of artificial intelligence in fighting the COVID-19 pandemic.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Information Systems Frontiers</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23</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(6), pp.1467-1497.</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Pinto, E. (2021)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https://katiecouric.com/lifestyle/pandemic-digital-divide-seniors/ (Accessed on 15 November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Research Gate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https://www.researchgate.net/figure/There-are-so-many-digital-tools-available-today-that-offer-opportunities-for-promoting_fig1_331588842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31096313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0" name="Freeform: Shape 14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2" name="Freeform: Shape 15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156" name="Group 155">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7" name="Straight Connector 156">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87" name="Rectangle 1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9" name="Rectangle 188">
            <a:extLst>
              <a:ext uri="{FF2B5EF4-FFF2-40B4-BE49-F238E27FC236}">
                <a16:creationId xmlns:a16="http://schemas.microsoft.com/office/drawing/2014/main" id="{F8DD0EAF-BF73-48D8-A426-3085C4B8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91" name="Right Triangle 190">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4" name="Straight Connector 193">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F0CDBB-9FD6-4590-4721-398ADE80A2F4}"/>
              </a:ext>
            </a:extLst>
          </p:cNvPr>
          <p:cNvSpPr>
            <a:spLocks noGrp="1"/>
          </p:cNvSpPr>
          <p:nvPr>
            <p:ph type="title"/>
          </p:nvPr>
        </p:nvSpPr>
        <p:spPr>
          <a:xfrm>
            <a:off x="126419" y="249271"/>
            <a:ext cx="5414255" cy="808056"/>
          </a:xfrm>
        </p:spPr>
        <p:txBody>
          <a:bodyPr vert="horz" lIns="91440" tIns="45720" rIns="91440" bIns="45720" rtlCol="0" anchor="b">
            <a:normAutofit fontScale="90000"/>
          </a:bodyPr>
          <a:lstStyle/>
          <a:p>
            <a:r>
              <a:rPr lang="en-US" sz="5400" dirty="0">
                <a:solidFill>
                  <a:schemeClr val="tx2">
                    <a:alpha val="80000"/>
                  </a:schemeClr>
                </a:solidFill>
              </a:rPr>
              <a:t>References</a:t>
            </a:r>
          </a:p>
        </p:txBody>
      </p:sp>
      <p:pic>
        <p:nvPicPr>
          <p:cNvPr id="5" name="Picture 4" descr="Glasses on top of a book">
            <a:extLst>
              <a:ext uri="{FF2B5EF4-FFF2-40B4-BE49-F238E27FC236}">
                <a16:creationId xmlns:a16="http://schemas.microsoft.com/office/drawing/2014/main" id="{39D9CA2E-A0F0-8F9D-4C3F-55F912E3F49E}"/>
              </a:ext>
            </a:extLst>
          </p:cNvPr>
          <p:cNvPicPr>
            <a:picLocks noChangeAspect="1"/>
          </p:cNvPicPr>
          <p:nvPr/>
        </p:nvPicPr>
        <p:blipFill rotWithShape="1">
          <a:blip r:embed="rId3"/>
          <a:srcRect l="8086" r="32726"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TextBox 2">
            <a:extLst>
              <a:ext uri="{FF2B5EF4-FFF2-40B4-BE49-F238E27FC236}">
                <a16:creationId xmlns:a16="http://schemas.microsoft.com/office/drawing/2014/main" id="{8CFDF599-575E-81EF-F474-63EBEEB5B10D}"/>
              </a:ext>
            </a:extLst>
          </p:cNvPr>
          <p:cNvSpPr txBox="1"/>
          <p:nvPr/>
        </p:nvSpPr>
        <p:spPr>
          <a:xfrm>
            <a:off x="192536" y="1260827"/>
            <a:ext cx="7594665" cy="5622437"/>
          </a:xfrm>
          <a:prstGeom prst="rect">
            <a:avLst/>
          </a:prstGeom>
          <a:noFill/>
        </p:spPr>
        <p:txBody>
          <a:bodyPr wrap="square" rtlCol="0">
            <a:spAutoFit/>
          </a:bodyPr>
          <a:lstStyle/>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Roblyer</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(2020) Perspective on the increasing role of optical wearables and remote patient monitoring in the COVID-19 era and beyond.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Journal of biomedical optics</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(10), p.102703.</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Royal Holloway University of London (2018)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https://www.royalholloway.ac.uk/about-us/news/project-explores-ways-to-design-fairness-into-digital-technology/ (Accessed on 15 November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Ruoti</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Kaiser, B.,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Yerukhimovich</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Clark, J. and Cunningham, R. (2019) Blockchain technology: what is it good for?.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Communications of the ACM</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63</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pp.46-53.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Sanfilippo, F.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Pacchierotti</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(2018) A wearable haptic system for the health monitoring of elderly people in smart cities.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Online Engineering</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(08), pp.1-15.</a:t>
            </a:r>
          </a:p>
          <a:p>
            <a:pPr>
              <a:lnSpc>
                <a:spcPct val="107000"/>
              </a:lnSpc>
              <a:spcAft>
                <a:spcPts val="800"/>
              </a:spcAft>
            </a:pP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Sarmah</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(2018) Understanding blockchain technology.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Computer Science and Engineering</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pp.23-29.</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Seifert, A.,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Cotten</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Xie, B. (2021) A double burden of exclusion? Digital and social exclusion of older adults in times of COVID-19.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Journals of Gerontology: Series B</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76</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pp.e99-e103.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Sen, K.,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Prybutok</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Prybutok</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(2022) The use of digital technology for social wellbeing reduces social isolation in older adults: A systematic review.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SSM-population health</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17</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p.101020.</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Shang, Y., Wu, Z., Du, X., Jiang, Y., Ma, B. and Chi, M. (2022) The psychology of the internet fraud victimization of older adults: A systematic review.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Frontiers in Psychology</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p.912242.</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Silver, M. (2015) Patient perspectives on online health information and communication with doctors: a qualitative study of patients 50 years old and over.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Journal of medical Internet research</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17</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(1), p.e3588.</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Sinha, S., Verma, A. and Tiwari, P. (2021) Technology: Saving and enriching life during COVID-19.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p.647681.</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Sixsmith, A. (2020) COVID-19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AgeTech</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Quality in Ageing and Older Adults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21</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pp.247-252.</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Sixsmith, A., Horst, B.,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Simeonov</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Mihailidis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(2022) Older people’s use of digital technology during the COVID-19 pandemic.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Bulletin of Science, Technology &amp; Society</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42</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(1-2), pp.19-24.</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Social Work Nepal (2013)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https://swnepal.blogspot.com/2013/05/differentiate-between-community.html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St Albans City and District Council (2022)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https://www.stalbans.gov.uk/news/review-parish-and-town-council-wards-and-boundaries-st-albans-district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Subramanian, M.,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Shanmuga</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Vadivel, K.,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Hatamleh</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Alnuaim</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Abdelhady</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VE, S. (2022) The role of contemporary digital tools and technologies in Covid‐19 crisis: An exploratory analysis.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Expert systems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39</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p.e12834.</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20953532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0" name="Freeform: Shape 14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2" name="Freeform: Shape 15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156" name="Group 155">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7" name="Straight Connector 156">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87" name="Rectangle 1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9" name="Rectangle 188">
            <a:extLst>
              <a:ext uri="{FF2B5EF4-FFF2-40B4-BE49-F238E27FC236}">
                <a16:creationId xmlns:a16="http://schemas.microsoft.com/office/drawing/2014/main" id="{F8DD0EAF-BF73-48D8-A426-3085C4B8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91" name="Right Triangle 190">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4" name="Straight Connector 193">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F0CDBB-9FD6-4590-4721-398ADE80A2F4}"/>
              </a:ext>
            </a:extLst>
          </p:cNvPr>
          <p:cNvSpPr>
            <a:spLocks noGrp="1"/>
          </p:cNvSpPr>
          <p:nvPr>
            <p:ph type="title"/>
          </p:nvPr>
        </p:nvSpPr>
        <p:spPr>
          <a:xfrm>
            <a:off x="126419" y="249271"/>
            <a:ext cx="5414255" cy="808056"/>
          </a:xfrm>
        </p:spPr>
        <p:txBody>
          <a:bodyPr vert="horz" lIns="91440" tIns="45720" rIns="91440" bIns="45720" rtlCol="0" anchor="b">
            <a:normAutofit fontScale="90000"/>
          </a:bodyPr>
          <a:lstStyle/>
          <a:p>
            <a:r>
              <a:rPr lang="en-US" sz="5400" dirty="0">
                <a:solidFill>
                  <a:schemeClr val="tx2">
                    <a:alpha val="80000"/>
                  </a:schemeClr>
                </a:solidFill>
              </a:rPr>
              <a:t>References</a:t>
            </a:r>
          </a:p>
        </p:txBody>
      </p:sp>
      <p:pic>
        <p:nvPicPr>
          <p:cNvPr id="5" name="Picture 4" descr="Glasses on top of a book">
            <a:extLst>
              <a:ext uri="{FF2B5EF4-FFF2-40B4-BE49-F238E27FC236}">
                <a16:creationId xmlns:a16="http://schemas.microsoft.com/office/drawing/2014/main" id="{39D9CA2E-A0F0-8F9D-4C3F-55F912E3F49E}"/>
              </a:ext>
            </a:extLst>
          </p:cNvPr>
          <p:cNvPicPr>
            <a:picLocks noChangeAspect="1"/>
          </p:cNvPicPr>
          <p:nvPr/>
        </p:nvPicPr>
        <p:blipFill rotWithShape="1">
          <a:blip r:embed="rId3"/>
          <a:srcRect l="8086" r="32726"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3" name="TextBox 2">
            <a:extLst>
              <a:ext uri="{FF2B5EF4-FFF2-40B4-BE49-F238E27FC236}">
                <a16:creationId xmlns:a16="http://schemas.microsoft.com/office/drawing/2014/main" id="{8CFDF599-575E-81EF-F474-63EBEEB5B10D}"/>
              </a:ext>
            </a:extLst>
          </p:cNvPr>
          <p:cNvSpPr txBox="1"/>
          <p:nvPr/>
        </p:nvSpPr>
        <p:spPr>
          <a:xfrm>
            <a:off x="192528" y="1406013"/>
            <a:ext cx="7594665" cy="5029710"/>
          </a:xfrm>
          <a:prstGeom prst="rect">
            <a:avLst/>
          </a:prstGeom>
          <a:noFill/>
        </p:spPr>
        <p:txBody>
          <a:bodyPr wrap="square" rtlCol="0">
            <a:spAutoFit/>
          </a:bodyPr>
          <a:lstStyle/>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Swansea Council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Digital Strategy.</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https://swansea.gov.uk/digitalstrategy?lang=en (Accessed on 30 October 2023).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Swansea Council for Voluntary Service (2020)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Our Neighbourhood’ Digital Support Project.</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https://www.scvs.org.uk/scvs-digi-supp-proj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The Guardian (2020)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https://www.theguardian.com/world/2020/jun/01/risk-of-infection-could-double-if-2-metre-rule-reduced-study-finds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The Oxford Institute of Population Ageing (2018)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https://www.ageing.ox.ac.uk/blog/digital-divide (Accessed on 30 October 2023).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The Welsh Government (2023)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Free digital skills sessions.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https://www.digitalcommunities.gov.wales/webinar-programme/ (Reviewed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Ting, D., Carin, L.,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Dzau</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and Wong, T., (2020) Digital technology and COVID-19.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Nature medicine</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26</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(4), pp.459-461.</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University of Connecticut (2023)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https://today.uconn.edu/2020/10/look-classes-covid-19/#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Vaishya, R., Javaid, M., Khan, I. and Haleem, A. (2020) Artificial Intelligence (AI) applications for COVID-19 pandemic.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Diabetes &amp; Metabolic Syndrome: Clinical Research &amp; Reviews</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(4), pp.337-339.</a:t>
            </a:r>
          </a:p>
          <a:p>
            <a:pPr>
              <a:lnSpc>
                <a:spcPct val="107000"/>
              </a:lnSpc>
              <a:spcAft>
                <a:spcPts val="800"/>
              </a:spcAft>
            </a:pPr>
            <a:r>
              <a:rPr lang="en-GB" sz="900" kern="100" dirty="0" err="1">
                <a:effectLst/>
                <a:latin typeface="Times New Roman" panose="02020603050405020304" pitchFamily="18" charset="0"/>
                <a:ea typeface="Calibri" panose="020F0502020204030204" pitchFamily="34" charset="0"/>
                <a:cs typeface="Times New Roman" panose="02020603050405020304" pitchFamily="18" charset="0"/>
              </a:rPr>
              <a:t>VinCense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https://www.vincense.com/wireless-remote-patient-monitoring-and-alerting-system/ (Accessed on 30 October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Wang, S., Bolling, K., Mao, W.,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Reichstadt</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Jeste</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Kim, H. and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Nebeker</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(2019) April. Technology to support aging in place: Older adults’ perspectives. In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Healthcare</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(Vol. 7, No. 2, p. 60). MDPI.</a:t>
            </a: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Wang, X. and Luan, W. (2022) Research progress on digital health literacy of older adults: a scoping review.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Frontiers in public health</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kern="100" dirty="0">
                <a:effectLst/>
                <a:latin typeface="Calibri" panose="020F0502020204030204" pitchFamily="34" charset="0"/>
                <a:ea typeface="Calibri" panose="020F0502020204030204" pitchFamily="34" charset="0"/>
                <a:cs typeface="Times New Roman" panose="02020603050405020304" pitchFamily="18" charset="0"/>
              </a:rPr>
              <a:t>10</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p.906089.</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World Benchmarking Alliance (2020)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Image.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https://www.worldbenchmarkingalliance.org/research/methodology-digital-inclusion-benchmark-covers-four-critical-themes/ (Accessed on 15 November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World Health Organisation (2023)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Digital Health. </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https://www.who.int/health-topics/digital-health/ (Accessed on 30 October 2023).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Xie, B.,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Charness</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GB" sz="9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Fingerman</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Kaye, J., Kim, M. and Khurshid, A. (2021) When going digital becomes a necessity: Ensuring older adults’ needs for information, services, and social inclusion during COVID-19. In </a:t>
            </a:r>
            <a:r>
              <a:rPr lang="en-GB" sz="9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Older Adults and COVID-19</a:t>
            </a:r>
            <a:r>
              <a:rPr lang="en-GB" sz="9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181-191). Routledge.</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900" dirty="0"/>
          </a:p>
        </p:txBody>
      </p:sp>
    </p:spTree>
    <p:extLst>
      <p:ext uri="{BB962C8B-B14F-4D97-AF65-F5344CB8AC3E}">
        <p14:creationId xmlns:p14="http://schemas.microsoft.com/office/powerpoint/2010/main" val="9227037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ineVTI">
  <a:themeElements>
    <a:clrScheme name="AnalogousFromDarkSeedLeftStep">
      <a:dk1>
        <a:srgbClr val="000000"/>
      </a:dk1>
      <a:lt1>
        <a:srgbClr val="FFFFFF"/>
      </a:lt1>
      <a:dk2>
        <a:srgbClr val="412E24"/>
      </a:dk2>
      <a:lt2>
        <a:srgbClr val="E8E2E8"/>
      </a:lt2>
      <a:accent1>
        <a:srgbClr val="47B547"/>
      </a:accent1>
      <a:accent2>
        <a:srgbClr val="6CB13B"/>
      </a:accent2>
      <a:accent3>
        <a:srgbClr val="98A942"/>
      </a:accent3>
      <a:accent4>
        <a:srgbClr val="B1933B"/>
      </a:accent4>
      <a:accent5>
        <a:srgbClr val="C3744D"/>
      </a:accent5>
      <a:accent6>
        <a:srgbClr val="B13B45"/>
      </a:accent6>
      <a:hlink>
        <a:srgbClr val="AF743A"/>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129b9fd-52ee-4735-801a-8d39556133c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834F8B426A30F4D89225E7C19967DB8" ma:contentTypeVersion="10" ma:contentTypeDescription="Create a new document." ma:contentTypeScope="" ma:versionID="43c1a9c927562ca2682add061e5e6d48">
  <xsd:schema xmlns:xsd="http://www.w3.org/2001/XMLSchema" xmlns:xs="http://www.w3.org/2001/XMLSchema" xmlns:p="http://schemas.microsoft.com/office/2006/metadata/properties" xmlns:ns3="0129b9fd-52ee-4735-801a-8d39556133ce" xmlns:ns4="b0fe3e24-d995-423c-a7fa-dbcb21490404" targetNamespace="http://schemas.microsoft.com/office/2006/metadata/properties" ma:root="true" ma:fieldsID="bbfa494147baf77fc4523859394b3ff5" ns3:_="" ns4:_="">
    <xsd:import namespace="0129b9fd-52ee-4735-801a-8d39556133ce"/>
    <xsd:import namespace="b0fe3e24-d995-423c-a7fa-dbcb2149040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29b9fd-52ee-4735-801a-8d39556133c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fe3e24-d995-423c-a7fa-dbcb2149040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B4D8EC-C8C7-419C-86D4-2575F25F094D}">
  <ds:schemaRefs>
    <ds:schemaRef ds:uri="http://schemas.microsoft.com/sharepoint/v3/contenttype/forms"/>
  </ds:schemaRefs>
</ds:datastoreItem>
</file>

<file path=customXml/itemProps2.xml><?xml version="1.0" encoding="utf-8"?>
<ds:datastoreItem xmlns:ds="http://schemas.openxmlformats.org/officeDocument/2006/customXml" ds:itemID="{B54428AC-C45F-4F3B-A7F6-E763D14C1B64}">
  <ds:schemaRefs>
    <ds:schemaRef ds:uri="http://schemas.microsoft.com/office/2006/documentManagement/types"/>
    <ds:schemaRef ds:uri="http://purl.org/dc/dcmitype/"/>
    <ds:schemaRef ds:uri="http://www.w3.org/XML/1998/namespace"/>
    <ds:schemaRef ds:uri="0129b9fd-52ee-4735-801a-8d39556133ce"/>
    <ds:schemaRef ds:uri="http://schemas.microsoft.com/office/infopath/2007/PartnerControls"/>
    <ds:schemaRef ds:uri="http://schemas.openxmlformats.org/package/2006/metadata/core-properties"/>
    <ds:schemaRef ds:uri="b0fe3e24-d995-423c-a7fa-dbcb21490404"/>
    <ds:schemaRef ds:uri="http://schemas.microsoft.com/office/2006/metadata/properties"/>
    <ds:schemaRef ds:uri="http://purl.org/dc/terms/"/>
    <ds:schemaRef ds:uri="http://purl.org/dc/elements/1.1/"/>
  </ds:schemaRefs>
</ds:datastoreItem>
</file>

<file path=customXml/itemProps3.xml><?xml version="1.0" encoding="utf-8"?>
<ds:datastoreItem xmlns:ds="http://schemas.openxmlformats.org/officeDocument/2006/customXml" ds:itemID="{467D421F-5E07-4830-88ED-0D596D6DEE71}">
  <ds:schemaRefs>
    <ds:schemaRef ds:uri="0129b9fd-52ee-4735-801a-8d39556133ce"/>
    <ds:schemaRef ds:uri="b0fe3e24-d995-423c-a7fa-dbcb2149040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12264</TotalTime>
  <Words>7427</Words>
  <Application>Microsoft Office PowerPoint</Application>
  <PresentationFormat>Widescreen</PresentationFormat>
  <Paragraphs>286</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Avenir Next LT Pro</vt:lpstr>
      <vt:lpstr>Calibri</vt:lpstr>
      <vt:lpstr>Posterama</vt:lpstr>
      <vt:lpstr>Times New Roman</vt:lpstr>
      <vt:lpstr>SineVTI</vt:lpstr>
      <vt:lpstr>Charlotte Ashford  2100378</vt:lpstr>
      <vt:lpstr>What is a community?</vt:lpstr>
      <vt:lpstr>What is a digital tool?</vt:lpstr>
      <vt:lpstr>Why the elderly community was chosen.</vt:lpstr>
      <vt:lpstr>Face to face services were disrupted during Covid-19, resulting in an increase of digital services.</vt:lpstr>
      <vt:lpstr>Why may the elderly suffer with the digital changeover?</vt:lpstr>
      <vt:lpstr>Why may the elderly suffer with the digital changeover?</vt:lpstr>
      <vt:lpstr>Why may the elderly suffer with the digital changeover?</vt:lpstr>
      <vt:lpstr>Digital tools that aid the elderly development.</vt:lpstr>
      <vt:lpstr>The role of technologies during Covid-19 restrictions.</vt:lpstr>
      <vt:lpstr>Digital tools that gained importance and relevance during and after Covid-19.</vt:lpstr>
      <vt:lpstr>How did the elderly rely on digital technologies when in-person contact became rare?</vt:lpstr>
      <vt:lpstr>The advantages of the digital technologies.</vt:lpstr>
      <vt:lpstr>The disadvantages of the digital technologies.</vt:lpstr>
      <vt:lpstr>PowerPoint Presentation</vt:lpstr>
      <vt:lpstr>The role of digital technologies in the elderly community and the present and future impacts.</vt:lpstr>
      <vt:lpstr>Where have technologies made a difference within the elderly community?</vt:lpstr>
      <vt:lpstr>How will the digital technologies and tools evolve and serve the elderly community in the future?</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Charlotte Ashford  2100378</dc:title>
  <dc:creator>Charlotte Ashford (2100378)</dc:creator>
  <cp:lastModifiedBy>Charlotte Ashford (2100378)</cp:lastModifiedBy>
  <cp:revision>2</cp:revision>
  <dcterms:created xsi:type="dcterms:W3CDTF">2023-10-30T11:39:45Z</dcterms:created>
  <dcterms:modified xsi:type="dcterms:W3CDTF">2023-11-17T23:49:05Z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0x010100B834F8B426A30F4D89225E7C19967DB8</vt:lpwstr>
  </property>
</Properties>
</file>