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56" r:id="rId2"/>
    <p:sldId id="275" r:id="rId3"/>
    <p:sldId id="279" r:id="rId4"/>
    <p:sldId id="280" r:id="rId5"/>
    <p:sldId id="278" r:id="rId6"/>
    <p:sldId id="277" r:id="rId7"/>
    <p:sldId id="282" r:id="rId8"/>
    <p:sldId id="283" r:id="rId9"/>
    <p:sldId id="281" r:id="rId10"/>
    <p:sldId id="284" r:id="rId11"/>
    <p:sldId id="272" r:id="rId12"/>
  </p:sldIdLst>
  <p:sldSz cx="9144000" cy="6858000" type="screen4x3"/>
  <p:notesSz cx="6797675" cy="99266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5184" cy="4960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257" tIns="45629" rIns="91257" bIns="45629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50907" y="0"/>
            <a:ext cx="2945184" cy="4960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257" tIns="45629" rIns="91257" bIns="45629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04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959"/>
            <a:ext cx="2945184" cy="4960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257" tIns="45629" rIns="91257" bIns="45629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04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50907" y="9428959"/>
            <a:ext cx="2945184" cy="4960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257" tIns="45629" rIns="91257" bIns="45629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12AB2B69-DC0D-46D5-9456-91AFC8AB3F5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30931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5184" cy="4960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257" tIns="45629" rIns="91257" bIns="45629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0907" y="0"/>
            <a:ext cx="2945184" cy="4960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257" tIns="45629" rIns="91257" bIns="45629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741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9163" y="744538"/>
            <a:ext cx="4960937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293" y="4715273"/>
            <a:ext cx="5439089" cy="4466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257" tIns="45629" rIns="91257" bIns="45629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959"/>
            <a:ext cx="2945184" cy="4960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257" tIns="45629" rIns="91257" bIns="45629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0907" y="9428959"/>
            <a:ext cx="2945184" cy="4960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257" tIns="45629" rIns="91257" bIns="45629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B53FCE21-BFCA-4B82-8451-0BF4FB5810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29941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53FCE21-BFCA-4B82-8451-0BF4FB58108F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57456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91A05D-BBBE-4BB3-A5A3-07EBAFB4AEA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788504-BBD3-4FEB-9D2D-459C0BCAF45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79C7ED-6221-4013-A031-FD32E0571DD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48D62E-AAD9-4DBA-91AA-2E6CF470A48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C10B3B-8AA9-4585-8022-F2FCD18E372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57BFC8-8CBB-4B57-81CF-FED98D8042B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202D65-884F-4065-AFE5-27EF715F76A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F15FEA-7786-43C8-A867-EEB002F21B3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F3A928-B185-439E-9BB3-069CD2F0F6B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A128B9-78F7-4F77-9BCA-0B08E9295A1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2D259E-2A99-438A-8ECE-14D2523EF49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FD3DACFC-28B1-42BE-B9CD-8C0589317CE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8D5EF5F7-8171-4C60-9E3F-91F719D6A0CE}" type="slidenum">
              <a:rPr lang="en-GB"/>
              <a:pPr/>
              <a:t>1</a:t>
            </a:fld>
            <a:endParaRPr lang="en-GB"/>
          </a:p>
        </p:txBody>
      </p:sp>
      <p:sp>
        <p:nvSpPr>
          <p:cNvPr id="2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Appendices for the report</a:t>
            </a:r>
            <a:endParaRPr lang="en-GB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Will Fleming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051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BC74D40F-CAB7-48DE-86E1-943D792D9C53}" type="slidenum">
              <a:rPr lang="en-GB"/>
              <a:pPr/>
              <a:t>2</a:t>
            </a:fld>
            <a:endParaRPr lang="en-GB"/>
          </a:p>
        </p:txBody>
      </p:sp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88913"/>
            <a:ext cx="8229600" cy="1079500"/>
          </a:xfrm>
        </p:spPr>
        <p:txBody>
          <a:bodyPr/>
          <a:lstStyle/>
          <a:p>
            <a:pPr eaLnBrk="1" hangingPunct="1"/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Compiling Research Reports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68413"/>
            <a:ext cx="8229600" cy="4857750"/>
          </a:xfrm>
        </p:spPr>
        <p:txBody>
          <a:bodyPr/>
          <a:lstStyle/>
          <a:p>
            <a:pPr marL="0" indent="0" eaLnBrk="1" hangingPunct="1">
              <a:lnSpc>
                <a:spcPct val="80000"/>
              </a:lnSpc>
              <a:buNone/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Having completed the analysis, it then needs reporting back to the company that commissioned the research.</a:t>
            </a:r>
          </a:p>
          <a:p>
            <a:pPr marL="0" indent="0" eaLnBrk="1" hangingPunct="1">
              <a:lnSpc>
                <a:spcPct val="80000"/>
              </a:lnSpc>
              <a:buNone/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A final research report should include: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Title page.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Table of contents.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Executive summary.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Introduction and Problem recognition.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Research method and their limitations.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Research findings.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Conclusions and recommendations.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Char char="ü"/>
            </a:pPr>
            <a:r>
              <a:rPr lang="en-GB" sz="2800" b="1" dirty="0" smtClean="0">
                <a:latin typeface="Times New Roman" pitchFamily="18" charset="0"/>
                <a:cs typeface="Times New Roman" pitchFamily="18" charset="0"/>
              </a:rPr>
              <a:t>Appendices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31590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112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112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1126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1126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  <p:bldP spid="11267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Typical appendices</a:t>
            </a:r>
            <a:endParaRPr lang="en-GB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/>
          <a:lstStyle/>
          <a:p>
            <a:pPr>
              <a:buNone/>
            </a:pP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You should include a breakdown of the activities to be undertaken i.e. preparation work, the research method costs, data handling, analysis and finally the reporting stating;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activity timing plan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Reporting date schedule</a:t>
            </a:r>
          </a:p>
          <a:p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Costings [note: sometimes this will become your tender submission].</a:t>
            </a:r>
          </a:p>
          <a:p>
            <a:endParaRPr lang="en-GB" dirty="0" smtClean="0"/>
          </a:p>
          <a:p>
            <a:pPr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788504-BBD3-4FEB-9D2D-459C0BCAF459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5278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More appendices</a:t>
            </a:r>
            <a:endParaRPr lang="en-GB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340768"/>
            <a:ext cx="8568952" cy="4968552"/>
          </a:xfrm>
        </p:spPr>
        <p:txBody>
          <a:bodyPr/>
          <a:lstStyle/>
          <a:p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You may wish to include information (CV’s) on the personnel who will be in charge of the project.</a:t>
            </a:r>
          </a:p>
          <a:p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A statement of your ethical stance (at least a code of conduct) is often provided to show how important you consider this issue to be, not only protecting respondents views but especially the confidentiality of the findings</a:t>
            </a:r>
          </a:p>
          <a:p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Some form of 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“legalise” 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or  terms &amp; conditions </a:t>
            </a:r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to highlight that this proposal is a legal document.</a:t>
            </a:r>
            <a:endParaRPr lang="en-GB" sz="3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en-GB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788504-BBD3-4FEB-9D2D-459C0BCAF459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36210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Presentation in the proposal</a:t>
            </a:r>
            <a:endParaRPr lang="en-GB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896544"/>
          </a:xfrm>
        </p:spPr>
        <p:txBody>
          <a:bodyPr/>
          <a:lstStyle/>
          <a:p>
            <a:pPr>
              <a:buNone/>
            </a:pPr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Communication within business is always a key issue and so we expect the agency to have a timetable of presentations with specific dates which </a:t>
            </a:r>
            <a:r>
              <a:rPr lang="en-GB" sz="3000" u="sng" dirty="0" smtClean="0">
                <a:latin typeface="Times New Roman" pitchFamily="18" charset="0"/>
                <a:cs typeface="Times New Roman" pitchFamily="18" charset="0"/>
              </a:rPr>
              <a:t>must</a:t>
            </a:r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 be met.</a:t>
            </a:r>
          </a:p>
          <a:p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An intermediate report [?] if we feel it is needed</a:t>
            </a:r>
          </a:p>
          <a:p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Full/ final report date and number of reports provided (price for extra copies included)</a:t>
            </a:r>
          </a:p>
          <a:p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Oral presentation date (maybe different to final report date – before or after)</a:t>
            </a:r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788504-BBD3-4FEB-9D2D-459C0BCAF459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0861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Timing plan for </a:t>
            </a:r>
            <a:br>
              <a:rPr lang="en-GB" dirty="0" smtClean="0"/>
            </a:br>
            <a:r>
              <a:rPr lang="en-GB" dirty="0" smtClean="0"/>
              <a:t>Marketing research</a:t>
            </a:r>
            <a:endParaRPr lang="en-GB" dirty="0"/>
          </a:p>
        </p:txBody>
      </p:sp>
      <p:pic>
        <p:nvPicPr>
          <p:cNvPr id="5" name="Content Placeholder 4" descr="Marketing-research-tactical-plan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1556792"/>
            <a:ext cx="9144000" cy="4680520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CFBF5D-7BF8-4852-B86E-F61CD3A2CC2E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293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Costings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788504-BBD3-4FEB-9D2D-459C0BCAF459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  <p:sp>
        <p:nvSpPr>
          <p:cNvPr id="12" name="Content Placeholder 11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853136"/>
          </a:xfrm>
        </p:spPr>
        <p:txBody>
          <a:bodyPr/>
          <a:lstStyle/>
          <a:p>
            <a:r>
              <a:rPr lang="en-GB" dirty="0" smtClean="0"/>
              <a:t>When the proposal was drawn up there would have been a costings section.</a:t>
            </a:r>
          </a:p>
          <a:p>
            <a:r>
              <a:rPr lang="en-GB" dirty="0" smtClean="0"/>
              <a:t>Staying within budget is essential, if it looks like we will go over the budget you should always seek approval.</a:t>
            </a:r>
          </a:p>
          <a:p>
            <a:r>
              <a:rPr lang="en-GB" dirty="0" smtClean="0"/>
              <a:t>Will include our fees or profits if you will.</a:t>
            </a:r>
            <a:endParaRPr lang="en-GB" dirty="0"/>
          </a:p>
        </p:txBody>
      </p:sp>
      <p:pic>
        <p:nvPicPr>
          <p:cNvPr id="13" name="Content Placeholder 4" descr="400793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16016" y="1412776"/>
            <a:ext cx="4032448" cy="5445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33398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CV’s</a:t>
            </a:r>
            <a:endParaRPr lang="en-GB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84784"/>
            <a:ext cx="7848872" cy="5256584"/>
          </a:xfr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548D62E-AAD9-4DBA-91AA-2E6CF470A485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6887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827584" y="260648"/>
            <a:ext cx="7488832" cy="1156990"/>
          </a:xfrm>
        </p:spPr>
        <p:txBody>
          <a:bodyPr/>
          <a:lstStyle/>
          <a:p>
            <a:r>
              <a:rPr lang="en-GB" dirty="0" smtClean="0"/>
              <a:t>MRS Code of conduct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251520" y="1268760"/>
            <a:ext cx="8640960" cy="5472608"/>
          </a:xfrm>
        </p:spPr>
        <p:txBody>
          <a:bodyPr/>
          <a:lstStyle/>
          <a:p>
            <a:pPr marL="0" indent="0">
              <a:buNone/>
            </a:pPr>
            <a:r>
              <a:rPr lang="en-GB" sz="1800" dirty="0" smtClean="0"/>
              <a:t>1</a:t>
            </a:r>
            <a:r>
              <a:rPr lang="en-GB" sz="1800" dirty="0"/>
              <a:t>. Researchers shall ensure that participation in their activities is </a:t>
            </a:r>
            <a:r>
              <a:rPr lang="en-GB" sz="1800" dirty="0" smtClean="0"/>
              <a:t>based on </a:t>
            </a:r>
            <a:r>
              <a:rPr lang="en-GB" sz="1800" dirty="0"/>
              <a:t>voluntary informed consent.</a:t>
            </a:r>
          </a:p>
          <a:p>
            <a:pPr marL="0" indent="0">
              <a:buNone/>
            </a:pPr>
            <a:r>
              <a:rPr lang="en-GB" sz="1800" dirty="0"/>
              <a:t>2. Researchers shall be straightforward and honest in all </a:t>
            </a:r>
            <a:r>
              <a:rPr lang="en-GB" sz="1800" dirty="0" smtClean="0"/>
              <a:t>their professional </a:t>
            </a:r>
            <a:r>
              <a:rPr lang="en-GB" sz="1800" dirty="0"/>
              <a:t>and business relationships.</a:t>
            </a:r>
          </a:p>
          <a:p>
            <a:pPr marL="0" indent="0">
              <a:buNone/>
            </a:pPr>
            <a:r>
              <a:rPr lang="en-GB" sz="1800" dirty="0"/>
              <a:t>3. Researchers shall be transparent as to the subject and purpose </a:t>
            </a:r>
            <a:r>
              <a:rPr lang="en-GB" sz="1800" dirty="0" smtClean="0"/>
              <a:t>of data </a:t>
            </a:r>
            <a:r>
              <a:rPr lang="en-GB" sz="1800" dirty="0"/>
              <a:t>collection.</a:t>
            </a:r>
          </a:p>
          <a:p>
            <a:pPr marL="0" indent="0">
              <a:buNone/>
            </a:pPr>
            <a:r>
              <a:rPr lang="en-GB" sz="1800" dirty="0"/>
              <a:t>4. Researchers shall respect the confidentiality of information </a:t>
            </a:r>
            <a:r>
              <a:rPr lang="en-GB" sz="1800" dirty="0" smtClean="0"/>
              <a:t>collected in </a:t>
            </a:r>
            <a:r>
              <a:rPr lang="en-GB" sz="1800" dirty="0"/>
              <a:t>their professional activities.</a:t>
            </a:r>
          </a:p>
          <a:p>
            <a:pPr marL="0" indent="0">
              <a:buNone/>
            </a:pPr>
            <a:r>
              <a:rPr lang="en-GB" sz="1800" dirty="0"/>
              <a:t>5. Researchers shall respect the rights and well-being of all individuals.</a:t>
            </a:r>
          </a:p>
          <a:p>
            <a:pPr marL="0" indent="0">
              <a:buNone/>
            </a:pPr>
            <a:r>
              <a:rPr lang="en-GB" sz="1800" dirty="0"/>
              <a:t>6. Researchers shall ensure that participants are not harmed or </a:t>
            </a:r>
            <a:r>
              <a:rPr lang="en-GB" sz="1800" dirty="0" smtClean="0"/>
              <a:t>adversely affected </a:t>
            </a:r>
            <a:r>
              <a:rPr lang="en-GB" sz="1800" dirty="0"/>
              <a:t>by their professional activities.</a:t>
            </a:r>
          </a:p>
          <a:p>
            <a:pPr marL="0" indent="0">
              <a:buNone/>
            </a:pPr>
            <a:r>
              <a:rPr lang="en-GB" sz="1800" dirty="0"/>
              <a:t>7. Researchers shall balance the needs of individuals, clients, and </a:t>
            </a:r>
            <a:r>
              <a:rPr lang="en-GB" sz="1800" dirty="0" smtClean="0"/>
              <a:t>their professional </a:t>
            </a:r>
            <a:r>
              <a:rPr lang="en-GB" sz="1800" dirty="0"/>
              <a:t>activities.</a:t>
            </a:r>
          </a:p>
          <a:p>
            <a:pPr marL="0" indent="0">
              <a:buNone/>
            </a:pPr>
            <a:r>
              <a:rPr lang="en-GB" sz="1800" dirty="0"/>
              <a:t>8. Researchers shall exercise independent professional judgement in </a:t>
            </a:r>
            <a:r>
              <a:rPr lang="en-GB" sz="1800" dirty="0" smtClean="0"/>
              <a:t>the design</a:t>
            </a:r>
            <a:r>
              <a:rPr lang="en-GB" sz="1800" dirty="0"/>
              <a:t>, conduct and reporting of their professional activities.</a:t>
            </a:r>
          </a:p>
          <a:p>
            <a:pPr marL="0" indent="0">
              <a:buNone/>
            </a:pPr>
            <a:r>
              <a:rPr lang="en-GB" sz="1800" dirty="0"/>
              <a:t>9. Researchers shall ensure that their professional activities </a:t>
            </a:r>
            <a:r>
              <a:rPr lang="en-GB" sz="1800" dirty="0" smtClean="0"/>
              <a:t>are conducted </a:t>
            </a:r>
            <a:r>
              <a:rPr lang="en-GB" sz="1800" dirty="0"/>
              <a:t>by persons with appropriate training, </a:t>
            </a:r>
            <a:r>
              <a:rPr lang="en-GB" sz="1800" dirty="0" smtClean="0"/>
              <a:t>qualifications and </a:t>
            </a:r>
            <a:r>
              <a:rPr lang="en-GB" sz="1800" dirty="0"/>
              <a:t>experience.</a:t>
            </a:r>
          </a:p>
          <a:p>
            <a:pPr marL="0" indent="0">
              <a:buNone/>
            </a:pPr>
            <a:r>
              <a:rPr lang="en-GB" sz="1800" dirty="0"/>
              <a:t>10. Researchers shall protect the reputation and integrity </a:t>
            </a:r>
            <a:r>
              <a:rPr lang="en-GB" sz="1800" dirty="0" smtClean="0"/>
              <a:t>of the </a:t>
            </a:r>
            <a:r>
              <a:rPr lang="en-GB" sz="1800" dirty="0"/>
              <a:t>profession</a:t>
            </a:r>
            <a:r>
              <a:rPr lang="en-GB" sz="1600" dirty="0"/>
              <a:t>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548D62E-AAD9-4DBA-91AA-2E6CF470A485}" type="slidenum">
              <a:rPr lang="en-GB" smtClean="0"/>
              <a:pPr>
                <a:defRPr/>
              </a:pPr>
              <a:t>9</a:t>
            </a:fld>
            <a:endParaRPr lang="en-GB" dirty="0"/>
          </a:p>
        </p:txBody>
      </p:sp>
      <p:pic>
        <p:nvPicPr>
          <p:cNvPr id="8" name="Content Placeholder 9" descr="image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2123728" y="0"/>
            <a:ext cx="5040560" cy="1628800"/>
          </a:xfrm>
        </p:spPr>
      </p:pic>
    </p:spTree>
    <p:extLst>
      <p:ext uri="{BB962C8B-B14F-4D97-AF65-F5344CB8AC3E}">
        <p14:creationId xmlns:p14="http://schemas.microsoft.com/office/powerpoint/2010/main" val="25739492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Terms and Conditions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10744" cy="4853136"/>
          </a:xfrm>
        </p:spPr>
        <p:txBody>
          <a:bodyPr/>
          <a:lstStyle/>
          <a:p>
            <a:r>
              <a:rPr lang="en-GB" dirty="0" smtClean="0"/>
              <a:t>As we are 2 separate, individual companies it is important we realise that we are working together on a contractual basis.</a:t>
            </a:r>
          </a:p>
          <a:p>
            <a:r>
              <a:rPr lang="en-GB" dirty="0" smtClean="0"/>
              <a:t>These T &amp; C’s are here to protect both the parties.  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1124744"/>
            <a:ext cx="5148064" cy="5733256"/>
          </a:xfr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548D62E-AAD9-4DBA-91AA-2E6CF470A485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41262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C0D8E7A8-A5F6-4EEB-8E51-25ABC1B3F164}" type="slidenum">
              <a:rPr lang="en-GB"/>
              <a:pPr/>
              <a:t>11</a:t>
            </a:fld>
            <a:endParaRPr lang="en-GB"/>
          </a:p>
        </p:txBody>
      </p:sp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Discussion Questions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Why do we need to add appendices?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Which ones, if any, are the most important?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And which ones can you ignore? </a:t>
            </a:r>
            <a:endParaRPr lang="en-GB" sz="2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/>
      <p:bldP spid="19459" grpId="0" build="p"/>
    </p:bld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260</TotalTime>
  <Words>572</Words>
  <Application>Microsoft Office PowerPoint</Application>
  <PresentationFormat>On-screen Show (4:3)</PresentationFormat>
  <Paragraphs>64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Times New Roman</vt:lpstr>
      <vt:lpstr>Wingdings</vt:lpstr>
      <vt:lpstr>Default Design</vt:lpstr>
      <vt:lpstr>Appendices for the report</vt:lpstr>
      <vt:lpstr>Compiling Research Reports</vt:lpstr>
      <vt:lpstr>Typical appendices</vt:lpstr>
      <vt:lpstr>More appendices</vt:lpstr>
      <vt:lpstr>Presentation in the proposal</vt:lpstr>
      <vt:lpstr>Timing plan for  Marketing research</vt:lpstr>
      <vt:lpstr>Costings</vt:lpstr>
      <vt:lpstr>CV’s</vt:lpstr>
      <vt:lpstr>MRS Code of conduct</vt:lpstr>
      <vt:lpstr>Terms and Conditions</vt:lpstr>
      <vt:lpstr>Discussion Questions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Presenting the Research Results</dc:title>
  <dc:creator>Victor</dc:creator>
  <cp:lastModifiedBy>Will Fleming</cp:lastModifiedBy>
  <cp:revision>18</cp:revision>
  <dcterms:created xsi:type="dcterms:W3CDTF">2006-05-13T14:01:36Z</dcterms:created>
  <dcterms:modified xsi:type="dcterms:W3CDTF">2016-01-06T12:55:58Z</dcterms:modified>
</cp:coreProperties>
</file>