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065204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552942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1402375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76629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28904E-1153-43D1-9499-3B440300F15A}" type="datetimeFigureOut">
              <a:rPr lang="en-GB" smtClean="0"/>
              <a:t>22/05/2018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43090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28904E-1153-43D1-9499-3B440300F15A}" type="datetimeFigureOut">
              <a:rPr lang="en-GB" smtClean="0"/>
              <a:t>22/05/2018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607230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8904E-1153-43D1-9499-3B440300F15A}" type="datetimeFigureOut">
              <a:rPr lang="en-GB" smtClean="0"/>
              <a:t>22/05/2018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239089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3360852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28904E-1153-43D1-9499-3B440300F15A}"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348656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2315418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8904E-1153-43D1-9499-3B440300F15A}"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06A8F-C55C-4C5A-8D3C-038788C7D2AB}" type="slidenum">
              <a:rPr lang="en-GB" smtClean="0"/>
              <a:t>‹#›</a:t>
            </a:fld>
            <a:endParaRPr lang="en-GB"/>
          </a:p>
        </p:txBody>
      </p:sp>
    </p:spTree>
    <p:extLst>
      <p:ext uri="{BB962C8B-B14F-4D97-AF65-F5344CB8AC3E}">
        <p14:creationId xmlns:p14="http://schemas.microsoft.com/office/powerpoint/2010/main" val="4245177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8904E-1153-43D1-9499-3B440300F15A}" type="datetimeFigureOut">
              <a:rPr lang="en-GB" smtClean="0"/>
              <a:t>22/05/2018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C06A8F-C55C-4C5A-8D3C-038788C7D2AB}" type="slidenum">
              <a:rPr lang="en-GB" smtClean="0"/>
              <a:t>‹#›</a:t>
            </a:fld>
            <a:endParaRPr lang="en-GB"/>
          </a:p>
        </p:txBody>
      </p:sp>
    </p:spTree>
    <p:extLst>
      <p:ext uri="{BB962C8B-B14F-4D97-AF65-F5344CB8AC3E}">
        <p14:creationId xmlns:p14="http://schemas.microsoft.com/office/powerpoint/2010/main" val="243372477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881" y="115911"/>
            <a:ext cx="11462197" cy="1332962"/>
          </a:xfrm>
        </p:spPr>
        <p:txBody>
          <a:bodyPr>
            <a:normAutofit/>
          </a:bodyPr>
          <a:lstStyle/>
          <a:p>
            <a:r>
              <a:rPr lang="en-GB" sz="5300" dirty="0"/>
              <a:t>AUTISM SPECTRUM DISORDERS (ASD)</a:t>
            </a:r>
            <a:endParaRPr lang="en-GB" sz="900" dirty="0"/>
          </a:p>
        </p:txBody>
      </p:sp>
      <p:sp>
        <p:nvSpPr>
          <p:cNvPr id="6" name="Rounded Rectangle 5"/>
          <p:cNvSpPr/>
          <p:nvPr/>
        </p:nvSpPr>
        <p:spPr>
          <a:xfrm>
            <a:off x="231820" y="1448873"/>
            <a:ext cx="3709116"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rPr>
              <a:t> </a:t>
            </a:r>
          </a:p>
          <a:p>
            <a:pPr algn="ctr"/>
            <a:endParaRPr lang="en-GB" sz="800" b="1" u="sng" dirty="0">
              <a:solidFill>
                <a:schemeClr val="tx1"/>
              </a:solidFill>
            </a:endParaRPr>
          </a:p>
          <a:p>
            <a:pPr algn="ctr"/>
            <a:endParaRPr lang="en-GB" sz="800" b="1" u="sng" dirty="0">
              <a:solidFill>
                <a:schemeClr val="tx1"/>
              </a:solidFill>
            </a:endParaRPr>
          </a:p>
          <a:p>
            <a:pPr algn="ctr"/>
            <a:r>
              <a:rPr lang="en-GB" sz="800" b="1" u="sng" dirty="0">
                <a:solidFill>
                  <a:schemeClr val="tx1"/>
                </a:solidFill>
                <a:latin typeface="Arial" panose="020B0604020202020204" pitchFamily="34" charset="0"/>
                <a:cs typeface="Arial" panose="020B0604020202020204" pitchFamily="34" charset="0"/>
              </a:rPr>
              <a:t>Introduction</a:t>
            </a:r>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Canavan (2016) reports that autism is a everlasting developmental disability that affects how individuals who have the condition identify and recognise the world and interact and communicate with people around them. NHS Choices (2018) state that if you have been diagnosed with ASD you will be autistic for life, it is not a sickness or disease and can’t be cured with medication. Autism is a spectrum condition, and people who have autism share similar difficulties that can affect the individual in many different ways. McGinn (2004) believes that a child practitioner plays a vital role for every student that comes through the door of the classroom, each child that passes through the class must feel safe, welcomed, appreciated and respected for their differences and as a child practitioner being able to help support their needs regardless of their cognitive or academic level.</a:t>
            </a:r>
          </a:p>
          <a:p>
            <a:pPr algn="ctr"/>
            <a:endParaRPr lang="en-GB" dirty="0">
              <a:solidFill>
                <a:schemeClr val="tx1"/>
              </a:solidFill>
            </a:endParaRPr>
          </a:p>
        </p:txBody>
      </p:sp>
      <p:sp>
        <p:nvSpPr>
          <p:cNvPr id="8" name="Rounded Rectangle 7"/>
          <p:cNvSpPr/>
          <p:nvPr/>
        </p:nvSpPr>
        <p:spPr>
          <a:xfrm>
            <a:off x="4069724" y="1275127"/>
            <a:ext cx="4181341"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9" name="Rounded Rectangle 8"/>
          <p:cNvSpPr/>
          <p:nvPr/>
        </p:nvSpPr>
        <p:spPr>
          <a:xfrm>
            <a:off x="8397023" y="1448873"/>
            <a:ext cx="3618965" cy="1989787"/>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First Strategy: Now and Next Board </a:t>
            </a:r>
          </a:p>
          <a:p>
            <a:pPr algn="just"/>
            <a:r>
              <a:rPr lang="en-GB" sz="800" dirty="0">
                <a:solidFill>
                  <a:schemeClr val="tx1"/>
                </a:solidFill>
                <a:latin typeface="Arial" panose="020B0604020202020204" pitchFamily="34" charset="0"/>
                <a:cs typeface="Arial" panose="020B0604020202020204" pitchFamily="34" charset="0"/>
              </a:rPr>
              <a:t> </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The Now and Next Board should be used for children who need daily activities broken into very small chunks and may have short attention span. For younger/less able pupils, ‘now’ and ‘next’ should be used as they are generally easier concepts to understand than ‘first’ and ‘then’. Sometimes as we know it is not always possible to keep to an agreed structure as things happen and circumstances change and it is useful when a child has got used to the visual schedule that you introduce the Oops card.  The Oops card signifies a change in the days timetable introduce this by changing something that the child isn’t passionate about placing the Oops card on the schedule before the changed picture or photograph so that they learn what the card represents.</a:t>
            </a:r>
          </a:p>
        </p:txBody>
      </p:sp>
      <p:sp>
        <p:nvSpPr>
          <p:cNvPr id="10" name="Rounded Rectangle 9"/>
          <p:cNvSpPr/>
          <p:nvPr/>
        </p:nvSpPr>
        <p:spPr>
          <a:xfrm>
            <a:off x="115909" y="3606085"/>
            <a:ext cx="4262907" cy="139587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Benefits and Disadvantages for Now and Next Board</a:t>
            </a:r>
          </a:p>
          <a:p>
            <a:pPr algn="ctr"/>
            <a:endParaRPr lang="en-GB" sz="800" dirty="0">
              <a:solidFill>
                <a:schemeClr val="tx1"/>
              </a:solidFill>
              <a:latin typeface="Arial" panose="020B0604020202020204" pitchFamily="34" charset="0"/>
              <a:cs typeface="Arial" panose="020B0604020202020204" pitchFamily="34" charset="0"/>
            </a:endParaRPr>
          </a:p>
          <a:p>
            <a:pPr algn="just"/>
            <a:r>
              <a:rPr lang="en-GB" sz="800" dirty="0" err="1">
                <a:solidFill>
                  <a:schemeClr val="tx1"/>
                </a:solidFill>
                <a:latin typeface="Arial" panose="020B0604020202020204" pitchFamily="34" charset="0"/>
                <a:cs typeface="Arial" panose="020B0604020202020204" pitchFamily="34" charset="0"/>
              </a:rPr>
              <a:t>Hodgdon</a:t>
            </a:r>
            <a:r>
              <a:rPr lang="en-GB" sz="800" dirty="0">
                <a:solidFill>
                  <a:schemeClr val="tx1"/>
                </a:solidFill>
                <a:latin typeface="Arial" panose="020B0604020202020204" pitchFamily="34" charset="0"/>
                <a:cs typeface="Arial" panose="020B0604020202020204" pitchFamily="34" charset="0"/>
              </a:rPr>
              <a:t> (2000) states that visual supports when implemented in the correct way allow children with autism the independence to participate in life regardless of their level of impairment. However Moon (2009) states that visual supports takes away the child’s voice and the time table is reliant on a teacher or teaching assistant to be using and supervising it properly believing that in a main stream school this would be impossible to achieve as a school day is too busy, the child with ASD is not the only child who needs support and attention and would not be used in the correct and consistent manner that it needs to be rendering the visual time table pointless. </a:t>
            </a:r>
          </a:p>
        </p:txBody>
      </p:sp>
      <p:sp>
        <p:nvSpPr>
          <p:cNvPr id="11" name="Rounded Rectangle 10"/>
          <p:cNvSpPr/>
          <p:nvPr/>
        </p:nvSpPr>
        <p:spPr>
          <a:xfrm>
            <a:off x="8551570" y="5119041"/>
            <a:ext cx="3348508" cy="157797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2" name="TextBox 11"/>
          <p:cNvSpPr txBox="1"/>
          <p:nvPr/>
        </p:nvSpPr>
        <p:spPr>
          <a:xfrm>
            <a:off x="579549" y="141668"/>
            <a:ext cx="11050074" cy="461665"/>
          </a:xfrm>
          <a:prstGeom prst="rect">
            <a:avLst/>
          </a:prstGeom>
          <a:noFill/>
        </p:spPr>
        <p:txBody>
          <a:bodyPr wrap="square" rtlCol="0">
            <a:spAutoFit/>
          </a:bodyPr>
          <a:lstStyle/>
          <a:p>
            <a:pPr algn="ctr"/>
            <a:r>
              <a:rPr lang="en-GB" sz="2400" dirty="0"/>
              <a:t>REBECA NORRINGTON-DAVIES 1403023 EAEC6002/C</a:t>
            </a:r>
          </a:p>
        </p:txBody>
      </p:sp>
      <p:sp>
        <p:nvSpPr>
          <p:cNvPr id="13" name="Rounded Rectangle 12"/>
          <p:cNvSpPr/>
          <p:nvPr/>
        </p:nvSpPr>
        <p:spPr>
          <a:xfrm>
            <a:off x="4623515" y="3329191"/>
            <a:ext cx="3193961" cy="189318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Second strategy: Task Plans</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A task plan is a visual representation of an activity, the schedule is used to show the pupil what they will do next and what to do when the pupil gets there. Task plans can be kept and used for other occasions this can help the individual to recognise similarities between tasks. To begin with the child or  young person will need to learn how to use the task plan if it doesn’t work first time keep using them and keep referring back and encouraging the use of the task plan. Praise needs to be given for using the plan and when the task has been completed independently, as the child or young person matures they will be able to use this tool effectively in a modified form to develop independence. </a:t>
            </a:r>
          </a:p>
          <a:p>
            <a:pPr algn="ctr"/>
            <a:endParaRPr lang="en-GB" sz="800" b="1" u="sng" dirty="0">
              <a:solidFill>
                <a:schemeClr val="tx1"/>
              </a:solidFill>
              <a:latin typeface="Arial" panose="020B0604020202020204" pitchFamily="34" charset="0"/>
              <a:cs typeface="Arial" panose="020B0604020202020204" pitchFamily="34" charset="0"/>
            </a:endParaRPr>
          </a:p>
        </p:txBody>
      </p:sp>
      <p:sp>
        <p:nvSpPr>
          <p:cNvPr id="14" name="Rounded Rectangle 13"/>
          <p:cNvSpPr/>
          <p:nvPr/>
        </p:nvSpPr>
        <p:spPr>
          <a:xfrm>
            <a:off x="8049296" y="3606085"/>
            <a:ext cx="3992450" cy="131364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Rounded Rectangle 15"/>
          <p:cNvSpPr/>
          <p:nvPr/>
        </p:nvSpPr>
        <p:spPr>
          <a:xfrm>
            <a:off x="4340180" y="5376927"/>
            <a:ext cx="4043966" cy="1365161"/>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800" dirty="0">
                <a:solidFill>
                  <a:schemeClr val="tx1"/>
                </a:solidFill>
                <a:latin typeface="Arial" panose="020B0604020202020204" pitchFamily="34" charset="0"/>
                <a:cs typeface="Arial" panose="020B0604020202020204" pitchFamily="34" charset="0"/>
              </a:rPr>
              <a:t>To conclude, it is reported by </a:t>
            </a:r>
            <a:r>
              <a:rPr lang="en-GB" sz="800" dirty="0" err="1">
                <a:solidFill>
                  <a:schemeClr val="tx1"/>
                </a:solidFill>
                <a:latin typeface="Arial" panose="020B0604020202020204" pitchFamily="34" charset="0"/>
                <a:cs typeface="Arial" panose="020B0604020202020204" pitchFamily="34" charset="0"/>
              </a:rPr>
              <a:t>Dalryaple</a:t>
            </a:r>
            <a:r>
              <a:rPr lang="en-GB" sz="800" dirty="0">
                <a:solidFill>
                  <a:schemeClr val="tx1"/>
                </a:solidFill>
                <a:latin typeface="Arial" panose="020B0604020202020204" pitchFamily="34" charset="0"/>
                <a:cs typeface="Arial" panose="020B0604020202020204" pitchFamily="34" charset="0"/>
              </a:rPr>
              <a:t> (1989) that visual supports have been successfully used to teach children and young people with ASD skills inside and outside the classroom by educators and parents. Young children may use pictures, objects or symbols on their visual schedules and older children may progress to electronic diaries and planners but the essential element of a visual support is still present, </a:t>
            </a:r>
            <a:r>
              <a:rPr lang="en-GB" sz="800" dirty="0" err="1">
                <a:solidFill>
                  <a:schemeClr val="tx1"/>
                </a:solidFill>
                <a:latin typeface="Arial" panose="020B0604020202020204" pitchFamily="34" charset="0"/>
                <a:cs typeface="Arial" panose="020B0604020202020204" pitchFamily="34" charset="0"/>
              </a:rPr>
              <a:t>Dalryaple</a:t>
            </a:r>
            <a:r>
              <a:rPr lang="en-GB" sz="800" dirty="0">
                <a:solidFill>
                  <a:schemeClr val="tx1"/>
                </a:solidFill>
                <a:latin typeface="Arial" panose="020B0604020202020204" pitchFamily="34" charset="0"/>
                <a:cs typeface="Arial" panose="020B0604020202020204" pitchFamily="34" charset="0"/>
              </a:rPr>
              <a:t> (1989) also states that saying less and showing more will help people with ASD understand the world around them and what is taking place much more and help the individual with a successful and fulfilling life. </a:t>
            </a:r>
          </a:p>
        </p:txBody>
      </p:sp>
      <p:sp>
        <p:nvSpPr>
          <p:cNvPr id="3" name="Rectangle 2"/>
          <p:cNvSpPr/>
          <p:nvPr/>
        </p:nvSpPr>
        <p:spPr>
          <a:xfrm>
            <a:off x="4340180" y="1339403"/>
            <a:ext cx="3721994" cy="2431435"/>
          </a:xfrm>
          <a:prstGeom prst="rect">
            <a:avLst/>
          </a:prstGeom>
        </p:spPr>
        <p:txBody>
          <a:bodyPr wrap="square">
            <a:spAutoFit/>
          </a:bodyPr>
          <a:lstStyle/>
          <a:p>
            <a:pPr algn="ctr"/>
            <a:r>
              <a:rPr lang="en-GB" sz="800" b="1" u="sng" dirty="0">
                <a:latin typeface="Arial" panose="020B0604020202020204" pitchFamily="34" charset="0"/>
                <a:cs typeface="Arial" panose="020B0604020202020204" pitchFamily="34" charset="0"/>
              </a:rPr>
              <a:t>Getting the strategies right</a:t>
            </a:r>
          </a:p>
          <a:p>
            <a:pPr algn="just"/>
            <a:r>
              <a:rPr lang="en-GB" sz="800" dirty="0" err="1">
                <a:latin typeface="Arial" panose="020B0604020202020204" pitchFamily="34" charset="0"/>
                <a:cs typeface="Arial" panose="020B0604020202020204" pitchFamily="34" charset="0"/>
              </a:rPr>
              <a:t>Camarata</a:t>
            </a:r>
            <a:r>
              <a:rPr lang="en-GB" sz="800" dirty="0">
                <a:latin typeface="Arial" panose="020B0604020202020204" pitchFamily="34" charset="0"/>
                <a:cs typeface="Arial" panose="020B0604020202020204" pitchFamily="34" charset="0"/>
              </a:rPr>
              <a:t> (2014) report that early assessment and intervention should be extended and lengthened. However, this is disputed by Warren et al (2011) believing that if reliable diagnosis has been documented during the early years of the child then the earlier the intervention and the right strategies that are put in place the better likelihood of improved happiness and wellbeing of the individual concerned. Jones (2013) believes that every child and young person with autism is unique. Each resource and strategy needs to be tailored and aimed at that specific individual if one strategy works with one child or  young person it will not necessarily work for another. Wiltshire Council (2013) reports that to help children with ASD you must adjust communication, respect the child’s right to be different, be consistent, monitor anxiety levels, provide structure and routine, monitor sensory sensitivities, plan for change and transition, use visual aids and use motivators and special interests to help with daily tasks. </a:t>
            </a:r>
          </a:p>
          <a:p>
            <a:pPr algn="ctr"/>
            <a:endParaRPr lang="en-GB" sz="800" dirty="0">
              <a:latin typeface="Arial" panose="020B0604020202020204" pitchFamily="34" charset="0"/>
              <a:cs typeface="Arial" panose="020B0604020202020204" pitchFamily="34" charset="0"/>
            </a:endParaRPr>
          </a:p>
          <a:p>
            <a:pPr algn="ctr"/>
            <a:endParaRPr lang="en-GB" sz="800" dirty="0">
              <a:latin typeface="Arial" panose="020B0604020202020204" pitchFamily="34" charset="0"/>
              <a:cs typeface="Arial" panose="020B0604020202020204" pitchFamily="34" charset="0"/>
            </a:endParaRPr>
          </a:p>
          <a:p>
            <a:pPr algn="ctr"/>
            <a:endParaRPr lang="en-GB" sz="800" dirty="0">
              <a:latin typeface="Arial" panose="020B0604020202020204" pitchFamily="34" charset="0"/>
              <a:cs typeface="Arial" panose="020B0604020202020204" pitchFamily="34" charset="0"/>
            </a:endParaRPr>
          </a:p>
          <a:p>
            <a:pPr algn="ctr"/>
            <a:endParaRPr lang="en-GB" sz="800" dirty="0"/>
          </a:p>
        </p:txBody>
      </p:sp>
      <p:sp>
        <p:nvSpPr>
          <p:cNvPr id="19" name="Rounded Rectangle 18"/>
          <p:cNvSpPr/>
          <p:nvPr/>
        </p:nvSpPr>
        <p:spPr>
          <a:xfrm>
            <a:off x="231820" y="5169383"/>
            <a:ext cx="3837904" cy="1592026"/>
          </a:xfrm>
          <a:prstGeom prst="roundRect">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	</a:t>
            </a:r>
            <a:r>
              <a:rPr lang="en-GB" sz="800" b="1" u="sng" dirty="0">
                <a:latin typeface="Arial" panose="020B0604020202020204" pitchFamily="34" charset="0"/>
                <a:cs typeface="Arial" panose="020B0604020202020204" pitchFamily="34" charset="0"/>
              </a:rPr>
              <a:t>Inclusive practice policy and legislation</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It was reported by the Warnock report (1978) that education for all children and young people has two long term goals and they are to increase and develop a child’s knowledge base. The Special and Educational Needs and Disability Act (2001) recognised that SEN will be met by mainstream schools unless parents or guardians choose otherwise, or that it deters and restricts with the education of other pupils. However, 30 years after the Warnock report was issued Lady Warnock acknowledged and admitted that inclusion had turned out to be unsuccessful and stated that schools didn’t always accommodate appropriately for children with SEN and proposed that there must be an essential and radical review of the system.</a:t>
            </a:r>
          </a:p>
          <a:p>
            <a:pPr algn="just"/>
            <a:endParaRPr lang="en-GB" sz="800" dirty="0">
              <a:latin typeface="Arial" panose="020B0604020202020204" pitchFamily="34" charset="0"/>
              <a:cs typeface="Arial" panose="020B0604020202020204" pitchFamily="34" charset="0"/>
            </a:endParaRPr>
          </a:p>
        </p:txBody>
      </p:sp>
      <p:sp>
        <p:nvSpPr>
          <p:cNvPr id="20" name="TextBox 19"/>
          <p:cNvSpPr txBox="1"/>
          <p:nvPr/>
        </p:nvSpPr>
        <p:spPr>
          <a:xfrm>
            <a:off x="8049296" y="3606085"/>
            <a:ext cx="3992450" cy="1323439"/>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Benefits and Disadvantages for Task Plans</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According to </a:t>
            </a:r>
            <a:r>
              <a:rPr lang="en-GB" sz="800" dirty="0" err="1">
                <a:latin typeface="Arial" panose="020B0604020202020204" pitchFamily="34" charset="0"/>
                <a:cs typeface="Arial" panose="020B0604020202020204" pitchFamily="34" charset="0"/>
              </a:rPr>
              <a:t>Schopler</a:t>
            </a:r>
            <a:r>
              <a:rPr lang="en-GB" sz="800" dirty="0">
                <a:latin typeface="Arial" panose="020B0604020202020204" pitchFamily="34" charset="0"/>
                <a:cs typeface="Arial" panose="020B0604020202020204" pitchFamily="34" charset="0"/>
              </a:rPr>
              <a:t> (1995) task plans information is presented in a visual format depending on individual needs will lead to a greater co-operation because some children with ASD become anxious with new tasks but being able to see the task on paper step by step increases participation. However, Jones (2014) reports that teachers unless specifically trained in Autism have a lack of understanding regarding the use of visual aids and do not use them correctly having a negative effect on the child with ASD causing confusion and unsettling the child, young person or adult because it isn’t a constant routine. </a:t>
            </a:r>
          </a:p>
        </p:txBody>
      </p:sp>
    </p:spTree>
    <p:extLst>
      <p:ext uri="{BB962C8B-B14F-4D97-AF65-F5344CB8AC3E}">
        <p14:creationId xmlns:p14="http://schemas.microsoft.com/office/powerpoint/2010/main" val="2818022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1575</TotalTime>
  <Words>1006</Words>
  <Application>Microsoft Office PowerPoint</Application>
  <PresentationFormat>Widescreen</PresentationFormat>
  <Paragraphs>32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AUTISM SPECTRUM DISORDERS (ASD)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REBECA NORRINGTON-DAVIES 1403023  AUTISM SPECTRUM DISORDERS (ASD)</dc:title>
  <dc:creator>Rebecca Baker</dc:creator>
  <cp:lastModifiedBy>Sarah Jones [sgh]</cp:lastModifiedBy>
  <cp:revision>32</cp:revision>
  <dcterms:created xsi:type="dcterms:W3CDTF">2018-05-19T19:49:36Z</dcterms:created>
  <dcterms:modified xsi:type="dcterms:W3CDTF">2018-05-22T08:42:08Z</dcterms:modified>
</cp:coreProperties>
</file>