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2"/>
  </p:notesMasterIdLst>
  <p:sldIdLst>
    <p:sldId id="256" r:id="rId2"/>
    <p:sldId id="270" r:id="rId3"/>
    <p:sldId id="257" r:id="rId4"/>
    <p:sldId id="258" r:id="rId5"/>
    <p:sldId id="259" r:id="rId6"/>
    <p:sldId id="260" r:id="rId7"/>
    <p:sldId id="261" r:id="rId8"/>
    <p:sldId id="271" r:id="rId9"/>
    <p:sldId id="262" r:id="rId10"/>
    <p:sldId id="263" r:id="rId11"/>
    <p:sldId id="264" r:id="rId12"/>
    <p:sldId id="265" r:id="rId13"/>
    <p:sldId id="266" r:id="rId14"/>
    <p:sldId id="272" r:id="rId15"/>
    <p:sldId id="274" r:id="rId16"/>
    <p:sldId id="273" r:id="rId17"/>
    <p:sldId id="267" r:id="rId18"/>
    <p:sldId id="268" r:id="rId19"/>
    <p:sldId id="269" r:id="rId20"/>
    <p:sldId id="275"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87BFB87-6816-4F30-AE7A-A9B9BC0B2E9E}" v="28" dt="2023-11-25T19:16:48.20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70588" autoAdjust="0"/>
  </p:normalViewPr>
  <p:slideViewPr>
    <p:cSldViewPr snapToGrid="0">
      <p:cViewPr varScale="1">
        <p:scale>
          <a:sx n="80" d="100"/>
          <a:sy n="80" d="100"/>
        </p:scale>
        <p:origin x="1734"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 Id="rId27" Type="http://schemas.microsoft.com/office/2015/10/relationships/revisionInfo" Target="revisionInfo.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1FF7754-CAD6-4E55-91C7-FE23ADB4099B}"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848ED1B9-96F5-42EF-9B17-77648B1A8904}">
      <dgm:prSet/>
      <dgm:spPr/>
      <dgm:t>
        <a:bodyPr/>
        <a:lstStyle/>
        <a:p>
          <a:r>
            <a:rPr lang="en-GB"/>
            <a:t>Year 3 OME Student at UWTSD</a:t>
          </a:r>
          <a:endParaRPr lang="en-US"/>
        </a:p>
      </dgm:t>
    </dgm:pt>
    <dgm:pt modelId="{4ACD9ECD-661A-4698-AC34-7BF58C325D63}" type="parTrans" cxnId="{FB8F603D-FCA3-4FDC-B812-D501C1C878E3}">
      <dgm:prSet/>
      <dgm:spPr/>
      <dgm:t>
        <a:bodyPr/>
        <a:lstStyle/>
        <a:p>
          <a:endParaRPr lang="en-US"/>
        </a:p>
      </dgm:t>
    </dgm:pt>
    <dgm:pt modelId="{C71C74AE-6037-4879-8303-EB253F4D9F25}" type="sibTrans" cxnId="{FB8F603D-FCA3-4FDC-B812-D501C1C878E3}">
      <dgm:prSet/>
      <dgm:spPr/>
      <dgm:t>
        <a:bodyPr/>
        <a:lstStyle/>
        <a:p>
          <a:endParaRPr lang="en-US"/>
        </a:p>
      </dgm:t>
    </dgm:pt>
    <dgm:pt modelId="{EB7E1358-C181-4EE4-94D3-44FAE6A1053E}">
      <dgm:prSet/>
      <dgm:spPr/>
      <dgm:t>
        <a:bodyPr/>
        <a:lstStyle/>
        <a:p>
          <a:r>
            <a:rPr lang="en-GB"/>
            <a:t>Apprentice Safety Case Engineer</a:t>
          </a:r>
          <a:endParaRPr lang="en-US"/>
        </a:p>
      </dgm:t>
    </dgm:pt>
    <dgm:pt modelId="{7131416A-6E61-46CA-9C56-A2F3027DF974}" type="parTrans" cxnId="{1FE61A42-FAB9-40EF-9533-7BC9512122A8}">
      <dgm:prSet/>
      <dgm:spPr/>
      <dgm:t>
        <a:bodyPr/>
        <a:lstStyle/>
        <a:p>
          <a:endParaRPr lang="en-US"/>
        </a:p>
      </dgm:t>
    </dgm:pt>
    <dgm:pt modelId="{AF4A241A-9F54-4BBA-B939-BC4BF03E8A49}" type="sibTrans" cxnId="{1FE61A42-FAB9-40EF-9533-7BC9512122A8}">
      <dgm:prSet/>
      <dgm:spPr/>
      <dgm:t>
        <a:bodyPr/>
        <a:lstStyle/>
        <a:p>
          <a:endParaRPr lang="en-US"/>
        </a:p>
      </dgm:t>
    </dgm:pt>
    <dgm:pt modelId="{9B39C738-F645-4DEB-B51A-0AD433D90793}">
      <dgm:prSet/>
      <dgm:spPr/>
      <dgm:t>
        <a:bodyPr/>
        <a:lstStyle/>
        <a:p>
          <a:r>
            <a:rPr lang="en-GB"/>
            <a:t>14 years working for the Ministry of Defence</a:t>
          </a:r>
          <a:endParaRPr lang="en-US"/>
        </a:p>
      </dgm:t>
    </dgm:pt>
    <dgm:pt modelId="{377BD0D3-C4EC-4A4B-BB8F-F3C34A9FD25D}" type="parTrans" cxnId="{EFA3C630-DEF1-4E1A-B33D-A5C5F5882011}">
      <dgm:prSet/>
      <dgm:spPr/>
      <dgm:t>
        <a:bodyPr/>
        <a:lstStyle/>
        <a:p>
          <a:endParaRPr lang="en-US"/>
        </a:p>
      </dgm:t>
    </dgm:pt>
    <dgm:pt modelId="{6D02F5A9-4E3A-4ABB-90B6-D551FF1192D5}" type="sibTrans" cxnId="{EFA3C630-DEF1-4E1A-B33D-A5C5F5882011}">
      <dgm:prSet/>
      <dgm:spPr/>
      <dgm:t>
        <a:bodyPr/>
        <a:lstStyle/>
        <a:p>
          <a:endParaRPr lang="en-US"/>
        </a:p>
      </dgm:t>
    </dgm:pt>
    <dgm:pt modelId="{A2288B7B-6D7B-464D-A62B-5212663B4E1C}" type="pres">
      <dgm:prSet presAssocID="{01FF7754-CAD6-4E55-91C7-FE23ADB4099B}" presName="vert0" presStyleCnt="0">
        <dgm:presLayoutVars>
          <dgm:dir/>
          <dgm:animOne val="branch"/>
          <dgm:animLvl val="lvl"/>
        </dgm:presLayoutVars>
      </dgm:prSet>
      <dgm:spPr/>
    </dgm:pt>
    <dgm:pt modelId="{D48FDB1E-8EF9-4FC4-B572-C0E17C5AB66A}" type="pres">
      <dgm:prSet presAssocID="{848ED1B9-96F5-42EF-9B17-77648B1A8904}" presName="thickLine" presStyleLbl="alignNode1" presStyleIdx="0" presStyleCnt="3"/>
      <dgm:spPr/>
    </dgm:pt>
    <dgm:pt modelId="{DD5BFB07-14C3-4B2C-82D7-7CE4CB261674}" type="pres">
      <dgm:prSet presAssocID="{848ED1B9-96F5-42EF-9B17-77648B1A8904}" presName="horz1" presStyleCnt="0"/>
      <dgm:spPr/>
    </dgm:pt>
    <dgm:pt modelId="{F9F53299-8CD4-4D2D-B34A-8A20DE0E274D}" type="pres">
      <dgm:prSet presAssocID="{848ED1B9-96F5-42EF-9B17-77648B1A8904}" presName="tx1" presStyleLbl="revTx" presStyleIdx="0" presStyleCnt="3"/>
      <dgm:spPr/>
    </dgm:pt>
    <dgm:pt modelId="{190890D7-2C24-4EB7-9273-D534ACBDF7B3}" type="pres">
      <dgm:prSet presAssocID="{848ED1B9-96F5-42EF-9B17-77648B1A8904}" presName="vert1" presStyleCnt="0"/>
      <dgm:spPr/>
    </dgm:pt>
    <dgm:pt modelId="{5FA49D32-68CD-45B7-813A-4B231995208E}" type="pres">
      <dgm:prSet presAssocID="{EB7E1358-C181-4EE4-94D3-44FAE6A1053E}" presName="thickLine" presStyleLbl="alignNode1" presStyleIdx="1" presStyleCnt="3"/>
      <dgm:spPr/>
    </dgm:pt>
    <dgm:pt modelId="{0AF04E95-27A2-4D1E-94F9-9D4414E25519}" type="pres">
      <dgm:prSet presAssocID="{EB7E1358-C181-4EE4-94D3-44FAE6A1053E}" presName="horz1" presStyleCnt="0"/>
      <dgm:spPr/>
    </dgm:pt>
    <dgm:pt modelId="{B8996DF9-6282-469F-9CE1-ADDE06C88C27}" type="pres">
      <dgm:prSet presAssocID="{EB7E1358-C181-4EE4-94D3-44FAE6A1053E}" presName="tx1" presStyleLbl="revTx" presStyleIdx="1" presStyleCnt="3"/>
      <dgm:spPr/>
    </dgm:pt>
    <dgm:pt modelId="{9300586B-7167-479E-A9BA-BF85CAD976EE}" type="pres">
      <dgm:prSet presAssocID="{EB7E1358-C181-4EE4-94D3-44FAE6A1053E}" presName="vert1" presStyleCnt="0"/>
      <dgm:spPr/>
    </dgm:pt>
    <dgm:pt modelId="{1686E8CD-759C-42EA-9C20-55D7B3085248}" type="pres">
      <dgm:prSet presAssocID="{9B39C738-F645-4DEB-B51A-0AD433D90793}" presName="thickLine" presStyleLbl="alignNode1" presStyleIdx="2" presStyleCnt="3"/>
      <dgm:spPr/>
    </dgm:pt>
    <dgm:pt modelId="{B1BC5A05-F89D-406C-BC24-67D8E2CCFFF0}" type="pres">
      <dgm:prSet presAssocID="{9B39C738-F645-4DEB-B51A-0AD433D90793}" presName="horz1" presStyleCnt="0"/>
      <dgm:spPr/>
    </dgm:pt>
    <dgm:pt modelId="{1E925533-EEED-45D9-A72E-AE1D6F55C0E1}" type="pres">
      <dgm:prSet presAssocID="{9B39C738-F645-4DEB-B51A-0AD433D90793}" presName="tx1" presStyleLbl="revTx" presStyleIdx="2" presStyleCnt="3"/>
      <dgm:spPr/>
    </dgm:pt>
    <dgm:pt modelId="{A1B58A2A-E987-4576-9E62-FD0DAAA0B05D}" type="pres">
      <dgm:prSet presAssocID="{9B39C738-F645-4DEB-B51A-0AD433D90793}" presName="vert1" presStyleCnt="0"/>
      <dgm:spPr/>
    </dgm:pt>
  </dgm:ptLst>
  <dgm:cxnLst>
    <dgm:cxn modelId="{C8BD6A03-9B4D-4331-AA2D-76A379D0E30F}" type="presOf" srcId="{9B39C738-F645-4DEB-B51A-0AD433D90793}" destId="{1E925533-EEED-45D9-A72E-AE1D6F55C0E1}" srcOrd="0" destOrd="0" presId="urn:microsoft.com/office/officeart/2008/layout/LinedList"/>
    <dgm:cxn modelId="{6946C827-4C85-4424-BE3A-A5AFF262B25B}" type="presOf" srcId="{01FF7754-CAD6-4E55-91C7-FE23ADB4099B}" destId="{A2288B7B-6D7B-464D-A62B-5212663B4E1C}" srcOrd="0" destOrd="0" presId="urn:microsoft.com/office/officeart/2008/layout/LinedList"/>
    <dgm:cxn modelId="{EFA3C630-DEF1-4E1A-B33D-A5C5F5882011}" srcId="{01FF7754-CAD6-4E55-91C7-FE23ADB4099B}" destId="{9B39C738-F645-4DEB-B51A-0AD433D90793}" srcOrd="2" destOrd="0" parTransId="{377BD0D3-C4EC-4A4B-BB8F-F3C34A9FD25D}" sibTransId="{6D02F5A9-4E3A-4ABB-90B6-D551FF1192D5}"/>
    <dgm:cxn modelId="{7897263C-C355-476F-A16A-BA354476CD35}" type="presOf" srcId="{848ED1B9-96F5-42EF-9B17-77648B1A8904}" destId="{F9F53299-8CD4-4D2D-B34A-8A20DE0E274D}" srcOrd="0" destOrd="0" presId="urn:microsoft.com/office/officeart/2008/layout/LinedList"/>
    <dgm:cxn modelId="{FB8F603D-FCA3-4FDC-B812-D501C1C878E3}" srcId="{01FF7754-CAD6-4E55-91C7-FE23ADB4099B}" destId="{848ED1B9-96F5-42EF-9B17-77648B1A8904}" srcOrd="0" destOrd="0" parTransId="{4ACD9ECD-661A-4698-AC34-7BF58C325D63}" sibTransId="{C71C74AE-6037-4879-8303-EB253F4D9F25}"/>
    <dgm:cxn modelId="{1FE61A42-FAB9-40EF-9533-7BC9512122A8}" srcId="{01FF7754-CAD6-4E55-91C7-FE23ADB4099B}" destId="{EB7E1358-C181-4EE4-94D3-44FAE6A1053E}" srcOrd="1" destOrd="0" parTransId="{7131416A-6E61-46CA-9C56-A2F3027DF974}" sibTransId="{AF4A241A-9F54-4BBA-B939-BC4BF03E8A49}"/>
    <dgm:cxn modelId="{B50D1D73-6E4B-4111-BDF4-A64B0C2F8D7E}" type="presOf" srcId="{EB7E1358-C181-4EE4-94D3-44FAE6A1053E}" destId="{B8996DF9-6282-469F-9CE1-ADDE06C88C27}" srcOrd="0" destOrd="0" presId="urn:microsoft.com/office/officeart/2008/layout/LinedList"/>
    <dgm:cxn modelId="{9BD4FF3D-BF9E-4B52-9154-5DC2B4FFDAB8}" type="presParOf" srcId="{A2288B7B-6D7B-464D-A62B-5212663B4E1C}" destId="{D48FDB1E-8EF9-4FC4-B572-C0E17C5AB66A}" srcOrd="0" destOrd="0" presId="urn:microsoft.com/office/officeart/2008/layout/LinedList"/>
    <dgm:cxn modelId="{F5BD78A0-D165-4DC5-8298-7EF4229A73C6}" type="presParOf" srcId="{A2288B7B-6D7B-464D-A62B-5212663B4E1C}" destId="{DD5BFB07-14C3-4B2C-82D7-7CE4CB261674}" srcOrd="1" destOrd="0" presId="urn:microsoft.com/office/officeart/2008/layout/LinedList"/>
    <dgm:cxn modelId="{6900559D-8115-4F9F-B3B2-54BA4CE78D4F}" type="presParOf" srcId="{DD5BFB07-14C3-4B2C-82D7-7CE4CB261674}" destId="{F9F53299-8CD4-4D2D-B34A-8A20DE0E274D}" srcOrd="0" destOrd="0" presId="urn:microsoft.com/office/officeart/2008/layout/LinedList"/>
    <dgm:cxn modelId="{B4E9CCD0-C63E-482C-8750-4F19A42A21E8}" type="presParOf" srcId="{DD5BFB07-14C3-4B2C-82D7-7CE4CB261674}" destId="{190890D7-2C24-4EB7-9273-D534ACBDF7B3}" srcOrd="1" destOrd="0" presId="urn:microsoft.com/office/officeart/2008/layout/LinedList"/>
    <dgm:cxn modelId="{46D697D1-4B9A-413F-8292-B69C81C2BBD8}" type="presParOf" srcId="{A2288B7B-6D7B-464D-A62B-5212663B4E1C}" destId="{5FA49D32-68CD-45B7-813A-4B231995208E}" srcOrd="2" destOrd="0" presId="urn:microsoft.com/office/officeart/2008/layout/LinedList"/>
    <dgm:cxn modelId="{3AFA59AE-9DB5-453A-B4C6-A150C33934CD}" type="presParOf" srcId="{A2288B7B-6D7B-464D-A62B-5212663B4E1C}" destId="{0AF04E95-27A2-4D1E-94F9-9D4414E25519}" srcOrd="3" destOrd="0" presId="urn:microsoft.com/office/officeart/2008/layout/LinedList"/>
    <dgm:cxn modelId="{F8395ECA-5306-446C-BE7D-3968B2B6EB8F}" type="presParOf" srcId="{0AF04E95-27A2-4D1E-94F9-9D4414E25519}" destId="{B8996DF9-6282-469F-9CE1-ADDE06C88C27}" srcOrd="0" destOrd="0" presId="urn:microsoft.com/office/officeart/2008/layout/LinedList"/>
    <dgm:cxn modelId="{70BE5E55-939A-4B08-869A-E4EA894D623D}" type="presParOf" srcId="{0AF04E95-27A2-4D1E-94F9-9D4414E25519}" destId="{9300586B-7167-479E-A9BA-BF85CAD976EE}" srcOrd="1" destOrd="0" presId="urn:microsoft.com/office/officeart/2008/layout/LinedList"/>
    <dgm:cxn modelId="{CB994CC3-F564-4962-ADD3-B094BAA208F8}" type="presParOf" srcId="{A2288B7B-6D7B-464D-A62B-5212663B4E1C}" destId="{1686E8CD-759C-42EA-9C20-55D7B3085248}" srcOrd="4" destOrd="0" presId="urn:microsoft.com/office/officeart/2008/layout/LinedList"/>
    <dgm:cxn modelId="{E138BD37-3781-4E2A-A2FC-3C7C1ACF1851}" type="presParOf" srcId="{A2288B7B-6D7B-464D-A62B-5212663B4E1C}" destId="{B1BC5A05-F89D-406C-BC24-67D8E2CCFFF0}" srcOrd="5" destOrd="0" presId="urn:microsoft.com/office/officeart/2008/layout/LinedList"/>
    <dgm:cxn modelId="{74DDA1AE-B0AD-4CA6-BB8C-4015456158D5}" type="presParOf" srcId="{B1BC5A05-F89D-406C-BC24-67D8E2CCFFF0}" destId="{1E925533-EEED-45D9-A72E-AE1D6F55C0E1}" srcOrd="0" destOrd="0" presId="urn:microsoft.com/office/officeart/2008/layout/LinedList"/>
    <dgm:cxn modelId="{0401D613-6D9A-49F8-96A2-4E7C5069EC11}" type="presParOf" srcId="{B1BC5A05-F89D-406C-BC24-67D8E2CCFFF0}" destId="{A1B58A2A-E987-4576-9E62-FD0DAAA0B05D}"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48FDB1E-8EF9-4FC4-B572-C0E17C5AB66A}">
      <dsp:nvSpPr>
        <dsp:cNvPr id="0" name=""/>
        <dsp:cNvSpPr/>
      </dsp:nvSpPr>
      <dsp:spPr>
        <a:xfrm>
          <a:off x="0" y="2703"/>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9F53299-8CD4-4D2D-B34A-8A20DE0E274D}">
      <dsp:nvSpPr>
        <dsp:cNvPr id="0" name=""/>
        <dsp:cNvSpPr/>
      </dsp:nvSpPr>
      <dsp:spPr>
        <a:xfrm>
          <a:off x="0" y="2703"/>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4310" tIns="194310" rIns="194310" bIns="194310" numCol="1" spcCol="1270" anchor="t" anchorCtr="0">
          <a:noAutofit/>
        </a:bodyPr>
        <a:lstStyle/>
        <a:p>
          <a:pPr marL="0" lvl="0" indent="0" algn="l" defTabSz="2266950">
            <a:lnSpc>
              <a:spcPct val="90000"/>
            </a:lnSpc>
            <a:spcBef>
              <a:spcPct val="0"/>
            </a:spcBef>
            <a:spcAft>
              <a:spcPct val="35000"/>
            </a:spcAft>
            <a:buNone/>
          </a:pPr>
          <a:r>
            <a:rPr lang="en-GB" sz="5100" kern="1200"/>
            <a:t>Year 3 OME Student at UWTSD</a:t>
          </a:r>
          <a:endParaRPr lang="en-US" sz="5100" kern="1200"/>
        </a:p>
      </dsp:txBody>
      <dsp:txXfrm>
        <a:off x="0" y="2703"/>
        <a:ext cx="6900512" cy="1843578"/>
      </dsp:txXfrm>
    </dsp:sp>
    <dsp:sp modelId="{5FA49D32-68CD-45B7-813A-4B231995208E}">
      <dsp:nvSpPr>
        <dsp:cNvPr id="0" name=""/>
        <dsp:cNvSpPr/>
      </dsp:nvSpPr>
      <dsp:spPr>
        <a:xfrm>
          <a:off x="0" y="1846281"/>
          <a:ext cx="6900512"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8996DF9-6282-469F-9CE1-ADDE06C88C27}">
      <dsp:nvSpPr>
        <dsp:cNvPr id="0" name=""/>
        <dsp:cNvSpPr/>
      </dsp:nvSpPr>
      <dsp:spPr>
        <a:xfrm>
          <a:off x="0" y="1846281"/>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4310" tIns="194310" rIns="194310" bIns="194310" numCol="1" spcCol="1270" anchor="t" anchorCtr="0">
          <a:noAutofit/>
        </a:bodyPr>
        <a:lstStyle/>
        <a:p>
          <a:pPr marL="0" lvl="0" indent="0" algn="l" defTabSz="2266950">
            <a:lnSpc>
              <a:spcPct val="90000"/>
            </a:lnSpc>
            <a:spcBef>
              <a:spcPct val="0"/>
            </a:spcBef>
            <a:spcAft>
              <a:spcPct val="35000"/>
            </a:spcAft>
            <a:buNone/>
          </a:pPr>
          <a:r>
            <a:rPr lang="en-GB" sz="5100" kern="1200"/>
            <a:t>Apprentice Safety Case Engineer</a:t>
          </a:r>
          <a:endParaRPr lang="en-US" sz="5100" kern="1200"/>
        </a:p>
      </dsp:txBody>
      <dsp:txXfrm>
        <a:off x="0" y="1846281"/>
        <a:ext cx="6900512" cy="1843578"/>
      </dsp:txXfrm>
    </dsp:sp>
    <dsp:sp modelId="{1686E8CD-759C-42EA-9C20-55D7B3085248}">
      <dsp:nvSpPr>
        <dsp:cNvPr id="0" name=""/>
        <dsp:cNvSpPr/>
      </dsp:nvSpPr>
      <dsp:spPr>
        <a:xfrm>
          <a:off x="0" y="3689859"/>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E925533-EEED-45D9-A72E-AE1D6F55C0E1}">
      <dsp:nvSpPr>
        <dsp:cNvPr id="0" name=""/>
        <dsp:cNvSpPr/>
      </dsp:nvSpPr>
      <dsp:spPr>
        <a:xfrm>
          <a:off x="0" y="3689859"/>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4310" tIns="194310" rIns="194310" bIns="194310" numCol="1" spcCol="1270" anchor="t" anchorCtr="0">
          <a:noAutofit/>
        </a:bodyPr>
        <a:lstStyle/>
        <a:p>
          <a:pPr marL="0" lvl="0" indent="0" algn="l" defTabSz="2266950">
            <a:lnSpc>
              <a:spcPct val="90000"/>
            </a:lnSpc>
            <a:spcBef>
              <a:spcPct val="0"/>
            </a:spcBef>
            <a:spcAft>
              <a:spcPct val="35000"/>
            </a:spcAft>
            <a:buNone/>
          </a:pPr>
          <a:r>
            <a:rPr lang="en-GB" sz="5100" kern="1200"/>
            <a:t>14 years working for the Ministry of Defence</a:t>
          </a:r>
          <a:endParaRPr lang="en-US" sz="5100" kern="1200"/>
        </a:p>
      </dsp:txBody>
      <dsp:txXfrm>
        <a:off x="0" y="3689859"/>
        <a:ext cx="6900512" cy="1843578"/>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DCA09D9-6B3E-47E4-8442-DA4284A2BAD6}" type="datetimeFigureOut">
              <a:rPr lang="en-GB" smtClean="0"/>
              <a:t>26/11/2023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AB5A07D-434F-45A8-A700-FAE7F59DA6D0}" type="slidenum">
              <a:rPr lang="en-GB" smtClean="0"/>
              <a:t>‹#›</a:t>
            </a:fld>
            <a:endParaRPr lang="en-GB"/>
          </a:p>
        </p:txBody>
      </p:sp>
    </p:spTree>
    <p:extLst>
      <p:ext uri="{BB962C8B-B14F-4D97-AF65-F5344CB8AC3E}">
        <p14:creationId xmlns:p14="http://schemas.microsoft.com/office/powerpoint/2010/main" val="214528732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AB5A07D-434F-45A8-A700-FAE7F59DA6D0}" type="slidenum">
              <a:rPr lang="en-GB" smtClean="0"/>
              <a:t>1</a:t>
            </a:fld>
            <a:endParaRPr lang="en-GB"/>
          </a:p>
        </p:txBody>
      </p:sp>
    </p:spTree>
    <p:extLst>
      <p:ext uri="{BB962C8B-B14F-4D97-AF65-F5344CB8AC3E}">
        <p14:creationId xmlns:p14="http://schemas.microsoft.com/office/powerpoint/2010/main" val="28608274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Worked in various roles: Explosive storage/maintenance/Transport</a:t>
            </a:r>
          </a:p>
          <a:p>
            <a:r>
              <a:rPr lang="en-GB" dirty="0"/>
              <a:t>RFA – Fort Austin Ammunition Afloat Support</a:t>
            </a:r>
          </a:p>
          <a:p>
            <a:r>
              <a:rPr lang="en-GB" dirty="0"/>
              <a:t>Health and Safety</a:t>
            </a:r>
          </a:p>
          <a:p>
            <a:r>
              <a:rPr lang="en-GB" dirty="0"/>
              <a:t>Emergency Planning – Nuclear exercises including reactor and weapons</a:t>
            </a:r>
          </a:p>
          <a:p>
            <a:r>
              <a:rPr lang="en-GB" dirty="0"/>
              <a:t>Last few years as an apprentice</a:t>
            </a:r>
          </a:p>
          <a:p>
            <a:endParaRPr lang="en-GB" dirty="0"/>
          </a:p>
          <a:p>
            <a:r>
              <a:rPr lang="en-GB" dirty="0"/>
              <a:t>No Prev knowledge of </a:t>
            </a:r>
            <a:r>
              <a:rPr lang="en-GB"/>
              <a:t>this battle…..</a:t>
            </a:r>
            <a:endParaRPr lang="en-GB" dirty="0"/>
          </a:p>
          <a:p>
            <a:endParaRPr lang="en-GB" dirty="0"/>
          </a:p>
        </p:txBody>
      </p:sp>
      <p:sp>
        <p:nvSpPr>
          <p:cNvPr id="4" name="Slide Number Placeholder 3"/>
          <p:cNvSpPr>
            <a:spLocks noGrp="1"/>
          </p:cNvSpPr>
          <p:nvPr>
            <p:ph type="sldNum" sz="quarter" idx="5"/>
          </p:nvPr>
        </p:nvSpPr>
        <p:spPr/>
        <p:txBody>
          <a:bodyPr/>
          <a:lstStyle/>
          <a:p>
            <a:fld id="{AAB5A07D-434F-45A8-A700-FAE7F59DA6D0}" type="slidenum">
              <a:rPr lang="en-GB" smtClean="0"/>
              <a:t>2</a:t>
            </a:fld>
            <a:endParaRPr lang="en-GB"/>
          </a:p>
        </p:txBody>
      </p:sp>
    </p:spTree>
    <p:extLst>
      <p:ext uri="{BB962C8B-B14F-4D97-AF65-F5344CB8AC3E}">
        <p14:creationId xmlns:p14="http://schemas.microsoft.com/office/powerpoint/2010/main" val="320274963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AB5A07D-434F-45A8-A700-FAE7F59DA6D0}" type="slidenum">
              <a:rPr lang="en-GB" smtClean="0"/>
              <a:t>3</a:t>
            </a:fld>
            <a:endParaRPr lang="en-GB"/>
          </a:p>
        </p:txBody>
      </p:sp>
    </p:spTree>
    <p:extLst>
      <p:ext uri="{BB962C8B-B14F-4D97-AF65-F5344CB8AC3E}">
        <p14:creationId xmlns:p14="http://schemas.microsoft.com/office/powerpoint/2010/main" val="28113263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b="1" dirty="0"/>
              <a:t>Between English and the French during the 100 years war. Began the period of English dominance in the war that lasted for 14 years until being defeated by the French in the Siege of Orleans in 1429.</a:t>
            </a:r>
          </a:p>
          <a:p>
            <a:pPr marL="171450" indent="-171450">
              <a:buFont typeface="Arial" panose="020B0604020202020204" pitchFamily="34" charset="0"/>
              <a:buChar char="•"/>
            </a:pPr>
            <a:r>
              <a:rPr lang="en-GB" b="1" dirty="0"/>
              <a:t> King Charles VI of France was suffering from illness therefore did no lead the army.</a:t>
            </a:r>
          </a:p>
        </p:txBody>
      </p:sp>
      <p:sp>
        <p:nvSpPr>
          <p:cNvPr id="4" name="Slide Number Placeholder 3"/>
          <p:cNvSpPr>
            <a:spLocks noGrp="1"/>
          </p:cNvSpPr>
          <p:nvPr>
            <p:ph type="sldNum" sz="quarter" idx="5"/>
          </p:nvPr>
        </p:nvSpPr>
        <p:spPr/>
        <p:txBody>
          <a:bodyPr/>
          <a:lstStyle/>
          <a:p>
            <a:fld id="{AAB5A07D-434F-45A8-A700-FAE7F59DA6D0}" type="slidenum">
              <a:rPr lang="en-GB" smtClean="0"/>
              <a:t>4</a:t>
            </a:fld>
            <a:endParaRPr lang="en-GB"/>
          </a:p>
        </p:txBody>
      </p:sp>
    </p:spTree>
    <p:extLst>
      <p:ext uri="{BB962C8B-B14F-4D97-AF65-F5344CB8AC3E}">
        <p14:creationId xmlns:p14="http://schemas.microsoft.com/office/powerpoint/2010/main" val="36164465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Lots of sources online have the French Army at different sizes, therefore this is only a rough take on figures. </a:t>
            </a:r>
          </a:p>
        </p:txBody>
      </p:sp>
      <p:sp>
        <p:nvSpPr>
          <p:cNvPr id="4" name="Slide Number Placeholder 3"/>
          <p:cNvSpPr>
            <a:spLocks noGrp="1"/>
          </p:cNvSpPr>
          <p:nvPr>
            <p:ph type="sldNum" sz="quarter" idx="5"/>
          </p:nvPr>
        </p:nvSpPr>
        <p:spPr/>
        <p:txBody>
          <a:bodyPr/>
          <a:lstStyle/>
          <a:p>
            <a:fld id="{AAB5A07D-434F-45A8-A700-FAE7F59DA6D0}" type="slidenum">
              <a:rPr lang="en-GB" smtClean="0"/>
              <a:t>5</a:t>
            </a:fld>
            <a:endParaRPr lang="en-GB"/>
          </a:p>
        </p:txBody>
      </p:sp>
    </p:spTree>
    <p:extLst>
      <p:ext uri="{BB962C8B-B14F-4D97-AF65-F5344CB8AC3E}">
        <p14:creationId xmlns:p14="http://schemas.microsoft.com/office/powerpoint/2010/main" val="401317532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Yew - Compressive tensile strength, light weight, and elasticity.</a:t>
            </a:r>
          </a:p>
          <a:p>
            <a:r>
              <a:rPr lang="en-GB" b="1" dirty="0"/>
              <a:t>English archers trained from an early age – also had to be strong to manage a draw weight of 100lb and more</a:t>
            </a:r>
          </a:p>
          <a:p>
            <a:r>
              <a:rPr lang="en-GB" b="1" dirty="0"/>
              <a:t>Archers could fire 8+ arrows per minute with devastating effect – French crossbows could only fire around 1 arrow per minute as the crossbow took time to reload, crank and fire.</a:t>
            </a:r>
          </a:p>
          <a:p>
            <a:endParaRPr lang="en-GB" dirty="0"/>
          </a:p>
        </p:txBody>
      </p:sp>
      <p:sp>
        <p:nvSpPr>
          <p:cNvPr id="4" name="Slide Number Placeholder 3"/>
          <p:cNvSpPr>
            <a:spLocks noGrp="1"/>
          </p:cNvSpPr>
          <p:nvPr>
            <p:ph type="sldNum" sz="quarter" idx="5"/>
          </p:nvPr>
        </p:nvSpPr>
        <p:spPr/>
        <p:txBody>
          <a:bodyPr/>
          <a:lstStyle/>
          <a:p>
            <a:fld id="{AAB5A07D-434F-45A8-A700-FAE7F59DA6D0}" type="slidenum">
              <a:rPr lang="en-GB" smtClean="0"/>
              <a:t>6</a:t>
            </a:fld>
            <a:endParaRPr lang="en-GB"/>
          </a:p>
        </p:txBody>
      </p:sp>
    </p:spTree>
    <p:extLst>
      <p:ext uri="{BB962C8B-B14F-4D97-AF65-F5344CB8AC3E}">
        <p14:creationId xmlns:p14="http://schemas.microsoft.com/office/powerpoint/2010/main" val="269244075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Fell out of use around 17</a:t>
            </a:r>
            <a:r>
              <a:rPr lang="en-GB" b="1" baseline="30000" dirty="0"/>
              <a:t>th</a:t>
            </a:r>
            <a:r>
              <a:rPr lang="en-GB" b="1" dirty="0"/>
              <a:t> century due to firearm production but at the time was the modern-day machine gun.</a:t>
            </a:r>
          </a:p>
          <a:p>
            <a:endParaRPr lang="en-GB" b="1" dirty="0"/>
          </a:p>
          <a:p>
            <a:r>
              <a:rPr lang="en-GB" b="1" i="0" dirty="0">
                <a:solidFill>
                  <a:srgbClr val="111111"/>
                </a:solidFill>
                <a:effectLst/>
                <a:latin typeface="Roboto" panose="02000000000000000000" pitchFamily="2" charset="0"/>
              </a:rPr>
              <a:t>Bodkin arrowheads were typically made of iron or steel, which was both durable and hard enough to penetrate armour.</a:t>
            </a:r>
            <a:endParaRPr lang="en-GB" b="1" dirty="0"/>
          </a:p>
        </p:txBody>
      </p:sp>
      <p:sp>
        <p:nvSpPr>
          <p:cNvPr id="4" name="Slide Number Placeholder 3"/>
          <p:cNvSpPr>
            <a:spLocks noGrp="1"/>
          </p:cNvSpPr>
          <p:nvPr>
            <p:ph type="sldNum" sz="quarter" idx="5"/>
          </p:nvPr>
        </p:nvSpPr>
        <p:spPr/>
        <p:txBody>
          <a:bodyPr/>
          <a:lstStyle/>
          <a:p>
            <a:fld id="{AAB5A07D-434F-45A8-A700-FAE7F59DA6D0}" type="slidenum">
              <a:rPr lang="en-GB" smtClean="0"/>
              <a:t>7</a:t>
            </a:fld>
            <a:endParaRPr lang="en-GB"/>
          </a:p>
        </p:txBody>
      </p:sp>
    </p:spTree>
    <p:extLst>
      <p:ext uri="{BB962C8B-B14F-4D97-AF65-F5344CB8AC3E}">
        <p14:creationId xmlns:p14="http://schemas.microsoft.com/office/powerpoint/2010/main" val="408603870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err="1"/>
              <a:t>Joupon</a:t>
            </a:r>
            <a:r>
              <a:rPr lang="en-GB" b="1" dirty="0"/>
              <a:t> - heavily padded fabric armour worn over the front plate, worn by some English but mostly French</a:t>
            </a:r>
          </a:p>
          <a:p>
            <a:endParaRPr lang="en-GB" b="1" dirty="0"/>
          </a:p>
          <a:p>
            <a:r>
              <a:rPr lang="en-GB" b="1" dirty="0"/>
              <a:t>Not all would have great armour – Poorer fighters may have had minimal or no armour.</a:t>
            </a:r>
          </a:p>
          <a:p>
            <a:endParaRPr lang="en-GB" b="1" dirty="0"/>
          </a:p>
          <a:p>
            <a:r>
              <a:rPr lang="en-GB" b="1" dirty="0"/>
              <a:t>Was it possible all armour used was correctly made and suitable for use??</a:t>
            </a:r>
          </a:p>
          <a:p>
            <a:endParaRPr lang="en-GB" b="1" dirty="0"/>
          </a:p>
          <a:p>
            <a:r>
              <a:rPr lang="en-GB" b="1" i="0" dirty="0">
                <a:solidFill>
                  <a:srgbClr val="282C2C"/>
                </a:solidFill>
                <a:effectLst/>
                <a:latin typeface="Montserrat" panose="020F0502020204030204" pitchFamily="2" charset="0"/>
              </a:rPr>
              <a:t>Constructed from two layers of linen stuffed with raw cotton fibre to create stuffed tubes, then second panel of the same construction is laid over but not sewn together except at the seams, with the top panel additionally having a covering of silk. This makes a garment of 5 layers of fabric and two layers of stuffing.</a:t>
            </a:r>
            <a:endParaRPr lang="en-GB" b="1" dirty="0"/>
          </a:p>
        </p:txBody>
      </p:sp>
      <p:sp>
        <p:nvSpPr>
          <p:cNvPr id="4" name="Slide Number Placeholder 3"/>
          <p:cNvSpPr>
            <a:spLocks noGrp="1"/>
          </p:cNvSpPr>
          <p:nvPr>
            <p:ph type="sldNum" sz="quarter" idx="5"/>
          </p:nvPr>
        </p:nvSpPr>
        <p:spPr/>
        <p:txBody>
          <a:bodyPr/>
          <a:lstStyle/>
          <a:p>
            <a:fld id="{AAB5A07D-434F-45A8-A700-FAE7F59DA6D0}" type="slidenum">
              <a:rPr lang="en-GB" smtClean="0"/>
              <a:t>8</a:t>
            </a:fld>
            <a:endParaRPr lang="en-GB"/>
          </a:p>
        </p:txBody>
      </p:sp>
    </p:spTree>
    <p:extLst>
      <p:ext uri="{BB962C8B-B14F-4D97-AF65-F5344CB8AC3E}">
        <p14:creationId xmlns:p14="http://schemas.microsoft.com/office/powerpoint/2010/main" val="58680872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The Krupp formula is a historical mathematical expression used to estimate the penetration of naval gun projectiles through iron or steel armour.</a:t>
            </a:r>
          </a:p>
          <a:p>
            <a:endParaRPr lang="en-GB" b="1" dirty="0"/>
          </a:p>
          <a:p>
            <a:r>
              <a:rPr lang="en-GB" b="1" dirty="0"/>
              <a:t>Where B is the thickness of armour penetrated </a:t>
            </a:r>
          </a:p>
          <a:p>
            <a:r>
              <a:rPr lang="en-GB" b="1" dirty="0"/>
              <a:t>V is the velocity of the shell on impact</a:t>
            </a:r>
          </a:p>
          <a:p>
            <a:r>
              <a:rPr lang="en-GB" b="1" dirty="0"/>
              <a:t>P is the mass of the projectile</a:t>
            </a:r>
          </a:p>
          <a:p>
            <a:r>
              <a:rPr lang="en-GB" b="1" dirty="0"/>
              <a:t>D is the projectile </a:t>
            </a:r>
            <a:r>
              <a:rPr lang="en-GB" b="1" dirty="0" err="1"/>
              <a:t>caliber</a:t>
            </a:r>
            <a:endParaRPr lang="en-GB" b="1" dirty="0"/>
          </a:p>
          <a:p>
            <a:r>
              <a:rPr lang="en-GB" b="1" dirty="0"/>
              <a:t>K is a resistance constant, which represents the quality of the armour and the capacity of the shell to penetrate it</a:t>
            </a:r>
          </a:p>
        </p:txBody>
      </p:sp>
      <p:sp>
        <p:nvSpPr>
          <p:cNvPr id="4" name="Slide Number Placeholder 3"/>
          <p:cNvSpPr>
            <a:spLocks noGrp="1"/>
          </p:cNvSpPr>
          <p:nvPr>
            <p:ph type="sldNum" sz="quarter" idx="5"/>
          </p:nvPr>
        </p:nvSpPr>
        <p:spPr/>
        <p:txBody>
          <a:bodyPr/>
          <a:lstStyle/>
          <a:p>
            <a:fld id="{AAB5A07D-434F-45A8-A700-FAE7F59DA6D0}" type="slidenum">
              <a:rPr lang="en-GB" smtClean="0"/>
              <a:t>9</a:t>
            </a:fld>
            <a:endParaRPr lang="en-GB"/>
          </a:p>
        </p:txBody>
      </p:sp>
    </p:spTree>
    <p:extLst>
      <p:ext uri="{BB962C8B-B14F-4D97-AF65-F5344CB8AC3E}">
        <p14:creationId xmlns:p14="http://schemas.microsoft.com/office/powerpoint/2010/main" val="42294468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Bear in mind this is an estimate in perfect conditions – not 100% accurate- more research required!! Not all parts of the body would be protected</a:t>
            </a:r>
          </a:p>
          <a:p>
            <a:endParaRPr lang="en-GB" b="1" dirty="0"/>
          </a:p>
          <a:p>
            <a:r>
              <a:rPr lang="en-GB" b="1" dirty="0"/>
              <a:t>Weak spots??</a:t>
            </a:r>
          </a:p>
          <a:p>
            <a:endParaRPr lang="en-GB" b="1" dirty="0"/>
          </a:p>
          <a:p>
            <a:r>
              <a:rPr lang="en-GB" b="1" dirty="0"/>
              <a:t>This would give an indication although approx. could the Bodkin arrow penetrate armour.</a:t>
            </a:r>
          </a:p>
        </p:txBody>
      </p:sp>
      <p:sp>
        <p:nvSpPr>
          <p:cNvPr id="4" name="Slide Number Placeholder 3"/>
          <p:cNvSpPr>
            <a:spLocks noGrp="1"/>
          </p:cNvSpPr>
          <p:nvPr>
            <p:ph type="sldNum" sz="quarter" idx="5"/>
          </p:nvPr>
        </p:nvSpPr>
        <p:spPr/>
        <p:txBody>
          <a:bodyPr/>
          <a:lstStyle/>
          <a:p>
            <a:fld id="{AAB5A07D-434F-45A8-A700-FAE7F59DA6D0}" type="slidenum">
              <a:rPr lang="en-GB" smtClean="0"/>
              <a:t>10</a:t>
            </a:fld>
            <a:endParaRPr lang="en-GB"/>
          </a:p>
        </p:txBody>
      </p:sp>
    </p:spTree>
    <p:extLst>
      <p:ext uri="{BB962C8B-B14F-4D97-AF65-F5344CB8AC3E}">
        <p14:creationId xmlns:p14="http://schemas.microsoft.com/office/powerpoint/2010/main" val="1714621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I will not provide my answer just yet, but I will highlight some additional key points in the battle before revealing my answer. </a:t>
            </a:r>
          </a:p>
        </p:txBody>
      </p:sp>
      <p:sp>
        <p:nvSpPr>
          <p:cNvPr id="4" name="Slide Number Placeholder 3"/>
          <p:cNvSpPr>
            <a:spLocks noGrp="1"/>
          </p:cNvSpPr>
          <p:nvPr>
            <p:ph type="sldNum" sz="quarter" idx="5"/>
          </p:nvPr>
        </p:nvSpPr>
        <p:spPr/>
        <p:txBody>
          <a:bodyPr/>
          <a:lstStyle/>
          <a:p>
            <a:fld id="{AAB5A07D-434F-45A8-A700-FAE7F59DA6D0}" type="slidenum">
              <a:rPr lang="en-GB" smtClean="0"/>
              <a:t>11</a:t>
            </a:fld>
            <a:endParaRPr lang="en-GB"/>
          </a:p>
        </p:txBody>
      </p:sp>
    </p:spTree>
    <p:extLst>
      <p:ext uri="{BB962C8B-B14F-4D97-AF65-F5344CB8AC3E}">
        <p14:creationId xmlns:p14="http://schemas.microsoft.com/office/powerpoint/2010/main" val="416910328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Low on supplies and couldn’t afford to wait to battle – This leads onto weather</a:t>
            </a:r>
          </a:p>
          <a:p>
            <a:endParaRPr lang="en-GB" b="1" dirty="0"/>
          </a:p>
          <a:p>
            <a:r>
              <a:rPr lang="en-GB" b="1" dirty="0"/>
              <a:t>Weather - Heavy rain had fallen leaving the field full of mud and not suitable to walk on – This favoured the English (French happy to wait)</a:t>
            </a:r>
          </a:p>
          <a:p>
            <a:endParaRPr lang="en-GB" b="1" dirty="0"/>
          </a:p>
          <a:p>
            <a:r>
              <a:rPr lang="en-GB" b="1" dirty="0"/>
              <a:t>Formation - The English troops were arranged with archers on both flanks and at the front, and protected by 1.8 metres (6 ft.) sharpened stakes sticking out at an angle from the ground - French had to attack a narrow position that the English were holding causing them to crush each other.</a:t>
            </a:r>
          </a:p>
          <a:p>
            <a:endParaRPr lang="en-GB" dirty="0"/>
          </a:p>
        </p:txBody>
      </p:sp>
      <p:sp>
        <p:nvSpPr>
          <p:cNvPr id="4" name="Slide Number Placeholder 3"/>
          <p:cNvSpPr>
            <a:spLocks noGrp="1"/>
          </p:cNvSpPr>
          <p:nvPr>
            <p:ph type="sldNum" sz="quarter" idx="5"/>
          </p:nvPr>
        </p:nvSpPr>
        <p:spPr/>
        <p:txBody>
          <a:bodyPr/>
          <a:lstStyle/>
          <a:p>
            <a:fld id="{AAB5A07D-434F-45A8-A700-FAE7F59DA6D0}" type="slidenum">
              <a:rPr lang="en-GB" smtClean="0"/>
              <a:t>12</a:t>
            </a:fld>
            <a:endParaRPr lang="en-GB"/>
          </a:p>
        </p:txBody>
      </p:sp>
    </p:spTree>
    <p:extLst>
      <p:ext uri="{BB962C8B-B14F-4D97-AF65-F5344CB8AC3E}">
        <p14:creationId xmlns:p14="http://schemas.microsoft.com/office/powerpoint/2010/main" val="369051973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Horses causing them to panic and run off trampling their riders and others advancing down the battlefield.</a:t>
            </a:r>
          </a:p>
          <a:p>
            <a:endParaRPr lang="en-GB" b="1" dirty="0"/>
          </a:p>
          <a:p>
            <a:r>
              <a:rPr lang="en-GB" b="1" dirty="0"/>
              <a:t>English archers trained from an early age, very skilled at their role.</a:t>
            </a:r>
          </a:p>
          <a:p>
            <a:endParaRPr lang="en-GB" b="1" dirty="0"/>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AAB5A07D-434F-45A8-A700-FAE7F59DA6D0}" type="slidenum">
              <a:rPr lang="en-GB" smtClean="0"/>
              <a:t>13</a:t>
            </a:fld>
            <a:endParaRPr lang="en-GB"/>
          </a:p>
        </p:txBody>
      </p:sp>
    </p:spTree>
    <p:extLst>
      <p:ext uri="{BB962C8B-B14F-4D97-AF65-F5344CB8AC3E}">
        <p14:creationId xmlns:p14="http://schemas.microsoft.com/office/powerpoint/2010/main" val="248224488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Heavy armour (25kg+) struggled to walk on muddy ground causing them to fall and be crushed or suffocated.</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French knights in heavy armour would have struggled to breathe during heavy fighting and also see, rendering them practically useless.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French fighters ended up fighting on top of each other suffocating the fighters below them.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French didn’t take the battle serious and due to Constable Charles </a:t>
            </a:r>
            <a:r>
              <a:rPr lang="en-GB" b="1" dirty="0" err="1"/>
              <a:t>d’Albret</a:t>
            </a:r>
            <a:r>
              <a:rPr lang="en-GB" b="1" dirty="0"/>
              <a:t> leading the French he didn’t have the loyalty nor the respect of various French fighters.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Armour – Who was in armour? Weak spots?</a:t>
            </a:r>
          </a:p>
          <a:p>
            <a:endParaRPr lang="en-GB" dirty="0"/>
          </a:p>
        </p:txBody>
      </p:sp>
      <p:sp>
        <p:nvSpPr>
          <p:cNvPr id="4" name="Slide Number Placeholder 3"/>
          <p:cNvSpPr>
            <a:spLocks noGrp="1"/>
          </p:cNvSpPr>
          <p:nvPr>
            <p:ph type="sldNum" sz="quarter" idx="5"/>
          </p:nvPr>
        </p:nvSpPr>
        <p:spPr/>
        <p:txBody>
          <a:bodyPr/>
          <a:lstStyle/>
          <a:p>
            <a:fld id="{AAB5A07D-434F-45A8-A700-FAE7F59DA6D0}" type="slidenum">
              <a:rPr lang="en-GB" smtClean="0"/>
              <a:t>14</a:t>
            </a:fld>
            <a:endParaRPr lang="en-GB"/>
          </a:p>
        </p:txBody>
      </p:sp>
    </p:spTree>
    <p:extLst>
      <p:ext uri="{BB962C8B-B14F-4D97-AF65-F5344CB8AC3E}">
        <p14:creationId xmlns:p14="http://schemas.microsoft.com/office/powerpoint/2010/main" val="116420782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Must have been exhausting in this armour – Even breathing would be difficult</a:t>
            </a:r>
          </a:p>
          <a:p>
            <a:endParaRPr lang="en-GB" b="1" dirty="0"/>
          </a:p>
          <a:p>
            <a:r>
              <a:rPr lang="en-GB" b="1" dirty="0"/>
              <a:t>Horse can run at up to 30MPH – they weigh up to 800kg. </a:t>
            </a:r>
          </a:p>
        </p:txBody>
      </p:sp>
      <p:sp>
        <p:nvSpPr>
          <p:cNvPr id="4" name="Slide Number Placeholder 3"/>
          <p:cNvSpPr>
            <a:spLocks noGrp="1"/>
          </p:cNvSpPr>
          <p:nvPr>
            <p:ph type="sldNum" sz="quarter" idx="5"/>
          </p:nvPr>
        </p:nvSpPr>
        <p:spPr/>
        <p:txBody>
          <a:bodyPr/>
          <a:lstStyle/>
          <a:p>
            <a:fld id="{AAB5A07D-434F-45A8-A700-FAE7F59DA6D0}" type="slidenum">
              <a:rPr lang="en-GB" smtClean="0"/>
              <a:t>15</a:t>
            </a:fld>
            <a:endParaRPr lang="en-GB"/>
          </a:p>
        </p:txBody>
      </p:sp>
    </p:spTree>
    <p:extLst>
      <p:ext uri="{BB962C8B-B14F-4D97-AF65-F5344CB8AC3E}">
        <p14:creationId xmlns:p14="http://schemas.microsoft.com/office/powerpoint/2010/main" val="311190452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AB5A07D-434F-45A8-A700-FAE7F59DA6D0}" type="slidenum">
              <a:rPr lang="en-GB" smtClean="0"/>
              <a:t>16</a:t>
            </a:fld>
            <a:endParaRPr lang="en-GB"/>
          </a:p>
        </p:txBody>
      </p:sp>
    </p:spTree>
    <p:extLst>
      <p:ext uri="{BB962C8B-B14F-4D97-AF65-F5344CB8AC3E}">
        <p14:creationId xmlns:p14="http://schemas.microsoft.com/office/powerpoint/2010/main" val="201664227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My answer is it played a vital part but I am not able to confirm if it was nor wasn’t.</a:t>
            </a:r>
          </a:p>
          <a:p>
            <a:endParaRPr lang="en-GB" b="1" dirty="0"/>
          </a:p>
          <a:p>
            <a:r>
              <a:rPr lang="en-GB" b="1" dirty="0"/>
              <a:t>It has definitely helped but other factors as discussed may have helped contribute to the win also.</a:t>
            </a:r>
          </a:p>
          <a:p>
            <a:endParaRPr lang="en-GB" b="1" dirty="0"/>
          </a:p>
          <a:p>
            <a:r>
              <a:rPr lang="en-GB" b="1" dirty="0"/>
              <a:t>Tests carried out in modern times showed the arrow did not penetrate armour – How similar are the tests to what actually happened???</a:t>
            </a:r>
          </a:p>
          <a:p>
            <a:endParaRPr lang="en-GB" b="1" dirty="0"/>
          </a:p>
          <a:p>
            <a:r>
              <a:rPr lang="en-GB" b="1" dirty="0"/>
              <a:t>As always required luck was on the English side on that day. </a:t>
            </a:r>
          </a:p>
        </p:txBody>
      </p:sp>
      <p:sp>
        <p:nvSpPr>
          <p:cNvPr id="4" name="Slide Number Placeholder 3"/>
          <p:cNvSpPr>
            <a:spLocks noGrp="1"/>
          </p:cNvSpPr>
          <p:nvPr>
            <p:ph type="sldNum" sz="quarter" idx="5"/>
          </p:nvPr>
        </p:nvSpPr>
        <p:spPr/>
        <p:txBody>
          <a:bodyPr/>
          <a:lstStyle/>
          <a:p>
            <a:fld id="{AAB5A07D-434F-45A8-A700-FAE7F59DA6D0}" type="slidenum">
              <a:rPr lang="en-GB" smtClean="0"/>
              <a:t>17</a:t>
            </a:fld>
            <a:endParaRPr lang="en-GB"/>
          </a:p>
        </p:txBody>
      </p:sp>
    </p:spTree>
    <p:extLst>
      <p:ext uri="{BB962C8B-B14F-4D97-AF65-F5344CB8AC3E}">
        <p14:creationId xmlns:p14="http://schemas.microsoft.com/office/powerpoint/2010/main" val="69046419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AB5A07D-434F-45A8-A700-FAE7F59DA6D0}" type="slidenum">
              <a:rPr lang="en-GB" smtClean="0"/>
              <a:t>18</a:t>
            </a:fld>
            <a:endParaRPr lang="en-GB"/>
          </a:p>
        </p:txBody>
      </p:sp>
    </p:spTree>
    <p:extLst>
      <p:ext uri="{BB962C8B-B14F-4D97-AF65-F5344CB8AC3E}">
        <p14:creationId xmlns:p14="http://schemas.microsoft.com/office/powerpoint/2010/main" val="381478474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AB5A07D-434F-45A8-A700-FAE7F59DA6D0}" type="slidenum">
              <a:rPr lang="en-GB" smtClean="0"/>
              <a:t>19</a:t>
            </a:fld>
            <a:endParaRPr lang="en-GB"/>
          </a:p>
        </p:txBody>
      </p:sp>
    </p:spTree>
    <p:extLst>
      <p:ext uri="{BB962C8B-B14F-4D97-AF65-F5344CB8AC3E}">
        <p14:creationId xmlns:p14="http://schemas.microsoft.com/office/powerpoint/2010/main" val="164808739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AB5A07D-434F-45A8-A700-FAE7F59DA6D0}" type="slidenum">
              <a:rPr lang="en-GB" smtClean="0"/>
              <a:t>20</a:t>
            </a:fld>
            <a:endParaRPr lang="en-GB"/>
          </a:p>
        </p:txBody>
      </p:sp>
    </p:spTree>
    <p:extLst>
      <p:ext uri="{BB962C8B-B14F-4D97-AF65-F5344CB8AC3E}">
        <p14:creationId xmlns:p14="http://schemas.microsoft.com/office/powerpoint/2010/main" val="122589507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775D80-75DA-3BE2-0DE3-B5AC4FA1CF8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A12B49A-1498-6C7F-772A-F6AA0FF37AD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D383CB6-AF7E-20BD-284E-1CEF94855F63}"/>
              </a:ext>
            </a:extLst>
          </p:cNvPr>
          <p:cNvSpPr>
            <a:spLocks noGrp="1"/>
          </p:cNvSpPr>
          <p:nvPr>
            <p:ph type="dt" sz="half" idx="10"/>
          </p:nvPr>
        </p:nvSpPr>
        <p:spPr/>
        <p:txBody>
          <a:bodyPr/>
          <a:lstStyle/>
          <a:p>
            <a:fld id="{B48B93CB-80E7-4B90-9246-BEECA7707F7D}" type="datetimeFigureOut">
              <a:rPr lang="en-GB" smtClean="0"/>
              <a:t>26/11/2023</a:t>
            </a:fld>
            <a:endParaRPr lang="en-GB"/>
          </a:p>
        </p:txBody>
      </p:sp>
      <p:sp>
        <p:nvSpPr>
          <p:cNvPr id="5" name="Footer Placeholder 4">
            <a:extLst>
              <a:ext uri="{FF2B5EF4-FFF2-40B4-BE49-F238E27FC236}">
                <a16:creationId xmlns:a16="http://schemas.microsoft.com/office/drawing/2014/main" id="{3ADE33A5-26D1-865B-CBA0-6BB86D1699F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AAFAE79-7767-CA9D-7006-08C6F7E0F1E7}"/>
              </a:ext>
            </a:extLst>
          </p:cNvPr>
          <p:cNvSpPr>
            <a:spLocks noGrp="1"/>
          </p:cNvSpPr>
          <p:nvPr>
            <p:ph type="sldNum" sz="quarter" idx="12"/>
          </p:nvPr>
        </p:nvSpPr>
        <p:spPr/>
        <p:txBody>
          <a:bodyPr/>
          <a:lstStyle/>
          <a:p>
            <a:fld id="{C21E1D79-AB33-4B0F-9D5C-F16A752521BD}" type="slidenum">
              <a:rPr lang="en-GB" smtClean="0"/>
              <a:t>‹#›</a:t>
            </a:fld>
            <a:endParaRPr lang="en-GB"/>
          </a:p>
        </p:txBody>
      </p:sp>
    </p:spTree>
    <p:extLst>
      <p:ext uri="{BB962C8B-B14F-4D97-AF65-F5344CB8AC3E}">
        <p14:creationId xmlns:p14="http://schemas.microsoft.com/office/powerpoint/2010/main" val="3601319141"/>
      </p:ext>
    </p:extLst>
  </p:cSld>
  <p:clrMapOvr>
    <a:masterClrMapping/>
  </p:clrMapOvr>
  <p:transition spd="med">
    <p:pull/>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0822F8-EE34-9F02-6BE6-4A5EF893C17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2529FE7-2BB1-EDB4-35B4-2E6C6C37C17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D4BE553-CCF0-D94A-D2A3-C9842A836E50}"/>
              </a:ext>
            </a:extLst>
          </p:cNvPr>
          <p:cNvSpPr>
            <a:spLocks noGrp="1"/>
          </p:cNvSpPr>
          <p:nvPr>
            <p:ph type="dt" sz="half" idx="10"/>
          </p:nvPr>
        </p:nvSpPr>
        <p:spPr/>
        <p:txBody>
          <a:bodyPr/>
          <a:lstStyle/>
          <a:p>
            <a:fld id="{B48B93CB-80E7-4B90-9246-BEECA7707F7D}" type="datetimeFigureOut">
              <a:rPr lang="en-GB" smtClean="0"/>
              <a:t>26/11/2023</a:t>
            </a:fld>
            <a:endParaRPr lang="en-GB"/>
          </a:p>
        </p:txBody>
      </p:sp>
      <p:sp>
        <p:nvSpPr>
          <p:cNvPr id="5" name="Footer Placeholder 4">
            <a:extLst>
              <a:ext uri="{FF2B5EF4-FFF2-40B4-BE49-F238E27FC236}">
                <a16:creationId xmlns:a16="http://schemas.microsoft.com/office/drawing/2014/main" id="{BE87E7D6-C917-3160-B7D0-79AD5826909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32D9692-8112-6CD6-DF5C-4C9E71FD0407}"/>
              </a:ext>
            </a:extLst>
          </p:cNvPr>
          <p:cNvSpPr>
            <a:spLocks noGrp="1"/>
          </p:cNvSpPr>
          <p:nvPr>
            <p:ph type="sldNum" sz="quarter" idx="12"/>
          </p:nvPr>
        </p:nvSpPr>
        <p:spPr/>
        <p:txBody>
          <a:bodyPr/>
          <a:lstStyle/>
          <a:p>
            <a:fld id="{C21E1D79-AB33-4B0F-9D5C-F16A752521BD}" type="slidenum">
              <a:rPr lang="en-GB" smtClean="0"/>
              <a:t>‹#›</a:t>
            </a:fld>
            <a:endParaRPr lang="en-GB"/>
          </a:p>
        </p:txBody>
      </p:sp>
    </p:spTree>
    <p:extLst>
      <p:ext uri="{BB962C8B-B14F-4D97-AF65-F5344CB8AC3E}">
        <p14:creationId xmlns:p14="http://schemas.microsoft.com/office/powerpoint/2010/main" val="349639405"/>
      </p:ext>
    </p:extLst>
  </p:cSld>
  <p:clrMapOvr>
    <a:masterClrMapping/>
  </p:clrMapOvr>
  <p:transition spd="med">
    <p:pull/>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FC6F9E-17DA-AC3E-1A07-15AD54B05E9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070C99E-B495-E4AF-A0DF-6D0976E2FF0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74AD00D-8C2D-7AF7-8F76-F1298D6610D4}"/>
              </a:ext>
            </a:extLst>
          </p:cNvPr>
          <p:cNvSpPr>
            <a:spLocks noGrp="1"/>
          </p:cNvSpPr>
          <p:nvPr>
            <p:ph type="dt" sz="half" idx="10"/>
          </p:nvPr>
        </p:nvSpPr>
        <p:spPr/>
        <p:txBody>
          <a:bodyPr/>
          <a:lstStyle/>
          <a:p>
            <a:fld id="{B48B93CB-80E7-4B90-9246-BEECA7707F7D}" type="datetimeFigureOut">
              <a:rPr lang="en-GB" smtClean="0"/>
              <a:t>26/11/2023</a:t>
            </a:fld>
            <a:endParaRPr lang="en-GB"/>
          </a:p>
        </p:txBody>
      </p:sp>
      <p:sp>
        <p:nvSpPr>
          <p:cNvPr id="5" name="Footer Placeholder 4">
            <a:extLst>
              <a:ext uri="{FF2B5EF4-FFF2-40B4-BE49-F238E27FC236}">
                <a16:creationId xmlns:a16="http://schemas.microsoft.com/office/drawing/2014/main" id="{7389AB23-56AC-80E8-4BE2-90AB2B54B8F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2267B6A-90F7-2BBD-60E2-F4D58B4D8FAC}"/>
              </a:ext>
            </a:extLst>
          </p:cNvPr>
          <p:cNvSpPr>
            <a:spLocks noGrp="1"/>
          </p:cNvSpPr>
          <p:nvPr>
            <p:ph type="sldNum" sz="quarter" idx="12"/>
          </p:nvPr>
        </p:nvSpPr>
        <p:spPr/>
        <p:txBody>
          <a:bodyPr/>
          <a:lstStyle/>
          <a:p>
            <a:fld id="{C21E1D79-AB33-4B0F-9D5C-F16A752521BD}" type="slidenum">
              <a:rPr lang="en-GB" smtClean="0"/>
              <a:t>‹#›</a:t>
            </a:fld>
            <a:endParaRPr lang="en-GB"/>
          </a:p>
        </p:txBody>
      </p:sp>
    </p:spTree>
    <p:extLst>
      <p:ext uri="{BB962C8B-B14F-4D97-AF65-F5344CB8AC3E}">
        <p14:creationId xmlns:p14="http://schemas.microsoft.com/office/powerpoint/2010/main" val="993055324"/>
      </p:ext>
    </p:extLst>
  </p:cSld>
  <p:clrMapOvr>
    <a:masterClrMapping/>
  </p:clrMapOvr>
  <p:transition spd="med">
    <p:pull/>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070B81-8404-20D3-DDA3-CBC2AFF2271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5457907-F860-5EE4-6F0A-84392A57A78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88036AE-8F1F-9C5A-CDEB-3A6A0A1558E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A9A8B46-7B1C-9044-BCA2-D75218606099}"/>
              </a:ext>
            </a:extLst>
          </p:cNvPr>
          <p:cNvSpPr>
            <a:spLocks noGrp="1"/>
          </p:cNvSpPr>
          <p:nvPr>
            <p:ph type="dt" sz="half" idx="10"/>
          </p:nvPr>
        </p:nvSpPr>
        <p:spPr/>
        <p:txBody>
          <a:bodyPr/>
          <a:lstStyle/>
          <a:p>
            <a:fld id="{B48B93CB-80E7-4B90-9246-BEECA7707F7D}" type="datetimeFigureOut">
              <a:rPr lang="en-GB" smtClean="0"/>
              <a:t>26/11/2023</a:t>
            </a:fld>
            <a:endParaRPr lang="en-GB"/>
          </a:p>
        </p:txBody>
      </p:sp>
      <p:sp>
        <p:nvSpPr>
          <p:cNvPr id="6" name="Footer Placeholder 5">
            <a:extLst>
              <a:ext uri="{FF2B5EF4-FFF2-40B4-BE49-F238E27FC236}">
                <a16:creationId xmlns:a16="http://schemas.microsoft.com/office/drawing/2014/main" id="{B289CBFB-C4D5-B1E4-0CC2-DE5A4AE8E23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D93311E-4600-53B8-E66E-9D51D2597243}"/>
              </a:ext>
            </a:extLst>
          </p:cNvPr>
          <p:cNvSpPr>
            <a:spLocks noGrp="1"/>
          </p:cNvSpPr>
          <p:nvPr>
            <p:ph type="sldNum" sz="quarter" idx="12"/>
          </p:nvPr>
        </p:nvSpPr>
        <p:spPr/>
        <p:txBody>
          <a:bodyPr/>
          <a:lstStyle/>
          <a:p>
            <a:fld id="{C21E1D79-AB33-4B0F-9D5C-F16A752521BD}" type="slidenum">
              <a:rPr lang="en-GB" smtClean="0"/>
              <a:t>‹#›</a:t>
            </a:fld>
            <a:endParaRPr lang="en-GB"/>
          </a:p>
        </p:txBody>
      </p:sp>
    </p:spTree>
    <p:extLst>
      <p:ext uri="{BB962C8B-B14F-4D97-AF65-F5344CB8AC3E}">
        <p14:creationId xmlns:p14="http://schemas.microsoft.com/office/powerpoint/2010/main" val="2304848591"/>
      </p:ext>
    </p:extLst>
  </p:cSld>
  <p:clrMapOvr>
    <a:masterClrMapping/>
  </p:clrMapOvr>
  <p:transition spd="med">
    <p:pull/>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598686-6C3B-36EA-C86A-099869301469}"/>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E066BB8-636A-F97E-8F0E-2EBCC04DB01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734C693-F782-6257-F212-76A0292BBE7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3744D19-B835-76B6-9444-E76BAB59272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E982894-9D82-623E-076E-289D9967F87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431C2A2-4F80-4545-16B1-A7D08E90479B}"/>
              </a:ext>
            </a:extLst>
          </p:cNvPr>
          <p:cNvSpPr>
            <a:spLocks noGrp="1"/>
          </p:cNvSpPr>
          <p:nvPr>
            <p:ph type="dt" sz="half" idx="10"/>
          </p:nvPr>
        </p:nvSpPr>
        <p:spPr/>
        <p:txBody>
          <a:bodyPr/>
          <a:lstStyle/>
          <a:p>
            <a:fld id="{B48B93CB-80E7-4B90-9246-BEECA7707F7D}" type="datetimeFigureOut">
              <a:rPr lang="en-GB" smtClean="0"/>
              <a:t>26/11/2023</a:t>
            </a:fld>
            <a:endParaRPr lang="en-GB"/>
          </a:p>
        </p:txBody>
      </p:sp>
      <p:sp>
        <p:nvSpPr>
          <p:cNvPr id="8" name="Footer Placeholder 7">
            <a:extLst>
              <a:ext uri="{FF2B5EF4-FFF2-40B4-BE49-F238E27FC236}">
                <a16:creationId xmlns:a16="http://schemas.microsoft.com/office/drawing/2014/main" id="{B75C043B-2767-9B65-BE09-7C80DFCB8F0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FCBADB4A-F703-38E5-86BD-F94CD42D78EE}"/>
              </a:ext>
            </a:extLst>
          </p:cNvPr>
          <p:cNvSpPr>
            <a:spLocks noGrp="1"/>
          </p:cNvSpPr>
          <p:nvPr>
            <p:ph type="sldNum" sz="quarter" idx="12"/>
          </p:nvPr>
        </p:nvSpPr>
        <p:spPr/>
        <p:txBody>
          <a:bodyPr/>
          <a:lstStyle/>
          <a:p>
            <a:fld id="{C21E1D79-AB33-4B0F-9D5C-F16A752521BD}" type="slidenum">
              <a:rPr lang="en-GB" smtClean="0"/>
              <a:t>‹#›</a:t>
            </a:fld>
            <a:endParaRPr lang="en-GB"/>
          </a:p>
        </p:txBody>
      </p:sp>
    </p:spTree>
    <p:extLst>
      <p:ext uri="{BB962C8B-B14F-4D97-AF65-F5344CB8AC3E}">
        <p14:creationId xmlns:p14="http://schemas.microsoft.com/office/powerpoint/2010/main" val="2396019216"/>
      </p:ext>
    </p:extLst>
  </p:cSld>
  <p:clrMapOvr>
    <a:masterClrMapping/>
  </p:clrMapOvr>
  <p:transition spd="med">
    <p:pull/>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A9E4A8-F11A-941D-2E25-6CBCC6093F7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D50FFFA-87BF-8078-B9B7-E86DF3F2BEFE}"/>
              </a:ext>
            </a:extLst>
          </p:cNvPr>
          <p:cNvSpPr>
            <a:spLocks noGrp="1"/>
          </p:cNvSpPr>
          <p:nvPr>
            <p:ph type="dt" sz="half" idx="10"/>
          </p:nvPr>
        </p:nvSpPr>
        <p:spPr/>
        <p:txBody>
          <a:bodyPr/>
          <a:lstStyle/>
          <a:p>
            <a:fld id="{B48B93CB-80E7-4B90-9246-BEECA7707F7D}" type="datetimeFigureOut">
              <a:rPr lang="en-GB" smtClean="0"/>
              <a:t>26/11/2023</a:t>
            </a:fld>
            <a:endParaRPr lang="en-GB"/>
          </a:p>
        </p:txBody>
      </p:sp>
      <p:sp>
        <p:nvSpPr>
          <p:cNvPr id="4" name="Footer Placeholder 3">
            <a:extLst>
              <a:ext uri="{FF2B5EF4-FFF2-40B4-BE49-F238E27FC236}">
                <a16:creationId xmlns:a16="http://schemas.microsoft.com/office/drawing/2014/main" id="{28E0E59C-DC8A-888E-DCBF-7276DCE786F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DB01756-248B-1D6D-863D-3AC8E011B72C}"/>
              </a:ext>
            </a:extLst>
          </p:cNvPr>
          <p:cNvSpPr>
            <a:spLocks noGrp="1"/>
          </p:cNvSpPr>
          <p:nvPr>
            <p:ph type="sldNum" sz="quarter" idx="12"/>
          </p:nvPr>
        </p:nvSpPr>
        <p:spPr/>
        <p:txBody>
          <a:bodyPr/>
          <a:lstStyle/>
          <a:p>
            <a:fld id="{C21E1D79-AB33-4B0F-9D5C-F16A752521BD}" type="slidenum">
              <a:rPr lang="en-GB" smtClean="0"/>
              <a:t>‹#›</a:t>
            </a:fld>
            <a:endParaRPr lang="en-GB"/>
          </a:p>
        </p:txBody>
      </p:sp>
    </p:spTree>
    <p:extLst>
      <p:ext uri="{BB962C8B-B14F-4D97-AF65-F5344CB8AC3E}">
        <p14:creationId xmlns:p14="http://schemas.microsoft.com/office/powerpoint/2010/main" val="2341309411"/>
      </p:ext>
    </p:extLst>
  </p:cSld>
  <p:clrMapOvr>
    <a:masterClrMapping/>
  </p:clrMapOvr>
  <p:transition spd="med">
    <p:pull/>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F00B8E4-DCC8-69BD-1109-EAD771171E78}"/>
              </a:ext>
            </a:extLst>
          </p:cNvPr>
          <p:cNvSpPr>
            <a:spLocks noGrp="1"/>
          </p:cNvSpPr>
          <p:nvPr>
            <p:ph type="dt" sz="half" idx="10"/>
          </p:nvPr>
        </p:nvSpPr>
        <p:spPr/>
        <p:txBody>
          <a:bodyPr/>
          <a:lstStyle/>
          <a:p>
            <a:fld id="{B48B93CB-80E7-4B90-9246-BEECA7707F7D}" type="datetimeFigureOut">
              <a:rPr lang="en-GB" smtClean="0"/>
              <a:t>26/11/2023</a:t>
            </a:fld>
            <a:endParaRPr lang="en-GB"/>
          </a:p>
        </p:txBody>
      </p:sp>
      <p:sp>
        <p:nvSpPr>
          <p:cNvPr id="3" name="Footer Placeholder 2">
            <a:extLst>
              <a:ext uri="{FF2B5EF4-FFF2-40B4-BE49-F238E27FC236}">
                <a16:creationId xmlns:a16="http://schemas.microsoft.com/office/drawing/2014/main" id="{D5BD86FF-8F12-1CF6-1689-555045FE673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19F7A29-115A-90DC-AC33-8F752255CBC3}"/>
              </a:ext>
            </a:extLst>
          </p:cNvPr>
          <p:cNvSpPr>
            <a:spLocks noGrp="1"/>
          </p:cNvSpPr>
          <p:nvPr>
            <p:ph type="sldNum" sz="quarter" idx="12"/>
          </p:nvPr>
        </p:nvSpPr>
        <p:spPr/>
        <p:txBody>
          <a:bodyPr/>
          <a:lstStyle/>
          <a:p>
            <a:fld id="{C21E1D79-AB33-4B0F-9D5C-F16A752521BD}" type="slidenum">
              <a:rPr lang="en-GB" smtClean="0"/>
              <a:t>‹#›</a:t>
            </a:fld>
            <a:endParaRPr lang="en-GB"/>
          </a:p>
        </p:txBody>
      </p:sp>
    </p:spTree>
    <p:extLst>
      <p:ext uri="{BB962C8B-B14F-4D97-AF65-F5344CB8AC3E}">
        <p14:creationId xmlns:p14="http://schemas.microsoft.com/office/powerpoint/2010/main" val="351404899"/>
      </p:ext>
    </p:extLst>
  </p:cSld>
  <p:clrMapOvr>
    <a:masterClrMapping/>
  </p:clrMapOvr>
  <p:transition spd="med">
    <p:pull/>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2B9D1B-2F44-92B2-3531-7ADB2F1737D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47758F2-F061-9096-2C1F-9CF401CA29E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0DCAA627-BFAF-7D08-4816-1879046B2C6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87F8511-D589-7308-8F33-DBE087DB7FE9}"/>
              </a:ext>
            </a:extLst>
          </p:cNvPr>
          <p:cNvSpPr>
            <a:spLocks noGrp="1"/>
          </p:cNvSpPr>
          <p:nvPr>
            <p:ph type="dt" sz="half" idx="10"/>
          </p:nvPr>
        </p:nvSpPr>
        <p:spPr/>
        <p:txBody>
          <a:bodyPr/>
          <a:lstStyle/>
          <a:p>
            <a:fld id="{B48B93CB-80E7-4B90-9246-BEECA7707F7D}" type="datetimeFigureOut">
              <a:rPr lang="en-GB" smtClean="0"/>
              <a:t>26/11/2023</a:t>
            </a:fld>
            <a:endParaRPr lang="en-GB"/>
          </a:p>
        </p:txBody>
      </p:sp>
      <p:sp>
        <p:nvSpPr>
          <p:cNvPr id="6" name="Footer Placeholder 5">
            <a:extLst>
              <a:ext uri="{FF2B5EF4-FFF2-40B4-BE49-F238E27FC236}">
                <a16:creationId xmlns:a16="http://schemas.microsoft.com/office/drawing/2014/main" id="{978BCD35-9C9B-F999-3239-46314BEF1E4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A589270-D082-2643-1385-37FE127D6575}"/>
              </a:ext>
            </a:extLst>
          </p:cNvPr>
          <p:cNvSpPr>
            <a:spLocks noGrp="1"/>
          </p:cNvSpPr>
          <p:nvPr>
            <p:ph type="sldNum" sz="quarter" idx="12"/>
          </p:nvPr>
        </p:nvSpPr>
        <p:spPr/>
        <p:txBody>
          <a:bodyPr/>
          <a:lstStyle/>
          <a:p>
            <a:fld id="{C21E1D79-AB33-4B0F-9D5C-F16A752521BD}" type="slidenum">
              <a:rPr lang="en-GB" smtClean="0"/>
              <a:t>‹#›</a:t>
            </a:fld>
            <a:endParaRPr lang="en-GB"/>
          </a:p>
        </p:txBody>
      </p:sp>
    </p:spTree>
    <p:extLst>
      <p:ext uri="{BB962C8B-B14F-4D97-AF65-F5344CB8AC3E}">
        <p14:creationId xmlns:p14="http://schemas.microsoft.com/office/powerpoint/2010/main" val="1556634810"/>
      </p:ext>
    </p:extLst>
  </p:cSld>
  <p:clrMapOvr>
    <a:masterClrMapping/>
  </p:clrMapOvr>
  <p:transition spd="med">
    <p:pull/>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8B5F86-C44B-3948-6157-35C96C26C42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A411632-52B5-53DF-8A96-52DCA05EEEB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EA3D9D2-CCF5-E920-C36C-1722E83438A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27F5CB7-6AB5-E6AE-326C-0A47457CE628}"/>
              </a:ext>
            </a:extLst>
          </p:cNvPr>
          <p:cNvSpPr>
            <a:spLocks noGrp="1"/>
          </p:cNvSpPr>
          <p:nvPr>
            <p:ph type="dt" sz="half" idx="10"/>
          </p:nvPr>
        </p:nvSpPr>
        <p:spPr/>
        <p:txBody>
          <a:bodyPr/>
          <a:lstStyle/>
          <a:p>
            <a:fld id="{B48B93CB-80E7-4B90-9246-BEECA7707F7D}" type="datetimeFigureOut">
              <a:rPr lang="en-GB" smtClean="0"/>
              <a:t>26/11/2023</a:t>
            </a:fld>
            <a:endParaRPr lang="en-GB"/>
          </a:p>
        </p:txBody>
      </p:sp>
      <p:sp>
        <p:nvSpPr>
          <p:cNvPr id="6" name="Footer Placeholder 5">
            <a:extLst>
              <a:ext uri="{FF2B5EF4-FFF2-40B4-BE49-F238E27FC236}">
                <a16:creationId xmlns:a16="http://schemas.microsoft.com/office/drawing/2014/main" id="{EF8F5C71-482D-517B-985B-4F627B89291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9619F2D-0CE9-D1B0-77B4-41943E2BFED6}"/>
              </a:ext>
            </a:extLst>
          </p:cNvPr>
          <p:cNvSpPr>
            <a:spLocks noGrp="1"/>
          </p:cNvSpPr>
          <p:nvPr>
            <p:ph type="sldNum" sz="quarter" idx="12"/>
          </p:nvPr>
        </p:nvSpPr>
        <p:spPr/>
        <p:txBody>
          <a:bodyPr/>
          <a:lstStyle/>
          <a:p>
            <a:fld id="{C21E1D79-AB33-4B0F-9D5C-F16A752521BD}" type="slidenum">
              <a:rPr lang="en-GB" smtClean="0"/>
              <a:t>‹#›</a:t>
            </a:fld>
            <a:endParaRPr lang="en-GB"/>
          </a:p>
        </p:txBody>
      </p:sp>
    </p:spTree>
    <p:extLst>
      <p:ext uri="{BB962C8B-B14F-4D97-AF65-F5344CB8AC3E}">
        <p14:creationId xmlns:p14="http://schemas.microsoft.com/office/powerpoint/2010/main" val="2478630015"/>
      </p:ext>
    </p:extLst>
  </p:cSld>
  <p:clrMapOvr>
    <a:masterClrMapping/>
  </p:clrMapOvr>
  <p:transition spd="med">
    <p:pull/>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431ADA-180C-E4C7-4284-0D524CB0C97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B6AD92B-14EA-B270-2426-0FA03D07559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32B50CE-01ED-C08A-BA65-F939EE8708A2}"/>
              </a:ext>
            </a:extLst>
          </p:cNvPr>
          <p:cNvSpPr>
            <a:spLocks noGrp="1"/>
          </p:cNvSpPr>
          <p:nvPr>
            <p:ph type="dt" sz="half" idx="10"/>
          </p:nvPr>
        </p:nvSpPr>
        <p:spPr/>
        <p:txBody>
          <a:bodyPr/>
          <a:lstStyle/>
          <a:p>
            <a:fld id="{B48B93CB-80E7-4B90-9246-BEECA7707F7D}" type="datetimeFigureOut">
              <a:rPr lang="en-GB" smtClean="0"/>
              <a:t>26/11/2023</a:t>
            </a:fld>
            <a:endParaRPr lang="en-GB"/>
          </a:p>
        </p:txBody>
      </p:sp>
      <p:sp>
        <p:nvSpPr>
          <p:cNvPr id="5" name="Footer Placeholder 4">
            <a:extLst>
              <a:ext uri="{FF2B5EF4-FFF2-40B4-BE49-F238E27FC236}">
                <a16:creationId xmlns:a16="http://schemas.microsoft.com/office/drawing/2014/main" id="{E3CB3EF6-4010-93EA-7748-A57AF0BC7B8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321D133-7F9A-FC24-98E4-6C4B875D543B}"/>
              </a:ext>
            </a:extLst>
          </p:cNvPr>
          <p:cNvSpPr>
            <a:spLocks noGrp="1"/>
          </p:cNvSpPr>
          <p:nvPr>
            <p:ph type="sldNum" sz="quarter" idx="12"/>
          </p:nvPr>
        </p:nvSpPr>
        <p:spPr/>
        <p:txBody>
          <a:bodyPr/>
          <a:lstStyle/>
          <a:p>
            <a:fld id="{C21E1D79-AB33-4B0F-9D5C-F16A752521BD}" type="slidenum">
              <a:rPr lang="en-GB" smtClean="0"/>
              <a:t>‹#›</a:t>
            </a:fld>
            <a:endParaRPr lang="en-GB"/>
          </a:p>
        </p:txBody>
      </p:sp>
    </p:spTree>
    <p:extLst>
      <p:ext uri="{BB962C8B-B14F-4D97-AF65-F5344CB8AC3E}">
        <p14:creationId xmlns:p14="http://schemas.microsoft.com/office/powerpoint/2010/main" val="726488994"/>
      </p:ext>
    </p:extLst>
  </p:cSld>
  <p:clrMapOvr>
    <a:masterClrMapping/>
  </p:clrMapOvr>
  <p:transition spd="med">
    <p:pull/>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C65C446-A965-C0AF-F9CB-3A5F7248F36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1C22887-BB57-8DC2-76A6-CE76A30D187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9510E07-C32D-8833-DE8A-FC29E7A7438B}"/>
              </a:ext>
            </a:extLst>
          </p:cNvPr>
          <p:cNvSpPr>
            <a:spLocks noGrp="1"/>
          </p:cNvSpPr>
          <p:nvPr>
            <p:ph type="dt" sz="half" idx="10"/>
          </p:nvPr>
        </p:nvSpPr>
        <p:spPr/>
        <p:txBody>
          <a:bodyPr/>
          <a:lstStyle/>
          <a:p>
            <a:fld id="{B48B93CB-80E7-4B90-9246-BEECA7707F7D}" type="datetimeFigureOut">
              <a:rPr lang="en-GB" smtClean="0"/>
              <a:t>26/11/2023</a:t>
            </a:fld>
            <a:endParaRPr lang="en-GB"/>
          </a:p>
        </p:txBody>
      </p:sp>
      <p:sp>
        <p:nvSpPr>
          <p:cNvPr id="5" name="Footer Placeholder 4">
            <a:extLst>
              <a:ext uri="{FF2B5EF4-FFF2-40B4-BE49-F238E27FC236}">
                <a16:creationId xmlns:a16="http://schemas.microsoft.com/office/drawing/2014/main" id="{5FAFEDB7-0568-1845-DDCB-898DAEA1E69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4B4C67-983D-A56B-5498-77F57017C915}"/>
              </a:ext>
            </a:extLst>
          </p:cNvPr>
          <p:cNvSpPr>
            <a:spLocks noGrp="1"/>
          </p:cNvSpPr>
          <p:nvPr>
            <p:ph type="sldNum" sz="quarter" idx="12"/>
          </p:nvPr>
        </p:nvSpPr>
        <p:spPr/>
        <p:txBody>
          <a:bodyPr/>
          <a:lstStyle/>
          <a:p>
            <a:fld id="{C21E1D79-AB33-4B0F-9D5C-F16A752521BD}" type="slidenum">
              <a:rPr lang="en-GB" smtClean="0"/>
              <a:t>‹#›</a:t>
            </a:fld>
            <a:endParaRPr lang="en-GB"/>
          </a:p>
        </p:txBody>
      </p:sp>
    </p:spTree>
    <p:extLst>
      <p:ext uri="{BB962C8B-B14F-4D97-AF65-F5344CB8AC3E}">
        <p14:creationId xmlns:p14="http://schemas.microsoft.com/office/powerpoint/2010/main" val="2066707525"/>
      </p:ext>
    </p:extLst>
  </p:cSld>
  <p:clrMapOvr>
    <a:masterClrMapping/>
  </p:clrMapOvr>
  <p:transition spd="med">
    <p:pull/>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95F0519-DA52-C711-8B10-EEFEBB9AFB8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5FC3ED7-E9BC-76BD-27E3-C1F07A6DAD3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B172642-0564-B2AC-8BBD-801F4976870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48B93CB-80E7-4B90-9246-BEECA7707F7D}" type="datetimeFigureOut">
              <a:rPr lang="en-GB" smtClean="0"/>
              <a:t>26/11/2023</a:t>
            </a:fld>
            <a:endParaRPr lang="en-GB"/>
          </a:p>
        </p:txBody>
      </p:sp>
      <p:sp>
        <p:nvSpPr>
          <p:cNvPr id="5" name="Footer Placeholder 4">
            <a:extLst>
              <a:ext uri="{FF2B5EF4-FFF2-40B4-BE49-F238E27FC236}">
                <a16:creationId xmlns:a16="http://schemas.microsoft.com/office/drawing/2014/main" id="{3F23AAB4-BD8E-AFFD-29F9-6D3B0FE3119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8249A4B8-AEC7-40B4-80CE-B0F343C671A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21E1D79-AB33-4B0F-9D5C-F16A752521BD}" type="slidenum">
              <a:rPr lang="en-GB" smtClean="0"/>
              <a:t>‹#›</a:t>
            </a:fld>
            <a:endParaRPr lang="en-GB"/>
          </a:p>
        </p:txBody>
      </p:sp>
    </p:spTree>
    <p:extLst>
      <p:ext uri="{BB962C8B-B14F-4D97-AF65-F5344CB8AC3E}">
        <p14:creationId xmlns:p14="http://schemas.microsoft.com/office/powerpoint/2010/main" val="11674470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spd="med">
    <p:pull/>
  </p:transition>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image" Target="../media/image7.png"/><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8.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15.png"/></Relationships>
</file>

<file path=ppt/slides/_rels/slide1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openxmlformats.org/officeDocument/2006/relationships/image" Target="../media/image20.jpeg"/></Relationships>
</file>

<file path=ppt/slides/_rels/slide16.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s://www.britannica.com/event/Battle-of-Agincourt" TargetMode="External"/><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2A8154FA-C73C-3635-31FB-E6714C912EE4}"/>
              </a:ext>
            </a:extLst>
          </p:cNvPr>
          <p:cNvPicPr>
            <a:picLocks noChangeAspect="1"/>
          </p:cNvPicPr>
          <p:nvPr/>
        </p:nvPicPr>
        <p:blipFill>
          <a:blip r:embed="rId3"/>
          <a:stretch>
            <a:fillRect/>
          </a:stretch>
        </p:blipFill>
        <p:spPr>
          <a:xfrm>
            <a:off x="205740" y="331470"/>
            <a:ext cx="8115300" cy="6089332"/>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sp>
        <p:nvSpPr>
          <p:cNvPr id="2" name="Title 1">
            <a:extLst>
              <a:ext uri="{FF2B5EF4-FFF2-40B4-BE49-F238E27FC236}">
                <a16:creationId xmlns:a16="http://schemas.microsoft.com/office/drawing/2014/main" id="{ABB4804B-2327-90D1-5016-5FFE49C185FC}"/>
              </a:ext>
            </a:extLst>
          </p:cNvPr>
          <p:cNvSpPr>
            <a:spLocks noGrp="1"/>
          </p:cNvSpPr>
          <p:nvPr>
            <p:ph type="ctrTitle"/>
          </p:nvPr>
        </p:nvSpPr>
        <p:spPr>
          <a:xfrm>
            <a:off x="8507844" y="1908811"/>
            <a:ext cx="3326130" cy="2320290"/>
          </a:xfrm>
        </p:spPr>
        <p:txBody>
          <a:bodyPr>
            <a:normAutofit fontScale="90000"/>
          </a:bodyPr>
          <a:lstStyle/>
          <a:p>
            <a:br>
              <a:rPr lang="en-GB" b="1" dirty="0"/>
            </a:br>
            <a:br>
              <a:rPr lang="en-GB" b="1" dirty="0"/>
            </a:br>
            <a:br>
              <a:rPr lang="en-GB" b="1" dirty="0"/>
            </a:br>
            <a:br>
              <a:rPr lang="en-GB" dirty="0"/>
            </a:br>
            <a:br>
              <a:rPr lang="en-GB" dirty="0"/>
            </a:br>
            <a:br>
              <a:rPr lang="en-GB" dirty="0"/>
            </a:br>
            <a:br>
              <a:rPr lang="en-GB" dirty="0"/>
            </a:br>
            <a:r>
              <a:rPr lang="en-GB" sz="5300" b="1" dirty="0"/>
              <a:t>The Battle of Agincourt</a:t>
            </a:r>
            <a:br>
              <a:rPr lang="en-GB" b="1" dirty="0"/>
            </a:br>
            <a:br>
              <a:rPr lang="en-GB" dirty="0"/>
            </a:br>
            <a:r>
              <a:rPr lang="en-GB" sz="3100" dirty="0"/>
              <a:t>The performance of the longbow against plate armour.</a:t>
            </a:r>
            <a:endParaRPr lang="en-GB" sz="3100" b="1" dirty="0"/>
          </a:p>
        </p:txBody>
      </p:sp>
      <p:sp>
        <p:nvSpPr>
          <p:cNvPr id="3" name="Subtitle 2">
            <a:extLst>
              <a:ext uri="{FF2B5EF4-FFF2-40B4-BE49-F238E27FC236}">
                <a16:creationId xmlns:a16="http://schemas.microsoft.com/office/drawing/2014/main" id="{2FF7D0FE-256B-4669-7E43-F30C3AB8DFD9}"/>
              </a:ext>
            </a:extLst>
          </p:cNvPr>
          <p:cNvSpPr>
            <a:spLocks noGrp="1"/>
          </p:cNvSpPr>
          <p:nvPr>
            <p:ph type="subTitle" idx="1"/>
          </p:nvPr>
        </p:nvSpPr>
        <p:spPr>
          <a:xfrm>
            <a:off x="9135468" y="4772025"/>
            <a:ext cx="1889758" cy="1000125"/>
          </a:xfrm>
        </p:spPr>
        <p:txBody>
          <a:bodyPr>
            <a:normAutofit fontScale="77500" lnSpcReduction="20000"/>
          </a:bodyPr>
          <a:lstStyle/>
          <a:p>
            <a:r>
              <a:rPr lang="en-GB" dirty="0"/>
              <a:t>Martyn </a:t>
            </a:r>
            <a:r>
              <a:rPr lang="en-GB" dirty="0" err="1"/>
              <a:t>McGinlay</a:t>
            </a:r>
            <a:endParaRPr lang="en-GB" dirty="0"/>
          </a:p>
          <a:p>
            <a:r>
              <a:rPr lang="en-GB" dirty="0"/>
              <a:t>2113330</a:t>
            </a:r>
          </a:p>
          <a:p>
            <a:r>
              <a:rPr lang="en-GB" dirty="0"/>
              <a:t>UWTSD</a:t>
            </a:r>
          </a:p>
        </p:txBody>
      </p:sp>
      <p:pic>
        <p:nvPicPr>
          <p:cNvPr id="5" name="Picture 4">
            <a:extLst>
              <a:ext uri="{FF2B5EF4-FFF2-40B4-BE49-F238E27FC236}">
                <a16:creationId xmlns:a16="http://schemas.microsoft.com/office/drawing/2014/main" id="{E7D49F41-33FE-0F13-6E90-BECA3DAE1D7B}"/>
              </a:ext>
            </a:extLst>
          </p:cNvPr>
          <p:cNvPicPr>
            <a:picLocks noChangeAspect="1"/>
          </p:cNvPicPr>
          <p:nvPr/>
        </p:nvPicPr>
        <p:blipFill>
          <a:blip r:embed="rId4"/>
          <a:stretch>
            <a:fillRect/>
          </a:stretch>
        </p:blipFill>
        <p:spPr>
          <a:xfrm>
            <a:off x="9544016" y="5889530"/>
            <a:ext cx="1072663" cy="531272"/>
          </a:xfrm>
          <a:prstGeom prst="rect">
            <a:avLst/>
          </a:prstGeom>
        </p:spPr>
      </p:pic>
    </p:spTree>
    <p:extLst>
      <p:ext uri="{BB962C8B-B14F-4D97-AF65-F5344CB8AC3E}">
        <p14:creationId xmlns:p14="http://schemas.microsoft.com/office/powerpoint/2010/main" val="3142043478"/>
      </p:ext>
    </p:extLst>
  </p:cSld>
  <p:clrMapOvr>
    <a:masterClrMapping/>
  </p:clrMapOvr>
  <p:transition spd="med">
    <p:pull/>
  </p:transition>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34B26EB-1D53-29C0-9523-25218A8A4CC6}"/>
              </a:ext>
            </a:extLst>
          </p:cNvPr>
          <p:cNvSpPr>
            <a:spLocks noGrp="1"/>
          </p:cNvSpPr>
          <p:nvPr>
            <p:ph type="title"/>
          </p:nvPr>
        </p:nvSpPr>
        <p:spPr>
          <a:xfrm>
            <a:off x="635000" y="640823"/>
            <a:ext cx="3418659" cy="5583148"/>
          </a:xfrm>
        </p:spPr>
        <p:txBody>
          <a:bodyPr anchor="ctr">
            <a:normAutofit/>
          </a:bodyPr>
          <a:lstStyle/>
          <a:p>
            <a:r>
              <a:rPr lang="en-GB" sz="5400" b="1" u="sng"/>
              <a:t>Who am I?</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84E8546A-4589-C8F2-3C2F-A6AF256988FB}"/>
              </a:ext>
            </a:extLst>
          </p:cNvPr>
          <p:cNvGraphicFramePr>
            <a:graphicFrameLocks noGrp="1"/>
          </p:cNvGraphicFramePr>
          <p:nvPr>
            <p:ph idx="1"/>
            <p:extLst>
              <p:ext uri="{D42A27DB-BD31-4B8C-83A1-F6EECF244321}">
                <p14:modId xmlns:p14="http://schemas.microsoft.com/office/powerpoint/2010/main" val="2973465462"/>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221865719"/>
      </p:ext>
    </p:extLst>
  </p:cSld>
  <p:clrMapOvr>
    <a:masterClrMapping/>
  </p:clrMapOvr>
  <p:transition spd="med">
    <p:pull/>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91EB75-1D91-EDE0-9AA9-64DB56279EE2}"/>
              </a:ext>
            </a:extLst>
          </p:cNvPr>
          <p:cNvSpPr>
            <a:spLocks noGrp="1"/>
          </p:cNvSpPr>
          <p:nvPr>
            <p:ph type="title"/>
          </p:nvPr>
        </p:nvSpPr>
        <p:spPr>
          <a:xfrm>
            <a:off x="7235190" y="393938"/>
            <a:ext cx="2872740" cy="1223804"/>
          </a:xfrm>
        </p:spPr>
        <p:txBody>
          <a:bodyPr/>
          <a:lstStyle/>
          <a:p>
            <a:pPr algn="ctr"/>
            <a:r>
              <a:rPr lang="en-GB" b="1" u="sng" dirty="0"/>
              <a:t>Contents</a:t>
            </a:r>
          </a:p>
        </p:txBody>
      </p:sp>
      <p:sp>
        <p:nvSpPr>
          <p:cNvPr id="3" name="Content Placeholder 2">
            <a:extLst>
              <a:ext uri="{FF2B5EF4-FFF2-40B4-BE49-F238E27FC236}">
                <a16:creationId xmlns:a16="http://schemas.microsoft.com/office/drawing/2014/main" id="{9B70370B-2164-C5CC-5948-B703C1724B57}"/>
              </a:ext>
            </a:extLst>
          </p:cNvPr>
          <p:cNvSpPr>
            <a:spLocks noGrp="1"/>
          </p:cNvSpPr>
          <p:nvPr>
            <p:ph idx="1"/>
          </p:nvPr>
        </p:nvSpPr>
        <p:spPr>
          <a:xfrm>
            <a:off x="5981700" y="1825625"/>
            <a:ext cx="5372100" cy="4026535"/>
          </a:xfrm>
        </p:spPr>
        <p:txBody>
          <a:bodyPr/>
          <a:lstStyle/>
          <a:p>
            <a:pPr algn="ctr"/>
            <a:r>
              <a:rPr lang="en-GB" dirty="0"/>
              <a:t>Brief history of the Battle of Agincourt</a:t>
            </a:r>
          </a:p>
          <a:p>
            <a:pPr algn="ctr"/>
            <a:r>
              <a:rPr lang="en-GB" dirty="0"/>
              <a:t>Longbow (including the Bodkin Arrow)</a:t>
            </a:r>
          </a:p>
          <a:p>
            <a:pPr algn="ctr"/>
            <a:r>
              <a:rPr lang="en-GB" dirty="0"/>
              <a:t>Was the longbow the decisive factor?</a:t>
            </a:r>
          </a:p>
          <a:p>
            <a:pPr algn="ctr"/>
            <a:r>
              <a:rPr lang="en-GB" dirty="0"/>
              <a:t>Recap</a:t>
            </a:r>
          </a:p>
          <a:p>
            <a:pPr algn="ctr"/>
            <a:r>
              <a:rPr lang="en-GB" dirty="0"/>
              <a:t>Questions</a:t>
            </a:r>
          </a:p>
        </p:txBody>
      </p:sp>
      <p:pic>
        <p:nvPicPr>
          <p:cNvPr id="4" name="Picture 3">
            <a:extLst>
              <a:ext uri="{FF2B5EF4-FFF2-40B4-BE49-F238E27FC236}">
                <a16:creationId xmlns:a16="http://schemas.microsoft.com/office/drawing/2014/main" id="{D8EC76A1-BE3B-2BDD-C0CC-545E68099CD8}"/>
              </a:ext>
            </a:extLst>
          </p:cNvPr>
          <p:cNvPicPr>
            <a:picLocks noChangeAspect="1"/>
          </p:cNvPicPr>
          <p:nvPr/>
        </p:nvPicPr>
        <p:blipFill>
          <a:blip r:embed="rId3"/>
          <a:stretch>
            <a:fillRect/>
          </a:stretch>
        </p:blipFill>
        <p:spPr>
          <a:xfrm>
            <a:off x="467130" y="552450"/>
            <a:ext cx="5372100" cy="5753100"/>
          </a:xfrm>
          <a:prstGeom prst="rect">
            <a:avLst/>
          </a:prstGeom>
          <a:solidFill>
            <a:srgbClr val="FFFFFF">
              <a:shade val="85000"/>
            </a:srgbClr>
          </a:solid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3829965947"/>
      </p:ext>
    </p:extLst>
  </p:cSld>
  <p:clrMapOvr>
    <a:masterClrMapping/>
  </p:clrMapOvr>
  <p:transition spd="med">
    <p:pull/>
  </p:transition>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1AE5F8-810E-93F8-EFD7-98B868141DCC}"/>
              </a:ext>
            </a:extLst>
          </p:cNvPr>
          <p:cNvSpPr>
            <a:spLocks noGrp="1"/>
          </p:cNvSpPr>
          <p:nvPr>
            <p:ph type="title"/>
          </p:nvPr>
        </p:nvSpPr>
        <p:spPr>
          <a:xfrm>
            <a:off x="6823879" y="447870"/>
            <a:ext cx="4491821" cy="622100"/>
          </a:xfrm>
        </p:spPr>
        <p:txBody>
          <a:bodyPr anchor="b">
            <a:normAutofit/>
          </a:bodyPr>
          <a:lstStyle/>
          <a:p>
            <a:pPr algn="ctr"/>
            <a:r>
              <a:rPr lang="en-GB" sz="3200" b="1" u="sng" dirty="0"/>
              <a:t>The Battle of Agincourt</a:t>
            </a:r>
          </a:p>
        </p:txBody>
      </p:sp>
      <p:pic>
        <p:nvPicPr>
          <p:cNvPr id="1026" name="Picture 2" descr="Battle of Agincourt - Wikipedia">
            <a:extLst>
              <a:ext uri="{FF2B5EF4-FFF2-40B4-BE49-F238E27FC236}">
                <a16:creationId xmlns:a16="http://schemas.microsoft.com/office/drawing/2014/main" id="{5D1B2FC3-7615-7E11-1857-6F683D425A4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3016" r="17650" b="-1"/>
          <a:stretch/>
        </p:blipFill>
        <p:spPr bwMode="auto">
          <a:xfrm>
            <a:off x="20" y="10"/>
            <a:ext cx="6095980" cy="6857990"/>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5EFBDE31-BB3E-6CFC-23CD-B5976DA3843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3362" cy="6858000"/>
            <a:chOff x="12068638" y="0"/>
            <a:chExt cx="123362" cy="6858000"/>
          </a:xfrm>
        </p:grpSpPr>
        <p:sp>
          <p:nvSpPr>
            <p:cNvPr id="1034" name="Rectangle 1033">
              <a:extLst>
                <a:ext uri="{FF2B5EF4-FFF2-40B4-BE49-F238E27FC236}">
                  <a16:creationId xmlns:a16="http://schemas.microsoft.com/office/drawing/2014/main" id="{180A60EC-72BB-121F-556A-E2837FD99A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5" name="Rectangle 1034">
              <a:extLst>
                <a:ext uri="{FF2B5EF4-FFF2-40B4-BE49-F238E27FC236}">
                  <a16:creationId xmlns:a16="http://schemas.microsoft.com/office/drawing/2014/main" id="{F91A2FAE-D41C-FF5D-B0A0-7808248EDC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4139706"/>
              <a:ext cx="123362" cy="2718294"/>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30" name="Content Placeholder 1029">
            <a:extLst>
              <a:ext uri="{FF2B5EF4-FFF2-40B4-BE49-F238E27FC236}">
                <a16:creationId xmlns:a16="http://schemas.microsoft.com/office/drawing/2014/main" id="{2D1ADF3E-6959-F7E0-503F-289DD3FDC541}"/>
              </a:ext>
            </a:extLst>
          </p:cNvPr>
          <p:cNvSpPr>
            <a:spLocks noGrp="1"/>
          </p:cNvSpPr>
          <p:nvPr>
            <p:ph idx="1"/>
          </p:nvPr>
        </p:nvSpPr>
        <p:spPr>
          <a:xfrm>
            <a:off x="6823880" y="2051021"/>
            <a:ext cx="4491820" cy="3447832"/>
          </a:xfrm>
        </p:spPr>
        <p:txBody>
          <a:bodyPr anchor="t">
            <a:normAutofit fontScale="92500" lnSpcReduction="20000"/>
          </a:bodyPr>
          <a:lstStyle/>
          <a:p>
            <a:pPr algn="ctr"/>
            <a:r>
              <a:rPr lang="en-US" dirty="0"/>
              <a:t>October 25</a:t>
            </a:r>
            <a:r>
              <a:rPr lang="en-US" baseline="30000" dirty="0"/>
              <a:t>th</a:t>
            </a:r>
            <a:r>
              <a:rPr lang="en-US" dirty="0"/>
              <a:t>, 1415.</a:t>
            </a:r>
          </a:p>
          <a:p>
            <a:pPr algn="ctr"/>
            <a:endParaRPr lang="en-US" dirty="0"/>
          </a:p>
          <a:p>
            <a:pPr algn="ctr"/>
            <a:r>
              <a:rPr lang="en-US" dirty="0" err="1"/>
              <a:t>Azincourt</a:t>
            </a:r>
            <a:r>
              <a:rPr lang="en-US" dirty="0"/>
              <a:t>, Northern France.</a:t>
            </a:r>
          </a:p>
          <a:p>
            <a:pPr algn="ctr"/>
            <a:endParaRPr lang="en-US" dirty="0"/>
          </a:p>
          <a:p>
            <a:pPr algn="ctr"/>
            <a:r>
              <a:rPr lang="en-US" dirty="0"/>
              <a:t>King Henry V of England led his army into Battle.</a:t>
            </a:r>
          </a:p>
          <a:p>
            <a:pPr algn="ctr"/>
            <a:endParaRPr lang="en-US" dirty="0"/>
          </a:p>
          <a:p>
            <a:pPr algn="ctr"/>
            <a:r>
              <a:rPr lang="en-US" dirty="0"/>
              <a:t>Constable Charles </a:t>
            </a:r>
            <a:r>
              <a:rPr lang="en-US" dirty="0" err="1"/>
              <a:t>D’Albret</a:t>
            </a:r>
            <a:r>
              <a:rPr lang="en-US" dirty="0"/>
              <a:t> led the French army.</a:t>
            </a:r>
          </a:p>
          <a:p>
            <a:endParaRPr lang="en-US" sz="2000" dirty="0"/>
          </a:p>
        </p:txBody>
      </p:sp>
    </p:spTree>
    <p:extLst>
      <p:ext uri="{BB962C8B-B14F-4D97-AF65-F5344CB8AC3E}">
        <p14:creationId xmlns:p14="http://schemas.microsoft.com/office/powerpoint/2010/main" val="1957263212"/>
      </p:ext>
    </p:extLst>
  </p:cSld>
  <p:clrMapOvr>
    <a:masterClrMapping/>
  </p:clrMapOvr>
  <p:transition spd="med">
    <p:pull/>
  </p:transition>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683A587-07FF-CC70-ABB4-D5B7AF13212E}"/>
              </a:ext>
            </a:extLst>
          </p:cNvPr>
          <p:cNvSpPr/>
          <p:nvPr/>
        </p:nvSpPr>
        <p:spPr>
          <a:xfrm>
            <a:off x="10058400" y="30648"/>
            <a:ext cx="584791" cy="401939"/>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useBgFill="1">
        <p:nvSpPr>
          <p:cNvPr id="2072" name="Rectangle 2071">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Battle of Agincourt on 25th October 1415 in the Hundred Years War">
            <a:extLst>
              <a:ext uri="{FF2B5EF4-FFF2-40B4-BE49-F238E27FC236}">
                <a16:creationId xmlns:a16="http://schemas.microsoft.com/office/drawing/2014/main" id="{16824E65-6DF2-1A58-5A95-F66DB599369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4968" r="1620" b="-1"/>
          <a:stretch/>
        </p:blipFill>
        <p:spPr bwMode="auto">
          <a:xfrm>
            <a:off x="658691" y="172242"/>
            <a:ext cx="7806690" cy="6513516"/>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sp>
        <p:nvSpPr>
          <p:cNvPr id="2073" name="Rectangle 2072">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aphicFrame>
        <p:nvGraphicFramePr>
          <p:cNvPr id="7" name="Table 6">
            <a:extLst>
              <a:ext uri="{FF2B5EF4-FFF2-40B4-BE49-F238E27FC236}">
                <a16:creationId xmlns:a16="http://schemas.microsoft.com/office/drawing/2014/main" id="{2F8A3D26-4FBC-63CE-34EE-5C76B192C672}"/>
              </a:ext>
            </a:extLst>
          </p:cNvPr>
          <p:cNvGraphicFramePr>
            <a:graphicFrameLocks noGrp="1"/>
          </p:cNvGraphicFramePr>
          <p:nvPr>
            <p:extLst>
              <p:ext uri="{D42A27DB-BD31-4B8C-83A1-F6EECF244321}">
                <p14:modId xmlns:p14="http://schemas.microsoft.com/office/powerpoint/2010/main" val="307590907"/>
              </p:ext>
            </p:extLst>
          </p:nvPr>
        </p:nvGraphicFramePr>
        <p:xfrm>
          <a:off x="9101469" y="552290"/>
          <a:ext cx="2451395" cy="1483360"/>
        </p:xfrm>
        <a:graphic>
          <a:graphicData uri="http://schemas.openxmlformats.org/drawingml/2006/table">
            <a:tbl>
              <a:tblPr firstRow="1" bandRow="1">
                <a:tableStyleId>{21E4AEA4-8DFA-4A89-87EB-49C32662AFE0}</a:tableStyleId>
              </a:tblPr>
              <a:tblGrid>
                <a:gridCol w="2451395">
                  <a:extLst>
                    <a:ext uri="{9D8B030D-6E8A-4147-A177-3AD203B41FA5}">
                      <a16:colId xmlns:a16="http://schemas.microsoft.com/office/drawing/2014/main" val="794572250"/>
                    </a:ext>
                  </a:extLst>
                </a:gridCol>
              </a:tblGrid>
              <a:tr h="370840">
                <a:tc>
                  <a:txBody>
                    <a:bodyPr/>
                    <a:lstStyle/>
                    <a:p>
                      <a:pPr algn="ctr"/>
                      <a:r>
                        <a:rPr lang="en-GB" dirty="0">
                          <a:solidFill>
                            <a:schemeClr val="bg1"/>
                          </a:solidFill>
                        </a:rPr>
                        <a:t>English Army</a:t>
                      </a:r>
                    </a:p>
                  </a:txBody>
                  <a:tcPr>
                    <a:solidFill>
                      <a:srgbClr val="FF0000"/>
                    </a:solidFill>
                  </a:tcPr>
                </a:tc>
                <a:extLst>
                  <a:ext uri="{0D108BD9-81ED-4DB2-BD59-A6C34878D82A}">
                    <a16:rowId xmlns:a16="http://schemas.microsoft.com/office/drawing/2014/main" val="964962688"/>
                  </a:ext>
                </a:extLst>
              </a:tr>
              <a:tr h="370840">
                <a:tc>
                  <a:txBody>
                    <a:bodyPr/>
                    <a:lstStyle/>
                    <a:p>
                      <a:pPr algn="ctr"/>
                      <a:r>
                        <a:rPr lang="en-GB" dirty="0">
                          <a:solidFill>
                            <a:schemeClr val="bg1"/>
                          </a:solidFill>
                        </a:rPr>
                        <a:t>6,000 – 8,100 Men</a:t>
                      </a:r>
                    </a:p>
                  </a:txBody>
                  <a:tcPr>
                    <a:solidFill>
                      <a:srgbClr val="FF0000"/>
                    </a:solidFill>
                  </a:tcPr>
                </a:tc>
                <a:extLst>
                  <a:ext uri="{0D108BD9-81ED-4DB2-BD59-A6C34878D82A}">
                    <a16:rowId xmlns:a16="http://schemas.microsoft.com/office/drawing/2014/main" val="4038310171"/>
                  </a:ext>
                </a:extLst>
              </a:tr>
              <a:tr h="370840">
                <a:tc>
                  <a:txBody>
                    <a:bodyPr/>
                    <a:lstStyle/>
                    <a:p>
                      <a:pPr algn="ctr"/>
                      <a:r>
                        <a:rPr lang="en-GB" dirty="0">
                          <a:solidFill>
                            <a:schemeClr val="bg1"/>
                          </a:solidFill>
                        </a:rPr>
                        <a:t>80% Archers</a:t>
                      </a:r>
                    </a:p>
                  </a:txBody>
                  <a:tcPr>
                    <a:solidFill>
                      <a:srgbClr val="FF0000"/>
                    </a:solidFill>
                  </a:tcPr>
                </a:tc>
                <a:extLst>
                  <a:ext uri="{0D108BD9-81ED-4DB2-BD59-A6C34878D82A}">
                    <a16:rowId xmlns:a16="http://schemas.microsoft.com/office/drawing/2014/main" val="3082518028"/>
                  </a:ext>
                </a:extLst>
              </a:tr>
              <a:tr h="370840">
                <a:tc>
                  <a:txBody>
                    <a:bodyPr/>
                    <a:lstStyle/>
                    <a:p>
                      <a:pPr algn="ctr"/>
                      <a:r>
                        <a:rPr lang="en-GB" dirty="0">
                          <a:solidFill>
                            <a:schemeClr val="bg1"/>
                          </a:solidFill>
                        </a:rPr>
                        <a:t>20% Heavy Armour</a:t>
                      </a:r>
                    </a:p>
                  </a:txBody>
                  <a:tcPr>
                    <a:solidFill>
                      <a:srgbClr val="FF0000"/>
                    </a:solidFill>
                  </a:tcPr>
                </a:tc>
                <a:extLst>
                  <a:ext uri="{0D108BD9-81ED-4DB2-BD59-A6C34878D82A}">
                    <a16:rowId xmlns:a16="http://schemas.microsoft.com/office/drawing/2014/main" val="1283036060"/>
                  </a:ext>
                </a:extLst>
              </a:tr>
            </a:tbl>
          </a:graphicData>
        </a:graphic>
      </p:graphicFrame>
      <p:graphicFrame>
        <p:nvGraphicFramePr>
          <p:cNvPr id="8" name="Table 7">
            <a:extLst>
              <a:ext uri="{FF2B5EF4-FFF2-40B4-BE49-F238E27FC236}">
                <a16:creationId xmlns:a16="http://schemas.microsoft.com/office/drawing/2014/main" id="{94199131-295D-E357-0728-B312B01E6003}"/>
              </a:ext>
            </a:extLst>
          </p:cNvPr>
          <p:cNvGraphicFramePr>
            <a:graphicFrameLocks noGrp="1"/>
          </p:cNvGraphicFramePr>
          <p:nvPr>
            <p:extLst>
              <p:ext uri="{D42A27DB-BD31-4B8C-83A1-F6EECF244321}">
                <p14:modId xmlns:p14="http://schemas.microsoft.com/office/powerpoint/2010/main" val="981562307"/>
              </p:ext>
            </p:extLst>
          </p:nvPr>
        </p:nvGraphicFramePr>
        <p:xfrm>
          <a:off x="9101469" y="2583501"/>
          <a:ext cx="2451394" cy="2011680"/>
        </p:xfrm>
        <a:graphic>
          <a:graphicData uri="http://schemas.openxmlformats.org/drawingml/2006/table">
            <a:tbl>
              <a:tblPr firstRow="1" bandRow="1">
                <a:tableStyleId>{5C22544A-7EE6-4342-B048-85BDC9FD1C3A}</a:tableStyleId>
              </a:tblPr>
              <a:tblGrid>
                <a:gridCol w="2451394">
                  <a:extLst>
                    <a:ext uri="{9D8B030D-6E8A-4147-A177-3AD203B41FA5}">
                      <a16:colId xmlns:a16="http://schemas.microsoft.com/office/drawing/2014/main" val="3761606128"/>
                    </a:ext>
                  </a:extLst>
                </a:gridCol>
              </a:tblGrid>
              <a:tr h="361718">
                <a:tc>
                  <a:txBody>
                    <a:bodyPr/>
                    <a:lstStyle/>
                    <a:p>
                      <a:pPr algn="ctr"/>
                      <a:r>
                        <a:rPr lang="en-GB" dirty="0">
                          <a:solidFill>
                            <a:schemeClr val="bg1"/>
                          </a:solidFill>
                        </a:rPr>
                        <a:t>French Army</a:t>
                      </a:r>
                    </a:p>
                  </a:txBody>
                  <a:tcPr>
                    <a:solidFill>
                      <a:srgbClr val="002060"/>
                    </a:solidFill>
                  </a:tcPr>
                </a:tc>
                <a:extLst>
                  <a:ext uri="{0D108BD9-81ED-4DB2-BD59-A6C34878D82A}">
                    <a16:rowId xmlns:a16="http://schemas.microsoft.com/office/drawing/2014/main" val="3518409938"/>
                  </a:ext>
                </a:extLst>
              </a:tr>
              <a:tr h="344706">
                <a:tc>
                  <a:txBody>
                    <a:bodyPr/>
                    <a:lstStyle/>
                    <a:p>
                      <a:pPr algn="ctr"/>
                      <a:r>
                        <a:rPr lang="en-GB" dirty="0">
                          <a:solidFill>
                            <a:schemeClr val="bg1"/>
                          </a:solidFill>
                        </a:rPr>
                        <a:t>15,000 + Men</a:t>
                      </a:r>
                    </a:p>
                  </a:txBody>
                  <a:tcPr>
                    <a:solidFill>
                      <a:srgbClr val="002060"/>
                    </a:solidFill>
                  </a:tcPr>
                </a:tc>
                <a:extLst>
                  <a:ext uri="{0D108BD9-81ED-4DB2-BD59-A6C34878D82A}">
                    <a16:rowId xmlns:a16="http://schemas.microsoft.com/office/drawing/2014/main" val="3547079275"/>
                  </a:ext>
                </a:extLst>
              </a:tr>
              <a:tr h="849960">
                <a:tc>
                  <a:txBody>
                    <a:bodyPr/>
                    <a:lstStyle/>
                    <a:p>
                      <a:pPr algn="ctr"/>
                      <a:r>
                        <a:rPr lang="en-GB" dirty="0">
                          <a:solidFill>
                            <a:schemeClr val="bg1"/>
                          </a:solidFill>
                        </a:rPr>
                        <a:t>4-5,000 Longbow/Crossbow men</a:t>
                      </a:r>
                    </a:p>
                  </a:txBody>
                  <a:tcPr>
                    <a:solidFill>
                      <a:srgbClr val="002060"/>
                    </a:solidFill>
                  </a:tcPr>
                </a:tc>
                <a:extLst>
                  <a:ext uri="{0D108BD9-81ED-4DB2-BD59-A6C34878D82A}">
                    <a16:rowId xmlns:a16="http://schemas.microsoft.com/office/drawing/2014/main" val="1520421777"/>
                  </a:ext>
                </a:extLst>
              </a:tr>
              <a:tr h="344706">
                <a:tc>
                  <a:txBody>
                    <a:bodyPr/>
                    <a:lstStyle/>
                    <a:p>
                      <a:pPr algn="ctr"/>
                      <a:r>
                        <a:rPr lang="en-GB" dirty="0">
                          <a:solidFill>
                            <a:schemeClr val="bg1"/>
                          </a:solidFill>
                        </a:rPr>
                        <a:t>10,000 Heavy Armour </a:t>
                      </a:r>
                    </a:p>
                  </a:txBody>
                  <a:tcPr>
                    <a:solidFill>
                      <a:srgbClr val="002060"/>
                    </a:solidFill>
                  </a:tcPr>
                </a:tc>
                <a:extLst>
                  <a:ext uri="{0D108BD9-81ED-4DB2-BD59-A6C34878D82A}">
                    <a16:rowId xmlns:a16="http://schemas.microsoft.com/office/drawing/2014/main" val="15167717"/>
                  </a:ext>
                </a:extLst>
              </a:tr>
            </a:tbl>
          </a:graphicData>
        </a:graphic>
      </p:graphicFrame>
      <p:pic>
        <p:nvPicPr>
          <p:cNvPr id="12" name="Picture 11">
            <a:extLst>
              <a:ext uri="{FF2B5EF4-FFF2-40B4-BE49-F238E27FC236}">
                <a16:creationId xmlns:a16="http://schemas.microsoft.com/office/drawing/2014/main" id="{D4EBF00B-E6DE-4649-07DB-7138A547BD4A}"/>
              </a:ext>
            </a:extLst>
          </p:cNvPr>
          <p:cNvPicPr>
            <a:picLocks noChangeAspect="1"/>
          </p:cNvPicPr>
          <p:nvPr/>
        </p:nvPicPr>
        <p:blipFill>
          <a:blip r:embed="rId4"/>
          <a:stretch>
            <a:fillRect/>
          </a:stretch>
        </p:blipFill>
        <p:spPr>
          <a:xfrm>
            <a:off x="10060960" y="2141817"/>
            <a:ext cx="582231" cy="351982"/>
          </a:xfrm>
          <a:prstGeom prst="rect">
            <a:avLst/>
          </a:prstGeom>
        </p:spPr>
      </p:pic>
      <p:pic>
        <p:nvPicPr>
          <p:cNvPr id="13" name="Picture 12">
            <a:extLst>
              <a:ext uri="{FF2B5EF4-FFF2-40B4-BE49-F238E27FC236}">
                <a16:creationId xmlns:a16="http://schemas.microsoft.com/office/drawing/2014/main" id="{F352F67A-C991-F6A1-45CF-CA489F2A06D3}"/>
              </a:ext>
            </a:extLst>
          </p:cNvPr>
          <p:cNvPicPr>
            <a:picLocks noChangeAspect="1"/>
          </p:cNvPicPr>
          <p:nvPr/>
        </p:nvPicPr>
        <p:blipFill>
          <a:blip r:embed="rId5"/>
          <a:stretch>
            <a:fillRect/>
          </a:stretch>
        </p:blipFill>
        <p:spPr>
          <a:xfrm>
            <a:off x="10050653" y="115659"/>
            <a:ext cx="553026" cy="414871"/>
          </a:xfrm>
          <a:prstGeom prst="rect">
            <a:avLst/>
          </a:prstGeom>
        </p:spPr>
      </p:pic>
      <p:graphicFrame>
        <p:nvGraphicFramePr>
          <p:cNvPr id="14" name="Table 13">
            <a:extLst>
              <a:ext uri="{FF2B5EF4-FFF2-40B4-BE49-F238E27FC236}">
                <a16:creationId xmlns:a16="http://schemas.microsoft.com/office/drawing/2014/main" id="{5B8AEE0A-20AE-76AA-78E7-3ED207CAAC0B}"/>
              </a:ext>
            </a:extLst>
          </p:cNvPr>
          <p:cNvGraphicFramePr>
            <a:graphicFrameLocks noGrp="1"/>
          </p:cNvGraphicFramePr>
          <p:nvPr>
            <p:extLst>
              <p:ext uri="{D42A27DB-BD31-4B8C-83A1-F6EECF244321}">
                <p14:modId xmlns:p14="http://schemas.microsoft.com/office/powerpoint/2010/main" val="2301753075"/>
              </p:ext>
            </p:extLst>
          </p:nvPr>
        </p:nvGraphicFramePr>
        <p:xfrm>
          <a:off x="9101469" y="4822351"/>
          <a:ext cx="2451396" cy="1119350"/>
        </p:xfrm>
        <a:graphic>
          <a:graphicData uri="http://schemas.openxmlformats.org/drawingml/2006/table">
            <a:tbl>
              <a:tblPr firstRow="1" bandRow="1">
                <a:tableStyleId>{073A0DAA-6AF3-43AB-8588-CEC1D06C72B9}</a:tableStyleId>
              </a:tblPr>
              <a:tblGrid>
                <a:gridCol w="1225698">
                  <a:extLst>
                    <a:ext uri="{9D8B030D-6E8A-4147-A177-3AD203B41FA5}">
                      <a16:colId xmlns:a16="http://schemas.microsoft.com/office/drawing/2014/main" val="3249502617"/>
                    </a:ext>
                  </a:extLst>
                </a:gridCol>
                <a:gridCol w="1225698">
                  <a:extLst>
                    <a:ext uri="{9D8B030D-6E8A-4147-A177-3AD203B41FA5}">
                      <a16:colId xmlns:a16="http://schemas.microsoft.com/office/drawing/2014/main" val="680587474"/>
                    </a:ext>
                  </a:extLst>
                </a:gridCol>
              </a:tblGrid>
              <a:tr h="0">
                <a:tc gridSpan="2">
                  <a:txBody>
                    <a:bodyPr/>
                    <a:lstStyle/>
                    <a:p>
                      <a:pPr algn="ctr"/>
                      <a:r>
                        <a:rPr lang="en-GB" dirty="0"/>
                        <a:t>Casualties</a:t>
                      </a:r>
                    </a:p>
                  </a:txBody>
                  <a:tcPr>
                    <a:lnB w="12700" cap="flat" cmpd="sng" algn="ctr">
                      <a:solidFill>
                        <a:schemeClr val="tx1"/>
                      </a:solidFill>
                      <a:prstDash val="solid"/>
                      <a:round/>
                      <a:headEnd type="none" w="med" len="med"/>
                      <a:tailEnd type="none" w="med" len="med"/>
                    </a:lnB>
                  </a:tcPr>
                </a:tc>
                <a:tc hMerge="1">
                  <a:txBody>
                    <a:bodyPr/>
                    <a:lstStyle/>
                    <a:p>
                      <a:pPr algn="ctr"/>
                      <a:endParaRPr lang="en-GB" dirty="0"/>
                    </a:p>
                  </a:txBody>
                  <a:tcPr/>
                </a:tc>
                <a:extLst>
                  <a:ext uri="{0D108BD9-81ED-4DB2-BD59-A6C34878D82A}">
                    <a16:rowId xmlns:a16="http://schemas.microsoft.com/office/drawing/2014/main" val="3430612074"/>
                  </a:ext>
                </a:extLst>
              </a:tr>
              <a:tr h="387830">
                <a:tc>
                  <a:txBody>
                    <a:bodyPr/>
                    <a:lstStyle/>
                    <a:p>
                      <a:pPr algn="ctr"/>
                      <a:r>
                        <a:rPr lang="en-GB" dirty="0"/>
                        <a:t>English</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GB" sz="1400" dirty="0"/>
                        <a:t>600 approx.</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509518972"/>
                  </a:ext>
                </a:extLst>
              </a:tr>
              <a:tr h="0">
                <a:tc>
                  <a:txBody>
                    <a:bodyPr/>
                    <a:lstStyle/>
                    <a:p>
                      <a:pPr algn="ctr"/>
                      <a:r>
                        <a:rPr lang="en-GB" dirty="0"/>
                        <a:t>French</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GB" sz="1400" dirty="0"/>
                        <a:t>6,000 approx.</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3230707877"/>
                  </a:ext>
                </a:extLst>
              </a:tr>
            </a:tbl>
          </a:graphicData>
        </a:graphic>
      </p:graphicFrame>
    </p:spTree>
    <p:extLst>
      <p:ext uri="{BB962C8B-B14F-4D97-AF65-F5344CB8AC3E}">
        <p14:creationId xmlns:p14="http://schemas.microsoft.com/office/powerpoint/2010/main" val="4150520416"/>
      </p:ext>
    </p:extLst>
  </p:cSld>
  <p:clrMapOvr>
    <a:masterClrMapping/>
  </p:clrMapOvr>
  <p:transition spd="med">
    <p:pull/>
  </p:transition>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7FF3223A-B254-BB50-F06A-84FFFE6B4212}"/>
              </a:ext>
            </a:extLst>
          </p:cNvPr>
          <p:cNvPicPr>
            <a:picLocks noChangeAspect="1"/>
          </p:cNvPicPr>
          <p:nvPr/>
        </p:nvPicPr>
        <p:blipFill rotWithShape="1">
          <a:blip r:embed="rId3"/>
          <a:srcRect l="13070" r="5150" b="-1"/>
          <a:stretch/>
        </p:blipFill>
        <p:spPr>
          <a:xfrm>
            <a:off x="501999" y="360045"/>
            <a:ext cx="6804283" cy="6137910"/>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sp>
        <p:nvSpPr>
          <p:cNvPr id="17" name="Rectangle 16">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DD5AB5C-5777-6F7F-C0C1-AE09424F309E}"/>
              </a:ext>
            </a:extLst>
          </p:cNvPr>
          <p:cNvSpPr>
            <a:spLocks noGrp="1"/>
          </p:cNvSpPr>
          <p:nvPr>
            <p:ph type="title"/>
          </p:nvPr>
        </p:nvSpPr>
        <p:spPr>
          <a:xfrm>
            <a:off x="7757024" y="314062"/>
            <a:ext cx="3822189" cy="733949"/>
          </a:xfrm>
        </p:spPr>
        <p:txBody>
          <a:bodyPr>
            <a:normAutofit/>
          </a:bodyPr>
          <a:lstStyle/>
          <a:p>
            <a:pPr algn="ctr"/>
            <a:r>
              <a:rPr lang="en-GB" sz="4000" b="1" u="sng" dirty="0"/>
              <a:t>The Longbow</a:t>
            </a:r>
          </a:p>
        </p:txBody>
      </p:sp>
      <p:sp>
        <p:nvSpPr>
          <p:cNvPr id="9" name="Content Placeholder 8">
            <a:extLst>
              <a:ext uri="{FF2B5EF4-FFF2-40B4-BE49-F238E27FC236}">
                <a16:creationId xmlns:a16="http://schemas.microsoft.com/office/drawing/2014/main" id="{FE0EC4C7-6A31-97F6-53A9-C35C2E76BAB8}"/>
              </a:ext>
            </a:extLst>
          </p:cNvPr>
          <p:cNvSpPr>
            <a:spLocks noGrp="1"/>
          </p:cNvSpPr>
          <p:nvPr>
            <p:ph idx="1"/>
          </p:nvPr>
        </p:nvSpPr>
        <p:spPr>
          <a:xfrm>
            <a:off x="7757024" y="1362073"/>
            <a:ext cx="3822189" cy="3742762"/>
          </a:xfrm>
        </p:spPr>
        <p:txBody>
          <a:bodyPr>
            <a:normAutofit/>
          </a:bodyPr>
          <a:lstStyle/>
          <a:p>
            <a:r>
              <a:rPr lang="en-US" sz="2000" dirty="0"/>
              <a:t>Measured between 1.5 – 1.8 M</a:t>
            </a:r>
          </a:p>
          <a:p>
            <a:r>
              <a:rPr lang="en-US" sz="2000" dirty="0"/>
              <a:t>Made from yew and strung from hemp</a:t>
            </a:r>
          </a:p>
          <a:p>
            <a:r>
              <a:rPr lang="en-US" sz="2000" dirty="0"/>
              <a:t>Fired effectively from </a:t>
            </a:r>
            <a:r>
              <a:rPr lang="en-US" sz="2000"/>
              <a:t>250 yards</a:t>
            </a:r>
          </a:p>
          <a:p>
            <a:endParaRPr lang="en-US" sz="2000" dirty="0"/>
          </a:p>
        </p:txBody>
      </p:sp>
      <p:pic>
        <p:nvPicPr>
          <p:cNvPr id="4" name="Picture 3">
            <a:extLst>
              <a:ext uri="{FF2B5EF4-FFF2-40B4-BE49-F238E27FC236}">
                <a16:creationId xmlns:a16="http://schemas.microsoft.com/office/drawing/2014/main" id="{183B4274-66D1-E242-5BAB-0F3C6710B4A6}"/>
              </a:ext>
            </a:extLst>
          </p:cNvPr>
          <p:cNvPicPr>
            <a:picLocks noChangeAspect="1"/>
          </p:cNvPicPr>
          <p:nvPr/>
        </p:nvPicPr>
        <p:blipFill>
          <a:blip r:embed="rId4"/>
          <a:stretch>
            <a:fillRect/>
          </a:stretch>
        </p:blipFill>
        <p:spPr>
          <a:xfrm rot="5400000">
            <a:off x="8070837" y="3525273"/>
            <a:ext cx="3333750" cy="2158409"/>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spTree>
    <p:extLst>
      <p:ext uri="{BB962C8B-B14F-4D97-AF65-F5344CB8AC3E}">
        <p14:creationId xmlns:p14="http://schemas.microsoft.com/office/powerpoint/2010/main" val="3594958134"/>
      </p:ext>
    </p:extLst>
  </p:cSld>
  <p:clrMapOvr>
    <a:masterClrMapping/>
  </p:clrMapOvr>
  <p:transition spd="med">
    <p:pull/>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096B35-6EDA-43CD-E0BF-C4F09D00306B}"/>
              </a:ext>
            </a:extLst>
          </p:cNvPr>
          <p:cNvSpPr>
            <a:spLocks noGrp="1"/>
          </p:cNvSpPr>
          <p:nvPr>
            <p:ph type="title"/>
          </p:nvPr>
        </p:nvSpPr>
        <p:spPr>
          <a:xfrm>
            <a:off x="7018020" y="160966"/>
            <a:ext cx="3284220" cy="764861"/>
          </a:xfrm>
        </p:spPr>
        <p:txBody>
          <a:bodyPr/>
          <a:lstStyle/>
          <a:p>
            <a:pPr algn="ctr"/>
            <a:r>
              <a:rPr lang="en-GB" b="1" u="sng" dirty="0"/>
              <a:t>Bodkin Arrow</a:t>
            </a:r>
          </a:p>
        </p:txBody>
      </p:sp>
      <p:sp>
        <p:nvSpPr>
          <p:cNvPr id="6" name="Content Placeholder 5">
            <a:extLst>
              <a:ext uri="{FF2B5EF4-FFF2-40B4-BE49-F238E27FC236}">
                <a16:creationId xmlns:a16="http://schemas.microsoft.com/office/drawing/2014/main" id="{02314917-51B4-94B6-4ECF-3CEB58F8D568}"/>
              </a:ext>
            </a:extLst>
          </p:cNvPr>
          <p:cNvSpPr>
            <a:spLocks noGrp="1"/>
          </p:cNvSpPr>
          <p:nvPr>
            <p:ph idx="1"/>
          </p:nvPr>
        </p:nvSpPr>
        <p:spPr>
          <a:xfrm>
            <a:off x="6278880" y="925827"/>
            <a:ext cx="5257800" cy="2689225"/>
          </a:xfrm>
        </p:spPr>
        <p:txBody>
          <a:bodyPr/>
          <a:lstStyle/>
          <a:p>
            <a:r>
              <a:rPr lang="en-GB" dirty="0"/>
              <a:t>Arrowhead used during the middle ages.</a:t>
            </a:r>
          </a:p>
          <a:p>
            <a:r>
              <a:rPr lang="en-GB" dirty="0"/>
              <a:t>Bodkin arrows complemented traditional broadhead arrows</a:t>
            </a:r>
          </a:p>
          <a:p>
            <a:r>
              <a:rPr lang="en-GB" dirty="0"/>
              <a:t>Bodkin arrow was designed to defeat armour</a:t>
            </a:r>
          </a:p>
          <a:p>
            <a:endParaRPr lang="en-GB" dirty="0"/>
          </a:p>
          <a:p>
            <a:endParaRPr lang="en-GB" dirty="0"/>
          </a:p>
        </p:txBody>
      </p:sp>
      <p:pic>
        <p:nvPicPr>
          <p:cNvPr id="7" name="Picture 6">
            <a:extLst>
              <a:ext uri="{FF2B5EF4-FFF2-40B4-BE49-F238E27FC236}">
                <a16:creationId xmlns:a16="http://schemas.microsoft.com/office/drawing/2014/main" id="{5B540FE7-BACD-AB76-5F56-FE6DA342250E}"/>
              </a:ext>
            </a:extLst>
          </p:cNvPr>
          <p:cNvPicPr>
            <a:picLocks noChangeAspect="1"/>
          </p:cNvPicPr>
          <p:nvPr/>
        </p:nvPicPr>
        <p:blipFill>
          <a:blip r:embed="rId3"/>
          <a:stretch>
            <a:fillRect/>
          </a:stretch>
        </p:blipFill>
        <p:spPr>
          <a:xfrm rot="-5400000">
            <a:off x="-407354" y="1653222"/>
            <a:ext cx="5569589" cy="4114800"/>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pic>
        <p:nvPicPr>
          <p:cNvPr id="8" name="Picture 7">
            <a:extLst>
              <a:ext uri="{FF2B5EF4-FFF2-40B4-BE49-F238E27FC236}">
                <a16:creationId xmlns:a16="http://schemas.microsoft.com/office/drawing/2014/main" id="{848C350C-2876-6151-0BD6-396117FF1CE8}"/>
              </a:ext>
            </a:extLst>
          </p:cNvPr>
          <p:cNvPicPr>
            <a:picLocks noChangeAspect="1"/>
          </p:cNvPicPr>
          <p:nvPr/>
        </p:nvPicPr>
        <p:blipFill>
          <a:blip r:embed="rId4"/>
          <a:stretch>
            <a:fillRect/>
          </a:stretch>
        </p:blipFill>
        <p:spPr>
          <a:xfrm>
            <a:off x="5966460" y="3806190"/>
            <a:ext cx="5570220" cy="2689225"/>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spTree>
    <p:extLst>
      <p:ext uri="{BB962C8B-B14F-4D97-AF65-F5344CB8AC3E}">
        <p14:creationId xmlns:p14="http://schemas.microsoft.com/office/powerpoint/2010/main" val="2282870173"/>
      </p:ext>
    </p:extLst>
  </p:cSld>
  <p:clrMapOvr>
    <a:masterClrMapping/>
  </p:clrMapOvr>
  <p:transition spd="med">
    <p:pull/>
  </p:transition>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8"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Exploding arrow on the breastplate">
            <a:extLst>
              <a:ext uri="{FF2B5EF4-FFF2-40B4-BE49-F238E27FC236}">
                <a16:creationId xmlns:a16="http://schemas.microsoft.com/office/drawing/2014/main" id="{ECB5A0DE-AE21-D4DF-D1F5-311EA6DAA7D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42060" r="7998"/>
          <a:stretch/>
        </p:blipFill>
        <p:spPr bwMode="auto">
          <a:xfrm>
            <a:off x="6301989" y="301722"/>
            <a:ext cx="5553203" cy="6254556"/>
          </a:xfrm>
          <a:prstGeom prst="rect">
            <a:avLst/>
          </a:prstGeom>
          <a:noFill/>
          <a:scene3d>
            <a:camera prst="orthographicFront"/>
            <a:lightRig rig="threePt" dir="t"/>
          </a:scene3d>
          <a:sp3d>
            <a:bevelT/>
          </a:sp3d>
          <a:extLst>
            <a:ext uri="{909E8E84-426E-40DD-AFC4-6F175D3DCCD1}">
              <a14:hiddenFill xmlns:a14="http://schemas.microsoft.com/office/drawing/2010/main">
                <a:solidFill>
                  <a:srgbClr val="FFFFFF"/>
                </a:solidFill>
              </a14:hiddenFill>
            </a:ext>
          </a:extLst>
        </p:spPr>
      </p:pic>
      <p:sp useBgFill="1">
        <p:nvSpPr>
          <p:cNvPr id="1039" name="Rectangle 1038">
            <a:extLst>
              <a:ext uri="{FF2B5EF4-FFF2-40B4-BE49-F238E27FC236}">
                <a16:creationId xmlns:a16="http://schemas.microsoft.com/office/drawing/2014/main" id="{59B296B9-C5A5-4E4F-9B60-C907B5F146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37" name="Rectangle 1036">
            <a:extLst>
              <a:ext uri="{FF2B5EF4-FFF2-40B4-BE49-F238E27FC236}">
                <a16:creationId xmlns:a16="http://schemas.microsoft.com/office/drawing/2014/main" id="{D0300FD3-5AF1-6305-15FA-907807267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2285995"/>
          </a:xfrm>
          <a:prstGeom prst="rect">
            <a:avLst/>
          </a:prstGeom>
          <a:ln>
            <a:noFill/>
          </a:ln>
          <a:effectLst>
            <a:outerShdw blurRad="254000" dist="127000" dir="546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ABDA614-CAF4-75AD-37D4-502B1A5A0808}"/>
              </a:ext>
            </a:extLst>
          </p:cNvPr>
          <p:cNvSpPr>
            <a:spLocks noGrp="1"/>
          </p:cNvSpPr>
          <p:nvPr>
            <p:ph type="title"/>
          </p:nvPr>
        </p:nvSpPr>
        <p:spPr>
          <a:xfrm>
            <a:off x="761801" y="328512"/>
            <a:ext cx="4778387" cy="1628970"/>
          </a:xfrm>
        </p:spPr>
        <p:txBody>
          <a:bodyPr anchor="ctr">
            <a:normAutofit/>
          </a:bodyPr>
          <a:lstStyle/>
          <a:p>
            <a:pPr algn="ctr"/>
            <a:r>
              <a:rPr lang="en-GB" sz="6600" b="1" u="sng" dirty="0"/>
              <a:t>Armour</a:t>
            </a:r>
          </a:p>
        </p:txBody>
      </p:sp>
      <p:sp>
        <p:nvSpPr>
          <p:cNvPr id="1040" name="Content Placeholder 1029">
            <a:extLst>
              <a:ext uri="{FF2B5EF4-FFF2-40B4-BE49-F238E27FC236}">
                <a16:creationId xmlns:a16="http://schemas.microsoft.com/office/drawing/2014/main" id="{A0F90489-2A10-FE56-88ED-884D52C12EBC}"/>
              </a:ext>
            </a:extLst>
          </p:cNvPr>
          <p:cNvSpPr>
            <a:spLocks noGrp="1"/>
          </p:cNvSpPr>
          <p:nvPr>
            <p:ph idx="1"/>
          </p:nvPr>
        </p:nvSpPr>
        <p:spPr>
          <a:xfrm>
            <a:off x="336808" y="2285995"/>
            <a:ext cx="5628373" cy="4402904"/>
          </a:xfrm>
        </p:spPr>
        <p:txBody>
          <a:bodyPr anchor="ctr">
            <a:normAutofit/>
          </a:bodyPr>
          <a:lstStyle/>
          <a:p>
            <a:r>
              <a:rPr lang="en-US" sz="3600" dirty="0"/>
              <a:t>French had heavily </a:t>
            </a:r>
            <a:r>
              <a:rPr lang="en-US" sz="3600" dirty="0" err="1"/>
              <a:t>armoured</a:t>
            </a:r>
            <a:r>
              <a:rPr lang="en-US" sz="3600" dirty="0"/>
              <a:t> knights.</a:t>
            </a:r>
          </a:p>
          <a:p>
            <a:r>
              <a:rPr lang="en-GB" sz="3600" dirty="0"/>
              <a:t>Armour plate ranging from bloomery wrought iron to hardened bloomery steel.</a:t>
            </a:r>
            <a:endParaRPr lang="en-US" sz="3600" dirty="0"/>
          </a:p>
          <a:p>
            <a:r>
              <a:rPr lang="en-US" sz="3600" dirty="0"/>
              <a:t>French wore a </a:t>
            </a:r>
            <a:r>
              <a:rPr lang="en-US" sz="3600" dirty="0" err="1"/>
              <a:t>Joupon</a:t>
            </a:r>
            <a:r>
              <a:rPr lang="en-US" sz="3600" dirty="0"/>
              <a:t>.</a:t>
            </a:r>
          </a:p>
          <a:p>
            <a:endParaRPr lang="en-US" sz="2000" dirty="0"/>
          </a:p>
        </p:txBody>
      </p:sp>
    </p:spTree>
    <p:extLst>
      <p:ext uri="{BB962C8B-B14F-4D97-AF65-F5344CB8AC3E}">
        <p14:creationId xmlns:p14="http://schemas.microsoft.com/office/powerpoint/2010/main" val="3620661838"/>
      </p:ext>
    </p:extLst>
  </p:cSld>
  <p:clrMapOvr>
    <a:masterClrMapping/>
  </p:clrMapOvr>
  <p:transition spd="med">
    <p:pull/>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F72B10-A33F-46FC-6C4A-D27D8640EF61}"/>
              </a:ext>
            </a:extLst>
          </p:cNvPr>
          <p:cNvSpPr>
            <a:spLocks noGrp="1"/>
          </p:cNvSpPr>
          <p:nvPr>
            <p:ph type="title"/>
          </p:nvPr>
        </p:nvSpPr>
        <p:spPr>
          <a:xfrm>
            <a:off x="1151810" y="388207"/>
            <a:ext cx="10515600" cy="1325563"/>
          </a:xfrm>
        </p:spPr>
        <p:txBody>
          <a:bodyPr/>
          <a:lstStyle/>
          <a:p>
            <a:r>
              <a:rPr lang="en-GB" b="1" u="sng" dirty="0"/>
              <a:t>Could the Bodkin Arrow puncture armour?</a:t>
            </a:r>
          </a:p>
        </p:txBody>
      </p:sp>
      <p:graphicFrame>
        <p:nvGraphicFramePr>
          <p:cNvPr id="12" name="Content Placeholder 11">
            <a:extLst>
              <a:ext uri="{FF2B5EF4-FFF2-40B4-BE49-F238E27FC236}">
                <a16:creationId xmlns:a16="http://schemas.microsoft.com/office/drawing/2014/main" id="{C856D7A6-C4FE-66CE-C0F3-A99B02963F43}"/>
              </a:ext>
            </a:extLst>
          </p:cNvPr>
          <p:cNvGraphicFramePr>
            <a:graphicFrameLocks noGrp="1"/>
          </p:cNvGraphicFramePr>
          <p:nvPr>
            <p:ph idx="1"/>
            <p:extLst>
              <p:ext uri="{D42A27DB-BD31-4B8C-83A1-F6EECF244321}">
                <p14:modId xmlns:p14="http://schemas.microsoft.com/office/powerpoint/2010/main" val="528346755"/>
              </p:ext>
            </p:extLst>
          </p:nvPr>
        </p:nvGraphicFramePr>
        <p:xfrm>
          <a:off x="838200" y="1888936"/>
          <a:ext cx="4263656" cy="3714687"/>
        </p:xfrm>
        <a:graphic>
          <a:graphicData uri="http://schemas.openxmlformats.org/drawingml/2006/table">
            <a:tbl>
              <a:tblPr firstRow="1" firstCol="1" bandRow="1">
                <a:tableStyleId>{5C22544A-7EE6-4342-B048-85BDC9FD1C3A}</a:tableStyleId>
              </a:tblPr>
              <a:tblGrid>
                <a:gridCol w="2416000">
                  <a:extLst>
                    <a:ext uri="{9D8B030D-6E8A-4147-A177-3AD203B41FA5}">
                      <a16:colId xmlns:a16="http://schemas.microsoft.com/office/drawing/2014/main" val="1055422478"/>
                    </a:ext>
                  </a:extLst>
                </a:gridCol>
                <a:gridCol w="1847656">
                  <a:extLst>
                    <a:ext uri="{9D8B030D-6E8A-4147-A177-3AD203B41FA5}">
                      <a16:colId xmlns:a16="http://schemas.microsoft.com/office/drawing/2014/main" val="1586031652"/>
                    </a:ext>
                  </a:extLst>
                </a:gridCol>
              </a:tblGrid>
              <a:tr h="349364">
                <a:tc>
                  <a:txBody>
                    <a:bodyPr/>
                    <a:lstStyle/>
                    <a:p>
                      <a:pPr algn="ctr">
                        <a:lnSpc>
                          <a:spcPct val="107000"/>
                        </a:lnSpc>
                        <a:spcAft>
                          <a:spcPts val="800"/>
                        </a:spcAft>
                      </a:pPr>
                      <a:r>
                        <a:rPr lang="en-GB" sz="1400" kern="0" dirty="0">
                          <a:solidFill>
                            <a:schemeClr val="bg1"/>
                          </a:solidFill>
                          <a:effectLst/>
                        </a:rPr>
                        <a:t>Type of Ordnance</a:t>
                      </a:r>
                      <a:endParaRPr lang="en-GB" sz="1400" kern="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2"/>
                    </a:solidFill>
                  </a:tcPr>
                </a:tc>
                <a:tc>
                  <a:txBody>
                    <a:bodyPr/>
                    <a:lstStyle/>
                    <a:p>
                      <a:pPr algn="ctr">
                        <a:lnSpc>
                          <a:spcPct val="107000"/>
                        </a:lnSpc>
                        <a:spcAft>
                          <a:spcPts val="800"/>
                        </a:spcAft>
                      </a:pPr>
                      <a:r>
                        <a:rPr lang="en-GB" sz="1400" b="0" kern="0" dirty="0">
                          <a:solidFill>
                            <a:schemeClr val="tx1"/>
                          </a:solidFill>
                          <a:effectLst/>
                        </a:rPr>
                        <a:t>Bodkin Arrow</a:t>
                      </a:r>
                      <a:endParaRPr lang="en-GB" sz="1400" b="0" kern="1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2914268617"/>
                  </a:ext>
                </a:extLst>
              </a:tr>
              <a:tr h="332160">
                <a:tc>
                  <a:txBody>
                    <a:bodyPr/>
                    <a:lstStyle/>
                    <a:p>
                      <a:pPr algn="ctr">
                        <a:lnSpc>
                          <a:spcPct val="107000"/>
                        </a:lnSpc>
                        <a:spcAft>
                          <a:spcPts val="800"/>
                        </a:spcAft>
                      </a:pPr>
                      <a:r>
                        <a:rPr lang="en-GB" sz="1400" kern="0" dirty="0">
                          <a:solidFill>
                            <a:schemeClr val="bg1"/>
                          </a:solidFill>
                          <a:effectLst/>
                        </a:rPr>
                        <a:t>Delivery System</a:t>
                      </a:r>
                      <a:endParaRPr lang="en-GB" sz="1400" kern="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2"/>
                    </a:solidFill>
                  </a:tcPr>
                </a:tc>
                <a:tc>
                  <a:txBody>
                    <a:bodyPr/>
                    <a:lstStyle/>
                    <a:p>
                      <a:pPr algn="ctr">
                        <a:lnSpc>
                          <a:spcPct val="107000"/>
                        </a:lnSpc>
                        <a:spcAft>
                          <a:spcPts val="800"/>
                        </a:spcAft>
                      </a:pPr>
                      <a:r>
                        <a:rPr lang="en-GB" sz="1400" kern="0" dirty="0">
                          <a:solidFill>
                            <a:schemeClr val="tx1"/>
                          </a:solidFill>
                          <a:effectLst/>
                        </a:rPr>
                        <a:t>Longbow</a:t>
                      </a:r>
                      <a:endParaRPr lang="en-GB" sz="1400" kern="1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2307490486"/>
                  </a:ext>
                </a:extLst>
              </a:tr>
              <a:tr h="398489">
                <a:tc>
                  <a:txBody>
                    <a:bodyPr/>
                    <a:lstStyle/>
                    <a:p>
                      <a:pPr algn="ctr">
                        <a:lnSpc>
                          <a:spcPct val="107000"/>
                        </a:lnSpc>
                        <a:spcAft>
                          <a:spcPts val="800"/>
                        </a:spcAft>
                      </a:pPr>
                      <a:r>
                        <a:rPr lang="en-GB" sz="1400" kern="0" dirty="0">
                          <a:solidFill>
                            <a:schemeClr val="bg1"/>
                          </a:solidFill>
                          <a:effectLst/>
                        </a:rPr>
                        <a:t>Length of ordnance (w/o bodkin)</a:t>
                      </a:r>
                      <a:endParaRPr lang="en-GB" sz="1400" kern="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2"/>
                    </a:solidFill>
                  </a:tcPr>
                </a:tc>
                <a:tc>
                  <a:txBody>
                    <a:bodyPr/>
                    <a:lstStyle/>
                    <a:p>
                      <a:pPr algn="ctr">
                        <a:lnSpc>
                          <a:spcPct val="107000"/>
                        </a:lnSpc>
                        <a:spcAft>
                          <a:spcPts val="800"/>
                        </a:spcAft>
                      </a:pPr>
                      <a:r>
                        <a:rPr lang="en-GB" sz="1400" kern="0">
                          <a:solidFill>
                            <a:schemeClr val="tx1"/>
                          </a:solidFill>
                          <a:effectLst/>
                        </a:rPr>
                        <a:t>583.5mm / 58.35cm</a:t>
                      </a:r>
                      <a:endParaRPr lang="en-GB" sz="1400" kern="1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359782482"/>
                  </a:ext>
                </a:extLst>
              </a:tr>
              <a:tr h="332160">
                <a:tc>
                  <a:txBody>
                    <a:bodyPr/>
                    <a:lstStyle/>
                    <a:p>
                      <a:pPr algn="ctr">
                        <a:lnSpc>
                          <a:spcPct val="107000"/>
                        </a:lnSpc>
                        <a:spcAft>
                          <a:spcPts val="800"/>
                        </a:spcAft>
                      </a:pPr>
                      <a:r>
                        <a:rPr lang="en-GB" sz="1400" kern="0" dirty="0">
                          <a:solidFill>
                            <a:schemeClr val="bg1"/>
                          </a:solidFill>
                          <a:effectLst/>
                        </a:rPr>
                        <a:t>Length of Bodkin</a:t>
                      </a:r>
                      <a:endParaRPr lang="en-GB" sz="1400" kern="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2"/>
                    </a:solidFill>
                  </a:tcPr>
                </a:tc>
                <a:tc>
                  <a:txBody>
                    <a:bodyPr/>
                    <a:lstStyle/>
                    <a:p>
                      <a:pPr algn="ctr">
                        <a:lnSpc>
                          <a:spcPct val="107000"/>
                        </a:lnSpc>
                        <a:spcAft>
                          <a:spcPts val="800"/>
                        </a:spcAft>
                      </a:pPr>
                      <a:r>
                        <a:rPr lang="en-GB" sz="1400" kern="0">
                          <a:solidFill>
                            <a:schemeClr val="tx1"/>
                          </a:solidFill>
                          <a:effectLst/>
                        </a:rPr>
                        <a:t>115mm / 11.5cm</a:t>
                      </a:r>
                      <a:endParaRPr lang="en-GB" sz="1400" kern="1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2084346555"/>
                  </a:ext>
                </a:extLst>
              </a:tr>
              <a:tr h="398489">
                <a:tc>
                  <a:txBody>
                    <a:bodyPr/>
                    <a:lstStyle/>
                    <a:p>
                      <a:pPr algn="ctr">
                        <a:lnSpc>
                          <a:spcPct val="107000"/>
                        </a:lnSpc>
                        <a:spcAft>
                          <a:spcPts val="800"/>
                        </a:spcAft>
                      </a:pPr>
                      <a:r>
                        <a:rPr lang="en-GB" sz="1400" kern="0" dirty="0">
                          <a:solidFill>
                            <a:schemeClr val="bg1"/>
                          </a:solidFill>
                          <a:effectLst/>
                        </a:rPr>
                        <a:t>         Mass of Arrow	</a:t>
                      </a:r>
                      <a:endParaRPr lang="en-GB" sz="1400" kern="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2"/>
                    </a:solidFill>
                  </a:tcPr>
                </a:tc>
                <a:tc>
                  <a:txBody>
                    <a:bodyPr/>
                    <a:lstStyle/>
                    <a:p>
                      <a:pPr algn="ctr">
                        <a:lnSpc>
                          <a:spcPct val="107000"/>
                        </a:lnSpc>
                        <a:spcAft>
                          <a:spcPts val="800"/>
                        </a:spcAft>
                      </a:pPr>
                      <a:r>
                        <a:rPr lang="en-GB" sz="1400" kern="0">
                          <a:solidFill>
                            <a:schemeClr val="tx1"/>
                          </a:solidFill>
                          <a:effectLst/>
                        </a:rPr>
                        <a:t>Arrow 0.116kg (1800 grains)</a:t>
                      </a:r>
                      <a:endParaRPr lang="en-GB" sz="1400" kern="1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2486412518"/>
                  </a:ext>
                </a:extLst>
              </a:tr>
              <a:tr h="1808065">
                <a:tc>
                  <a:txBody>
                    <a:bodyPr/>
                    <a:lstStyle/>
                    <a:p>
                      <a:pPr algn="ctr">
                        <a:lnSpc>
                          <a:spcPct val="107000"/>
                        </a:lnSpc>
                        <a:spcAft>
                          <a:spcPts val="800"/>
                        </a:spcAft>
                      </a:pPr>
                      <a:r>
                        <a:rPr lang="en-GB" sz="1400" kern="100" dirty="0">
                          <a:solidFill>
                            <a:schemeClr val="bg1"/>
                          </a:solidFill>
                          <a:effectLst/>
                        </a:rPr>
                        <a:t>Velocity of system at impact (100m)</a:t>
                      </a:r>
                      <a:endParaRPr lang="en-GB" sz="1400" kern="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2"/>
                    </a:solidFill>
                  </a:tcPr>
                </a:tc>
                <a:tc>
                  <a:txBody>
                    <a:bodyPr/>
                    <a:lstStyle/>
                    <a:p>
                      <a:pPr algn="ctr">
                        <a:lnSpc>
                          <a:spcPct val="107000"/>
                        </a:lnSpc>
                        <a:spcAft>
                          <a:spcPts val="800"/>
                        </a:spcAft>
                      </a:pPr>
                      <a:r>
                        <a:rPr lang="en-GB" sz="1400" kern="100" dirty="0">
                          <a:solidFill>
                            <a:schemeClr val="tx1"/>
                          </a:solidFill>
                          <a:effectLst/>
                        </a:rPr>
                        <a:t>Arrow 53.34ms</a:t>
                      </a:r>
                      <a:r>
                        <a:rPr lang="en-GB" sz="1400" kern="100" baseline="30000" dirty="0">
                          <a:solidFill>
                            <a:schemeClr val="tx1"/>
                          </a:solidFill>
                          <a:effectLst/>
                        </a:rPr>
                        <a:t>-1</a:t>
                      </a:r>
                      <a:endParaRPr lang="en-GB" sz="1400" kern="100" dirty="0">
                        <a:solidFill>
                          <a:schemeClr val="tx1"/>
                        </a:solidFill>
                        <a:effectLst/>
                      </a:endParaRPr>
                    </a:p>
                    <a:p>
                      <a:pPr algn="ctr">
                        <a:lnSpc>
                          <a:spcPct val="107000"/>
                        </a:lnSpc>
                        <a:spcAft>
                          <a:spcPts val="800"/>
                        </a:spcAft>
                      </a:pPr>
                      <a:r>
                        <a:rPr lang="en-GB" sz="1400" kern="100" dirty="0">
                          <a:solidFill>
                            <a:schemeClr val="tx1"/>
                          </a:solidFill>
                          <a:effectLst/>
                        </a:rPr>
                        <a:t>Knight on horseback (8.95ms</a:t>
                      </a:r>
                      <a:r>
                        <a:rPr lang="en-GB" sz="1400" kern="100" baseline="30000" dirty="0">
                          <a:solidFill>
                            <a:schemeClr val="tx1"/>
                          </a:solidFill>
                          <a:effectLst/>
                        </a:rPr>
                        <a:t>-1</a:t>
                      </a:r>
                      <a:r>
                        <a:rPr lang="en-GB" sz="1400" kern="100" dirty="0">
                          <a:solidFill>
                            <a:schemeClr val="tx1"/>
                          </a:solidFill>
                          <a:effectLst/>
                        </a:rPr>
                        <a:t>)</a:t>
                      </a:r>
                    </a:p>
                    <a:p>
                      <a:pPr algn="ctr">
                        <a:lnSpc>
                          <a:spcPct val="107000"/>
                        </a:lnSpc>
                        <a:spcAft>
                          <a:spcPts val="800"/>
                        </a:spcAft>
                      </a:pPr>
                      <a:r>
                        <a:rPr lang="en-GB" sz="1400" kern="100" dirty="0">
                          <a:solidFill>
                            <a:schemeClr val="tx1"/>
                          </a:solidFill>
                          <a:effectLst/>
                        </a:rPr>
                        <a:t>Foot soldier (0.9ms</a:t>
                      </a:r>
                      <a:r>
                        <a:rPr lang="en-GB" sz="1400" kern="100" baseline="30000" dirty="0">
                          <a:solidFill>
                            <a:schemeClr val="tx1"/>
                          </a:solidFill>
                          <a:effectLst/>
                        </a:rPr>
                        <a:t>-1</a:t>
                      </a:r>
                      <a:r>
                        <a:rPr lang="en-GB" sz="1400" kern="100" dirty="0">
                          <a:solidFill>
                            <a:schemeClr val="tx1"/>
                          </a:solidFill>
                          <a:effectLst/>
                        </a:rPr>
                        <a:t>)</a:t>
                      </a:r>
                      <a:endParaRPr lang="en-GB" sz="1400" kern="1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2145517746"/>
                  </a:ext>
                </a:extLst>
              </a:tr>
            </a:tbl>
          </a:graphicData>
        </a:graphic>
      </p:graphicFrame>
      <p:pic>
        <p:nvPicPr>
          <p:cNvPr id="13" name="Picture 12">
            <a:extLst>
              <a:ext uri="{FF2B5EF4-FFF2-40B4-BE49-F238E27FC236}">
                <a16:creationId xmlns:a16="http://schemas.microsoft.com/office/drawing/2014/main" id="{970C9F60-17B6-E459-02CB-64FFB95E6416}"/>
              </a:ext>
            </a:extLst>
          </p:cNvPr>
          <p:cNvPicPr>
            <a:picLocks noChangeAspect="1"/>
          </p:cNvPicPr>
          <p:nvPr/>
        </p:nvPicPr>
        <p:blipFill>
          <a:blip r:embed="rId3"/>
          <a:stretch>
            <a:fillRect/>
          </a:stretch>
        </p:blipFill>
        <p:spPr>
          <a:xfrm>
            <a:off x="6409610" y="4169712"/>
            <a:ext cx="4263656" cy="2300081"/>
          </a:xfrm>
          <a:prstGeom prst="rect">
            <a:avLst/>
          </a:prstGeom>
          <a:noFill/>
          <a:ln>
            <a:solidFill>
              <a:schemeClr val="accent1"/>
            </a:solidFill>
          </a:ln>
          <a:effectLst>
            <a:softEdge rad="12700"/>
          </a:effectLst>
        </p:spPr>
      </p:pic>
      <p:sp>
        <p:nvSpPr>
          <p:cNvPr id="14" name="TextBox 13">
            <a:extLst>
              <a:ext uri="{FF2B5EF4-FFF2-40B4-BE49-F238E27FC236}">
                <a16:creationId xmlns:a16="http://schemas.microsoft.com/office/drawing/2014/main" id="{A7431CF4-C022-95E1-A8FE-924B0E19A40E}"/>
              </a:ext>
            </a:extLst>
          </p:cNvPr>
          <p:cNvSpPr txBox="1"/>
          <p:nvPr/>
        </p:nvSpPr>
        <p:spPr>
          <a:xfrm>
            <a:off x="7343126" y="3908102"/>
            <a:ext cx="2396618" cy="523220"/>
          </a:xfrm>
          <a:prstGeom prst="rect">
            <a:avLst/>
          </a:prstGeom>
          <a:noFill/>
        </p:spPr>
        <p:txBody>
          <a:bodyPr wrap="none" rtlCol="0">
            <a:spAutoFit/>
          </a:bodyPr>
          <a:lstStyle/>
          <a:p>
            <a:r>
              <a:rPr lang="en-GB" sz="2800" b="1" u="sng" dirty="0"/>
              <a:t>Krupp Formula</a:t>
            </a:r>
          </a:p>
        </p:txBody>
      </p:sp>
      <p:graphicFrame>
        <p:nvGraphicFramePr>
          <p:cNvPr id="15" name="Table 14">
            <a:extLst>
              <a:ext uri="{FF2B5EF4-FFF2-40B4-BE49-F238E27FC236}">
                <a16:creationId xmlns:a16="http://schemas.microsoft.com/office/drawing/2014/main" id="{A2662D7E-9CE5-ECB3-8789-50A2D90F951E}"/>
              </a:ext>
            </a:extLst>
          </p:cNvPr>
          <p:cNvGraphicFramePr>
            <a:graphicFrameLocks noGrp="1"/>
          </p:cNvGraphicFramePr>
          <p:nvPr>
            <p:extLst>
              <p:ext uri="{D42A27DB-BD31-4B8C-83A1-F6EECF244321}">
                <p14:modId xmlns:p14="http://schemas.microsoft.com/office/powerpoint/2010/main" val="264795017"/>
              </p:ext>
            </p:extLst>
          </p:nvPr>
        </p:nvGraphicFramePr>
        <p:xfrm>
          <a:off x="838200" y="5618991"/>
          <a:ext cx="4263656" cy="343398"/>
        </p:xfrm>
        <a:graphic>
          <a:graphicData uri="http://schemas.openxmlformats.org/drawingml/2006/table">
            <a:tbl>
              <a:tblPr firstRow="1" firstCol="1" bandRow="1"/>
              <a:tblGrid>
                <a:gridCol w="2414116">
                  <a:extLst>
                    <a:ext uri="{9D8B030D-6E8A-4147-A177-3AD203B41FA5}">
                      <a16:colId xmlns:a16="http://schemas.microsoft.com/office/drawing/2014/main" val="3257787863"/>
                    </a:ext>
                  </a:extLst>
                </a:gridCol>
                <a:gridCol w="1849540">
                  <a:extLst>
                    <a:ext uri="{9D8B030D-6E8A-4147-A177-3AD203B41FA5}">
                      <a16:colId xmlns:a16="http://schemas.microsoft.com/office/drawing/2014/main" val="636283389"/>
                    </a:ext>
                  </a:extLst>
                </a:gridCol>
              </a:tblGrid>
              <a:tr h="343398">
                <a:tc>
                  <a:txBody>
                    <a:bodyPr/>
                    <a:lstStyle/>
                    <a:p>
                      <a:pPr algn="ctr"/>
                      <a:r>
                        <a:rPr lang="en-GB" sz="1400" b="1" dirty="0">
                          <a:solidFill>
                            <a:schemeClr val="bg1"/>
                          </a:solidFill>
                          <a:effectLst/>
                          <a:latin typeface="Calibri" panose="020F0502020204030204" pitchFamily="34" charset="0"/>
                          <a:ea typeface="Times New Roman" panose="02020603050405020304" pitchFamily="18" charset="0"/>
                          <a:cs typeface="Calibri" panose="020F0502020204030204" pitchFamily="34" charset="0"/>
                        </a:rPr>
                        <a:t>Thickness of Plate Armour</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tx2"/>
                    </a:solidFill>
                  </a:tcPr>
                </a:tc>
                <a:tc>
                  <a:txBody>
                    <a:bodyPr/>
                    <a:lstStyle/>
                    <a:p>
                      <a:pPr algn="ctr"/>
                      <a:r>
                        <a:rPr lang="en-GB" sz="1400" dirty="0">
                          <a:effectLst/>
                          <a:latin typeface="Calibri" panose="020F0502020204030204" pitchFamily="34" charset="0"/>
                          <a:ea typeface="Times New Roman" panose="02020603050405020304" pitchFamily="18" charset="0"/>
                          <a:cs typeface="Calibri" panose="020F0502020204030204" pitchFamily="34" charset="0"/>
                        </a:rPr>
                        <a:t>2.5mm – 4mm</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809177338"/>
                  </a:ext>
                </a:extLst>
              </a:tr>
            </a:tbl>
          </a:graphicData>
        </a:graphic>
      </p:graphicFrame>
      <p:sp>
        <p:nvSpPr>
          <p:cNvPr id="3" name="TextBox 2">
            <a:extLst>
              <a:ext uri="{FF2B5EF4-FFF2-40B4-BE49-F238E27FC236}">
                <a16:creationId xmlns:a16="http://schemas.microsoft.com/office/drawing/2014/main" id="{4ABC9B57-1F9F-DDFE-3CC4-A7640BACE639}"/>
              </a:ext>
            </a:extLst>
          </p:cNvPr>
          <p:cNvSpPr txBox="1"/>
          <p:nvPr/>
        </p:nvSpPr>
        <p:spPr>
          <a:xfrm>
            <a:off x="7306964" y="2480076"/>
            <a:ext cx="3219151" cy="1200329"/>
          </a:xfrm>
          <a:prstGeom prst="rect">
            <a:avLst/>
          </a:prstGeom>
          <a:noFill/>
        </p:spPr>
        <p:txBody>
          <a:bodyPr wrap="none" rtlCol="0">
            <a:spAutoFit/>
          </a:bodyPr>
          <a:lstStyle/>
          <a:p>
            <a:r>
              <a:rPr lang="en-GB" sz="2400" dirty="0"/>
              <a:t>KE = 0.5 × m × v²</a:t>
            </a:r>
          </a:p>
          <a:p>
            <a:r>
              <a:rPr lang="en-GB" sz="2400" dirty="0"/>
              <a:t>KE = 0.5 x 0.116 x 53.34²</a:t>
            </a:r>
          </a:p>
          <a:p>
            <a:r>
              <a:rPr lang="en-GB" sz="2400" b="1" dirty="0"/>
              <a:t>KE = 165 J</a:t>
            </a:r>
          </a:p>
        </p:txBody>
      </p:sp>
      <p:sp>
        <p:nvSpPr>
          <p:cNvPr id="4" name="TextBox 3">
            <a:extLst>
              <a:ext uri="{FF2B5EF4-FFF2-40B4-BE49-F238E27FC236}">
                <a16:creationId xmlns:a16="http://schemas.microsoft.com/office/drawing/2014/main" id="{0FD339E7-1BD0-6515-DA9F-BE81DEF05895}"/>
              </a:ext>
            </a:extLst>
          </p:cNvPr>
          <p:cNvSpPr txBox="1"/>
          <p:nvPr/>
        </p:nvSpPr>
        <p:spPr>
          <a:xfrm>
            <a:off x="6735396" y="1737093"/>
            <a:ext cx="3612079" cy="523220"/>
          </a:xfrm>
          <a:prstGeom prst="rect">
            <a:avLst/>
          </a:prstGeom>
          <a:noFill/>
        </p:spPr>
        <p:txBody>
          <a:bodyPr wrap="none" rtlCol="0">
            <a:spAutoFit/>
          </a:bodyPr>
          <a:lstStyle/>
          <a:p>
            <a:r>
              <a:rPr lang="en-GB" sz="2800" b="1" u="sng" dirty="0"/>
              <a:t>Kinetic Energy Formula</a:t>
            </a:r>
          </a:p>
        </p:txBody>
      </p:sp>
    </p:spTree>
    <p:extLst>
      <p:ext uri="{BB962C8B-B14F-4D97-AF65-F5344CB8AC3E}">
        <p14:creationId xmlns:p14="http://schemas.microsoft.com/office/powerpoint/2010/main" val="1834480227"/>
      </p:ext>
    </p:extLst>
  </p:cSld>
  <p:clrMapOvr>
    <a:masterClrMapping/>
  </p:clrMapOvr>
  <p:transition spd="med">
    <p:pull/>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A2CE57-CEF5-AAE2-305D-0ABDC169E56E}"/>
              </a:ext>
            </a:extLst>
          </p:cNvPr>
          <p:cNvSpPr>
            <a:spLocks noGrp="1"/>
          </p:cNvSpPr>
          <p:nvPr>
            <p:ph type="title"/>
          </p:nvPr>
        </p:nvSpPr>
        <p:spPr/>
        <p:txBody>
          <a:bodyPr>
            <a:normAutofit/>
          </a:bodyPr>
          <a:lstStyle/>
          <a:p>
            <a:pPr algn="ctr"/>
            <a:r>
              <a:rPr lang="en-GB" sz="6000" b="1" u="sng" dirty="0"/>
              <a:t>Results</a:t>
            </a:r>
          </a:p>
        </p:txBody>
      </p:sp>
      <p:graphicFrame>
        <p:nvGraphicFramePr>
          <p:cNvPr id="4" name="Table 3">
            <a:extLst>
              <a:ext uri="{FF2B5EF4-FFF2-40B4-BE49-F238E27FC236}">
                <a16:creationId xmlns:a16="http://schemas.microsoft.com/office/drawing/2014/main" id="{CA8BA9FD-D185-C265-09A0-2FCCF68BC628}"/>
              </a:ext>
            </a:extLst>
          </p:cNvPr>
          <p:cNvGraphicFramePr>
            <a:graphicFrameLocks noGrp="1"/>
          </p:cNvGraphicFramePr>
          <p:nvPr>
            <p:extLst>
              <p:ext uri="{D42A27DB-BD31-4B8C-83A1-F6EECF244321}">
                <p14:modId xmlns:p14="http://schemas.microsoft.com/office/powerpoint/2010/main" val="3844594943"/>
              </p:ext>
            </p:extLst>
          </p:nvPr>
        </p:nvGraphicFramePr>
        <p:xfrm>
          <a:off x="3421105" y="1690687"/>
          <a:ext cx="5322062" cy="609600"/>
        </p:xfrm>
        <a:graphic>
          <a:graphicData uri="http://schemas.openxmlformats.org/drawingml/2006/table">
            <a:tbl>
              <a:tblPr firstRow="1" firstCol="1" bandRow="1"/>
              <a:tblGrid>
                <a:gridCol w="3180693">
                  <a:extLst>
                    <a:ext uri="{9D8B030D-6E8A-4147-A177-3AD203B41FA5}">
                      <a16:colId xmlns:a16="http://schemas.microsoft.com/office/drawing/2014/main" val="59334897"/>
                    </a:ext>
                  </a:extLst>
                </a:gridCol>
                <a:gridCol w="2141369">
                  <a:extLst>
                    <a:ext uri="{9D8B030D-6E8A-4147-A177-3AD203B41FA5}">
                      <a16:colId xmlns:a16="http://schemas.microsoft.com/office/drawing/2014/main" val="1116152041"/>
                    </a:ext>
                  </a:extLst>
                </a:gridCol>
              </a:tblGrid>
              <a:tr h="538945">
                <a:tc>
                  <a:txBody>
                    <a:bodyPr/>
                    <a:lstStyle/>
                    <a:p>
                      <a:pPr algn="ctr"/>
                      <a:r>
                        <a:rPr lang="en-GB" sz="2000" b="1" dirty="0">
                          <a:effectLst/>
                          <a:latin typeface="Arial" panose="020B0604020202020204" pitchFamily="34" charset="0"/>
                          <a:ea typeface="Times New Roman" panose="02020603050405020304" pitchFamily="18" charset="0"/>
                        </a:rPr>
                        <a:t>Thickness of Plate Armour</a:t>
                      </a:r>
                      <a:endParaRPr lang="en-GB" sz="2000" b="1" dirty="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r>
                        <a:rPr lang="en-GB" sz="2000" b="1" dirty="0">
                          <a:effectLst/>
                          <a:latin typeface="Arial" panose="020B0604020202020204" pitchFamily="34" charset="0"/>
                          <a:ea typeface="Times New Roman" panose="02020603050405020304" pitchFamily="18" charset="0"/>
                        </a:rPr>
                        <a:t>2.5mm – 4mm</a:t>
                      </a:r>
                      <a:endParaRPr lang="en-GB" sz="2000" b="1" dirty="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271480723"/>
                  </a:ext>
                </a:extLst>
              </a:tr>
            </a:tbl>
          </a:graphicData>
        </a:graphic>
      </p:graphicFrame>
      <p:pic>
        <p:nvPicPr>
          <p:cNvPr id="6" name="Picture 5">
            <a:extLst>
              <a:ext uri="{FF2B5EF4-FFF2-40B4-BE49-F238E27FC236}">
                <a16:creationId xmlns:a16="http://schemas.microsoft.com/office/drawing/2014/main" id="{AE082BBA-314D-0BB4-59B1-2C33F78FB317}"/>
              </a:ext>
            </a:extLst>
          </p:cNvPr>
          <p:cNvPicPr>
            <a:picLocks noChangeAspect="1"/>
          </p:cNvPicPr>
          <p:nvPr/>
        </p:nvPicPr>
        <p:blipFill>
          <a:blip r:embed="rId3"/>
          <a:stretch>
            <a:fillRect/>
          </a:stretch>
        </p:blipFill>
        <p:spPr>
          <a:xfrm>
            <a:off x="1435386" y="3429001"/>
            <a:ext cx="2881424" cy="2179672"/>
          </a:xfrm>
          <a:prstGeom prst="rect">
            <a:avLst/>
          </a:prstGeom>
        </p:spPr>
      </p:pic>
      <p:pic>
        <p:nvPicPr>
          <p:cNvPr id="8" name="Picture 7">
            <a:extLst>
              <a:ext uri="{FF2B5EF4-FFF2-40B4-BE49-F238E27FC236}">
                <a16:creationId xmlns:a16="http://schemas.microsoft.com/office/drawing/2014/main" id="{81E99011-BBC1-2DD4-3C79-0D4B84080634}"/>
              </a:ext>
            </a:extLst>
          </p:cNvPr>
          <p:cNvPicPr>
            <a:picLocks noChangeAspect="1"/>
          </p:cNvPicPr>
          <p:nvPr/>
        </p:nvPicPr>
        <p:blipFill>
          <a:blip r:embed="rId4"/>
          <a:stretch>
            <a:fillRect/>
          </a:stretch>
        </p:blipFill>
        <p:spPr>
          <a:xfrm>
            <a:off x="8058443" y="3429001"/>
            <a:ext cx="3049036" cy="2179672"/>
          </a:xfrm>
          <a:prstGeom prst="rect">
            <a:avLst/>
          </a:prstGeom>
        </p:spPr>
      </p:pic>
      <p:sp>
        <p:nvSpPr>
          <p:cNvPr id="9" name="TextBox 8">
            <a:extLst>
              <a:ext uri="{FF2B5EF4-FFF2-40B4-BE49-F238E27FC236}">
                <a16:creationId xmlns:a16="http://schemas.microsoft.com/office/drawing/2014/main" id="{7B42B5AF-C5AC-C642-1507-162FDDC77A78}"/>
              </a:ext>
            </a:extLst>
          </p:cNvPr>
          <p:cNvSpPr txBox="1"/>
          <p:nvPr/>
        </p:nvSpPr>
        <p:spPr>
          <a:xfrm>
            <a:off x="890843" y="2890759"/>
            <a:ext cx="4305218" cy="461665"/>
          </a:xfrm>
          <a:prstGeom prst="rect">
            <a:avLst/>
          </a:prstGeom>
          <a:noFill/>
        </p:spPr>
        <p:txBody>
          <a:bodyPr wrap="none" rtlCol="0">
            <a:spAutoFit/>
          </a:bodyPr>
          <a:lstStyle/>
          <a:p>
            <a:r>
              <a:rPr lang="en-GB" sz="2400" b="1" u="sng" dirty="0"/>
              <a:t>Arrow hitting a stationary target</a:t>
            </a:r>
          </a:p>
        </p:txBody>
      </p:sp>
      <p:sp>
        <p:nvSpPr>
          <p:cNvPr id="10" name="TextBox 9">
            <a:extLst>
              <a:ext uri="{FF2B5EF4-FFF2-40B4-BE49-F238E27FC236}">
                <a16:creationId xmlns:a16="http://schemas.microsoft.com/office/drawing/2014/main" id="{B87AF987-E1DA-5A39-FB22-90FD4C1F62C7}"/>
              </a:ext>
            </a:extLst>
          </p:cNvPr>
          <p:cNvSpPr txBox="1"/>
          <p:nvPr/>
        </p:nvSpPr>
        <p:spPr>
          <a:xfrm>
            <a:off x="7316249" y="2967334"/>
            <a:ext cx="4533421" cy="461665"/>
          </a:xfrm>
          <a:prstGeom prst="rect">
            <a:avLst/>
          </a:prstGeom>
          <a:noFill/>
        </p:spPr>
        <p:txBody>
          <a:bodyPr wrap="none" rtlCol="0">
            <a:spAutoFit/>
          </a:bodyPr>
          <a:lstStyle/>
          <a:p>
            <a:r>
              <a:rPr lang="en-GB" sz="2400" b="1" u="sng" dirty="0"/>
              <a:t>Arrow hitting knight on horseback</a:t>
            </a:r>
          </a:p>
        </p:txBody>
      </p:sp>
      <p:sp>
        <p:nvSpPr>
          <p:cNvPr id="12" name="TextBox 11">
            <a:extLst>
              <a:ext uri="{FF2B5EF4-FFF2-40B4-BE49-F238E27FC236}">
                <a16:creationId xmlns:a16="http://schemas.microsoft.com/office/drawing/2014/main" id="{760379A3-8AEE-4D57-77CD-18AD94CB4BBC}"/>
              </a:ext>
            </a:extLst>
          </p:cNvPr>
          <p:cNvSpPr txBox="1"/>
          <p:nvPr/>
        </p:nvSpPr>
        <p:spPr>
          <a:xfrm>
            <a:off x="1593555" y="5685250"/>
            <a:ext cx="2565086" cy="461665"/>
          </a:xfrm>
          <a:prstGeom prst="rect">
            <a:avLst/>
          </a:prstGeom>
          <a:noFill/>
        </p:spPr>
        <p:txBody>
          <a:bodyPr wrap="square">
            <a:spAutoFit/>
          </a:bodyPr>
          <a:lstStyle/>
          <a:p>
            <a:r>
              <a:rPr lang="en-GB" sz="2400" b="1" dirty="0"/>
              <a:t>Arrow 53.34ms-1</a:t>
            </a:r>
          </a:p>
        </p:txBody>
      </p:sp>
      <p:sp>
        <p:nvSpPr>
          <p:cNvPr id="14" name="TextBox 13">
            <a:extLst>
              <a:ext uri="{FF2B5EF4-FFF2-40B4-BE49-F238E27FC236}">
                <a16:creationId xmlns:a16="http://schemas.microsoft.com/office/drawing/2014/main" id="{C2534110-5A72-3014-29FA-D066CE15EB36}"/>
              </a:ext>
            </a:extLst>
          </p:cNvPr>
          <p:cNvSpPr txBox="1"/>
          <p:nvPr/>
        </p:nvSpPr>
        <p:spPr>
          <a:xfrm>
            <a:off x="7078182" y="5580086"/>
            <a:ext cx="5009557" cy="1631216"/>
          </a:xfrm>
          <a:prstGeom prst="rect">
            <a:avLst/>
          </a:prstGeom>
          <a:noFill/>
        </p:spPr>
        <p:txBody>
          <a:bodyPr wrap="square">
            <a:spAutoFit/>
          </a:bodyPr>
          <a:lstStyle/>
          <a:p>
            <a:r>
              <a:rPr lang="en-GB" sz="2000" b="1" dirty="0"/>
              <a:t>Arrow 53.34ms-1 +Knight on horseback (8.95ms-1) = Total = 62.29ms-1</a:t>
            </a:r>
          </a:p>
          <a:p>
            <a:r>
              <a:rPr lang="en-GB" sz="2000" b="1" dirty="0"/>
              <a:t> </a:t>
            </a:r>
          </a:p>
          <a:p>
            <a:endParaRPr lang="en-GB" sz="2000" dirty="0"/>
          </a:p>
          <a:p>
            <a:endParaRPr lang="en-GB" sz="2000" dirty="0"/>
          </a:p>
        </p:txBody>
      </p:sp>
    </p:spTree>
    <p:extLst>
      <p:ext uri="{BB962C8B-B14F-4D97-AF65-F5344CB8AC3E}">
        <p14:creationId xmlns:p14="http://schemas.microsoft.com/office/powerpoint/2010/main" val="1044619891"/>
      </p:ext>
    </p:extLst>
  </p:cSld>
  <p:clrMapOvr>
    <a:masterClrMapping/>
  </p:clrMapOvr>
  <p:transition spd="med">
    <p:pull/>
  </p:transition>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6CCA5F87-1D1E-45CB-8D83-FC7EEFAD99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AAAEBBC7-FA68-6001-E5AB-1CD41278D69B}"/>
              </a:ext>
            </a:extLst>
          </p:cNvPr>
          <p:cNvPicPr>
            <a:picLocks noChangeAspect="1"/>
          </p:cNvPicPr>
          <p:nvPr/>
        </p:nvPicPr>
        <p:blipFill rotWithShape="1">
          <a:blip r:embed="rId3"/>
          <a:srcRect l="2694" t="10225" r="-1" b="-1"/>
          <a:stretch/>
        </p:blipFill>
        <p:spPr>
          <a:xfrm>
            <a:off x="533420" y="242950"/>
            <a:ext cx="6995140" cy="6372099"/>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sp>
        <p:nvSpPr>
          <p:cNvPr id="32" name="Rectangle 31">
            <a:extLst>
              <a:ext uri="{FF2B5EF4-FFF2-40B4-BE49-F238E27FC236}">
                <a16:creationId xmlns:a16="http://schemas.microsoft.com/office/drawing/2014/main" id="{7CCFC2C6-6238-4A2F-93DE-2ADF74AF63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711652" y="0"/>
            <a:ext cx="8480347"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14A7628-B037-7FF8-8ACC-EB684AAF4E7F}"/>
              </a:ext>
            </a:extLst>
          </p:cNvPr>
          <p:cNvSpPr>
            <a:spLocks noGrp="1"/>
          </p:cNvSpPr>
          <p:nvPr>
            <p:ph type="title"/>
          </p:nvPr>
        </p:nvSpPr>
        <p:spPr>
          <a:xfrm>
            <a:off x="7848600" y="1122363"/>
            <a:ext cx="4023360" cy="3204134"/>
          </a:xfrm>
        </p:spPr>
        <p:txBody>
          <a:bodyPr vert="horz" lIns="91440" tIns="45720" rIns="91440" bIns="45720" rtlCol="0" anchor="b">
            <a:normAutofit/>
          </a:bodyPr>
          <a:lstStyle/>
          <a:p>
            <a:r>
              <a:rPr lang="en-US" sz="4100" b="1" dirty="0"/>
              <a:t>Was the longbow the deciding Factor for the English Army to win at Agincourt?</a:t>
            </a:r>
          </a:p>
        </p:txBody>
      </p:sp>
      <p:sp>
        <p:nvSpPr>
          <p:cNvPr id="34" name="Rectangle 33">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130540"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6" name="Rectangle 35">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51648" y="4546920"/>
            <a:ext cx="402336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Rectangle 4">
            <a:extLst>
              <a:ext uri="{FF2B5EF4-FFF2-40B4-BE49-F238E27FC236}">
                <a16:creationId xmlns:a16="http://schemas.microsoft.com/office/drawing/2014/main" id="{7B3591C3-4574-B40E-6C0C-0F35254345B7}"/>
              </a:ext>
            </a:extLst>
          </p:cNvPr>
          <p:cNvSpPr/>
          <p:nvPr/>
        </p:nvSpPr>
        <p:spPr>
          <a:xfrm>
            <a:off x="7848599" y="508000"/>
            <a:ext cx="704088" cy="487680"/>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365556770"/>
      </p:ext>
    </p:extLst>
  </p:cSld>
  <p:clrMapOvr>
    <a:masterClrMapping/>
  </p:clrMapOvr>
  <p:transition spd="med">
    <p:pull/>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E3A17288-21DF-95D2-AB6E-F10F3A4059D6}"/>
              </a:ext>
            </a:extLst>
          </p:cNvPr>
          <p:cNvPicPr>
            <a:picLocks noGrp="1" noChangeAspect="1"/>
          </p:cNvPicPr>
          <p:nvPr>
            <p:ph idx="1"/>
          </p:nvPr>
        </p:nvPicPr>
        <p:blipFill>
          <a:blip r:embed="rId3"/>
          <a:stretch>
            <a:fillRect/>
          </a:stretch>
        </p:blipFill>
        <p:spPr>
          <a:xfrm>
            <a:off x="243840" y="486529"/>
            <a:ext cx="6278879" cy="5543709"/>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sp>
        <p:nvSpPr>
          <p:cNvPr id="7" name="TextBox 6">
            <a:extLst>
              <a:ext uri="{FF2B5EF4-FFF2-40B4-BE49-F238E27FC236}">
                <a16:creationId xmlns:a16="http://schemas.microsoft.com/office/drawing/2014/main" id="{F91574BD-9E04-EF80-EE4F-A7D88E1C9212}"/>
              </a:ext>
            </a:extLst>
          </p:cNvPr>
          <p:cNvSpPr txBox="1"/>
          <p:nvPr/>
        </p:nvSpPr>
        <p:spPr>
          <a:xfrm>
            <a:off x="5232400" y="5476240"/>
            <a:ext cx="1056640" cy="369332"/>
          </a:xfrm>
          <a:prstGeom prst="rect">
            <a:avLst/>
          </a:prstGeom>
          <a:solidFill>
            <a:srgbClr val="C00000"/>
          </a:solidFill>
        </p:spPr>
        <p:txBody>
          <a:bodyPr wrap="square" rtlCol="0">
            <a:spAutoFit/>
          </a:bodyPr>
          <a:lstStyle/>
          <a:p>
            <a:pPr algn="ctr"/>
            <a:r>
              <a:rPr lang="en-GB" dirty="0">
                <a:solidFill>
                  <a:schemeClr val="bg1"/>
                </a:solidFill>
              </a:rPr>
              <a:t>English</a:t>
            </a:r>
          </a:p>
        </p:txBody>
      </p:sp>
      <p:sp>
        <p:nvSpPr>
          <p:cNvPr id="10" name="TextBox 9">
            <a:extLst>
              <a:ext uri="{FF2B5EF4-FFF2-40B4-BE49-F238E27FC236}">
                <a16:creationId xmlns:a16="http://schemas.microsoft.com/office/drawing/2014/main" id="{2DCBACE7-CC76-22B3-1B78-416C845B66A4}"/>
              </a:ext>
            </a:extLst>
          </p:cNvPr>
          <p:cNvSpPr txBox="1"/>
          <p:nvPr/>
        </p:nvSpPr>
        <p:spPr>
          <a:xfrm>
            <a:off x="5232400" y="827762"/>
            <a:ext cx="1056640" cy="369332"/>
          </a:xfrm>
          <a:prstGeom prst="rect">
            <a:avLst/>
          </a:prstGeom>
          <a:solidFill>
            <a:schemeClr val="accent1">
              <a:lumMod val="50000"/>
            </a:schemeClr>
          </a:solidFill>
        </p:spPr>
        <p:txBody>
          <a:bodyPr wrap="square">
            <a:spAutoFit/>
          </a:bodyPr>
          <a:lstStyle/>
          <a:p>
            <a:pPr algn="ctr"/>
            <a:r>
              <a:rPr lang="en-GB" dirty="0">
                <a:solidFill>
                  <a:schemeClr val="bg1"/>
                </a:solidFill>
              </a:rPr>
              <a:t>French</a:t>
            </a:r>
          </a:p>
        </p:txBody>
      </p:sp>
      <p:sp>
        <p:nvSpPr>
          <p:cNvPr id="11" name="TextBox 10">
            <a:extLst>
              <a:ext uri="{FF2B5EF4-FFF2-40B4-BE49-F238E27FC236}">
                <a16:creationId xmlns:a16="http://schemas.microsoft.com/office/drawing/2014/main" id="{D2C10552-5300-E023-B4B5-BDF6B914814A}"/>
              </a:ext>
            </a:extLst>
          </p:cNvPr>
          <p:cNvSpPr txBox="1"/>
          <p:nvPr/>
        </p:nvSpPr>
        <p:spPr>
          <a:xfrm>
            <a:off x="7264400" y="2143760"/>
            <a:ext cx="4683760" cy="2677656"/>
          </a:xfrm>
          <a:prstGeom prst="rect">
            <a:avLst/>
          </a:prstGeom>
          <a:noFill/>
        </p:spPr>
        <p:txBody>
          <a:bodyPr wrap="square" rtlCol="0">
            <a:spAutoFit/>
          </a:bodyPr>
          <a:lstStyle/>
          <a:p>
            <a:pPr marL="285750" indent="-285750">
              <a:buFont typeface="Arial" panose="020B0604020202020204" pitchFamily="34" charset="0"/>
              <a:buChar char="•"/>
            </a:pPr>
            <a:r>
              <a:rPr lang="en-GB" sz="2400" b="1" dirty="0"/>
              <a:t>English Army low on supplies</a:t>
            </a:r>
          </a:p>
          <a:p>
            <a:pPr marL="285750" indent="-285750">
              <a:buFont typeface="Arial" panose="020B0604020202020204" pitchFamily="34" charset="0"/>
              <a:buChar char="•"/>
            </a:pPr>
            <a:endParaRPr lang="en-GB" sz="2400" b="1" dirty="0"/>
          </a:p>
          <a:p>
            <a:pPr marL="285750" indent="-285750">
              <a:buFont typeface="Arial" panose="020B0604020202020204" pitchFamily="34" charset="0"/>
              <a:buChar char="•"/>
            </a:pPr>
            <a:endParaRPr lang="en-GB" sz="2400" b="1" dirty="0"/>
          </a:p>
          <a:p>
            <a:pPr marL="285750" indent="-285750">
              <a:buFont typeface="Arial" panose="020B0604020202020204" pitchFamily="34" charset="0"/>
              <a:buChar char="•"/>
            </a:pPr>
            <a:r>
              <a:rPr lang="en-GB" sz="2400" b="1" dirty="0"/>
              <a:t>Weather</a:t>
            </a:r>
          </a:p>
          <a:p>
            <a:pPr marL="285750" indent="-285750">
              <a:buFont typeface="Arial" panose="020B0604020202020204" pitchFamily="34" charset="0"/>
              <a:buChar char="•"/>
            </a:pPr>
            <a:endParaRPr lang="en-GB" sz="2400" b="1" dirty="0"/>
          </a:p>
          <a:p>
            <a:pPr marL="285750" indent="-285750">
              <a:buFont typeface="Arial" panose="020B0604020202020204" pitchFamily="34" charset="0"/>
              <a:buChar char="•"/>
            </a:pPr>
            <a:endParaRPr lang="en-GB" sz="2400" b="1" dirty="0"/>
          </a:p>
          <a:p>
            <a:pPr marL="285750" indent="-285750">
              <a:buFont typeface="Arial" panose="020B0604020202020204" pitchFamily="34" charset="0"/>
              <a:buChar char="•"/>
            </a:pPr>
            <a:r>
              <a:rPr lang="en-GB" sz="2400" b="1" dirty="0"/>
              <a:t>Formation</a:t>
            </a:r>
          </a:p>
        </p:txBody>
      </p:sp>
    </p:spTree>
    <p:extLst>
      <p:ext uri="{BB962C8B-B14F-4D97-AF65-F5344CB8AC3E}">
        <p14:creationId xmlns:p14="http://schemas.microsoft.com/office/powerpoint/2010/main" val="2082401299"/>
      </p:ext>
    </p:extLst>
  </p:cSld>
  <p:clrMapOvr>
    <a:masterClrMapping/>
  </p:clrMapOvr>
  <p:transition spd="med">
    <p:pull/>
  </p:transition>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BF57DC5B-D39D-AC2F-D527-AD2F9181CB29}"/>
              </a:ext>
            </a:extLst>
          </p:cNvPr>
          <p:cNvPicPr>
            <a:picLocks noChangeAspect="1"/>
          </p:cNvPicPr>
          <p:nvPr/>
        </p:nvPicPr>
        <p:blipFill rotWithShape="1">
          <a:blip r:embed="rId3"/>
          <a:srcRect l="10457" r="4584" b="2"/>
          <a:stretch/>
        </p:blipFill>
        <p:spPr>
          <a:xfrm>
            <a:off x="499921" y="200030"/>
            <a:ext cx="6531767" cy="6457940"/>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sp>
        <p:nvSpPr>
          <p:cNvPr id="8" name="Content Placeholder 7">
            <a:extLst>
              <a:ext uri="{FF2B5EF4-FFF2-40B4-BE49-F238E27FC236}">
                <a16:creationId xmlns:a16="http://schemas.microsoft.com/office/drawing/2014/main" id="{3705E53D-5D09-FDDB-03A2-51FB02756ED4}"/>
              </a:ext>
            </a:extLst>
          </p:cNvPr>
          <p:cNvSpPr>
            <a:spLocks noGrp="1"/>
          </p:cNvSpPr>
          <p:nvPr>
            <p:ph idx="1"/>
          </p:nvPr>
        </p:nvSpPr>
        <p:spPr>
          <a:xfrm>
            <a:off x="7869890" y="773843"/>
            <a:ext cx="3822189" cy="417283"/>
          </a:xfrm>
        </p:spPr>
        <p:txBody>
          <a:bodyPr>
            <a:noAutofit/>
          </a:bodyPr>
          <a:lstStyle/>
          <a:p>
            <a:pPr marL="0" indent="0">
              <a:buNone/>
            </a:pPr>
            <a:r>
              <a:rPr lang="en-GB" sz="3200" b="1" u="sng" dirty="0"/>
              <a:t>The English Archers</a:t>
            </a:r>
          </a:p>
          <a:p>
            <a:pPr marL="285750" indent="-285750">
              <a:buFont typeface="Arial" panose="020B0604020202020204" pitchFamily="34" charset="0"/>
              <a:buChar char="•"/>
            </a:pPr>
            <a:endParaRPr lang="en-GB" sz="3200" b="1" dirty="0"/>
          </a:p>
          <a:p>
            <a:pPr marL="285750" indent="-285750">
              <a:buFont typeface="Arial" panose="020B0604020202020204" pitchFamily="34" charset="0"/>
              <a:buChar char="•"/>
            </a:pPr>
            <a:endParaRPr lang="en-GB" sz="3200" b="1" dirty="0"/>
          </a:p>
          <a:p>
            <a:pPr marL="0" indent="0">
              <a:buNone/>
            </a:pPr>
            <a:endParaRPr lang="en-GB" sz="3200" b="1" dirty="0"/>
          </a:p>
          <a:p>
            <a:pPr marL="285750" indent="-285750">
              <a:buFont typeface="Arial" panose="020B0604020202020204" pitchFamily="34" charset="0"/>
              <a:buChar char="•"/>
            </a:pPr>
            <a:endParaRPr lang="en-GB" sz="3200" b="1" dirty="0"/>
          </a:p>
          <a:p>
            <a:pPr marL="0" indent="0">
              <a:buNone/>
            </a:pPr>
            <a:endParaRPr lang="en-GB" sz="3200" b="1" dirty="0"/>
          </a:p>
          <a:p>
            <a:endParaRPr lang="en-US" sz="3200" dirty="0"/>
          </a:p>
        </p:txBody>
      </p:sp>
      <p:sp>
        <p:nvSpPr>
          <p:cNvPr id="3" name="TextBox 2">
            <a:extLst>
              <a:ext uri="{FF2B5EF4-FFF2-40B4-BE49-F238E27FC236}">
                <a16:creationId xmlns:a16="http://schemas.microsoft.com/office/drawing/2014/main" id="{A7E7704C-47E8-9AD0-E1BC-671112D5F9BE}"/>
              </a:ext>
            </a:extLst>
          </p:cNvPr>
          <p:cNvSpPr txBox="1"/>
          <p:nvPr/>
        </p:nvSpPr>
        <p:spPr>
          <a:xfrm>
            <a:off x="7869890" y="2068191"/>
            <a:ext cx="3822189" cy="3416320"/>
          </a:xfrm>
          <a:prstGeom prst="rect">
            <a:avLst/>
          </a:prstGeom>
          <a:noFill/>
        </p:spPr>
        <p:txBody>
          <a:bodyPr wrap="square" rtlCol="0">
            <a:spAutoFit/>
          </a:bodyPr>
          <a:lstStyle/>
          <a:p>
            <a:pPr marL="285750" indent="-285750">
              <a:buFont typeface="Arial" panose="020B0604020202020204" pitchFamily="34" charset="0"/>
              <a:buChar char="•"/>
            </a:pPr>
            <a:r>
              <a:rPr lang="en-GB" sz="2400" dirty="0"/>
              <a:t>Volley of arrows had potential to penetrate armour.</a:t>
            </a:r>
          </a:p>
          <a:p>
            <a:pPr marL="285750" indent="-285750">
              <a:buFont typeface="Arial" panose="020B0604020202020204" pitchFamily="34" charset="0"/>
              <a:buChar char="•"/>
            </a:pPr>
            <a:r>
              <a:rPr lang="en-GB" sz="2400" dirty="0"/>
              <a:t>Arrows injured French horses.</a:t>
            </a:r>
          </a:p>
          <a:p>
            <a:pPr marL="285750" indent="-285750">
              <a:buFont typeface="Arial" panose="020B0604020202020204" pitchFamily="34" charset="0"/>
              <a:buChar char="•"/>
            </a:pPr>
            <a:r>
              <a:rPr lang="en-GB" sz="2400" dirty="0"/>
              <a:t>They would attack fallen or injured French soldiers, killing them with any weapon available. </a:t>
            </a:r>
          </a:p>
        </p:txBody>
      </p:sp>
    </p:spTree>
    <p:extLst>
      <p:ext uri="{BB962C8B-B14F-4D97-AF65-F5344CB8AC3E}">
        <p14:creationId xmlns:p14="http://schemas.microsoft.com/office/powerpoint/2010/main" val="837310514"/>
      </p:ext>
    </p:extLst>
  </p:cSld>
  <p:clrMapOvr>
    <a:masterClrMapping/>
  </p:clrMapOvr>
  <p:transition spd="med">
    <p:pull/>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63CB62E2-3317-9ABB-37EC-37F1711514E9}"/>
              </a:ext>
            </a:extLst>
          </p:cNvPr>
          <p:cNvPicPr>
            <a:picLocks noGrp="1" noChangeAspect="1"/>
          </p:cNvPicPr>
          <p:nvPr>
            <p:ph idx="1"/>
          </p:nvPr>
        </p:nvPicPr>
        <p:blipFill rotWithShape="1">
          <a:blip r:embed="rId3"/>
          <a:srcRect l="10457" r="4584" b="2"/>
          <a:stretch/>
        </p:blipFill>
        <p:spPr>
          <a:xfrm>
            <a:off x="192505" y="216569"/>
            <a:ext cx="5903495" cy="6509084"/>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sp>
        <p:nvSpPr>
          <p:cNvPr id="6" name="TextBox 5">
            <a:extLst>
              <a:ext uri="{FF2B5EF4-FFF2-40B4-BE49-F238E27FC236}">
                <a16:creationId xmlns:a16="http://schemas.microsoft.com/office/drawing/2014/main" id="{92A94B17-CED5-808C-371C-822A0EBA9F27}"/>
              </a:ext>
            </a:extLst>
          </p:cNvPr>
          <p:cNvSpPr txBox="1"/>
          <p:nvPr/>
        </p:nvSpPr>
        <p:spPr>
          <a:xfrm>
            <a:off x="7796464" y="385010"/>
            <a:ext cx="2610908" cy="646331"/>
          </a:xfrm>
          <a:prstGeom prst="rect">
            <a:avLst/>
          </a:prstGeom>
          <a:noFill/>
        </p:spPr>
        <p:txBody>
          <a:bodyPr wrap="none" rtlCol="0">
            <a:spAutoFit/>
          </a:bodyPr>
          <a:lstStyle/>
          <a:p>
            <a:r>
              <a:rPr lang="en-GB" sz="3600" b="1" u="sng" dirty="0"/>
              <a:t>French Army</a:t>
            </a:r>
          </a:p>
        </p:txBody>
      </p:sp>
      <p:sp>
        <p:nvSpPr>
          <p:cNvPr id="8" name="TextBox 7">
            <a:extLst>
              <a:ext uri="{FF2B5EF4-FFF2-40B4-BE49-F238E27FC236}">
                <a16:creationId xmlns:a16="http://schemas.microsoft.com/office/drawing/2014/main" id="{154CF53E-4C4B-DBF3-C03B-D445E0D34DFF}"/>
              </a:ext>
            </a:extLst>
          </p:cNvPr>
          <p:cNvSpPr txBox="1"/>
          <p:nvPr/>
        </p:nvSpPr>
        <p:spPr>
          <a:xfrm>
            <a:off x="7002379" y="1455821"/>
            <a:ext cx="4752474" cy="4031873"/>
          </a:xfrm>
          <a:prstGeom prst="rect">
            <a:avLst/>
          </a:prstGeom>
          <a:noFill/>
        </p:spPr>
        <p:txBody>
          <a:bodyPr wrap="square" rtlCol="0">
            <a:spAutoFit/>
          </a:bodyPr>
          <a:lstStyle/>
          <a:p>
            <a:pPr marL="285750" indent="-285750">
              <a:buFont typeface="Arial" panose="020B0604020202020204" pitchFamily="34" charset="0"/>
              <a:buChar char="•"/>
            </a:pPr>
            <a:r>
              <a:rPr lang="en-GB" sz="3200" dirty="0"/>
              <a:t>French knights wore heavy armour.</a:t>
            </a:r>
          </a:p>
          <a:p>
            <a:pPr marL="285750" indent="-285750">
              <a:buFont typeface="Arial" panose="020B0604020202020204" pitchFamily="34" charset="0"/>
              <a:buChar char="•"/>
            </a:pPr>
            <a:r>
              <a:rPr lang="en-GB" sz="3200" dirty="0"/>
              <a:t>Difficult to move and breathe in heavy armour.</a:t>
            </a:r>
          </a:p>
          <a:p>
            <a:pPr marL="285750" indent="-285750">
              <a:buFont typeface="Arial" panose="020B0604020202020204" pitchFamily="34" charset="0"/>
              <a:buChar char="•"/>
            </a:pPr>
            <a:r>
              <a:rPr lang="en-GB" sz="3200" dirty="0"/>
              <a:t>French never took this battle serious.</a:t>
            </a:r>
          </a:p>
          <a:p>
            <a:pPr marL="285750" indent="-285750">
              <a:buFont typeface="Arial" panose="020B0604020202020204" pitchFamily="34" charset="0"/>
              <a:buChar char="•"/>
            </a:pPr>
            <a:r>
              <a:rPr lang="en-GB" sz="3200" dirty="0"/>
              <a:t>Was armour used adequate?</a:t>
            </a:r>
          </a:p>
        </p:txBody>
      </p:sp>
    </p:spTree>
    <p:extLst>
      <p:ext uri="{BB962C8B-B14F-4D97-AF65-F5344CB8AC3E}">
        <p14:creationId xmlns:p14="http://schemas.microsoft.com/office/powerpoint/2010/main" val="2422366674"/>
      </p:ext>
    </p:extLst>
  </p:cSld>
  <p:clrMapOvr>
    <a:masterClrMapping/>
  </p:clrMapOvr>
  <p:transition spd="med">
    <p:pull/>
  </p:transition>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F101B3CC-B49F-4CE0-B198-228D1D4285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Content Placeholder 3">
            <a:extLst>
              <a:ext uri="{FF2B5EF4-FFF2-40B4-BE49-F238E27FC236}">
                <a16:creationId xmlns:a16="http://schemas.microsoft.com/office/drawing/2014/main" id="{E7D492E2-2C7D-A597-60ED-FF977585D940}"/>
              </a:ext>
            </a:extLst>
          </p:cNvPr>
          <p:cNvPicPr>
            <a:picLocks noGrp="1" noChangeAspect="1"/>
          </p:cNvPicPr>
          <p:nvPr>
            <p:ph idx="1"/>
          </p:nvPr>
        </p:nvPicPr>
        <p:blipFill rotWithShape="1">
          <a:blip r:embed="rId3"/>
          <a:srcRect t="7923" r="-2" b="3226"/>
          <a:stretch/>
        </p:blipFill>
        <p:spPr>
          <a:xfrm>
            <a:off x="321734" y="557189"/>
            <a:ext cx="4276956" cy="5743616"/>
          </a:xfrm>
          <a:prstGeom prst="rect">
            <a:avLst/>
          </a:prstGeom>
        </p:spPr>
      </p:pic>
      <p:pic>
        <p:nvPicPr>
          <p:cNvPr id="1026" name="Picture 2" descr="600 Years Ago, the Disastrous Battle of Agincourt | Horse armor, France ...">
            <a:extLst>
              <a:ext uri="{FF2B5EF4-FFF2-40B4-BE49-F238E27FC236}">
                <a16:creationId xmlns:a16="http://schemas.microsoft.com/office/drawing/2014/main" id="{76DB285F-DA7E-E55A-E5B5-0B30FAA61C7B}"/>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7431" r="84" b="2"/>
          <a:stretch/>
        </p:blipFill>
        <p:spPr bwMode="auto">
          <a:xfrm>
            <a:off x="4772525" y="557189"/>
            <a:ext cx="7097742" cy="574361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18630825"/>
      </p:ext>
    </p:extLst>
  </p:cSld>
  <p:clrMapOvr>
    <a:masterClrMapping/>
  </p:clrMapOvr>
  <p:transition spd="med">
    <p:pull/>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4835E54C-B0D7-FEE9-F4C3-F7A111B82872}"/>
              </a:ext>
            </a:extLst>
          </p:cNvPr>
          <p:cNvPicPr>
            <a:picLocks noGrp="1" noChangeAspect="1"/>
          </p:cNvPicPr>
          <p:nvPr>
            <p:ph idx="1"/>
          </p:nvPr>
        </p:nvPicPr>
        <p:blipFill rotWithShape="1">
          <a:blip r:embed="rId3"/>
          <a:srcRect l="10457" r="4584" b="2"/>
          <a:stretch/>
        </p:blipFill>
        <p:spPr>
          <a:xfrm>
            <a:off x="359800" y="276726"/>
            <a:ext cx="5736200" cy="6388769"/>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sp>
        <p:nvSpPr>
          <p:cNvPr id="6" name="TextBox 5">
            <a:extLst>
              <a:ext uri="{FF2B5EF4-FFF2-40B4-BE49-F238E27FC236}">
                <a16:creationId xmlns:a16="http://schemas.microsoft.com/office/drawing/2014/main" id="{268C2B25-48C6-78A4-6029-7C6E7B5D24BF}"/>
              </a:ext>
            </a:extLst>
          </p:cNvPr>
          <p:cNvSpPr txBox="1"/>
          <p:nvPr/>
        </p:nvSpPr>
        <p:spPr>
          <a:xfrm>
            <a:off x="7904747" y="565484"/>
            <a:ext cx="2948564" cy="707886"/>
          </a:xfrm>
          <a:prstGeom prst="rect">
            <a:avLst/>
          </a:prstGeom>
          <a:noFill/>
        </p:spPr>
        <p:txBody>
          <a:bodyPr wrap="none" rtlCol="0">
            <a:spAutoFit/>
          </a:bodyPr>
          <a:lstStyle/>
          <a:p>
            <a:r>
              <a:rPr lang="en-GB" sz="4000" b="1" u="sng" dirty="0"/>
              <a:t>English Army</a:t>
            </a:r>
          </a:p>
        </p:txBody>
      </p:sp>
      <p:sp>
        <p:nvSpPr>
          <p:cNvPr id="7" name="TextBox 6">
            <a:extLst>
              <a:ext uri="{FF2B5EF4-FFF2-40B4-BE49-F238E27FC236}">
                <a16:creationId xmlns:a16="http://schemas.microsoft.com/office/drawing/2014/main" id="{50F0F11B-127B-8010-844F-7E438AF81681}"/>
              </a:ext>
            </a:extLst>
          </p:cNvPr>
          <p:cNvSpPr txBox="1"/>
          <p:nvPr/>
        </p:nvSpPr>
        <p:spPr>
          <a:xfrm>
            <a:off x="6785811" y="1636295"/>
            <a:ext cx="5046389" cy="3539430"/>
          </a:xfrm>
          <a:prstGeom prst="rect">
            <a:avLst/>
          </a:prstGeom>
          <a:noFill/>
        </p:spPr>
        <p:txBody>
          <a:bodyPr wrap="square" rtlCol="0">
            <a:spAutoFit/>
          </a:bodyPr>
          <a:lstStyle/>
          <a:p>
            <a:pPr marL="285750" indent="-285750">
              <a:buFont typeface="Arial" panose="020B0604020202020204" pitchFamily="34" charset="0"/>
              <a:buChar char="•"/>
            </a:pPr>
            <a:r>
              <a:rPr lang="en-GB" sz="3200" dirty="0"/>
              <a:t>Well paid army.</a:t>
            </a:r>
          </a:p>
          <a:p>
            <a:pPr marL="285750" indent="-285750">
              <a:buFont typeface="Arial" panose="020B0604020202020204" pitchFamily="34" charset="0"/>
              <a:buChar char="•"/>
            </a:pPr>
            <a:r>
              <a:rPr lang="en-GB" sz="3200" dirty="0"/>
              <a:t>Highly trained.</a:t>
            </a:r>
          </a:p>
          <a:p>
            <a:pPr marL="285750" indent="-285750">
              <a:buFont typeface="Arial" panose="020B0604020202020204" pitchFamily="34" charset="0"/>
              <a:buChar char="•"/>
            </a:pPr>
            <a:r>
              <a:rPr lang="en-GB" sz="3200" dirty="0"/>
              <a:t>Henry V – Charismatic leader and had the respect from all of his men.</a:t>
            </a:r>
          </a:p>
          <a:p>
            <a:pPr marL="285750" indent="-285750">
              <a:buFont typeface="Arial" panose="020B0604020202020204" pitchFamily="34" charset="0"/>
              <a:buChar char="•"/>
            </a:pPr>
            <a:r>
              <a:rPr lang="en-GB" sz="3200" dirty="0"/>
              <a:t>Treated the battle as business.</a:t>
            </a:r>
          </a:p>
        </p:txBody>
      </p:sp>
    </p:spTree>
    <p:extLst>
      <p:ext uri="{BB962C8B-B14F-4D97-AF65-F5344CB8AC3E}">
        <p14:creationId xmlns:p14="http://schemas.microsoft.com/office/powerpoint/2010/main" val="3668296"/>
      </p:ext>
    </p:extLst>
  </p:cSld>
  <p:clrMapOvr>
    <a:masterClrMapping/>
  </p:clrMapOvr>
  <p:transition spd="med">
    <p:pull/>
  </p:transition>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9089EED9-F54D-4F20-A2C6-949DE41769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7E46F721-3785-414D-8697-16AF490E68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0"/>
            <a:ext cx="6096000" cy="6858000"/>
          </a:xfrm>
          <a:prstGeom prst="rect">
            <a:avLst/>
          </a:pr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2D91A7-BE41-68B1-A349-39DD566477F2}"/>
              </a:ext>
            </a:extLst>
          </p:cNvPr>
          <p:cNvSpPr>
            <a:spLocks noGrp="1"/>
          </p:cNvSpPr>
          <p:nvPr>
            <p:ph type="title"/>
          </p:nvPr>
        </p:nvSpPr>
        <p:spPr>
          <a:xfrm>
            <a:off x="8115300" y="1562669"/>
            <a:ext cx="3389515" cy="2380681"/>
          </a:xfrm>
        </p:spPr>
        <p:txBody>
          <a:bodyPr vert="horz" lIns="91440" tIns="45720" rIns="91440" bIns="45720" rtlCol="0" anchor="b">
            <a:normAutofit/>
          </a:bodyPr>
          <a:lstStyle/>
          <a:p>
            <a:pPr algn="ctr"/>
            <a:r>
              <a:rPr lang="en-US" sz="3600" b="1" dirty="0">
                <a:solidFill>
                  <a:schemeClr val="tx1">
                    <a:lumMod val="85000"/>
                    <a:lumOff val="15000"/>
                  </a:schemeClr>
                </a:solidFill>
              </a:rPr>
              <a:t>Was the longbow the decisive factor??</a:t>
            </a:r>
          </a:p>
        </p:txBody>
      </p:sp>
      <p:pic>
        <p:nvPicPr>
          <p:cNvPr id="5" name="Picture 4">
            <a:extLst>
              <a:ext uri="{FF2B5EF4-FFF2-40B4-BE49-F238E27FC236}">
                <a16:creationId xmlns:a16="http://schemas.microsoft.com/office/drawing/2014/main" id="{4599B94E-FC67-28E9-7EA6-64E761E8C649}"/>
              </a:ext>
            </a:extLst>
          </p:cNvPr>
          <p:cNvPicPr>
            <a:picLocks noChangeAspect="1"/>
          </p:cNvPicPr>
          <p:nvPr/>
        </p:nvPicPr>
        <p:blipFill rotWithShape="1">
          <a:blip r:embed="rId3"/>
          <a:srcRect l="9292" r="13862" b="-1"/>
          <a:stretch/>
        </p:blipFill>
        <p:spPr>
          <a:xfrm>
            <a:off x="806914" y="320040"/>
            <a:ext cx="6950119" cy="6217919"/>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spTree>
    <p:extLst>
      <p:ext uri="{BB962C8B-B14F-4D97-AF65-F5344CB8AC3E}">
        <p14:creationId xmlns:p14="http://schemas.microsoft.com/office/powerpoint/2010/main" val="2839030291"/>
      </p:ext>
    </p:extLst>
  </p:cSld>
  <p:clrMapOvr>
    <a:masterClrMapping/>
  </p:clrMapOvr>
  <p:transition spd="med">
    <p:pull/>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F0B69E2-EE4C-41C7-3EEE-67AF8500A2BC}"/>
              </a:ext>
            </a:extLst>
          </p:cNvPr>
          <p:cNvSpPr>
            <a:spLocks noGrp="1"/>
          </p:cNvSpPr>
          <p:nvPr>
            <p:ph type="title"/>
          </p:nvPr>
        </p:nvSpPr>
        <p:spPr>
          <a:xfrm>
            <a:off x="7531610" y="365125"/>
            <a:ext cx="3822189" cy="1899912"/>
          </a:xfrm>
        </p:spPr>
        <p:txBody>
          <a:bodyPr>
            <a:normAutofit/>
          </a:bodyPr>
          <a:lstStyle/>
          <a:p>
            <a:pPr algn="ctr"/>
            <a:r>
              <a:rPr lang="en-GB" sz="4000" b="1" u="sng" dirty="0"/>
              <a:t>Recap</a:t>
            </a:r>
          </a:p>
        </p:txBody>
      </p:sp>
      <p:pic>
        <p:nvPicPr>
          <p:cNvPr id="4" name="Picture 3" descr="A person in armor on a horse&#10;&#10;Description automatically generated">
            <a:extLst>
              <a:ext uri="{FF2B5EF4-FFF2-40B4-BE49-F238E27FC236}">
                <a16:creationId xmlns:a16="http://schemas.microsoft.com/office/drawing/2014/main" id="{A51CD511-53A0-0D3E-1CD6-95466C455AF3}"/>
              </a:ext>
            </a:extLst>
          </p:cNvPr>
          <p:cNvPicPr>
            <a:picLocks noChangeAspect="1"/>
          </p:cNvPicPr>
          <p:nvPr/>
        </p:nvPicPr>
        <p:blipFill rotWithShape="1">
          <a:blip r:embed="rId3"/>
          <a:srcRect l="3885" r="20258"/>
          <a:stretch/>
        </p:blipFill>
        <p:spPr>
          <a:xfrm>
            <a:off x="1297637" y="514361"/>
            <a:ext cx="5398821" cy="533780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3" name="Content Placeholder 2">
            <a:extLst>
              <a:ext uri="{FF2B5EF4-FFF2-40B4-BE49-F238E27FC236}">
                <a16:creationId xmlns:a16="http://schemas.microsoft.com/office/drawing/2014/main" id="{276EF9BC-1BAF-8DBE-9032-FEC12A7BF3F0}"/>
              </a:ext>
            </a:extLst>
          </p:cNvPr>
          <p:cNvSpPr>
            <a:spLocks noGrp="1"/>
          </p:cNvSpPr>
          <p:nvPr>
            <p:ph idx="1"/>
          </p:nvPr>
        </p:nvSpPr>
        <p:spPr>
          <a:xfrm>
            <a:off x="7531610" y="2109399"/>
            <a:ext cx="3822189" cy="3742762"/>
          </a:xfrm>
        </p:spPr>
        <p:txBody>
          <a:bodyPr>
            <a:normAutofit/>
          </a:bodyPr>
          <a:lstStyle/>
          <a:p>
            <a:r>
              <a:rPr lang="en-GB" dirty="0"/>
              <a:t>Brief Information on the Battle of Agincourt</a:t>
            </a:r>
          </a:p>
          <a:p>
            <a:r>
              <a:rPr lang="en-GB" dirty="0"/>
              <a:t>Longbow &amp; Bodkin Arrow</a:t>
            </a:r>
          </a:p>
          <a:p>
            <a:r>
              <a:rPr lang="en-GB" dirty="0"/>
              <a:t>Could the longbow penetrate armour</a:t>
            </a:r>
          </a:p>
          <a:p>
            <a:r>
              <a:rPr lang="en-GB" dirty="0"/>
              <a:t>Was the longbow the decisive factor?</a:t>
            </a:r>
          </a:p>
          <a:p>
            <a:endParaRPr lang="en-GB" sz="2000" dirty="0"/>
          </a:p>
          <a:p>
            <a:endParaRPr lang="en-GB" sz="2000" dirty="0"/>
          </a:p>
        </p:txBody>
      </p:sp>
    </p:spTree>
    <p:extLst>
      <p:ext uri="{BB962C8B-B14F-4D97-AF65-F5344CB8AC3E}">
        <p14:creationId xmlns:p14="http://schemas.microsoft.com/office/powerpoint/2010/main" val="3260384135"/>
      </p:ext>
    </p:extLst>
  </p:cSld>
  <p:clrMapOvr>
    <a:masterClrMapping/>
  </p:clrMapOvr>
  <p:transition spd="med">
    <p:pull/>
  </p:transition>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089EED9-F54D-4F20-A2C6-949DE41769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E46F721-3785-414D-8697-16AF490E68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0"/>
            <a:ext cx="6096000" cy="6858000"/>
          </a:xfrm>
          <a:prstGeom prst="rect">
            <a:avLst/>
          </a:pr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8AD76E4-617D-95C6-AD22-3F805A399E69}"/>
              </a:ext>
            </a:extLst>
          </p:cNvPr>
          <p:cNvSpPr>
            <a:spLocks noGrp="1"/>
          </p:cNvSpPr>
          <p:nvPr>
            <p:ph type="title"/>
          </p:nvPr>
        </p:nvSpPr>
        <p:spPr>
          <a:xfrm>
            <a:off x="8115300" y="1562669"/>
            <a:ext cx="3389515" cy="2380681"/>
          </a:xfrm>
        </p:spPr>
        <p:txBody>
          <a:bodyPr vert="horz" lIns="91440" tIns="45720" rIns="91440" bIns="45720" rtlCol="0" anchor="b">
            <a:normAutofit/>
          </a:bodyPr>
          <a:lstStyle/>
          <a:p>
            <a:pPr algn="ctr"/>
            <a:r>
              <a:rPr lang="en-US" sz="5400" b="1" dirty="0">
                <a:solidFill>
                  <a:schemeClr val="tx1">
                    <a:lumMod val="85000"/>
                    <a:lumOff val="15000"/>
                  </a:schemeClr>
                </a:solidFill>
              </a:rPr>
              <a:t>Questions?</a:t>
            </a:r>
          </a:p>
        </p:txBody>
      </p:sp>
      <p:pic>
        <p:nvPicPr>
          <p:cNvPr id="4" name="Content Placeholder 3">
            <a:extLst>
              <a:ext uri="{FF2B5EF4-FFF2-40B4-BE49-F238E27FC236}">
                <a16:creationId xmlns:a16="http://schemas.microsoft.com/office/drawing/2014/main" id="{CF166CD9-BBD4-72A4-5015-819D7B397F52}"/>
              </a:ext>
            </a:extLst>
          </p:cNvPr>
          <p:cNvPicPr>
            <a:picLocks noGrp="1" noChangeAspect="1"/>
          </p:cNvPicPr>
          <p:nvPr>
            <p:ph idx="1"/>
          </p:nvPr>
        </p:nvPicPr>
        <p:blipFill rotWithShape="1">
          <a:blip r:embed="rId3"/>
          <a:srcRect l="20201" r="16925"/>
          <a:stretch/>
        </p:blipFill>
        <p:spPr>
          <a:xfrm>
            <a:off x="20" y="1"/>
            <a:ext cx="7665573" cy="6857999"/>
          </a:xfrm>
          <a:custGeom>
            <a:avLst/>
            <a:gdLst/>
            <a:ahLst/>
            <a:cxnLst/>
            <a:rect l="l" t="t" r="r" b="b"/>
            <a:pathLst>
              <a:path w="7665593" h="6857999">
                <a:moveTo>
                  <a:pt x="0" y="0"/>
                </a:moveTo>
                <a:lnTo>
                  <a:pt x="7363783" y="0"/>
                </a:lnTo>
                <a:lnTo>
                  <a:pt x="7372954" y="18152"/>
                </a:lnTo>
                <a:cubicBezTo>
                  <a:pt x="7378508" y="27417"/>
                  <a:pt x="7383821" y="35694"/>
                  <a:pt x="7386404" y="41707"/>
                </a:cubicBezTo>
                <a:lnTo>
                  <a:pt x="7389058" y="60832"/>
                </a:lnTo>
                <a:lnTo>
                  <a:pt x="7394074" y="60137"/>
                </a:lnTo>
                <a:lnTo>
                  <a:pt x="7394443" y="67241"/>
                </a:lnTo>
                <a:lnTo>
                  <a:pt x="7394565" y="83099"/>
                </a:lnTo>
                <a:cubicBezTo>
                  <a:pt x="7395324" y="92994"/>
                  <a:pt x="7394122" y="120511"/>
                  <a:pt x="7395957" y="130584"/>
                </a:cubicBezTo>
                <a:cubicBezTo>
                  <a:pt x="7401306" y="133490"/>
                  <a:pt x="7404223" y="137975"/>
                  <a:pt x="7405574" y="143540"/>
                </a:cubicBezTo>
                <a:lnTo>
                  <a:pt x="7405725" y="155795"/>
                </a:lnTo>
                <a:lnTo>
                  <a:pt x="7418615" y="226869"/>
                </a:lnTo>
                <a:lnTo>
                  <a:pt x="7419579" y="236641"/>
                </a:lnTo>
                <a:lnTo>
                  <a:pt x="7423900" y="241933"/>
                </a:lnTo>
                <a:cubicBezTo>
                  <a:pt x="7424763" y="245974"/>
                  <a:pt x="7424206" y="257579"/>
                  <a:pt x="7424760" y="260885"/>
                </a:cubicBezTo>
                <a:cubicBezTo>
                  <a:pt x="7425580" y="261177"/>
                  <a:pt x="7426400" y="261469"/>
                  <a:pt x="7427220" y="261761"/>
                </a:cubicBezTo>
                <a:cubicBezTo>
                  <a:pt x="7431152" y="272291"/>
                  <a:pt x="7444241" y="311893"/>
                  <a:pt x="7448344" y="324055"/>
                </a:cubicBezTo>
                <a:cubicBezTo>
                  <a:pt x="7444563" y="326484"/>
                  <a:pt x="7450535" y="331924"/>
                  <a:pt x="7451833" y="334727"/>
                </a:cubicBezTo>
                <a:cubicBezTo>
                  <a:pt x="7449286" y="335161"/>
                  <a:pt x="7448510" y="341947"/>
                  <a:pt x="7450776" y="343948"/>
                </a:cubicBezTo>
                <a:cubicBezTo>
                  <a:pt x="7463202" y="391652"/>
                  <a:pt x="7437523" y="367773"/>
                  <a:pt x="7453791" y="395003"/>
                </a:cubicBezTo>
                <a:cubicBezTo>
                  <a:pt x="7454869" y="399820"/>
                  <a:pt x="7453841" y="403723"/>
                  <a:pt x="7451939" y="407147"/>
                </a:cubicBezTo>
                <a:lnTo>
                  <a:pt x="7448030" y="412254"/>
                </a:lnTo>
                <a:lnTo>
                  <a:pt x="7455416" y="432021"/>
                </a:lnTo>
                <a:cubicBezTo>
                  <a:pt x="7457991" y="441758"/>
                  <a:pt x="7459699" y="452007"/>
                  <a:pt x="7460479" y="462523"/>
                </a:cubicBezTo>
                <a:cubicBezTo>
                  <a:pt x="7455275" y="464882"/>
                  <a:pt x="7462669" y="473136"/>
                  <a:pt x="7464133" y="477020"/>
                </a:cubicBezTo>
                <a:cubicBezTo>
                  <a:pt x="7460734" y="477060"/>
                  <a:pt x="7459104" y="485663"/>
                  <a:pt x="7461914" y="488716"/>
                </a:cubicBezTo>
                <a:cubicBezTo>
                  <a:pt x="7474065" y="552879"/>
                  <a:pt x="7442314" y="516775"/>
                  <a:pt x="7461353" y="555280"/>
                </a:cubicBezTo>
                <a:cubicBezTo>
                  <a:pt x="7462345" y="561721"/>
                  <a:pt x="7460642" y="566553"/>
                  <a:pt x="7457829" y="570585"/>
                </a:cubicBezTo>
                <a:lnTo>
                  <a:pt x="7450804" y="577839"/>
                </a:lnTo>
                <a:lnTo>
                  <a:pt x="7453309" y="583524"/>
                </a:lnTo>
                <a:cubicBezTo>
                  <a:pt x="7453505" y="604977"/>
                  <a:pt x="7446306" y="611303"/>
                  <a:pt x="7453558" y="623785"/>
                </a:cubicBezTo>
                <a:cubicBezTo>
                  <a:pt x="7438483" y="642230"/>
                  <a:pt x="7452055" y="636019"/>
                  <a:pt x="7454362" y="650049"/>
                </a:cubicBezTo>
                <a:cubicBezTo>
                  <a:pt x="7457368" y="661117"/>
                  <a:pt x="7463152" y="640798"/>
                  <a:pt x="7464006" y="651645"/>
                </a:cubicBezTo>
                <a:cubicBezTo>
                  <a:pt x="7460114" y="663380"/>
                  <a:pt x="7472201" y="662829"/>
                  <a:pt x="7467442" y="675032"/>
                </a:cubicBezTo>
                <a:cubicBezTo>
                  <a:pt x="7458335" y="672068"/>
                  <a:pt x="7469207" y="699114"/>
                  <a:pt x="7461251" y="699956"/>
                </a:cubicBezTo>
                <a:cubicBezTo>
                  <a:pt x="7472628" y="710321"/>
                  <a:pt x="7458614" y="715529"/>
                  <a:pt x="7462119" y="729331"/>
                </a:cubicBezTo>
                <a:cubicBezTo>
                  <a:pt x="7466423" y="735831"/>
                  <a:pt x="7467162" y="740521"/>
                  <a:pt x="7462533" y="746910"/>
                </a:cubicBezTo>
                <a:cubicBezTo>
                  <a:pt x="7483486" y="776851"/>
                  <a:pt x="7463470" y="765024"/>
                  <a:pt x="7471529" y="793043"/>
                </a:cubicBezTo>
                <a:cubicBezTo>
                  <a:pt x="7480002" y="817184"/>
                  <a:pt x="7485500" y="844550"/>
                  <a:pt x="7505730" y="867898"/>
                </a:cubicBezTo>
                <a:cubicBezTo>
                  <a:pt x="7511461" y="872184"/>
                  <a:pt x="7513630" y="882707"/>
                  <a:pt x="7510576" y="891400"/>
                </a:cubicBezTo>
                <a:cubicBezTo>
                  <a:pt x="7510049" y="892894"/>
                  <a:pt x="7509385" y="894278"/>
                  <a:pt x="7508604" y="895508"/>
                </a:cubicBezTo>
                <a:cubicBezTo>
                  <a:pt x="7511698" y="915692"/>
                  <a:pt x="7525520" y="989520"/>
                  <a:pt x="7529143" y="1012510"/>
                </a:cubicBezTo>
                <a:cubicBezTo>
                  <a:pt x="7521781" y="1014371"/>
                  <a:pt x="7535067" y="1025997"/>
                  <a:pt x="7530347" y="1033444"/>
                </a:cubicBezTo>
                <a:cubicBezTo>
                  <a:pt x="7526204" y="1038777"/>
                  <a:pt x="7529270" y="1043549"/>
                  <a:pt x="7529596" y="1049120"/>
                </a:cubicBezTo>
                <a:cubicBezTo>
                  <a:pt x="7526339" y="1056460"/>
                  <a:pt x="7532220" y="1080398"/>
                  <a:pt x="7536437" y="1086639"/>
                </a:cubicBezTo>
                <a:cubicBezTo>
                  <a:pt x="7551094" y="1101553"/>
                  <a:pt x="7540210" y="1135442"/>
                  <a:pt x="7551438" y="1147834"/>
                </a:cubicBezTo>
                <a:cubicBezTo>
                  <a:pt x="7553086" y="1152330"/>
                  <a:pt x="7553752" y="1156729"/>
                  <a:pt x="7553808" y="1161047"/>
                </a:cubicBezTo>
                <a:lnTo>
                  <a:pt x="7552572" y="1173130"/>
                </a:lnTo>
                <a:lnTo>
                  <a:pt x="7549434" y="1176566"/>
                </a:lnTo>
                <a:lnTo>
                  <a:pt x="7550211" y="1183950"/>
                </a:lnTo>
                <a:lnTo>
                  <a:pt x="7549733" y="1186066"/>
                </a:lnTo>
                <a:cubicBezTo>
                  <a:pt x="7548807" y="1190108"/>
                  <a:pt x="7548001" y="1194099"/>
                  <a:pt x="7547683" y="1198047"/>
                </a:cubicBezTo>
                <a:cubicBezTo>
                  <a:pt x="7563423" y="1192855"/>
                  <a:pt x="7547566" y="1230782"/>
                  <a:pt x="7560295" y="1219849"/>
                </a:cubicBezTo>
                <a:cubicBezTo>
                  <a:pt x="7561281" y="1240644"/>
                  <a:pt x="7573138" y="1224782"/>
                  <a:pt x="7561835" y="1249779"/>
                </a:cubicBezTo>
                <a:cubicBezTo>
                  <a:pt x="7574707" y="1282065"/>
                  <a:pt x="7569916" y="1332957"/>
                  <a:pt x="7589445" y="1358245"/>
                </a:cubicBezTo>
                <a:cubicBezTo>
                  <a:pt x="7581989" y="1355103"/>
                  <a:pt x="7576204" y="1368711"/>
                  <a:pt x="7579904" y="1378136"/>
                </a:cubicBezTo>
                <a:cubicBezTo>
                  <a:pt x="7550647" y="1367117"/>
                  <a:pt x="7606267" y="1415404"/>
                  <a:pt x="7586303" y="1423699"/>
                </a:cubicBezTo>
                <a:cubicBezTo>
                  <a:pt x="7604838" y="1424108"/>
                  <a:pt x="7636267" y="1466352"/>
                  <a:pt x="7621059" y="1486236"/>
                </a:cubicBezTo>
                <a:cubicBezTo>
                  <a:pt x="7624771" y="1516526"/>
                  <a:pt x="7640092" y="1537976"/>
                  <a:pt x="7633966" y="1569734"/>
                </a:cubicBezTo>
                <a:cubicBezTo>
                  <a:pt x="7636447" y="1570719"/>
                  <a:pt x="7638522" y="1572334"/>
                  <a:pt x="7640304" y="1574384"/>
                </a:cubicBezTo>
                <a:lnTo>
                  <a:pt x="7644628" y="1581242"/>
                </a:lnTo>
                <a:lnTo>
                  <a:pt x="7644313" y="1582567"/>
                </a:lnTo>
                <a:cubicBezTo>
                  <a:pt x="7644257" y="1587776"/>
                  <a:pt x="7645302" y="1590443"/>
                  <a:pt x="7646831" y="1591983"/>
                </a:cubicBezTo>
                <a:cubicBezTo>
                  <a:pt x="7647577" y="1592347"/>
                  <a:pt x="7648323" y="1592711"/>
                  <a:pt x="7649069" y="1593074"/>
                </a:cubicBezTo>
                <a:lnTo>
                  <a:pt x="7651326" y="1599230"/>
                </a:lnTo>
                <a:lnTo>
                  <a:pt x="7657195" y="1610539"/>
                </a:lnTo>
                <a:lnTo>
                  <a:pt x="7656957" y="1613422"/>
                </a:lnTo>
                <a:lnTo>
                  <a:pt x="7663730" y="1631673"/>
                </a:lnTo>
                <a:lnTo>
                  <a:pt x="7663189" y="1632289"/>
                </a:lnTo>
                <a:cubicBezTo>
                  <a:pt x="7662131" y="1634085"/>
                  <a:pt x="7661641" y="1636199"/>
                  <a:pt x="7662326" y="1639024"/>
                </a:cubicBezTo>
                <a:cubicBezTo>
                  <a:pt x="7651979" y="1640024"/>
                  <a:pt x="7659188" y="1642819"/>
                  <a:pt x="7662125" y="1651067"/>
                </a:cubicBezTo>
                <a:cubicBezTo>
                  <a:pt x="7646711" y="1654462"/>
                  <a:pt x="7660667" y="1674670"/>
                  <a:pt x="7653812" y="1683345"/>
                </a:cubicBezTo>
                <a:cubicBezTo>
                  <a:pt x="7656316" y="1689330"/>
                  <a:pt x="7658683" y="1695719"/>
                  <a:pt x="7660803" y="1702414"/>
                </a:cubicBezTo>
                <a:lnTo>
                  <a:pt x="7661867" y="1756201"/>
                </a:lnTo>
                <a:lnTo>
                  <a:pt x="7649453" y="1812530"/>
                </a:lnTo>
                <a:cubicBezTo>
                  <a:pt x="7649183" y="1833366"/>
                  <a:pt x="7644573" y="1851408"/>
                  <a:pt x="7647823" y="1869041"/>
                </a:cubicBezTo>
                <a:cubicBezTo>
                  <a:pt x="7644238" y="1876204"/>
                  <a:pt x="7642789" y="1882956"/>
                  <a:pt x="7648156" y="1889503"/>
                </a:cubicBezTo>
                <a:cubicBezTo>
                  <a:pt x="7646365" y="1908946"/>
                  <a:pt x="7638702" y="1913653"/>
                  <a:pt x="7644679" y="1925974"/>
                </a:cubicBezTo>
                <a:cubicBezTo>
                  <a:pt x="7632281" y="1936898"/>
                  <a:pt x="7637013" y="1937545"/>
                  <a:pt x="7640564" y="1942678"/>
                </a:cubicBezTo>
                <a:lnTo>
                  <a:pt x="7640816" y="1943410"/>
                </a:lnTo>
                <a:lnTo>
                  <a:pt x="7639044" y="1944904"/>
                </a:lnTo>
                <a:lnTo>
                  <a:pt x="7638223" y="1947993"/>
                </a:lnTo>
                <a:lnTo>
                  <a:pt x="7638752" y="1956430"/>
                </a:lnTo>
                <a:lnTo>
                  <a:pt x="7639407" y="1959603"/>
                </a:lnTo>
                <a:cubicBezTo>
                  <a:pt x="7639690" y="1961788"/>
                  <a:pt x="7639658" y="1963239"/>
                  <a:pt x="7639396" y="1964244"/>
                </a:cubicBezTo>
                <a:lnTo>
                  <a:pt x="7639249" y="1964361"/>
                </a:lnTo>
                <a:lnTo>
                  <a:pt x="7639521" y="1968708"/>
                </a:lnTo>
                <a:cubicBezTo>
                  <a:pt x="7640315" y="1976045"/>
                  <a:pt x="7641402" y="1983186"/>
                  <a:pt x="7642694" y="1989983"/>
                </a:cubicBezTo>
                <a:cubicBezTo>
                  <a:pt x="7634556" y="1995729"/>
                  <a:pt x="7644169" y="2020842"/>
                  <a:pt x="7628828" y="2018094"/>
                </a:cubicBezTo>
                <a:cubicBezTo>
                  <a:pt x="7630116" y="2027262"/>
                  <a:pt x="7636485" y="2032807"/>
                  <a:pt x="7626423" y="2029720"/>
                </a:cubicBezTo>
                <a:cubicBezTo>
                  <a:pt x="7626559" y="2032738"/>
                  <a:pt x="7625703" y="2034598"/>
                  <a:pt x="7624364" y="2035929"/>
                </a:cubicBezTo>
                <a:lnTo>
                  <a:pt x="7623733" y="2036314"/>
                </a:lnTo>
                <a:lnTo>
                  <a:pt x="7626847" y="2056711"/>
                </a:lnTo>
                <a:lnTo>
                  <a:pt x="7626090" y="2059419"/>
                </a:lnTo>
                <a:lnTo>
                  <a:pt x="7629618" y="2072712"/>
                </a:lnTo>
                <a:lnTo>
                  <a:pt x="7630641" y="2079581"/>
                </a:lnTo>
                <a:lnTo>
                  <a:pt x="7632577" y="2081522"/>
                </a:lnTo>
                <a:cubicBezTo>
                  <a:pt x="7633753" y="2083617"/>
                  <a:pt x="7634261" y="2086620"/>
                  <a:pt x="7633251" y="2091658"/>
                </a:cubicBezTo>
                <a:lnTo>
                  <a:pt x="7632707" y="2092825"/>
                </a:lnTo>
                <a:lnTo>
                  <a:pt x="7635575" y="2101184"/>
                </a:lnTo>
                <a:cubicBezTo>
                  <a:pt x="7636900" y="2103876"/>
                  <a:pt x="7638586" y="2106260"/>
                  <a:pt x="7640772" y="2108190"/>
                </a:cubicBezTo>
                <a:cubicBezTo>
                  <a:pt x="7629093" y="2136655"/>
                  <a:pt x="7639778" y="2163513"/>
                  <a:pt x="7637758" y="2194409"/>
                </a:cubicBezTo>
                <a:cubicBezTo>
                  <a:pt x="7619585" y="2207765"/>
                  <a:pt x="7641835" y="2261154"/>
                  <a:pt x="7659453" y="2268824"/>
                </a:cubicBezTo>
                <a:cubicBezTo>
                  <a:pt x="7644015" y="2268997"/>
                  <a:pt x="7665037" y="2307714"/>
                  <a:pt x="7665583" y="2317700"/>
                </a:cubicBezTo>
                <a:cubicBezTo>
                  <a:pt x="7665764" y="2321029"/>
                  <a:pt x="7663671" y="2321166"/>
                  <a:pt x="7657195" y="2315619"/>
                </a:cubicBezTo>
                <a:cubicBezTo>
                  <a:pt x="7658997" y="2326231"/>
                  <a:pt x="7650972" y="2337185"/>
                  <a:pt x="7644431" y="2331209"/>
                </a:cubicBezTo>
                <a:cubicBezTo>
                  <a:pt x="7658433" y="2363448"/>
                  <a:pt x="7644510" y="2411031"/>
                  <a:pt x="7650869" y="2447461"/>
                </a:cubicBezTo>
                <a:cubicBezTo>
                  <a:pt x="7635485" y="2467322"/>
                  <a:pt x="7649719" y="2456555"/>
                  <a:pt x="7646841" y="2477156"/>
                </a:cubicBezTo>
                <a:cubicBezTo>
                  <a:pt x="7661004" y="2471521"/>
                  <a:pt x="7638896" y="2502164"/>
                  <a:pt x="7654880" y="2503292"/>
                </a:cubicBezTo>
                <a:cubicBezTo>
                  <a:pt x="7653849" y="2507005"/>
                  <a:pt x="7652348" y="2510567"/>
                  <a:pt x="7650720" y="2514131"/>
                </a:cubicBezTo>
                <a:lnTo>
                  <a:pt x="7649876" y="2516003"/>
                </a:lnTo>
                <a:lnTo>
                  <a:pt x="7649263" y="2523483"/>
                </a:lnTo>
                <a:lnTo>
                  <a:pt x="7645633" y="2525592"/>
                </a:lnTo>
                <a:lnTo>
                  <a:pt x="7642233" y="2536851"/>
                </a:lnTo>
                <a:cubicBezTo>
                  <a:pt x="7641494" y="2541069"/>
                  <a:pt x="7641323" y="2545607"/>
                  <a:pt x="7642069" y="2550622"/>
                </a:cubicBezTo>
                <a:cubicBezTo>
                  <a:pt x="7648404" y="2562959"/>
                  <a:pt x="7640640" y="2582170"/>
                  <a:pt x="7641110" y="2599544"/>
                </a:cubicBezTo>
                <a:lnTo>
                  <a:pt x="7643071" y="2607523"/>
                </a:lnTo>
                <a:lnTo>
                  <a:pt x="7639801" y="2633566"/>
                </a:lnTo>
                <a:cubicBezTo>
                  <a:pt x="7639166" y="2640978"/>
                  <a:pt x="7638833" y="2648672"/>
                  <a:pt x="7639065" y="2656773"/>
                </a:cubicBezTo>
                <a:lnTo>
                  <a:pt x="7640624" y="2671810"/>
                </a:lnTo>
                <a:lnTo>
                  <a:pt x="7639332" y="2675751"/>
                </a:lnTo>
                <a:cubicBezTo>
                  <a:pt x="7639476" y="2682617"/>
                  <a:pt x="7644027" y="2691703"/>
                  <a:pt x="7638498" y="2690893"/>
                </a:cubicBezTo>
                <a:lnTo>
                  <a:pt x="7640415" y="2698606"/>
                </a:lnTo>
                <a:lnTo>
                  <a:pt x="7636002" y="2706218"/>
                </a:lnTo>
                <a:cubicBezTo>
                  <a:pt x="7634978" y="2707053"/>
                  <a:pt x="7633887" y="2707679"/>
                  <a:pt x="7632770" y="2708079"/>
                </a:cubicBezTo>
                <a:lnTo>
                  <a:pt x="7634220" y="2718854"/>
                </a:lnTo>
                <a:lnTo>
                  <a:pt x="7631061" y="2727688"/>
                </a:lnTo>
                <a:lnTo>
                  <a:pt x="7633127" y="2735389"/>
                </a:lnTo>
                <a:lnTo>
                  <a:pt x="7632661" y="2738584"/>
                </a:lnTo>
                <a:lnTo>
                  <a:pt x="7631098" y="2746529"/>
                </a:lnTo>
                <a:cubicBezTo>
                  <a:pt x="7630002" y="2750602"/>
                  <a:pt x="7628681" y="2755160"/>
                  <a:pt x="7627624" y="2760235"/>
                </a:cubicBezTo>
                <a:lnTo>
                  <a:pt x="7627140" y="2764511"/>
                </a:lnTo>
                <a:lnTo>
                  <a:pt x="7621827" y="2773820"/>
                </a:lnTo>
                <a:cubicBezTo>
                  <a:pt x="7617811" y="2780593"/>
                  <a:pt x="7615104" y="2785923"/>
                  <a:pt x="7617284" y="2791840"/>
                </a:cubicBezTo>
                <a:cubicBezTo>
                  <a:pt x="7612094" y="2801924"/>
                  <a:pt x="7597550" y="2808970"/>
                  <a:pt x="7601430" y="2823567"/>
                </a:cubicBezTo>
                <a:cubicBezTo>
                  <a:pt x="7594841" y="2819137"/>
                  <a:pt x="7600633" y="2839778"/>
                  <a:pt x="7593865" y="2842217"/>
                </a:cubicBezTo>
                <a:cubicBezTo>
                  <a:pt x="7588415" y="2843342"/>
                  <a:pt x="7588901" y="2849866"/>
                  <a:pt x="7586893" y="2854834"/>
                </a:cubicBezTo>
                <a:cubicBezTo>
                  <a:pt x="7581327" y="2858374"/>
                  <a:pt x="7576244" y="2883372"/>
                  <a:pt x="7577046" y="2892075"/>
                </a:cubicBezTo>
                <a:cubicBezTo>
                  <a:pt x="7582584" y="2916606"/>
                  <a:pt x="7560175" y="2936338"/>
                  <a:pt x="7564026" y="2955950"/>
                </a:cubicBezTo>
                <a:cubicBezTo>
                  <a:pt x="7563501" y="2961086"/>
                  <a:pt x="7562240" y="2965343"/>
                  <a:pt x="7560529" y="2969031"/>
                </a:cubicBezTo>
                <a:lnTo>
                  <a:pt x="7554631" y="2978222"/>
                </a:lnTo>
                <a:lnTo>
                  <a:pt x="7550747" y="2978564"/>
                </a:lnTo>
                <a:lnTo>
                  <a:pt x="7548359" y="2985429"/>
                </a:lnTo>
                <a:lnTo>
                  <a:pt x="7547120" y="2986826"/>
                </a:lnTo>
                <a:cubicBezTo>
                  <a:pt x="7544741" y="2989483"/>
                  <a:pt x="7542480" y="2992194"/>
                  <a:pt x="7540621" y="2995267"/>
                </a:cubicBezTo>
                <a:cubicBezTo>
                  <a:pt x="7555200" y="3003715"/>
                  <a:pt x="7527208" y="3022799"/>
                  <a:pt x="7541739" y="3023946"/>
                </a:cubicBezTo>
                <a:cubicBezTo>
                  <a:pt x="7534059" y="3042303"/>
                  <a:pt x="7549904" y="3038579"/>
                  <a:pt x="7530781" y="3050462"/>
                </a:cubicBezTo>
                <a:cubicBezTo>
                  <a:pt x="7527838" y="3088204"/>
                  <a:pt x="7503338" y="3127251"/>
                  <a:pt x="7508515" y="3164510"/>
                </a:cubicBezTo>
                <a:cubicBezTo>
                  <a:pt x="7503888" y="3155782"/>
                  <a:pt x="7493770" y="3162549"/>
                  <a:pt x="7492866" y="3173520"/>
                </a:cubicBezTo>
                <a:cubicBezTo>
                  <a:pt x="7474179" y="3140376"/>
                  <a:pt x="7498581" y="3226463"/>
                  <a:pt x="7479395" y="3217191"/>
                </a:cubicBezTo>
                <a:cubicBezTo>
                  <a:pt x="7493905" y="3232643"/>
                  <a:pt x="7501608" y="3293915"/>
                  <a:pt x="7481475" y="3298298"/>
                </a:cubicBezTo>
                <a:cubicBezTo>
                  <a:pt x="7472089" y="3326890"/>
                  <a:pt x="7475493" y="3357480"/>
                  <a:pt x="7457722" y="3379292"/>
                </a:cubicBezTo>
                <a:cubicBezTo>
                  <a:pt x="7459285" y="3382143"/>
                  <a:pt x="7460273" y="3385199"/>
                  <a:pt x="7460850" y="3388381"/>
                </a:cubicBezTo>
                <a:lnTo>
                  <a:pt x="7461482" y="3397694"/>
                </a:lnTo>
                <a:lnTo>
                  <a:pt x="7460695" y="3398556"/>
                </a:lnTo>
                <a:cubicBezTo>
                  <a:pt x="7458532" y="3402904"/>
                  <a:pt x="7458275" y="3406007"/>
                  <a:pt x="7458858" y="3408553"/>
                </a:cubicBezTo>
                <a:lnTo>
                  <a:pt x="7460185" y="3411299"/>
                </a:lnTo>
                <a:lnTo>
                  <a:pt x="7459468" y="3418333"/>
                </a:lnTo>
                <a:lnTo>
                  <a:pt x="7459515" y="3432662"/>
                </a:lnTo>
                <a:lnTo>
                  <a:pt x="7458154" y="3434902"/>
                </a:lnTo>
                <a:lnTo>
                  <a:pt x="7456091" y="3455825"/>
                </a:lnTo>
                <a:cubicBezTo>
                  <a:pt x="7455865" y="3455850"/>
                  <a:pt x="7455638" y="3455877"/>
                  <a:pt x="7455413" y="3455903"/>
                </a:cubicBezTo>
                <a:cubicBezTo>
                  <a:pt x="7453843" y="3456557"/>
                  <a:pt x="7452596" y="3457940"/>
                  <a:pt x="7451989" y="3460886"/>
                </a:cubicBezTo>
                <a:cubicBezTo>
                  <a:pt x="7443388" y="3453296"/>
                  <a:pt x="7447961" y="3461529"/>
                  <a:pt x="7446929" y="3470886"/>
                </a:cubicBezTo>
                <a:cubicBezTo>
                  <a:pt x="7433341" y="3461186"/>
                  <a:pt x="7436171" y="3489615"/>
                  <a:pt x="7427213" y="3491353"/>
                </a:cubicBezTo>
                <a:cubicBezTo>
                  <a:pt x="7426761" y="3498443"/>
                  <a:pt x="7426037" y="3505767"/>
                  <a:pt x="7424990" y="3513143"/>
                </a:cubicBezTo>
                <a:lnTo>
                  <a:pt x="7424186" y="3517424"/>
                </a:lnTo>
                <a:cubicBezTo>
                  <a:pt x="7424132" y="3517438"/>
                  <a:pt x="7424077" y="3517453"/>
                  <a:pt x="7424024" y="3517467"/>
                </a:cubicBezTo>
                <a:cubicBezTo>
                  <a:pt x="7423536" y="3518305"/>
                  <a:pt x="7423153" y="3519678"/>
                  <a:pt x="7422883" y="3521896"/>
                </a:cubicBezTo>
                <a:lnTo>
                  <a:pt x="7422723" y="3525229"/>
                </a:lnTo>
                <a:lnTo>
                  <a:pt x="7421163" y="3533534"/>
                </a:lnTo>
                <a:lnTo>
                  <a:pt x="7419650" y="3536108"/>
                </a:lnTo>
                <a:lnTo>
                  <a:pt x="7417640" y="3536718"/>
                </a:lnTo>
                <a:lnTo>
                  <a:pt x="7417697" y="3537534"/>
                </a:lnTo>
                <a:cubicBezTo>
                  <a:pt x="7419749" y="3544077"/>
                  <a:pt x="7423989" y="3546875"/>
                  <a:pt x="7409814" y="3551598"/>
                </a:cubicBezTo>
                <a:cubicBezTo>
                  <a:pt x="7412376" y="3566128"/>
                  <a:pt x="7404108" y="3567090"/>
                  <a:pt x="7397719" y="3584844"/>
                </a:cubicBezTo>
                <a:cubicBezTo>
                  <a:pt x="7401116" y="3593573"/>
                  <a:pt x="7398130" y="3599358"/>
                  <a:pt x="7393057" y="3604546"/>
                </a:cubicBezTo>
                <a:cubicBezTo>
                  <a:pt x="7391792" y="3622895"/>
                  <a:pt x="7383125" y="3638008"/>
                  <a:pt x="7377811" y="3657793"/>
                </a:cubicBezTo>
                <a:cubicBezTo>
                  <a:pt x="7379886" y="3680874"/>
                  <a:pt x="7366255" y="3689531"/>
                  <a:pt x="7360624" y="3710685"/>
                </a:cubicBezTo>
                <a:cubicBezTo>
                  <a:pt x="7367950" y="3731637"/>
                  <a:pt x="7347999" y="3723947"/>
                  <a:pt x="7341489" y="3734006"/>
                </a:cubicBezTo>
                <a:lnTo>
                  <a:pt x="7340478" y="3737028"/>
                </a:lnTo>
                <a:lnTo>
                  <a:pt x="7340489" y="3745476"/>
                </a:lnTo>
                <a:lnTo>
                  <a:pt x="7340950" y="3748687"/>
                </a:lnTo>
                <a:cubicBezTo>
                  <a:pt x="7341098" y="3750887"/>
                  <a:pt x="7340976" y="3752333"/>
                  <a:pt x="7340653" y="3753314"/>
                </a:cubicBezTo>
                <a:lnTo>
                  <a:pt x="7340500" y="3753419"/>
                </a:lnTo>
                <a:lnTo>
                  <a:pt x="7340506" y="3757774"/>
                </a:lnTo>
                <a:cubicBezTo>
                  <a:pt x="7340847" y="3765147"/>
                  <a:pt x="7341495" y="3772345"/>
                  <a:pt x="7342369" y="3779218"/>
                </a:cubicBezTo>
                <a:cubicBezTo>
                  <a:pt x="7333890" y="3784348"/>
                  <a:pt x="7341949" y="3810090"/>
                  <a:pt x="7326800" y="3806225"/>
                </a:cubicBezTo>
                <a:cubicBezTo>
                  <a:pt x="7327524" y="3815461"/>
                  <a:pt x="7333545" y="3821456"/>
                  <a:pt x="7323686" y="3817640"/>
                </a:cubicBezTo>
                <a:cubicBezTo>
                  <a:pt x="7323637" y="3820659"/>
                  <a:pt x="7322668" y="3822449"/>
                  <a:pt x="7321247" y="3823678"/>
                </a:cubicBezTo>
                <a:lnTo>
                  <a:pt x="7320595" y="3824018"/>
                </a:lnTo>
                <a:lnTo>
                  <a:pt x="7322453" y="3844579"/>
                </a:lnTo>
                <a:lnTo>
                  <a:pt x="7321532" y="3847225"/>
                </a:lnTo>
                <a:lnTo>
                  <a:pt x="7324238" y="3860736"/>
                </a:lnTo>
                <a:lnTo>
                  <a:pt x="7324840" y="3867658"/>
                </a:lnTo>
                <a:lnTo>
                  <a:pt x="7326655" y="3869733"/>
                </a:lnTo>
                <a:cubicBezTo>
                  <a:pt x="7327701" y="3871909"/>
                  <a:pt x="7328023" y="3874942"/>
                  <a:pt x="7326706" y="3879891"/>
                </a:cubicBezTo>
                <a:lnTo>
                  <a:pt x="7326093" y="3881013"/>
                </a:lnTo>
                <a:lnTo>
                  <a:pt x="7328442" y="3889558"/>
                </a:lnTo>
                <a:cubicBezTo>
                  <a:pt x="7329602" y="3892339"/>
                  <a:pt x="7331138" y="3894839"/>
                  <a:pt x="7333203" y="3896924"/>
                </a:cubicBezTo>
                <a:cubicBezTo>
                  <a:pt x="7319795" y="3924445"/>
                  <a:pt x="7328820" y="3952004"/>
                  <a:pt x="7324908" y="3982658"/>
                </a:cubicBezTo>
                <a:cubicBezTo>
                  <a:pt x="7325522" y="4017325"/>
                  <a:pt x="7327874" y="4041416"/>
                  <a:pt x="7327588" y="4064228"/>
                </a:cubicBezTo>
                <a:cubicBezTo>
                  <a:pt x="7328735" y="4074940"/>
                  <a:pt x="7329351" y="4153102"/>
                  <a:pt x="7323186" y="4146664"/>
                </a:cubicBezTo>
                <a:cubicBezTo>
                  <a:pt x="7335189" y="4179829"/>
                  <a:pt x="7318370" y="4199117"/>
                  <a:pt x="7322488" y="4235901"/>
                </a:cubicBezTo>
                <a:cubicBezTo>
                  <a:pt x="7305909" y="4254573"/>
                  <a:pt x="7320783" y="4244884"/>
                  <a:pt x="7316645" y="4265209"/>
                </a:cubicBezTo>
                <a:cubicBezTo>
                  <a:pt x="7331133" y="4260631"/>
                  <a:pt x="7307179" y="4289560"/>
                  <a:pt x="7323069" y="4291857"/>
                </a:cubicBezTo>
                <a:cubicBezTo>
                  <a:pt x="7321814" y="4295483"/>
                  <a:pt x="7320095" y="4298923"/>
                  <a:pt x="7318251" y="4302359"/>
                </a:cubicBezTo>
                <a:lnTo>
                  <a:pt x="7317295" y="4304161"/>
                </a:lnTo>
                <a:lnTo>
                  <a:pt x="7316223" y="4311573"/>
                </a:lnTo>
                <a:lnTo>
                  <a:pt x="7312469" y="4313411"/>
                </a:lnTo>
                <a:lnTo>
                  <a:pt x="7306447" y="4403491"/>
                </a:lnTo>
                <a:cubicBezTo>
                  <a:pt x="7308849" y="4411399"/>
                  <a:pt x="7308497" y="4436984"/>
                  <a:pt x="7303688" y="4442497"/>
                </a:cubicBezTo>
                <a:cubicBezTo>
                  <a:pt x="7302637" y="4447969"/>
                  <a:pt x="7304327" y="4453942"/>
                  <a:pt x="7299181" y="4457128"/>
                </a:cubicBezTo>
                <a:cubicBezTo>
                  <a:pt x="7296154" y="4469016"/>
                  <a:pt x="7289197" y="4496240"/>
                  <a:pt x="7285530" y="4513823"/>
                </a:cubicBezTo>
                <a:cubicBezTo>
                  <a:pt x="7288769" y="4518560"/>
                  <a:pt x="7287100" y="4524649"/>
                  <a:pt x="7284412" y="4532609"/>
                </a:cubicBezTo>
                <a:lnTo>
                  <a:pt x="7282601" y="4540125"/>
                </a:lnTo>
                <a:lnTo>
                  <a:pt x="7291785" y="4563650"/>
                </a:lnTo>
                <a:lnTo>
                  <a:pt x="7284191" y="4636427"/>
                </a:lnTo>
                <a:lnTo>
                  <a:pt x="7292797" y="4672055"/>
                </a:lnTo>
                <a:cubicBezTo>
                  <a:pt x="7294304" y="4686552"/>
                  <a:pt x="7294421" y="4700466"/>
                  <a:pt x="7295425" y="4713953"/>
                </a:cubicBezTo>
                <a:cubicBezTo>
                  <a:pt x="7296104" y="4744441"/>
                  <a:pt x="7280378" y="4723911"/>
                  <a:pt x="7292574" y="4762180"/>
                </a:cubicBezTo>
                <a:cubicBezTo>
                  <a:pt x="7286719" y="4766152"/>
                  <a:pt x="7286266" y="4770971"/>
                  <a:pt x="7288689" y="4779168"/>
                </a:cubicBezTo>
                <a:cubicBezTo>
                  <a:pt x="7288592" y="4793971"/>
                  <a:pt x="7274303" y="4792486"/>
                  <a:pt x="7282355" y="4807636"/>
                </a:cubicBezTo>
                <a:cubicBezTo>
                  <a:pt x="7278556" y="4806204"/>
                  <a:pt x="7277539" y="4813202"/>
                  <a:pt x="7276505" y="4819678"/>
                </a:cubicBezTo>
                <a:lnTo>
                  <a:pt x="7273752" y="4823797"/>
                </a:lnTo>
                <a:lnTo>
                  <a:pt x="7283683" y="4847794"/>
                </a:lnTo>
                <a:cubicBezTo>
                  <a:pt x="7296832" y="4890479"/>
                  <a:pt x="7302379" y="4941877"/>
                  <a:pt x="7311552" y="4978326"/>
                </a:cubicBezTo>
                <a:cubicBezTo>
                  <a:pt x="7284161" y="4998846"/>
                  <a:pt x="7309660" y="4989594"/>
                  <a:pt x="7304880" y="5015024"/>
                </a:cubicBezTo>
                <a:cubicBezTo>
                  <a:pt x="7330355" y="5012307"/>
                  <a:pt x="7291032" y="5044485"/>
                  <a:pt x="7319932" y="5050993"/>
                </a:cubicBezTo>
                <a:cubicBezTo>
                  <a:pt x="7318148" y="5055414"/>
                  <a:pt x="7315506" y="5059493"/>
                  <a:pt x="7312641" y="5063537"/>
                </a:cubicBezTo>
                <a:lnTo>
                  <a:pt x="7311153" y="5065661"/>
                </a:lnTo>
                <a:lnTo>
                  <a:pt x="7310197" y="5075032"/>
                </a:lnTo>
                <a:lnTo>
                  <a:pt x="7303683" y="5076576"/>
                </a:lnTo>
                <a:lnTo>
                  <a:pt x="7297768" y="5089898"/>
                </a:lnTo>
                <a:cubicBezTo>
                  <a:pt x="7296519" y="5095057"/>
                  <a:pt x="7296302" y="5100805"/>
                  <a:pt x="7297750" y="5107454"/>
                </a:cubicBezTo>
                <a:cubicBezTo>
                  <a:pt x="7309447" y="5125240"/>
                  <a:pt x="7295812" y="5147341"/>
                  <a:pt x="7297014" y="5169708"/>
                </a:cubicBezTo>
                <a:lnTo>
                  <a:pt x="7300719" y="5180532"/>
                </a:lnTo>
                <a:lnTo>
                  <a:pt x="7295705" y="5210620"/>
                </a:lnTo>
                <a:lnTo>
                  <a:pt x="7296901" y="5212749"/>
                </a:lnTo>
                <a:cubicBezTo>
                  <a:pt x="7296704" y="5218058"/>
                  <a:pt x="7294377" y="5228574"/>
                  <a:pt x="7294523" y="5242477"/>
                </a:cubicBezTo>
                <a:lnTo>
                  <a:pt x="7297776" y="5296160"/>
                </a:lnTo>
                <a:lnTo>
                  <a:pt x="7289955" y="5304499"/>
                </a:lnTo>
                <a:lnTo>
                  <a:pt x="7286210" y="5305374"/>
                </a:lnTo>
                <a:lnTo>
                  <a:pt x="7286995" y="5320092"/>
                </a:lnTo>
                <a:lnTo>
                  <a:pt x="7281550" y="5330613"/>
                </a:lnTo>
                <a:lnTo>
                  <a:pt x="7285354" y="5340890"/>
                </a:lnTo>
                <a:lnTo>
                  <a:pt x="7281914" y="5354491"/>
                </a:lnTo>
                <a:cubicBezTo>
                  <a:pt x="7280017" y="5359352"/>
                  <a:pt x="7277725" y="5364763"/>
                  <a:pt x="7275918" y="5370917"/>
                </a:cubicBezTo>
                <a:lnTo>
                  <a:pt x="7267655" y="5384350"/>
                </a:lnTo>
                <a:lnTo>
                  <a:pt x="7263791" y="5406610"/>
                </a:lnTo>
                <a:cubicBezTo>
                  <a:pt x="7260956" y="5423841"/>
                  <a:pt x="7257650" y="5440271"/>
                  <a:pt x="7251522" y="5456222"/>
                </a:cubicBezTo>
                <a:cubicBezTo>
                  <a:pt x="7253699" y="5469913"/>
                  <a:pt x="7252931" y="5482529"/>
                  <a:pt x="7242311" y="5493751"/>
                </a:cubicBezTo>
                <a:cubicBezTo>
                  <a:pt x="7236636" y="5529727"/>
                  <a:pt x="7245809" y="5539513"/>
                  <a:pt x="7231835" y="5561252"/>
                </a:cubicBezTo>
                <a:cubicBezTo>
                  <a:pt x="7236311" y="5568555"/>
                  <a:pt x="7238499" y="5573475"/>
                  <a:pt x="7239152" y="5577121"/>
                </a:cubicBezTo>
                <a:cubicBezTo>
                  <a:pt x="7241111" y="5588065"/>
                  <a:pt x="7229268" y="5587525"/>
                  <a:pt x="7224043" y="5605355"/>
                </a:cubicBezTo>
                <a:cubicBezTo>
                  <a:pt x="7216774" y="5624244"/>
                  <a:pt x="7213225" y="5590845"/>
                  <a:pt x="7209229" y="5609118"/>
                </a:cubicBezTo>
                <a:cubicBezTo>
                  <a:pt x="7212098" y="5628346"/>
                  <a:pt x="7194168" y="5628785"/>
                  <a:pt x="7198222" y="5648700"/>
                </a:cubicBezTo>
                <a:cubicBezTo>
                  <a:pt x="7212577" y="5642705"/>
                  <a:pt x="7189541" y="5689259"/>
                  <a:pt x="7201221" y="5689771"/>
                </a:cubicBezTo>
                <a:cubicBezTo>
                  <a:pt x="7181618" y="5708428"/>
                  <a:pt x="7201258" y="5715573"/>
                  <a:pt x="7192555" y="5739098"/>
                </a:cubicBezTo>
                <a:cubicBezTo>
                  <a:pt x="7184486" y="5750478"/>
                  <a:pt x="7182208" y="5758416"/>
                  <a:pt x="7187522" y="5768603"/>
                </a:cubicBezTo>
                <a:cubicBezTo>
                  <a:pt x="7148692" y="5821144"/>
                  <a:pt x="7181577" y="5799065"/>
                  <a:pt x="7162500" y="5846928"/>
                </a:cubicBezTo>
                <a:lnTo>
                  <a:pt x="7160827" y="5850799"/>
                </a:lnTo>
                <a:lnTo>
                  <a:pt x="7163312" y="5866636"/>
                </a:lnTo>
                <a:cubicBezTo>
                  <a:pt x="7163884" y="5867070"/>
                  <a:pt x="7164455" y="5867505"/>
                  <a:pt x="7165029" y="5867939"/>
                </a:cubicBezTo>
                <a:lnTo>
                  <a:pt x="7142501" y="5914339"/>
                </a:lnTo>
                <a:lnTo>
                  <a:pt x="7143151" y="5921221"/>
                </a:lnTo>
                <a:lnTo>
                  <a:pt x="7123808" y="5950546"/>
                </a:lnTo>
                <a:lnTo>
                  <a:pt x="7116299" y="5966186"/>
                </a:lnTo>
                <a:lnTo>
                  <a:pt x="7106117" y="5983669"/>
                </a:lnTo>
                <a:lnTo>
                  <a:pt x="7109622" y="5995569"/>
                </a:lnTo>
                <a:cubicBezTo>
                  <a:pt x="7114727" y="6023526"/>
                  <a:pt x="7092983" y="6067450"/>
                  <a:pt x="7116605" y="6077139"/>
                </a:cubicBezTo>
                <a:cubicBezTo>
                  <a:pt x="7102148" y="6089933"/>
                  <a:pt x="7125501" y="6101908"/>
                  <a:pt x="7127573" y="6115892"/>
                </a:cubicBezTo>
                <a:cubicBezTo>
                  <a:pt x="7118381" y="6127056"/>
                  <a:pt x="7126331" y="6132595"/>
                  <a:pt x="7128098" y="6142737"/>
                </a:cubicBezTo>
                <a:cubicBezTo>
                  <a:pt x="7122429" y="6147329"/>
                  <a:pt x="7122724" y="6155912"/>
                  <a:pt x="7129375" y="6158833"/>
                </a:cubicBezTo>
                <a:cubicBezTo>
                  <a:pt x="7144709" y="6154689"/>
                  <a:pt x="7137060" y="6184499"/>
                  <a:pt x="7147635" y="6186714"/>
                </a:cubicBezTo>
                <a:cubicBezTo>
                  <a:pt x="7149842" y="6204016"/>
                  <a:pt x="7136414" y="6279145"/>
                  <a:pt x="7153343" y="6291871"/>
                </a:cubicBezTo>
                <a:cubicBezTo>
                  <a:pt x="7161381" y="6326852"/>
                  <a:pt x="7134450" y="6377408"/>
                  <a:pt x="7134923" y="6392273"/>
                </a:cubicBezTo>
                <a:cubicBezTo>
                  <a:pt x="7103997" y="6407024"/>
                  <a:pt x="7185503" y="6478818"/>
                  <a:pt x="7187236" y="6541940"/>
                </a:cubicBezTo>
                <a:cubicBezTo>
                  <a:pt x="7184250" y="6550446"/>
                  <a:pt x="7184290" y="6554993"/>
                  <a:pt x="7191340" y="6557275"/>
                </a:cubicBezTo>
                <a:cubicBezTo>
                  <a:pt x="7195412" y="6573685"/>
                  <a:pt x="7202070" y="6606060"/>
                  <a:pt x="7211670" y="6640404"/>
                </a:cubicBezTo>
                <a:cubicBezTo>
                  <a:pt x="7219591" y="6666216"/>
                  <a:pt x="7212698" y="6793331"/>
                  <a:pt x="7221085" y="6827708"/>
                </a:cubicBezTo>
                <a:lnTo>
                  <a:pt x="7227698" y="6857999"/>
                </a:lnTo>
                <a:lnTo>
                  <a:pt x="0" y="6857999"/>
                </a:lnTo>
                <a:close/>
              </a:path>
            </a:pathLst>
          </a:custGeom>
        </p:spPr>
      </p:pic>
    </p:spTree>
    <p:extLst>
      <p:ext uri="{BB962C8B-B14F-4D97-AF65-F5344CB8AC3E}">
        <p14:creationId xmlns:p14="http://schemas.microsoft.com/office/powerpoint/2010/main" val="2932976974"/>
      </p:ext>
    </p:extLst>
  </p:cSld>
  <p:clrMapOvr>
    <a:masterClrMapping/>
  </p:clrMapOvr>
  <p:transition spd="med">
    <p:pull/>
  </p:transition>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AF1966E-FD40-4A4A-B61B-C4DF7FA05F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047BFA19-D45E-416B-A404-7AF2F3F2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 name="Rectangle 11">
            <a:extLst>
              <a:ext uri="{FF2B5EF4-FFF2-40B4-BE49-F238E27FC236}">
                <a16:creationId xmlns:a16="http://schemas.microsoft.com/office/drawing/2014/main" id="{8E0105E7-23DB-4CF2-8258-FF47C762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477A295-62F7-0E37-9722-27B3C196E839}"/>
              </a:ext>
            </a:extLst>
          </p:cNvPr>
          <p:cNvSpPr>
            <a:spLocks noGrp="1"/>
          </p:cNvSpPr>
          <p:nvPr>
            <p:ph type="title"/>
          </p:nvPr>
        </p:nvSpPr>
        <p:spPr>
          <a:xfrm>
            <a:off x="1115568" y="548640"/>
            <a:ext cx="10168128" cy="1179576"/>
          </a:xfrm>
        </p:spPr>
        <p:txBody>
          <a:bodyPr>
            <a:normAutofit/>
          </a:bodyPr>
          <a:lstStyle/>
          <a:p>
            <a:pPr algn="ctr"/>
            <a:r>
              <a:rPr lang="en-GB" sz="4000" b="1" u="sng" dirty="0"/>
              <a:t>References</a:t>
            </a:r>
          </a:p>
        </p:txBody>
      </p:sp>
      <p:sp>
        <p:nvSpPr>
          <p:cNvPr id="14" name="Rectangle 13">
            <a:extLst>
              <a:ext uri="{FF2B5EF4-FFF2-40B4-BE49-F238E27FC236}">
                <a16:creationId xmlns:a16="http://schemas.microsoft.com/office/drawing/2014/main" id="{074B4F7D-14B2-478B-8BF5-01E4E0C5D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58952"/>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68BFAD51-E4A0-143D-B796-234F014DD118}"/>
              </a:ext>
            </a:extLst>
          </p:cNvPr>
          <p:cNvSpPr>
            <a:spLocks noGrp="1"/>
          </p:cNvSpPr>
          <p:nvPr>
            <p:ph idx="1"/>
          </p:nvPr>
        </p:nvSpPr>
        <p:spPr>
          <a:xfrm>
            <a:off x="1115568" y="2481943"/>
            <a:ext cx="10168128" cy="3695020"/>
          </a:xfrm>
        </p:spPr>
        <p:txBody>
          <a:bodyPr>
            <a:normAutofit/>
          </a:bodyPr>
          <a:lstStyle/>
          <a:p>
            <a:r>
              <a:rPr lang="en-GB" sz="1400"/>
              <a:t>J. Martinez, “Battle of Agincourt,” 18 October 2023. [Online]. Available: </a:t>
            </a:r>
            <a:r>
              <a:rPr lang="en-GB" sz="1400">
                <a:hlinkClick r:id="rId3"/>
              </a:rPr>
              <a:t>https://www.britannica.com/event/Battle-of-Agincourt</a:t>
            </a:r>
            <a:r>
              <a:rPr lang="en-GB" sz="1400"/>
              <a:t>.</a:t>
            </a:r>
          </a:p>
          <a:p>
            <a:r>
              <a:rPr lang="en-GB" sz="1400"/>
              <a:t>“The Battle of Agincourt,” The National Archives, [Online]. Available: https://www.nationalarchives.gov.uk/agincourt/campaign-and-battle/#:~:text=On%2025%20October%2C%20Henry%20led,France%2C%20Charles%20D'Albret.. [Accessed 03 November 2023].</a:t>
            </a:r>
          </a:p>
          <a:p>
            <a:r>
              <a:rPr lang="en-GB" sz="1400"/>
              <a:t>E. Andrews, “9 Things You May Not Know About the Battle of Agincourt,” The History Channel, 23 October 2015. [Online]. Available: https://www.history.com/news/9-things-you-may-not-know-about-the-battle-of-agincourt. [Accessed 03 November 2023].</a:t>
            </a:r>
          </a:p>
          <a:p>
            <a:r>
              <a:rPr lang="en-GB" sz="1400"/>
              <a:t>“Bodkin Arrowhead in Archery,” Legend Archery , [Online]. Available: https://legendarchery.com/pages/bodkin#:~:text=Bodkin%20arrowheads%20were%20typically%20made,been%20able%20to%20penetrate%20armor.. [Accessed 03 November 2023].</a:t>
            </a:r>
          </a:p>
          <a:p>
            <a:r>
              <a:rPr lang="en-GB" sz="1400"/>
              <a:t>“Penetration Equations,” Tank Archives, 5 October 2014. [Online]. Available: https://www.tankarchives.ca/2014/10/penetration-equations.html. [Accessed 03 November 2023].</a:t>
            </a:r>
          </a:p>
          <a:p>
            <a:r>
              <a:rPr lang="en-GB" sz="1400"/>
              <a:t>G. Collett, Bodkin Arrow &amp; Longbow Figures, Swansea, 2023.</a:t>
            </a:r>
          </a:p>
        </p:txBody>
      </p:sp>
    </p:spTree>
    <p:extLst>
      <p:ext uri="{BB962C8B-B14F-4D97-AF65-F5344CB8AC3E}">
        <p14:creationId xmlns:p14="http://schemas.microsoft.com/office/powerpoint/2010/main" val="1692190153"/>
      </p:ext>
    </p:extLst>
  </p:cSld>
  <p:clrMapOvr>
    <a:masterClrMapping/>
  </p:clrMapOvr>
  <p:transition spd="med">
    <p:pull/>
  </p:transition>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1350</TotalTime>
  <Words>1559</Words>
  <Application>Microsoft Office PowerPoint</Application>
  <PresentationFormat>Widescreen</PresentationFormat>
  <Paragraphs>200</Paragraphs>
  <Slides>20</Slides>
  <Notes>20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20</vt:i4>
      </vt:variant>
    </vt:vector>
  </HeadingPairs>
  <TitlesOfParts>
    <vt:vector size="27" baseType="lpstr">
      <vt:lpstr>Arial</vt:lpstr>
      <vt:lpstr>Calibri</vt:lpstr>
      <vt:lpstr>Calibri Light</vt:lpstr>
      <vt:lpstr>Montserrat</vt:lpstr>
      <vt:lpstr>Roboto</vt:lpstr>
      <vt:lpstr>Times New Roman</vt:lpstr>
      <vt:lpstr>Office Theme</vt:lpstr>
      <vt:lpstr>       The Battle of Agincourt  The performance of the longbow against plate armour.</vt:lpstr>
      <vt:lpstr>Who am I?</vt:lpstr>
      <vt:lpstr>Contents</vt:lpstr>
      <vt:lpstr>The Battle of Agincourt</vt:lpstr>
      <vt:lpstr>PowerPoint Presentation</vt:lpstr>
      <vt:lpstr>The Longbow</vt:lpstr>
      <vt:lpstr>Bodkin Arrow</vt:lpstr>
      <vt:lpstr>Armour</vt:lpstr>
      <vt:lpstr>Could the Bodkin Arrow puncture armour?</vt:lpstr>
      <vt:lpstr>Results</vt:lpstr>
      <vt:lpstr>Was the longbow the deciding Factor for the English Army to win at Agincourt?</vt:lpstr>
      <vt:lpstr>PowerPoint Presentation</vt:lpstr>
      <vt:lpstr>PowerPoint Presentation</vt:lpstr>
      <vt:lpstr>PowerPoint Presentation</vt:lpstr>
      <vt:lpstr>PowerPoint Presentation</vt:lpstr>
      <vt:lpstr>PowerPoint Presentation</vt:lpstr>
      <vt:lpstr>Was the longbow the decisive factor??</vt:lpstr>
      <vt:lpstr>Recap</vt:lpstr>
      <vt:lpstr>Questions?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Battle of Agincourt    Was the longbow the deciding…..</dc:title>
  <dc:creator>martyn.mcginlay@outlook.com</dc:creator>
  <cp:lastModifiedBy>martyn.mcginlay@outlook.com</cp:lastModifiedBy>
  <cp:revision>33</cp:revision>
  <dcterms:created xsi:type="dcterms:W3CDTF">2023-10-28T08:02:36Z</dcterms:created>
  <dcterms:modified xsi:type="dcterms:W3CDTF">2023-11-26T11:35:27Z</dcterms:modified>
</cp:coreProperties>
</file>