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C176271-3360-4A7E-A2FE-A688DA03110B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1898: The beginning of the end of ‘Chinese religion’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From ‘evil teaching’ (</a:t>
            </a:r>
            <a:r>
              <a:rPr lang="en-GB" i="1" dirty="0" err="1" smtClean="0"/>
              <a:t>xie</a:t>
            </a:r>
            <a:r>
              <a:rPr lang="en-GB" i="1" dirty="0" smtClean="0"/>
              <a:t> </a:t>
            </a:r>
            <a:r>
              <a:rPr lang="en-GB" i="1" dirty="0" err="1" smtClean="0"/>
              <a:t>jiao</a:t>
            </a:r>
            <a:r>
              <a:rPr lang="en-GB" dirty="0" smtClean="0"/>
              <a:t>) to ‘superstition’ (</a:t>
            </a:r>
            <a:r>
              <a:rPr lang="en-GB" i="1" dirty="0" err="1" smtClean="0"/>
              <a:t>mixin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recent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err="1" smtClean="0"/>
              <a:t>Ashiwa</a:t>
            </a:r>
            <a:r>
              <a:rPr lang="en-GB" dirty="0" smtClean="0"/>
              <a:t>, Yoshiko; </a:t>
            </a:r>
            <a:r>
              <a:rPr lang="en-GB" dirty="0" err="1" smtClean="0"/>
              <a:t>Wank</a:t>
            </a:r>
            <a:r>
              <a:rPr lang="en-GB" dirty="0" smtClean="0"/>
              <a:t>, David L. (eds.). </a:t>
            </a:r>
            <a:r>
              <a:rPr lang="en-GB" i="1" dirty="0" smtClean="0"/>
              <a:t>Making Religion, Making the State: The Politics of Religion in Modern China. </a:t>
            </a:r>
            <a:r>
              <a:rPr lang="en-GB" dirty="0" smtClean="0"/>
              <a:t>Stanford: Stanford University Press, 2009. </a:t>
            </a:r>
          </a:p>
          <a:p>
            <a:pPr>
              <a:buNone/>
            </a:pPr>
            <a:r>
              <a:rPr lang="en-GB" dirty="0" smtClean="0"/>
              <a:t>Kuhn, Philip A. </a:t>
            </a:r>
            <a:r>
              <a:rPr lang="en-GB" i="1" dirty="0" smtClean="0"/>
              <a:t>The Origins of the Modern Chinese State</a:t>
            </a:r>
            <a:r>
              <a:rPr lang="en-GB" dirty="0" smtClean="0"/>
              <a:t>. Stanford: Stanford University Press, 2002.</a:t>
            </a:r>
          </a:p>
          <a:p>
            <a:pPr>
              <a:buNone/>
            </a:pPr>
            <a:r>
              <a:rPr lang="en-GB" dirty="0" err="1" smtClean="0"/>
              <a:t>Nedostup</a:t>
            </a:r>
            <a:r>
              <a:rPr lang="en-GB" dirty="0" smtClean="0"/>
              <a:t>, Rebecca A. </a:t>
            </a:r>
            <a:r>
              <a:rPr lang="en-GB" i="1" dirty="0" smtClean="0"/>
              <a:t>Superstitious Regimes: Religion and the Politics of Chinese Modernity. </a:t>
            </a:r>
            <a:r>
              <a:rPr lang="en-GB" dirty="0" smtClean="0"/>
              <a:t>Cambridge, Mass.: Harvard University Press, 2010. </a:t>
            </a:r>
          </a:p>
          <a:p>
            <a:pPr>
              <a:buNone/>
            </a:pPr>
            <a:r>
              <a:rPr lang="en-GB" dirty="0" err="1" smtClean="0"/>
              <a:t>Poon</a:t>
            </a:r>
            <a:r>
              <a:rPr lang="en-GB" dirty="0" smtClean="0"/>
              <a:t>, </a:t>
            </a:r>
            <a:r>
              <a:rPr lang="en-GB" dirty="0" err="1" smtClean="0"/>
              <a:t>Shuk-wah</a:t>
            </a:r>
            <a:r>
              <a:rPr lang="en-GB" dirty="0" smtClean="0"/>
              <a:t>. </a:t>
            </a:r>
            <a:r>
              <a:rPr lang="en-GB" i="1" dirty="0" smtClean="0"/>
              <a:t>Negotiating Religion in Modern China: State and Common People in Guangzhou, 1900-1937.</a:t>
            </a:r>
            <a:r>
              <a:rPr lang="en-GB" dirty="0" smtClean="0"/>
              <a:t> Hong Kong: The Chinese University Press, 2011.</a:t>
            </a:r>
          </a:p>
          <a:p>
            <a:pPr>
              <a:buNone/>
            </a:pPr>
            <a:r>
              <a:rPr lang="en-GB" dirty="0" smtClean="0"/>
              <a:t>Yang, Mayfair Mei-</a:t>
            </a:r>
            <a:r>
              <a:rPr lang="en-GB" dirty="0" err="1" smtClean="0"/>
              <a:t>hui</a:t>
            </a:r>
            <a:r>
              <a:rPr lang="en-GB" dirty="0" smtClean="0"/>
              <a:t>. </a:t>
            </a:r>
            <a:r>
              <a:rPr lang="en-GB" i="1" dirty="0" smtClean="0"/>
              <a:t>Chinese Religiosities: Afflictions of Modernity and State Formation</a:t>
            </a:r>
            <a:r>
              <a:rPr lang="en-GB" dirty="0" smtClean="0"/>
              <a:t>. Berkeley: University of California Press, 2008.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Qing religious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Relationship between state and religious culture underwent significant changes at the turn of the 19</a:t>
            </a:r>
            <a:r>
              <a:rPr lang="en-GB" baseline="30000" dirty="0" smtClean="0"/>
              <a:t>th</a:t>
            </a:r>
            <a:r>
              <a:rPr lang="en-GB" dirty="0" smtClean="0"/>
              <a:t> to the 20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Zhang </a:t>
            </a:r>
            <a:r>
              <a:rPr lang="en-GB" dirty="0" err="1" smtClean="0"/>
              <a:t>Zhidong</a:t>
            </a:r>
            <a:r>
              <a:rPr lang="en-GB" dirty="0" smtClean="0"/>
              <a:t> </a:t>
            </a:r>
            <a:r>
              <a:rPr lang="zh-CN" altLang="en-US" dirty="0" smtClean="0"/>
              <a:t>张之洞 </a:t>
            </a:r>
            <a:r>
              <a:rPr lang="en-GB" dirty="0" smtClean="0"/>
              <a:t>(1837-1909)</a:t>
            </a:r>
            <a:r>
              <a:rPr lang="zh-CN" altLang="en-US" dirty="0" smtClean="0"/>
              <a:t>：</a:t>
            </a:r>
            <a:r>
              <a:rPr lang="en-GB" altLang="zh-CN" dirty="0" smtClean="0"/>
              <a:t>’</a:t>
            </a:r>
            <a:r>
              <a:rPr lang="en-GB" altLang="zh-CN" dirty="0" err="1" smtClean="0"/>
              <a:t>Quan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xue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pian</a:t>
            </a:r>
            <a:r>
              <a:rPr lang="en-GB" altLang="zh-CN" dirty="0" smtClean="0"/>
              <a:t>’ </a:t>
            </a:r>
            <a:r>
              <a:rPr lang="zh-CN" altLang="en-US" dirty="0" smtClean="0"/>
              <a:t>勸學篇 </a:t>
            </a:r>
            <a:r>
              <a:rPr lang="en-GB" altLang="zh-CN" dirty="0" smtClean="0"/>
              <a:t>(‘Exhortation to Learning’; April 1898) contains proposal to ‘build schools with temple property’</a:t>
            </a:r>
            <a:r>
              <a:rPr lang="zh-CN" altLang="en-US" dirty="0" smtClean="0"/>
              <a:t> </a:t>
            </a:r>
            <a:r>
              <a:rPr lang="en-GB" altLang="zh-CN" i="1" dirty="0" err="1" smtClean="0"/>
              <a:t>miao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chan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xing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xue</a:t>
            </a:r>
            <a:r>
              <a:rPr lang="en-GB" altLang="zh-CN" i="1" dirty="0" smtClean="0"/>
              <a:t> </a:t>
            </a:r>
            <a:r>
              <a:rPr lang="zh-CN" altLang="en-US" dirty="0" smtClean="0"/>
              <a:t>廟產興學</a:t>
            </a:r>
            <a:r>
              <a:rPr lang="en-GB" altLang="zh-CN" dirty="0" smtClean="0"/>
              <a:t>.  Zhang was interested in resources.</a:t>
            </a:r>
          </a:p>
          <a:p>
            <a:r>
              <a:rPr lang="en-GB" dirty="0" smtClean="0"/>
              <a:t>Kang </a:t>
            </a:r>
            <a:r>
              <a:rPr lang="en-GB" dirty="0" err="1" smtClean="0"/>
              <a:t>Youwei</a:t>
            </a:r>
            <a:r>
              <a:rPr lang="en-GB" dirty="0" smtClean="0"/>
              <a:t> </a:t>
            </a:r>
            <a:r>
              <a:rPr lang="zh-CN" altLang="en-US" dirty="0" smtClean="0"/>
              <a:t>康有爲</a:t>
            </a:r>
            <a:r>
              <a:rPr lang="en-GB" altLang="zh-CN" dirty="0" smtClean="0"/>
              <a:t> (1858-1927); 10 July ’98 memorial requesting that all academies and temples be turned into schools; use of property to fund modern educational system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ym typeface="Wingdings" pitchFamily="2" charset="2"/>
              </a:rPr>
              <a:t>Kang </a:t>
            </a:r>
            <a:r>
              <a:rPr lang="en-US" dirty="0" err="1" smtClean="0">
                <a:sym typeface="Wingdings" pitchFamily="2" charset="2"/>
              </a:rPr>
              <a:t>Youwei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康有為 </a:t>
            </a:r>
            <a:r>
              <a:rPr lang="en-US" dirty="0" smtClean="0">
                <a:sym typeface="Wingdings" pitchFamily="2" charset="2"/>
              </a:rPr>
              <a:t>(1858-1927</a:t>
            </a:r>
            <a:r>
              <a:rPr lang="en-US" dirty="0" smtClean="0">
                <a:sym typeface="Wingdings" pitchFamily="2" charset="2"/>
              </a:rPr>
              <a:t>)</a:t>
            </a:r>
            <a:endParaRPr lang="en-GB" dirty="0"/>
          </a:p>
        </p:txBody>
      </p:sp>
      <p:pic>
        <p:nvPicPr>
          <p:cNvPr id="4" name="Content Placeholder 3" descr="Image8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062287" y="1487487"/>
            <a:ext cx="3019425" cy="440055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Kang </a:t>
            </a:r>
            <a:r>
              <a:rPr lang="en-GB" dirty="0" err="1" smtClean="0"/>
              <a:t>Youwei’s</a:t>
            </a:r>
            <a:r>
              <a:rPr lang="en-GB" dirty="0" smtClean="0"/>
              <a:t> </a:t>
            </a:r>
            <a:r>
              <a:rPr lang="en-GB" i="1" dirty="0" err="1" smtClean="0"/>
              <a:t>Kongjiao</a:t>
            </a:r>
            <a:r>
              <a:rPr lang="en-GB" dirty="0" smtClean="0"/>
              <a:t> </a:t>
            </a:r>
            <a:r>
              <a:rPr lang="zh-CN" altLang="en-US" dirty="0" smtClean="0"/>
              <a:t>孔教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Influenced by Welsh missionary Timothy Richard1845-1919) and other missionaries </a:t>
            </a:r>
            <a:r>
              <a:rPr lang="en-GB" dirty="0" smtClean="0">
                <a:sym typeface="Wingdings" pitchFamily="2" charset="2"/>
              </a:rPr>
              <a:t> Christian-based model of religion</a:t>
            </a:r>
          </a:p>
          <a:p>
            <a:r>
              <a:rPr lang="en-GB" dirty="0" smtClean="0">
                <a:sym typeface="Wingdings" pitchFamily="2" charset="2"/>
              </a:rPr>
              <a:t>Model of the creation of state </a:t>
            </a:r>
            <a:r>
              <a:rPr lang="en-GB" dirty="0" err="1" smtClean="0">
                <a:sym typeface="Wingdings" pitchFamily="2" charset="2"/>
              </a:rPr>
              <a:t>Shintoism</a:t>
            </a:r>
            <a:r>
              <a:rPr lang="en-GB" dirty="0" smtClean="0">
                <a:sym typeface="Wingdings" pitchFamily="2" charset="2"/>
              </a:rPr>
              <a:t> in Japan</a:t>
            </a:r>
          </a:p>
          <a:p>
            <a:r>
              <a:rPr lang="en-GB" dirty="0" smtClean="0">
                <a:sym typeface="Wingdings" pitchFamily="2" charset="2"/>
              </a:rPr>
              <a:t>Idea to create a ‘national religion’ </a:t>
            </a:r>
            <a:r>
              <a:rPr lang="en-GB" i="1" dirty="0" err="1" smtClean="0">
                <a:sym typeface="Wingdings" pitchFamily="2" charset="2"/>
              </a:rPr>
              <a:t>guojiao</a:t>
            </a:r>
            <a:r>
              <a:rPr lang="en-GB" dirty="0" smtClean="0">
                <a:sym typeface="Wingdings" pitchFamily="2" charset="2"/>
              </a:rPr>
              <a:t> </a:t>
            </a:r>
            <a:r>
              <a:rPr lang="zh-CN" altLang="en-US" dirty="0" smtClean="0">
                <a:sym typeface="Wingdings" pitchFamily="2" charset="2"/>
              </a:rPr>
              <a:t>國教</a:t>
            </a:r>
            <a:endParaRPr lang="en-GB" altLang="zh-CN" dirty="0" smtClean="0">
              <a:sym typeface="Wingdings" pitchFamily="2" charset="2"/>
            </a:endParaRPr>
          </a:p>
          <a:p>
            <a:r>
              <a:rPr lang="en-GB" altLang="zh-CN" dirty="0" smtClean="0">
                <a:sym typeface="Wingdings" pitchFamily="2" charset="2"/>
              </a:rPr>
              <a:t>BUT: Kang not fundamentally opposed to religion as such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Emergence of a modernist discourse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sym typeface="Wingdings" pitchFamily="2" charset="2"/>
              </a:rPr>
              <a:t>Distinction between </a:t>
            </a:r>
            <a:r>
              <a:rPr lang="en-GB" i="1" dirty="0" err="1" smtClean="0">
                <a:sym typeface="Wingdings" pitchFamily="2" charset="2"/>
              </a:rPr>
              <a:t>yinsi</a:t>
            </a:r>
            <a:r>
              <a:rPr lang="en-GB" i="1" dirty="0" smtClean="0">
                <a:sym typeface="Wingdings" pitchFamily="2" charset="2"/>
              </a:rPr>
              <a:t> </a:t>
            </a:r>
            <a:r>
              <a:rPr lang="zh-CN" altLang="en-US" dirty="0" smtClean="0">
                <a:sym typeface="Wingdings" pitchFamily="2" charset="2"/>
              </a:rPr>
              <a:t>淫祀</a:t>
            </a:r>
            <a:r>
              <a:rPr lang="zh-CN" altLang="en-US" i="1" dirty="0" smtClean="0">
                <a:sym typeface="Wingdings" pitchFamily="2" charset="2"/>
              </a:rPr>
              <a:t> </a:t>
            </a:r>
            <a:r>
              <a:rPr lang="en-GB" dirty="0" smtClean="0">
                <a:sym typeface="Wingdings" pitchFamily="2" charset="2"/>
              </a:rPr>
              <a:t>‘evil/improper cults’ and </a:t>
            </a:r>
            <a:r>
              <a:rPr lang="en-GB" i="1" dirty="0" err="1" smtClean="0">
                <a:sym typeface="Wingdings" pitchFamily="2" charset="2"/>
              </a:rPr>
              <a:t>yinci</a:t>
            </a:r>
            <a:r>
              <a:rPr lang="en-GB" dirty="0" smtClean="0">
                <a:sym typeface="Wingdings" pitchFamily="2" charset="2"/>
              </a:rPr>
              <a:t> </a:t>
            </a:r>
            <a:r>
              <a:rPr lang="zh-CN" altLang="en-US" dirty="0" smtClean="0">
                <a:sym typeface="Wingdings" pitchFamily="2" charset="2"/>
              </a:rPr>
              <a:t>淫祠 </a:t>
            </a:r>
            <a:r>
              <a:rPr lang="en-GB" dirty="0" smtClean="0">
                <a:sym typeface="Wingdings" pitchFamily="2" charset="2"/>
              </a:rPr>
              <a:t>‘improper temples’</a:t>
            </a:r>
          </a:p>
          <a:p>
            <a:r>
              <a:rPr lang="en-GB" dirty="0" smtClean="0"/>
              <a:t>denoted worship of deities that were not included in the register of sacrifices</a:t>
            </a:r>
          </a:p>
          <a:p>
            <a:r>
              <a:rPr lang="en-GB" dirty="0" smtClean="0">
                <a:sym typeface="Wingdings" pitchFamily="2" charset="2"/>
              </a:rPr>
              <a:t>concept did not </a:t>
            </a:r>
            <a:r>
              <a:rPr lang="en-GB" dirty="0" smtClean="0"/>
              <a:t>oppose religious worship in general</a:t>
            </a:r>
          </a:p>
          <a:p>
            <a:r>
              <a:rPr lang="en-GB" dirty="0" smtClean="0"/>
              <a:t>Iconoclasm of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pPr lvl="1"/>
            <a:r>
              <a:rPr lang="en-GB" dirty="0" err="1" smtClean="0"/>
              <a:t>Hu</a:t>
            </a:r>
            <a:r>
              <a:rPr lang="en-GB" dirty="0" smtClean="0"/>
              <a:t> Shi </a:t>
            </a:r>
            <a:r>
              <a:rPr lang="zh-CN" altLang="en-US" dirty="0" smtClean="0"/>
              <a:t>胡适</a:t>
            </a:r>
            <a:r>
              <a:rPr lang="en-GB" dirty="0" smtClean="0"/>
              <a:t> (1891-1962)</a:t>
            </a:r>
          </a:p>
          <a:p>
            <a:pPr lvl="1"/>
            <a:r>
              <a:rPr lang="en-GB" dirty="0" smtClean="0"/>
              <a:t>“</a:t>
            </a:r>
            <a:r>
              <a:rPr lang="en-GB" dirty="0" err="1" smtClean="0"/>
              <a:t>Lun</a:t>
            </a:r>
            <a:r>
              <a:rPr lang="en-GB" dirty="0" smtClean="0"/>
              <a:t> </a:t>
            </a:r>
            <a:r>
              <a:rPr lang="en-GB" dirty="0" err="1" smtClean="0"/>
              <a:t>huichu</a:t>
            </a:r>
            <a:r>
              <a:rPr lang="en-GB" dirty="0" smtClean="0"/>
              <a:t> </a:t>
            </a:r>
            <a:r>
              <a:rPr lang="en-GB" dirty="0" err="1" smtClean="0"/>
              <a:t>shenfo</a:t>
            </a:r>
            <a:r>
              <a:rPr lang="en-GB" dirty="0" smtClean="0"/>
              <a:t>” </a:t>
            </a:r>
            <a:r>
              <a:rPr lang="zh-CN" altLang="en-US" dirty="0" smtClean="0"/>
              <a:t>論毀除神佛</a:t>
            </a:r>
            <a:r>
              <a:rPr lang="en-GB" dirty="0" smtClean="0"/>
              <a:t> ‘On the destruction of gods and </a:t>
            </a:r>
            <a:r>
              <a:rPr lang="en-GB" dirty="0" err="1" smtClean="0"/>
              <a:t>buddhas</a:t>
            </a:r>
            <a:r>
              <a:rPr lang="en-GB" dirty="0" smtClean="0"/>
              <a:t> (</a:t>
            </a:r>
            <a:r>
              <a:rPr lang="en-GB" dirty="0" err="1" smtClean="0"/>
              <a:t>i.e</a:t>
            </a:r>
            <a:r>
              <a:rPr lang="en-GB" dirty="0" smtClean="0"/>
              <a:t> religious idols)’ (1908)</a:t>
            </a:r>
          </a:p>
          <a:p>
            <a:endParaRPr lang="en-GB" dirty="0" smtClean="0">
              <a:sym typeface="Wingdings" pitchFamily="2" charset="2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394</TotalTime>
  <Words>408</Words>
  <Application>Microsoft Office PowerPoint</Application>
  <PresentationFormat>On-screen Show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Origin</vt:lpstr>
      <vt:lpstr>1898: The beginning of the end of ‘Chinese religion’</vt:lpstr>
      <vt:lpstr>Important recent studies</vt:lpstr>
      <vt:lpstr>Late Qing religious reforms</vt:lpstr>
      <vt:lpstr>Kang Youwei 康有為 (1858-1927)</vt:lpstr>
      <vt:lpstr>Kang Youwei’s Kongjiao 孔教</vt:lpstr>
      <vt:lpstr>Emergence of a modernist discourse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1898: The beginning of the end of ‘Chinese religion’</dc:title>
  <dc:creator>Thomas</dc:creator>
  <cp:lastModifiedBy>Thomas</cp:lastModifiedBy>
  <cp:revision>28</cp:revision>
  <dcterms:created xsi:type="dcterms:W3CDTF">2012-02-20T21:44:07Z</dcterms:created>
  <dcterms:modified xsi:type="dcterms:W3CDTF">2014-10-06T07:03:49Z</dcterms:modified>
</cp:coreProperties>
</file>