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86"/>
  </p:notesMasterIdLst>
  <p:sldIdLst>
    <p:sldId id="1168" r:id="rId2"/>
    <p:sldId id="269" r:id="rId3"/>
    <p:sldId id="758" r:id="rId4"/>
    <p:sldId id="759" r:id="rId5"/>
    <p:sldId id="402" r:id="rId6"/>
    <p:sldId id="764" r:id="rId7"/>
    <p:sldId id="765" r:id="rId8"/>
    <p:sldId id="328" r:id="rId9"/>
    <p:sldId id="362" r:id="rId10"/>
    <p:sldId id="364" r:id="rId11"/>
    <p:sldId id="1171" r:id="rId12"/>
    <p:sldId id="313" r:id="rId13"/>
    <p:sldId id="314" r:id="rId14"/>
    <p:sldId id="315" r:id="rId15"/>
    <p:sldId id="1172" r:id="rId16"/>
    <p:sldId id="316" r:id="rId17"/>
    <p:sldId id="317" r:id="rId18"/>
    <p:sldId id="365" r:id="rId19"/>
    <p:sldId id="366" r:id="rId20"/>
    <p:sldId id="367" r:id="rId21"/>
    <p:sldId id="1183" r:id="rId22"/>
    <p:sldId id="1184" r:id="rId23"/>
    <p:sldId id="1185" r:id="rId24"/>
    <p:sldId id="1186" r:id="rId25"/>
    <p:sldId id="1187" r:id="rId26"/>
    <p:sldId id="1188" r:id="rId27"/>
    <p:sldId id="1189" r:id="rId28"/>
    <p:sldId id="1190" r:id="rId29"/>
    <p:sldId id="1191" r:id="rId30"/>
    <p:sldId id="1193" r:id="rId31"/>
    <p:sldId id="1194" r:id="rId32"/>
    <p:sldId id="1195" r:id="rId33"/>
    <p:sldId id="1196" r:id="rId34"/>
    <p:sldId id="1197" r:id="rId35"/>
    <p:sldId id="368" r:id="rId36"/>
    <p:sldId id="373" r:id="rId37"/>
    <p:sldId id="1169" r:id="rId38"/>
    <p:sldId id="396" r:id="rId39"/>
    <p:sldId id="1170" r:id="rId40"/>
    <p:sldId id="1173" r:id="rId41"/>
    <p:sldId id="260" r:id="rId42"/>
    <p:sldId id="271" r:id="rId43"/>
    <p:sldId id="262" r:id="rId44"/>
    <p:sldId id="750" r:id="rId45"/>
    <p:sldId id="258" r:id="rId46"/>
    <p:sldId id="261" r:id="rId47"/>
    <p:sldId id="270" r:id="rId48"/>
    <p:sldId id="259" r:id="rId49"/>
    <p:sldId id="751" r:id="rId50"/>
    <p:sldId id="752" r:id="rId51"/>
    <p:sldId id="266" r:id="rId52"/>
    <p:sldId id="265" r:id="rId53"/>
    <p:sldId id="1180" r:id="rId54"/>
    <p:sldId id="753" r:id="rId55"/>
    <p:sldId id="268" r:id="rId56"/>
    <p:sldId id="403" r:id="rId57"/>
    <p:sldId id="1182" r:id="rId58"/>
    <p:sldId id="340" r:id="rId59"/>
    <p:sldId id="761" r:id="rId60"/>
    <p:sldId id="762" r:id="rId61"/>
    <p:sldId id="275" r:id="rId62"/>
    <p:sldId id="1178" r:id="rId63"/>
    <p:sldId id="280" r:id="rId64"/>
    <p:sldId id="285" r:id="rId65"/>
    <p:sldId id="772" r:id="rId66"/>
    <p:sldId id="783" r:id="rId67"/>
    <p:sldId id="291" r:id="rId68"/>
    <p:sldId id="784" r:id="rId69"/>
    <p:sldId id="785" r:id="rId70"/>
    <p:sldId id="786" r:id="rId71"/>
    <p:sldId id="295" r:id="rId72"/>
    <p:sldId id="296" r:id="rId73"/>
    <p:sldId id="297" r:id="rId74"/>
    <p:sldId id="787" r:id="rId75"/>
    <p:sldId id="788" r:id="rId76"/>
    <p:sldId id="789" r:id="rId77"/>
    <p:sldId id="790" r:id="rId78"/>
    <p:sldId id="307" r:id="rId79"/>
    <p:sldId id="310" r:id="rId80"/>
    <p:sldId id="311" r:id="rId81"/>
    <p:sldId id="791" r:id="rId82"/>
    <p:sldId id="795" r:id="rId83"/>
    <p:sldId id="796" r:id="rId84"/>
    <p:sldId id="846" r:id="rId8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aroline Jawad" initials="CJ" lastIdx="2" clrIdx="0">
    <p:extLst>
      <p:ext uri="{19B8F6BF-5375-455C-9EA6-DF929625EA0E}">
        <p15:presenceInfo xmlns:p15="http://schemas.microsoft.com/office/powerpoint/2012/main" userId="S::caroline.jawad@uwtsd.ac.uk::ebec8957-a986-4a6f-937a-47250bfdae8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8" autoAdjust="0"/>
    <p:restoredTop sz="94660"/>
  </p:normalViewPr>
  <p:slideViewPr>
    <p:cSldViewPr snapToGrid="0">
      <p:cViewPr varScale="1">
        <p:scale>
          <a:sx n="100" d="100"/>
          <a:sy n="100" d="100"/>
        </p:scale>
        <p:origin x="78" y="7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viewProps" Target="viewProp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theme" Target="theme/theme1.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presProps" Target="presProps.xml"/><Relationship Id="rId9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commentAuthors" Target="commentAuthor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E9A322-B273-4C43-A9AC-916BECE6E930}"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485662C7-89EC-42A3-AF68-DB2AEB0AF246}">
      <dgm:prSet/>
      <dgm:spPr/>
      <dgm:t>
        <a:bodyPr/>
        <a:lstStyle/>
        <a:p>
          <a:r>
            <a:rPr lang="en-GB"/>
            <a:t>The advantages of these tools are that they are effective storage systems which handle large amounts of data - without having to spread it all over the room.</a:t>
          </a:r>
          <a:endParaRPr lang="en-US"/>
        </a:p>
      </dgm:t>
    </dgm:pt>
    <dgm:pt modelId="{FE9C181C-F9CA-4EE0-B44A-1216CC07F14C}" type="parTrans" cxnId="{56D2A2D9-BCD2-4BCE-999B-D343D891D3D8}">
      <dgm:prSet/>
      <dgm:spPr/>
      <dgm:t>
        <a:bodyPr/>
        <a:lstStyle/>
        <a:p>
          <a:endParaRPr lang="en-US"/>
        </a:p>
      </dgm:t>
    </dgm:pt>
    <dgm:pt modelId="{B2F6096D-9923-47BC-86D8-F3262682CA5E}" type="sibTrans" cxnId="{56D2A2D9-BCD2-4BCE-999B-D343D891D3D8}">
      <dgm:prSet/>
      <dgm:spPr/>
      <dgm:t>
        <a:bodyPr/>
        <a:lstStyle/>
        <a:p>
          <a:endParaRPr lang="en-US"/>
        </a:p>
      </dgm:t>
    </dgm:pt>
    <dgm:pt modelId="{D4E8A8F7-ECB8-4104-9B13-03DA3C660189}">
      <dgm:prSet/>
      <dgm:spPr/>
      <dgm:t>
        <a:bodyPr/>
        <a:lstStyle/>
        <a:p>
          <a:r>
            <a:rPr lang="en-GB"/>
            <a:t>The disadvantages are that to get the best out of the system, takes time to learn; inputting and coding the data can take quite a long time and once categories, codes etc have been established it may be hard to change them or you may be reluctant to do so (because it took so long to set up).</a:t>
          </a:r>
          <a:endParaRPr lang="en-US"/>
        </a:p>
      </dgm:t>
    </dgm:pt>
    <dgm:pt modelId="{5DC4BCBD-7DD6-4209-A5CE-A8B67DBE8614}" type="parTrans" cxnId="{3ADA264D-1BA6-43A6-81BD-D15B32237A45}">
      <dgm:prSet/>
      <dgm:spPr/>
      <dgm:t>
        <a:bodyPr/>
        <a:lstStyle/>
        <a:p>
          <a:endParaRPr lang="en-US"/>
        </a:p>
      </dgm:t>
    </dgm:pt>
    <dgm:pt modelId="{044EBFD5-051C-4409-96BD-A2EBD8D4ACC2}" type="sibTrans" cxnId="{3ADA264D-1BA6-43A6-81BD-D15B32237A45}">
      <dgm:prSet/>
      <dgm:spPr/>
      <dgm:t>
        <a:bodyPr/>
        <a:lstStyle/>
        <a:p>
          <a:endParaRPr lang="en-US"/>
        </a:p>
      </dgm:t>
    </dgm:pt>
    <dgm:pt modelId="{B6FECD31-F18B-4F30-8C41-12D2233C0D78}" type="pres">
      <dgm:prSet presAssocID="{16E9A322-B273-4C43-A9AC-916BECE6E930}" presName="hierChild1" presStyleCnt="0">
        <dgm:presLayoutVars>
          <dgm:chPref val="1"/>
          <dgm:dir/>
          <dgm:animOne val="branch"/>
          <dgm:animLvl val="lvl"/>
          <dgm:resizeHandles/>
        </dgm:presLayoutVars>
      </dgm:prSet>
      <dgm:spPr/>
    </dgm:pt>
    <dgm:pt modelId="{6BF8C6F7-6C3A-4F98-A3F2-4E583710543E}" type="pres">
      <dgm:prSet presAssocID="{485662C7-89EC-42A3-AF68-DB2AEB0AF246}" presName="hierRoot1" presStyleCnt="0"/>
      <dgm:spPr/>
    </dgm:pt>
    <dgm:pt modelId="{A1A51857-4E9C-4ED3-BAF9-7B60F4F6367D}" type="pres">
      <dgm:prSet presAssocID="{485662C7-89EC-42A3-AF68-DB2AEB0AF246}" presName="composite" presStyleCnt="0"/>
      <dgm:spPr/>
    </dgm:pt>
    <dgm:pt modelId="{1563C8DE-C874-4376-9AD3-AA4DE5D91BCB}" type="pres">
      <dgm:prSet presAssocID="{485662C7-89EC-42A3-AF68-DB2AEB0AF246}" presName="background" presStyleLbl="node0" presStyleIdx="0" presStyleCnt="2"/>
      <dgm:spPr/>
    </dgm:pt>
    <dgm:pt modelId="{04FFF802-2939-496F-8D15-0FE8C88DEC58}" type="pres">
      <dgm:prSet presAssocID="{485662C7-89EC-42A3-AF68-DB2AEB0AF246}" presName="text" presStyleLbl="fgAcc0" presStyleIdx="0" presStyleCnt="2">
        <dgm:presLayoutVars>
          <dgm:chPref val="3"/>
        </dgm:presLayoutVars>
      </dgm:prSet>
      <dgm:spPr/>
    </dgm:pt>
    <dgm:pt modelId="{8ED49985-9CA3-4DDA-B7FD-66E47C0BABC2}" type="pres">
      <dgm:prSet presAssocID="{485662C7-89EC-42A3-AF68-DB2AEB0AF246}" presName="hierChild2" presStyleCnt="0"/>
      <dgm:spPr/>
    </dgm:pt>
    <dgm:pt modelId="{43060B49-9971-41A2-9037-6B1A23DD1267}" type="pres">
      <dgm:prSet presAssocID="{D4E8A8F7-ECB8-4104-9B13-03DA3C660189}" presName="hierRoot1" presStyleCnt="0"/>
      <dgm:spPr/>
    </dgm:pt>
    <dgm:pt modelId="{47EEB739-6182-495D-8F53-2F999634FCA8}" type="pres">
      <dgm:prSet presAssocID="{D4E8A8F7-ECB8-4104-9B13-03DA3C660189}" presName="composite" presStyleCnt="0"/>
      <dgm:spPr/>
    </dgm:pt>
    <dgm:pt modelId="{8BD5CBA8-7906-4361-9BAD-0B37974F7759}" type="pres">
      <dgm:prSet presAssocID="{D4E8A8F7-ECB8-4104-9B13-03DA3C660189}" presName="background" presStyleLbl="node0" presStyleIdx="1" presStyleCnt="2"/>
      <dgm:spPr/>
    </dgm:pt>
    <dgm:pt modelId="{F45F6DC6-9B4C-405B-880D-75D01060AF75}" type="pres">
      <dgm:prSet presAssocID="{D4E8A8F7-ECB8-4104-9B13-03DA3C660189}" presName="text" presStyleLbl="fgAcc0" presStyleIdx="1" presStyleCnt="2">
        <dgm:presLayoutVars>
          <dgm:chPref val="3"/>
        </dgm:presLayoutVars>
      </dgm:prSet>
      <dgm:spPr/>
    </dgm:pt>
    <dgm:pt modelId="{D89950CF-3C03-440E-B16F-FD117714F009}" type="pres">
      <dgm:prSet presAssocID="{D4E8A8F7-ECB8-4104-9B13-03DA3C660189}" presName="hierChild2" presStyleCnt="0"/>
      <dgm:spPr/>
    </dgm:pt>
  </dgm:ptLst>
  <dgm:cxnLst>
    <dgm:cxn modelId="{CC37E439-5758-44D4-9731-83B85682AB7B}" type="presOf" srcId="{485662C7-89EC-42A3-AF68-DB2AEB0AF246}" destId="{04FFF802-2939-496F-8D15-0FE8C88DEC58}" srcOrd="0" destOrd="0" presId="urn:microsoft.com/office/officeart/2005/8/layout/hierarchy1"/>
    <dgm:cxn modelId="{12899F3D-4248-4DB6-A17B-B00881F7D918}" type="presOf" srcId="{D4E8A8F7-ECB8-4104-9B13-03DA3C660189}" destId="{F45F6DC6-9B4C-405B-880D-75D01060AF75}" srcOrd="0" destOrd="0" presId="urn:microsoft.com/office/officeart/2005/8/layout/hierarchy1"/>
    <dgm:cxn modelId="{3ADA264D-1BA6-43A6-81BD-D15B32237A45}" srcId="{16E9A322-B273-4C43-A9AC-916BECE6E930}" destId="{D4E8A8F7-ECB8-4104-9B13-03DA3C660189}" srcOrd="1" destOrd="0" parTransId="{5DC4BCBD-7DD6-4209-A5CE-A8B67DBE8614}" sibTransId="{044EBFD5-051C-4409-96BD-A2EBD8D4ACC2}"/>
    <dgm:cxn modelId="{9DF2C9AB-76B7-43FA-9337-98AD1E9B0EBB}" type="presOf" srcId="{16E9A322-B273-4C43-A9AC-916BECE6E930}" destId="{B6FECD31-F18B-4F30-8C41-12D2233C0D78}" srcOrd="0" destOrd="0" presId="urn:microsoft.com/office/officeart/2005/8/layout/hierarchy1"/>
    <dgm:cxn modelId="{56D2A2D9-BCD2-4BCE-999B-D343D891D3D8}" srcId="{16E9A322-B273-4C43-A9AC-916BECE6E930}" destId="{485662C7-89EC-42A3-AF68-DB2AEB0AF246}" srcOrd="0" destOrd="0" parTransId="{FE9C181C-F9CA-4EE0-B44A-1216CC07F14C}" sibTransId="{B2F6096D-9923-47BC-86D8-F3262682CA5E}"/>
    <dgm:cxn modelId="{F0765B04-D460-489C-8752-DC8C29E19CB1}" type="presParOf" srcId="{B6FECD31-F18B-4F30-8C41-12D2233C0D78}" destId="{6BF8C6F7-6C3A-4F98-A3F2-4E583710543E}" srcOrd="0" destOrd="0" presId="urn:microsoft.com/office/officeart/2005/8/layout/hierarchy1"/>
    <dgm:cxn modelId="{C4982264-6CAC-4FDB-8137-91E014773539}" type="presParOf" srcId="{6BF8C6F7-6C3A-4F98-A3F2-4E583710543E}" destId="{A1A51857-4E9C-4ED3-BAF9-7B60F4F6367D}" srcOrd="0" destOrd="0" presId="urn:microsoft.com/office/officeart/2005/8/layout/hierarchy1"/>
    <dgm:cxn modelId="{263FBA28-1E5D-498D-A6F7-5F7C1281443B}" type="presParOf" srcId="{A1A51857-4E9C-4ED3-BAF9-7B60F4F6367D}" destId="{1563C8DE-C874-4376-9AD3-AA4DE5D91BCB}" srcOrd="0" destOrd="0" presId="urn:microsoft.com/office/officeart/2005/8/layout/hierarchy1"/>
    <dgm:cxn modelId="{7A8EA980-7AAD-4BD6-9C17-E398D33066BC}" type="presParOf" srcId="{A1A51857-4E9C-4ED3-BAF9-7B60F4F6367D}" destId="{04FFF802-2939-496F-8D15-0FE8C88DEC58}" srcOrd="1" destOrd="0" presId="urn:microsoft.com/office/officeart/2005/8/layout/hierarchy1"/>
    <dgm:cxn modelId="{D9EC2154-4117-4389-9CE2-6C2A325B45ED}" type="presParOf" srcId="{6BF8C6F7-6C3A-4F98-A3F2-4E583710543E}" destId="{8ED49985-9CA3-4DDA-B7FD-66E47C0BABC2}" srcOrd="1" destOrd="0" presId="urn:microsoft.com/office/officeart/2005/8/layout/hierarchy1"/>
    <dgm:cxn modelId="{BC80AF9D-E21B-4C96-996E-B968BB89B3C4}" type="presParOf" srcId="{B6FECD31-F18B-4F30-8C41-12D2233C0D78}" destId="{43060B49-9971-41A2-9037-6B1A23DD1267}" srcOrd="1" destOrd="0" presId="urn:microsoft.com/office/officeart/2005/8/layout/hierarchy1"/>
    <dgm:cxn modelId="{921658E4-D146-428A-ABA4-3A47CAB86CFA}" type="presParOf" srcId="{43060B49-9971-41A2-9037-6B1A23DD1267}" destId="{47EEB739-6182-495D-8F53-2F999634FCA8}" srcOrd="0" destOrd="0" presId="urn:microsoft.com/office/officeart/2005/8/layout/hierarchy1"/>
    <dgm:cxn modelId="{890EF42E-A5C6-4DC2-BFBF-F1B6E050AAA6}" type="presParOf" srcId="{47EEB739-6182-495D-8F53-2F999634FCA8}" destId="{8BD5CBA8-7906-4361-9BAD-0B37974F7759}" srcOrd="0" destOrd="0" presId="urn:microsoft.com/office/officeart/2005/8/layout/hierarchy1"/>
    <dgm:cxn modelId="{3C41941D-8C29-40F7-ADCA-CA0BF99D353C}" type="presParOf" srcId="{47EEB739-6182-495D-8F53-2F999634FCA8}" destId="{F45F6DC6-9B4C-405B-880D-75D01060AF75}" srcOrd="1" destOrd="0" presId="urn:microsoft.com/office/officeart/2005/8/layout/hierarchy1"/>
    <dgm:cxn modelId="{9F4846F5-6454-47FA-B900-F82940C71FB4}" type="presParOf" srcId="{43060B49-9971-41A2-9037-6B1A23DD1267}" destId="{D89950CF-3C03-440E-B16F-FD117714F00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63C8DE-C874-4376-9AD3-AA4DE5D91BCB}">
      <dsp:nvSpPr>
        <dsp:cNvPr id="0" name=""/>
        <dsp:cNvSpPr/>
      </dsp:nvSpPr>
      <dsp:spPr>
        <a:xfrm>
          <a:off x="1283" y="314546"/>
          <a:ext cx="4505585" cy="286104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FFF802-2939-496F-8D15-0FE8C88DEC58}">
      <dsp:nvSpPr>
        <dsp:cNvPr id="0" name=""/>
        <dsp:cNvSpPr/>
      </dsp:nvSpPr>
      <dsp:spPr>
        <a:xfrm>
          <a:off x="501904" y="790136"/>
          <a:ext cx="4505585" cy="286104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 advantages of these tools are that they are effective storage systems which handle large amounts of data - without having to spread it all over the room.</a:t>
          </a:r>
          <a:endParaRPr lang="en-US" sz="2100" kern="1200"/>
        </a:p>
      </dsp:txBody>
      <dsp:txXfrm>
        <a:off x="585701" y="873933"/>
        <a:ext cx="4337991" cy="2693452"/>
      </dsp:txXfrm>
    </dsp:sp>
    <dsp:sp modelId="{8BD5CBA8-7906-4361-9BAD-0B37974F7759}">
      <dsp:nvSpPr>
        <dsp:cNvPr id="0" name=""/>
        <dsp:cNvSpPr/>
      </dsp:nvSpPr>
      <dsp:spPr>
        <a:xfrm>
          <a:off x="5508110" y="314546"/>
          <a:ext cx="4505585" cy="286104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5F6DC6-9B4C-405B-880D-75D01060AF75}">
      <dsp:nvSpPr>
        <dsp:cNvPr id="0" name=""/>
        <dsp:cNvSpPr/>
      </dsp:nvSpPr>
      <dsp:spPr>
        <a:xfrm>
          <a:off x="6008730" y="790136"/>
          <a:ext cx="4505585" cy="286104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 disadvantages are that to get the best out of the system, takes time to learn; inputting and coding the data can take quite a long time and once categories, codes etc have been established it may be hard to change them or you may be reluctant to do so (because it took so long to set up).</a:t>
          </a:r>
          <a:endParaRPr lang="en-US" sz="2100" kern="1200"/>
        </a:p>
      </dsp:txBody>
      <dsp:txXfrm>
        <a:off x="6092527" y="873933"/>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226433-3734-4D25-8EAF-676AD672429B}" type="datetimeFigureOut">
              <a:rPr lang="en-GB" smtClean="0"/>
              <a:t>12/03/2024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7CBB3D-F8B8-4A84-83EA-40D1F67AE06E}" type="slidenum">
              <a:rPr lang="en-GB" smtClean="0"/>
              <a:t>‹#›</a:t>
            </a:fld>
            <a:endParaRPr lang="en-GB"/>
          </a:p>
        </p:txBody>
      </p:sp>
    </p:spTree>
    <p:extLst>
      <p:ext uri="{BB962C8B-B14F-4D97-AF65-F5344CB8AC3E}">
        <p14:creationId xmlns:p14="http://schemas.microsoft.com/office/powerpoint/2010/main" val="12363278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marL="0" marR="0" lvl="0" indent="0" algn="r" defTabSz="965200" rtl="0" eaLnBrk="1" fontAlgn="auto" latinLnBrk="0" hangingPunct="1">
              <a:lnSpc>
                <a:spcPct val="100000"/>
              </a:lnSpc>
              <a:spcBef>
                <a:spcPct val="0"/>
              </a:spcBef>
              <a:spcAft>
                <a:spcPts val="0"/>
              </a:spcAft>
              <a:buClrTx/>
              <a:buSzTx/>
              <a:buFontTx/>
              <a:buNone/>
              <a:tabLst/>
              <a:defRPr/>
            </a:pPr>
            <a:fld id="{D1D06E2B-D02C-3543-8371-14BB28D675AF}" type="slidenum">
              <a:rPr kumimoji="0" lang="en-US" altLang="en-US" sz="1300" b="0" i="0" u="none" strike="noStrike" kern="1200" cap="none" spc="0" normalizeH="0" baseline="0" noProof="0">
                <a:ln>
                  <a:noFill/>
                </a:ln>
                <a:solidFill>
                  <a:prstClr val="black"/>
                </a:solidFill>
                <a:effectLst/>
                <a:uLnTx/>
                <a:uFillTx/>
                <a:latin typeface="Calibri Regular" charset="0"/>
              </a:rPr>
              <a:pPr marL="0" marR="0" lvl="0" indent="0" algn="r" defTabSz="965200" rtl="0" eaLnBrk="1" fontAlgn="auto" latinLnBrk="0" hangingPunct="1">
                <a:lnSpc>
                  <a:spcPct val="100000"/>
                </a:lnSpc>
                <a:spcBef>
                  <a:spcPct val="0"/>
                </a:spcBef>
                <a:spcAft>
                  <a:spcPts val="0"/>
                </a:spcAft>
                <a:buClrTx/>
                <a:buSzTx/>
                <a:buFontTx/>
                <a:buNone/>
                <a:tabLst/>
                <a:defRPr/>
              </a:pPr>
              <a:t>3</a:t>
            </a:fld>
            <a:endParaRPr kumimoji="0" lang="en-US" altLang="en-US" sz="1300" b="0" i="0" u="none" strike="noStrike" kern="1200" cap="none" spc="0" normalizeH="0" baseline="0" noProof="0">
              <a:ln>
                <a:noFill/>
              </a:ln>
              <a:solidFill>
                <a:prstClr val="black"/>
              </a:solidFill>
              <a:effectLst/>
              <a:uLnTx/>
              <a:uFillTx/>
              <a:latin typeface="Calibri Regular" charset="0"/>
            </a:endParaRPr>
          </a:p>
        </p:txBody>
      </p:sp>
      <p:sp>
        <p:nvSpPr>
          <p:cNvPr id="15362" name="Rectangle 2"/>
          <p:cNvSpPr>
            <a:spLocks noGrp="1" noRot="1" noChangeAspect="1" noChangeArrowheads="1" noTextEdit="1"/>
          </p:cNvSpPr>
          <p:nvPr>
            <p:ph type="sldImg"/>
          </p:nvPr>
        </p:nvSpPr>
        <p:spPr>
          <a:xfrm>
            <a:off x="407988" y="1219200"/>
            <a:ext cx="5853112" cy="3292475"/>
          </a:xfrm>
          <a:ln/>
        </p:spPr>
      </p:sp>
      <p:sp>
        <p:nvSpPr>
          <p:cNvPr id="15363" name="Rectangle 3"/>
          <p:cNvSpPr>
            <a:spLocks noGrp="1" noChangeArrowheads="1"/>
          </p:cNvSpPr>
          <p:nvPr>
            <p:ph type="body" idx="1"/>
          </p:nvPr>
        </p:nvSpPr>
        <p:spPr>
          <a:xfrm>
            <a:off x="881493" y="5029203"/>
            <a:ext cx="4847439" cy="476504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dirty="0"/>
          </a:p>
        </p:txBody>
      </p:sp>
      <p:sp>
        <p:nvSpPr>
          <p:cNvPr id="2" name="Footer Placeholder 1"/>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Header Placeholder 2"/>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03806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http://onlineqda.hud.ac.uk/methodologies.php#Comparative_Analysis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E48E11-E22C-4D5A-B24C-D2CB4121EBF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40061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marL="0" marR="0" lvl="0" indent="0" algn="r" defTabSz="965200" rtl="0" eaLnBrk="1" fontAlgn="auto" latinLnBrk="0" hangingPunct="1">
              <a:lnSpc>
                <a:spcPct val="100000"/>
              </a:lnSpc>
              <a:spcBef>
                <a:spcPct val="0"/>
              </a:spcBef>
              <a:spcAft>
                <a:spcPts val="0"/>
              </a:spcAft>
              <a:buClrTx/>
              <a:buSzTx/>
              <a:buFontTx/>
              <a:buNone/>
              <a:tabLst/>
              <a:defRPr/>
            </a:pPr>
            <a:fld id="{97788906-6D23-914E-BA2C-78D8993E44C9}" type="slidenum">
              <a:rPr kumimoji="0" lang="en-US" altLang="en-US" sz="1300" b="0" i="0" u="none" strike="noStrike" kern="1200" cap="none" spc="0" normalizeH="0" baseline="0" noProof="0">
                <a:ln>
                  <a:noFill/>
                </a:ln>
                <a:solidFill>
                  <a:prstClr val="black"/>
                </a:solidFill>
                <a:effectLst/>
                <a:uLnTx/>
                <a:uFillTx/>
                <a:latin typeface="Calibri Regular" charset="0"/>
              </a:rPr>
              <a:pPr marL="0" marR="0" lvl="0" indent="0" algn="r" defTabSz="965200" rtl="0" eaLnBrk="1" fontAlgn="auto" latinLnBrk="0" hangingPunct="1">
                <a:lnSpc>
                  <a:spcPct val="100000"/>
                </a:lnSpc>
                <a:spcBef>
                  <a:spcPct val="0"/>
                </a:spcBef>
                <a:spcAft>
                  <a:spcPts val="0"/>
                </a:spcAft>
                <a:buClrTx/>
                <a:buSzTx/>
                <a:buFontTx/>
                <a:buNone/>
                <a:tabLst/>
                <a:defRPr/>
              </a:pPr>
              <a:t>59</a:t>
            </a:fld>
            <a:endParaRPr kumimoji="0" lang="en-US" altLang="en-US" sz="1300" b="0" i="0" u="none" strike="noStrike" kern="1200" cap="none" spc="0" normalizeH="0" baseline="0" noProof="0">
              <a:ln>
                <a:noFill/>
              </a:ln>
              <a:solidFill>
                <a:prstClr val="black"/>
              </a:solidFill>
              <a:effectLst/>
              <a:uLnTx/>
              <a:uFillTx/>
              <a:latin typeface="Calibri Regular" charset="0"/>
            </a:endParaRPr>
          </a:p>
        </p:txBody>
      </p:sp>
      <p:sp>
        <p:nvSpPr>
          <p:cNvPr id="26626" name="Rectangle 2"/>
          <p:cNvSpPr>
            <a:spLocks noGrp="1" noRot="1" noChangeAspect="1" noChangeArrowheads="1" noTextEdit="1"/>
          </p:cNvSpPr>
          <p:nvPr>
            <p:ph type="sldImg"/>
          </p:nvPr>
        </p:nvSpPr>
        <p:spPr>
          <a:xfrm>
            <a:off x="407988" y="1219200"/>
            <a:ext cx="5853112" cy="3292475"/>
          </a:xfrm>
          <a:ln/>
        </p:spPr>
      </p:sp>
      <p:sp>
        <p:nvSpPr>
          <p:cNvPr id="2662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Header Placeholder 2"/>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000014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song serves is a social commentary on alcohol abuse, and it features a Caribbean beat and notable flute solo by Jackson.</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E48E11-E22C-4D5A-B24C-D2CB4121EBF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398636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defTabSz="96520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marL="0" marR="0" lvl="0" indent="0" algn="r" defTabSz="965200" rtl="0" eaLnBrk="1" fontAlgn="auto" latinLnBrk="0" hangingPunct="1">
              <a:lnSpc>
                <a:spcPct val="100000"/>
              </a:lnSpc>
              <a:spcBef>
                <a:spcPct val="0"/>
              </a:spcBef>
              <a:spcAft>
                <a:spcPts val="0"/>
              </a:spcAft>
              <a:buClrTx/>
              <a:buSzTx/>
              <a:buFontTx/>
              <a:buNone/>
              <a:tabLst/>
              <a:defRPr/>
            </a:pPr>
            <a:fld id="{77F7F9BD-4673-4EA4-96BD-5AE494F42B9D}" type="slidenum">
              <a:rPr kumimoji="0" lang="en-US" altLang="en-US" sz="13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rPr>
              <a:pPr marL="0" marR="0" lvl="0" indent="0" algn="r" defTabSz="965200" rtl="0" eaLnBrk="1" fontAlgn="auto" latinLnBrk="0" hangingPunct="1">
                <a:lnSpc>
                  <a:spcPct val="100000"/>
                </a:lnSpc>
                <a:spcBef>
                  <a:spcPct val="0"/>
                </a:spcBef>
                <a:spcAft>
                  <a:spcPts val="0"/>
                </a:spcAft>
                <a:buClrTx/>
                <a:buSzTx/>
                <a:buFontTx/>
                <a:buNone/>
                <a:tabLst/>
                <a:defRPr/>
              </a:pPr>
              <a:t>80</a:t>
            </a:fld>
            <a:endParaRPr kumimoji="0" lang="en-US" altLang="en-US" sz="13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endParaRPr>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ea typeface="ＭＳ Ｐゴシック" panose="020B0600070205080204" pitchFamily="34" charset="-128"/>
            </a:endParaRPr>
          </a:p>
        </p:txBody>
      </p:sp>
      <p:sp>
        <p:nvSpPr>
          <p:cNvPr id="2" name="Footer Placeholder 1"/>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Header Placeholder 2"/>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54214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defTabSz="96520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marL="0" marR="0" lvl="0" indent="0" algn="r" defTabSz="965200" rtl="0" eaLnBrk="1" fontAlgn="auto" latinLnBrk="0" hangingPunct="1">
              <a:lnSpc>
                <a:spcPct val="100000"/>
              </a:lnSpc>
              <a:spcBef>
                <a:spcPct val="0"/>
              </a:spcBef>
              <a:spcAft>
                <a:spcPts val="0"/>
              </a:spcAft>
              <a:buClrTx/>
              <a:buSzTx/>
              <a:buFontTx/>
              <a:buNone/>
              <a:tabLst/>
              <a:defRPr/>
            </a:pPr>
            <a:fld id="{E6FB99CC-46B8-4376-A926-6A4CF7142C3B}" type="slidenum">
              <a:rPr kumimoji="0" lang="en-US" altLang="en-US" sz="13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rPr>
              <a:pPr marL="0" marR="0" lvl="0" indent="0" algn="r" defTabSz="965200" rtl="0" eaLnBrk="1" fontAlgn="auto" latinLnBrk="0" hangingPunct="1">
                <a:lnSpc>
                  <a:spcPct val="100000"/>
                </a:lnSpc>
                <a:spcBef>
                  <a:spcPct val="0"/>
                </a:spcBef>
                <a:spcAft>
                  <a:spcPts val="0"/>
                </a:spcAft>
                <a:buClrTx/>
                <a:buSzTx/>
                <a:buFontTx/>
                <a:buNone/>
                <a:tabLst/>
                <a:defRPr/>
              </a:pPr>
              <a:t>81</a:t>
            </a:fld>
            <a:endParaRPr kumimoji="0" lang="en-US" altLang="en-US" sz="13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endParaRPr>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xfrm>
            <a:off x="947875" y="4864950"/>
            <a:ext cx="5217944" cy="460755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ea typeface="ＭＳ Ｐゴシック" panose="020B0600070205080204" pitchFamily="34" charset="-128"/>
            </a:endParaRPr>
          </a:p>
        </p:txBody>
      </p:sp>
      <p:sp>
        <p:nvSpPr>
          <p:cNvPr id="2" name="Footer Placeholder 1"/>
          <p:cNvSpPr>
            <a:spLocks noGrp="1"/>
          </p:cNvSpPr>
          <p:nvPr>
            <p:ph type="ftr" sz="quarter" idx="4"/>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Header Placeholder 2"/>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58624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EF8BD-C62F-B8B0-584A-785E7DAC344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B0BFCF2-978F-9E3B-02A8-28183CBBAC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808CDC7-DC47-08D7-52EB-46873B8C2460}"/>
              </a:ext>
            </a:extLst>
          </p:cNvPr>
          <p:cNvSpPr>
            <a:spLocks noGrp="1"/>
          </p:cNvSpPr>
          <p:nvPr>
            <p:ph type="dt" sz="half" idx="10"/>
          </p:nvPr>
        </p:nvSpPr>
        <p:spPr/>
        <p:txBody>
          <a:bodyPr/>
          <a:lstStyle/>
          <a:p>
            <a:fld id="{74F988FE-F12F-482A-A072-2653570B4275}" type="datetimeFigureOut">
              <a:rPr lang="en-GB" smtClean="0"/>
              <a:t>12/03/2024</a:t>
            </a:fld>
            <a:endParaRPr lang="en-GB"/>
          </a:p>
        </p:txBody>
      </p:sp>
      <p:sp>
        <p:nvSpPr>
          <p:cNvPr id="5" name="Footer Placeholder 4">
            <a:extLst>
              <a:ext uri="{FF2B5EF4-FFF2-40B4-BE49-F238E27FC236}">
                <a16:creationId xmlns:a16="http://schemas.microsoft.com/office/drawing/2014/main" id="{0886F803-F3BD-651C-C5A0-30A40EFDA7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33B426-7F29-C18F-1E77-75153B4F31B2}"/>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22165742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F567A-18F0-E9E2-F25F-02B08713BF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970668-A3F7-EE84-2D57-53C1CEC266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B75EEC-A6B9-D184-1CF8-3507B4A53E09}"/>
              </a:ext>
            </a:extLst>
          </p:cNvPr>
          <p:cNvSpPr>
            <a:spLocks noGrp="1"/>
          </p:cNvSpPr>
          <p:nvPr>
            <p:ph type="dt" sz="half" idx="10"/>
          </p:nvPr>
        </p:nvSpPr>
        <p:spPr/>
        <p:txBody>
          <a:bodyPr/>
          <a:lstStyle/>
          <a:p>
            <a:fld id="{74F988FE-F12F-482A-A072-2653570B4275}" type="datetimeFigureOut">
              <a:rPr lang="en-GB" smtClean="0"/>
              <a:t>12/03/2024</a:t>
            </a:fld>
            <a:endParaRPr lang="en-GB"/>
          </a:p>
        </p:txBody>
      </p:sp>
      <p:sp>
        <p:nvSpPr>
          <p:cNvPr id="5" name="Footer Placeholder 4">
            <a:extLst>
              <a:ext uri="{FF2B5EF4-FFF2-40B4-BE49-F238E27FC236}">
                <a16:creationId xmlns:a16="http://schemas.microsoft.com/office/drawing/2014/main" id="{57CDDC7D-7173-BB63-D52C-1CE5A7D7B7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1E35D5-1255-6473-E1E7-7C64AA324C19}"/>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1702953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71A7C-2C68-2EA6-3A67-A5E49B4215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B93494-B697-6FA9-BCA1-1BAC2927E61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15BEC8-5A6C-0E73-F3C8-26E288645BAB}"/>
              </a:ext>
            </a:extLst>
          </p:cNvPr>
          <p:cNvSpPr>
            <a:spLocks noGrp="1"/>
          </p:cNvSpPr>
          <p:nvPr>
            <p:ph type="dt" sz="half" idx="10"/>
          </p:nvPr>
        </p:nvSpPr>
        <p:spPr/>
        <p:txBody>
          <a:bodyPr/>
          <a:lstStyle/>
          <a:p>
            <a:fld id="{74F988FE-F12F-482A-A072-2653570B4275}" type="datetimeFigureOut">
              <a:rPr lang="en-GB" smtClean="0"/>
              <a:t>12/03/2024</a:t>
            </a:fld>
            <a:endParaRPr lang="en-GB"/>
          </a:p>
        </p:txBody>
      </p:sp>
      <p:sp>
        <p:nvSpPr>
          <p:cNvPr id="5" name="Footer Placeholder 4">
            <a:extLst>
              <a:ext uri="{FF2B5EF4-FFF2-40B4-BE49-F238E27FC236}">
                <a16:creationId xmlns:a16="http://schemas.microsoft.com/office/drawing/2014/main" id="{55581F94-0316-02F6-3903-E36B61C8E8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B92433-D6A8-8DB7-61C0-FD8CEB0B1456}"/>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39222132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9C88B-52A7-D58A-CDD7-67721BED3B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D5B63A-7325-954E-1EF4-CD6BB6E762A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B2EBC45-3B05-47D5-4174-B4BA5E3F0F9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9168D13-6144-74FA-C2BC-E1C1622B2365}"/>
              </a:ext>
            </a:extLst>
          </p:cNvPr>
          <p:cNvSpPr>
            <a:spLocks noGrp="1"/>
          </p:cNvSpPr>
          <p:nvPr>
            <p:ph type="dt" sz="half" idx="10"/>
          </p:nvPr>
        </p:nvSpPr>
        <p:spPr/>
        <p:txBody>
          <a:bodyPr/>
          <a:lstStyle/>
          <a:p>
            <a:fld id="{74F988FE-F12F-482A-A072-2653570B4275}" type="datetimeFigureOut">
              <a:rPr lang="en-GB" smtClean="0"/>
              <a:t>12/03/2024</a:t>
            </a:fld>
            <a:endParaRPr lang="en-GB"/>
          </a:p>
        </p:txBody>
      </p:sp>
      <p:sp>
        <p:nvSpPr>
          <p:cNvPr id="6" name="Footer Placeholder 5">
            <a:extLst>
              <a:ext uri="{FF2B5EF4-FFF2-40B4-BE49-F238E27FC236}">
                <a16:creationId xmlns:a16="http://schemas.microsoft.com/office/drawing/2014/main" id="{EC6AE0F6-E5D0-CD36-4479-7667E3A518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0C4B94-E672-E8E0-2898-97FCFF4839F0}"/>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2694168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2A756-194A-4F7D-9AA2-CD14B00C3EA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1539B7-B348-0220-5C45-F7C5387C09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1688000-E45E-5DC6-9F91-D5F42F5E85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624686-314B-380F-9852-06DBA98901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25E800-BFB2-178F-90AD-5D131EE624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156FAEC-F074-CAC3-5AC3-D1CC05C23998}"/>
              </a:ext>
            </a:extLst>
          </p:cNvPr>
          <p:cNvSpPr>
            <a:spLocks noGrp="1"/>
          </p:cNvSpPr>
          <p:nvPr>
            <p:ph type="dt" sz="half" idx="10"/>
          </p:nvPr>
        </p:nvSpPr>
        <p:spPr/>
        <p:txBody>
          <a:bodyPr/>
          <a:lstStyle/>
          <a:p>
            <a:fld id="{74F988FE-F12F-482A-A072-2653570B4275}" type="datetimeFigureOut">
              <a:rPr lang="en-GB" smtClean="0"/>
              <a:t>12/03/2024</a:t>
            </a:fld>
            <a:endParaRPr lang="en-GB"/>
          </a:p>
        </p:txBody>
      </p:sp>
      <p:sp>
        <p:nvSpPr>
          <p:cNvPr id="8" name="Footer Placeholder 7">
            <a:extLst>
              <a:ext uri="{FF2B5EF4-FFF2-40B4-BE49-F238E27FC236}">
                <a16:creationId xmlns:a16="http://schemas.microsoft.com/office/drawing/2014/main" id="{BD730D0F-A22F-2C8F-755F-E39E1DC7A6C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5957F7-B0F9-B7F4-A0C9-5AD93C557ED4}"/>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1601149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F8ECE-7F4D-8379-CCF7-77B53AD2FB2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E93DABC-FE92-2FE8-51BB-7E71D9C8C610}"/>
              </a:ext>
            </a:extLst>
          </p:cNvPr>
          <p:cNvSpPr>
            <a:spLocks noGrp="1"/>
          </p:cNvSpPr>
          <p:nvPr>
            <p:ph type="dt" sz="half" idx="10"/>
          </p:nvPr>
        </p:nvSpPr>
        <p:spPr/>
        <p:txBody>
          <a:bodyPr/>
          <a:lstStyle/>
          <a:p>
            <a:fld id="{74F988FE-F12F-482A-A072-2653570B4275}" type="datetimeFigureOut">
              <a:rPr lang="en-GB" smtClean="0"/>
              <a:t>12/03/2024</a:t>
            </a:fld>
            <a:endParaRPr lang="en-GB"/>
          </a:p>
        </p:txBody>
      </p:sp>
      <p:sp>
        <p:nvSpPr>
          <p:cNvPr id="4" name="Footer Placeholder 3">
            <a:extLst>
              <a:ext uri="{FF2B5EF4-FFF2-40B4-BE49-F238E27FC236}">
                <a16:creationId xmlns:a16="http://schemas.microsoft.com/office/drawing/2014/main" id="{9F363A95-6DE0-E755-DFBA-9666FCC923D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8E8400F-80DF-82A6-57A2-0349A3AEA430}"/>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398849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EA7149-1090-6215-05F9-BABAE696F676}"/>
              </a:ext>
            </a:extLst>
          </p:cNvPr>
          <p:cNvSpPr>
            <a:spLocks noGrp="1"/>
          </p:cNvSpPr>
          <p:nvPr>
            <p:ph type="dt" sz="half" idx="10"/>
          </p:nvPr>
        </p:nvSpPr>
        <p:spPr/>
        <p:txBody>
          <a:bodyPr/>
          <a:lstStyle/>
          <a:p>
            <a:fld id="{74F988FE-F12F-482A-A072-2653570B4275}" type="datetimeFigureOut">
              <a:rPr lang="en-GB" smtClean="0"/>
              <a:t>12/03/2024</a:t>
            </a:fld>
            <a:endParaRPr lang="en-GB"/>
          </a:p>
        </p:txBody>
      </p:sp>
      <p:sp>
        <p:nvSpPr>
          <p:cNvPr id="3" name="Footer Placeholder 2">
            <a:extLst>
              <a:ext uri="{FF2B5EF4-FFF2-40B4-BE49-F238E27FC236}">
                <a16:creationId xmlns:a16="http://schemas.microsoft.com/office/drawing/2014/main" id="{36923BA0-7E17-BCCF-6806-538C2CC96DA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03E085B-0C0A-DD2B-7126-3EC00651AE69}"/>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538484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23CB6-4F0B-C9B4-7C67-DF14BB6727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0CEC677-2840-0437-6EC2-826101BB8F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B5C0261-3E99-50FC-2FA2-B3508A40A3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B51B4F-C11B-69EC-03E7-D8625C9B20C8}"/>
              </a:ext>
            </a:extLst>
          </p:cNvPr>
          <p:cNvSpPr>
            <a:spLocks noGrp="1"/>
          </p:cNvSpPr>
          <p:nvPr>
            <p:ph type="dt" sz="half" idx="10"/>
          </p:nvPr>
        </p:nvSpPr>
        <p:spPr/>
        <p:txBody>
          <a:bodyPr/>
          <a:lstStyle/>
          <a:p>
            <a:fld id="{74F988FE-F12F-482A-A072-2653570B4275}" type="datetimeFigureOut">
              <a:rPr lang="en-GB" smtClean="0"/>
              <a:t>12/03/2024</a:t>
            </a:fld>
            <a:endParaRPr lang="en-GB"/>
          </a:p>
        </p:txBody>
      </p:sp>
      <p:sp>
        <p:nvSpPr>
          <p:cNvPr id="6" name="Footer Placeholder 5">
            <a:extLst>
              <a:ext uri="{FF2B5EF4-FFF2-40B4-BE49-F238E27FC236}">
                <a16:creationId xmlns:a16="http://schemas.microsoft.com/office/drawing/2014/main" id="{CE5F9266-C2B1-D802-2161-91042C40D1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B4FA24-8E9C-C521-2210-AF20DC394D6B}"/>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25395365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7DF39-CD3E-4391-2391-26FAF43DA8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542F497-1388-BE25-8884-C3D5254A4BA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3803727-EBF5-E31A-AA9D-A04459054D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8DF82D-ECB5-C40F-6678-AC0BE6B4B6CC}"/>
              </a:ext>
            </a:extLst>
          </p:cNvPr>
          <p:cNvSpPr>
            <a:spLocks noGrp="1"/>
          </p:cNvSpPr>
          <p:nvPr>
            <p:ph type="dt" sz="half" idx="10"/>
          </p:nvPr>
        </p:nvSpPr>
        <p:spPr/>
        <p:txBody>
          <a:bodyPr/>
          <a:lstStyle/>
          <a:p>
            <a:fld id="{74F988FE-F12F-482A-A072-2653570B4275}" type="datetimeFigureOut">
              <a:rPr lang="en-GB" smtClean="0"/>
              <a:t>12/03/2024</a:t>
            </a:fld>
            <a:endParaRPr lang="en-GB"/>
          </a:p>
        </p:txBody>
      </p:sp>
      <p:sp>
        <p:nvSpPr>
          <p:cNvPr id="6" name="Footer Placeholder 5">
            <a:extLst>
              <a:ext uri="{FF2B5EF4-FFF2-40B4-BE49-F238E27FC236}">
                <a16:creationId xmlns:a16="http://schemas.microsoft.com/office/drawing/2014/main" id="{CFCBF360-8127-61FA-E5A6-E3D64B8A37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63D3D9-46D2-52CD-AFBE-7A204D85C079}"/>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2281937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BC33B-E0B5-1A49-E6C7-6ABF12EB3C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AF2993-B0DF-2999-EFEA-817DDB94C0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21B215-910E-53CA-0BAD-DFAD8E7A2DFC}"/>
              </a:ext>
            </a:extLst>
          </p:cNvPr>
          <p:cNvSpPr>
            <a:spLocks noGrp="1"/>
          </p:cNvSpPr>
          <p:nvPr>
            <p:ph type="dt" sz="half" idx="10"/>
          </p:nvPr>
        </p:nvSpPr>
        <p:spPr/>
        <p:txBody>
          <a:bodyPr/>
          <a:lstStyle/>
          <a:p>
            <a:fld id="{74F988FE-F12F-482A-A072-2653570B4275}" type="datetimeFigureOut">
              <a:rPr lang="en-GB" smtClean="0"/>
              <a:t>12/03/2024</a:t>
            </a:fld>
            <a:endParaRPr lang="en-GB"/>
          </a:p>
        </p:txBody>
      </p:sp>
      <p:sp>
        <p:nvSpPr>
          <p:cNvPr id="5" name="Footer Placeholder 4">
            <a:extLst>
              <a:ext uri="{FF2B5EF4-FFF2-40B4-BE49-F238E27FC236}">
                <a16:creationId xmlns:a16="http://schemas.microsoft.com/office/drawing/2014/main" id="{24F68B4F-58EC-0CA8-263E-3DB786D806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FE317-57B0-573D-6A33-11C1A54F079A}"/>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32412118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781962-754F-E15C-FD3D-7A4E580CFCE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2A9B20-E59F-1744-043F-DC6D3EDA925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5B7B06-73E4-24AA-D4CA-34435FDF51C2}"/>
              </a:ext>
            </a:extLst>
          </p:cNvPr>
          <p:cNvSpPr>
            <a:spLocks noGrp="1"/>
          </p:cNvSpPr>
          <p:nvPr>
            <p:ph type="dt" sz="half" idx="10"/>
          </p:nvPr>
        </p:nvSpPr>
        <p:spPr/>
        <p:txBody>
          <a:bodyPr/>
          <a:lstStyle/>
          <a:p>
            <a:fld id="{74F988FE-F12F-482A-A072-2653570B4275}" type="datetimeFigureOut">
              <a:rPr lang="en-GB" smtClean="0"/>
              <a:t>12/03/2024</a:t>
            </a:fld>
            <a:endParaRPr lang="en-GB"/>
          </a:p>
        </p:txBody>
      </p:sp>
      <p:sp>
        <p:nvSpPr>
          <p:cNvPr id="5" name="Footer Placeholder 4">
            <a:extLst>
              <a:ext uri="{FF2B5EF4-FFF2-40B4-BE49-F238E27FC236}">
                <a16:creationId xmlns:a16="http://schemas.microsoft.com/office/drawing/2014/main" id="{6D4E0959-B8EB-03B8-0E4B-B798A19352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8A7412-C093-EE7D-A723-60A8F89390EA}"/>
              </a:ext>
            </a:extLst>
          </p:cNvPr>
          <p:cNvSpPr>
            <a:spLocks noGrp="1"/>
          </p:cNvSpPr>
          <p:nvPr>
            <p:ph type="sldNum" sz="quarter" idx="12"/>
          </p:nvPr>
        </p:nvSpPr>
        <p:spPr/>
        <p:txBody>
          <a:bodyPr/>
          <a:lstStyle/>
          <a:p>
            <a:fld id="{FEC62494-3A84-495B-B6A4-885694CC5B53}" type="slidenum">
              <a:rPr lang="en-GB" smtClean="0"/>
              <a:t>‹#›</a:t>
            </a:fld>
            <a:endParaRPr lang="en-GB"/>
          </a:p>
        </p:txBody>
      </p:sp>
    </p:spTree>
    <p:extLst>
      <p:ext uri="{BB962C8B-B14F-4D97-AF65-F5344CB8AC3E}">
        <p14:creationId xmlns:p14="http://schemas.microsoft.com/office/powerpoint/2010/main" val="35513380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72EEB2-7A7B-80F5-4945-8CAC1F8816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A86D64-B3FF-F4BF-EB17-B151EFD480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E3B2C0-FF5C-B946-9434-3F40FD701D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F988FE-F12F-482A-A072-2653570B4275}" type="datetimeFigureOut">
              <a:rPr lang="en-GB" smtClean="0"/>
              <a:t>12/03/2024</a:t>
            </a:fld>
            <a:endParaRPr lang="en-GB"/>
          </a:p>
        </p:txBody>
      </p:sp>
      <p:sp>
        <p:nvSpPr>
          <p:cNvPr id="5" name="Footer Placeholder 4">
            <a:extLst>
              <a:ext uri="{FF2B5EF4-FFF2-40B4-BE49-F238E27FC236}">
                <a16:creationId xmlns:a16="http://schemas.microsoft.com/office/drawing/2014/main" id="{5441191B-C8AE-5893-8819-340C1D029CB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3B65437-3C2B-AB3D-3268-03C8A041D56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C62494-3A84-495B-B6A4-885694CC5B53}" type="slidenum">
              <a:rPr lang="en-GB" smtClean="0"/>
              <a:t>‹#›</a:t>
            </a:fld>
            <a:endParaRPr lang="en-GB"/>
          </a:p>
        </p:txBody>
      </p:sp>
    </p:spTree>
    <p:extLst>
      <p:ext uri="{BB962C8B-B14F-4D97-AF65-F5344CB8AC3E}">
        <p14:creationId xmlns:p14="http://schemas.microsoft.com/office/powerpoint/2010/main" val="1422731357"/>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6.xml"/><Relationship Id="rId5" Type="http://schemas.openxmlformats.org/officeDocument/2006/relationships/image" Target="../media/image17.png"/><Relationship Id="rId4" Type="http://schemas.openxmlformats.org/officeDocument/2006/relationships/image" Target="../media/image16.png"/></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22.wmf"/><Relationship Id="rId7" Type="http://schemas.openxmlformats.org/officeDocument/2006/relationships/image" Target="../media/image24.emf"/><Relationship Id="rId2" Type="http://schemas.openxmlformats.org/officeDocument/2006/relationships/oleObject" Target="../embeddings/oleObject1.bin"/><Relationship Id="rId1" Type="http://schemas.openxmlformats.org/officeDocument/2006/relationships/slideLayout" Target="../slideLayouts/slideLayout2.xml"/><Relationship Id="rId6" Type="http://schemas.openxmlformats.org/officeDocument/2006/relationships/oleObject" Target="../embeddings/oleObject3.bin"/><Relationship Id="rId5" Type="http://schemas.openxmlformats.org/officeDocument/2006/relationships/image" Target="../media/image23.wmf"/><Relationship Id="rId4" Type="http://schemas.openxmlformats.org/officeDocument/2006/relationships/oleObject" Target="../embeddings/oleObject2.bin"/></Relationships>
</file>

<file path=ppt/slides/_rels/slide70.xml.rels><?xml version="1.0" encoding="UTF-8" standalone="yes"?>
<Relationships xmlns="http://schemas.openxmlformats.org/package/2006/relationships"><Relationship Id="rId3" Type="http://schemas.openxmlformats.org/officeDocument/2006/relationships/hyperlink" Target="https://www.youtube.com/watch?v=EdhoX1Xu6ZI"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hyperlink" Target="http://www.thepowerpointblog.com/word-cloud/" TargetMode="Externa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A39A163-2466-CD7D-EC8D-B43B16884D28}"/>
              </a:ext>
            </a:extLst>
          </p:cNvPr>
          <p:cNvPicPr>
            <a:picLocks noChangeAspect="1"/>
          </p:cNvPicPr>
          <p:nvPr/>
        </p:nvPicPr>
        <p:blipFill rotWithShape="1">
          <a:blip r:embed="rId2"/>
          <a:srcRect t="15655" r="9092" b="25730"/>
          <a:stretch/>
        </p:blipFill>
        <p:spPr>
          <a:xfrm>
            <a:off x="3523488" y="10"/>
            <a:ext cx="8668512" cy="6857990"/>
          </a:xfrm>
          <a:prstGeom prst="rect">
            <a:avLst/>
          </a:prstGeom>
        </p:spPr>
      </p:pic>
      <p:sp>
        <p:nvSpPr>
          <p:cNvPr id="13" name="Rectangle 1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94769B-FD48-483E-9B07-7AFDC5D7C847}"/>
              </a:ext>
            </a:extLst>
          </p:cNvPr>
          <p:cNvSpPr>
            <a:spLocks noGrp="1"/>
          </p:cNvSpPr>
          <p:nvPr>
            <p:ph type="ctrTitle"/>
          </p:nvPr>
        </p:nvSpPr>
        <p:spPr>
          <a:xfrm>
            <a:off x="477981" y="1122363"/>
            <a:ext cx="4023360" cy="3204134"/>
          </a:xfrm>
        </p:spPr>
        <p:txBody>
          <a:bodyPr anchor="b">
            <a:normAutofit/>
          </a:bodyPr>
          <a:lstStyle/>
          <a:p>
            <a:pPr algn="l"/>
            <a:r>
              <a:rPr lang="en-GB" sz="4400"/>
              <a:t>LCDB7007 CONVERTING RESEARCH INTO PRACTICE</a:t>
            </a:r>
            <a:br>
              <a:rPr lang="en-GB" sz="4400"/>
            </a:br>
            <a:endParaRPr lang="en-GB" sz="4400"/>
          </a:p>
        </p:txBody>
      </p:sp>
      <p:sp>
        <p:nvSpPr>
          <p:cNvPr id="3" name="Subtitle 2">
            <a:extLst>
              <a:ext uri="{FF2B5EF4-FFF2-40B4-BE49-F238E27FC236}">
                <a16:creationId xmlns:a16="http://schemas.microsoft.com/office/drawing/2014/main" id="{18A5B84F-6639-4F87-B4C6-91F2B914685B}"/>
              </a:ext>
            </a:extLst>
          </p:cNvPr>
          <p:cNvSpPr>
            <a:spLocks noGrp="1"/>
          </p:cNvSpPr>
          <p:nvPr>
            <p:ph type="subTitle" idx="1"/>
          </p:nvPr>
        </p:nvSpPr>
        <p:spPr>
          <a:xfrm>
            <a:off x="477980" y="4872922"/>
            <a:ext cx="4023359" cy="1208141"/>
          </a:xfrm>
        </p:spPr>
        <p:txBody>
          <a:bodyPr>
            <a:normAutofit/>
          </a:bodyPr>
          <a:lstStyle/>
          <a:p>
            <a:pPr algn="l"/>
            <a:r>
              <a:rPr lang="en-GB" sz="2000" dirty="0"/>
              <a:t>DR CAROLINE JAWAD 2024</a:t>
            </a:r>
          </a:p>
          <a:p>
            <a:pPr algn="l"/>
            <a:r>
              <a:rPr lang="en-GB" sz="2000" dirty="0"/>
              <a:t>"By The Entrance" by Rudolph Ernst.</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319099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par>
                                <p:cTn id="13" presetID="10" presetClass="entr" presetSubtype="0" fill="hold" grpId="0" nodeType="withEffect">
                                  <p:stCondLst>
                                    <p:cond delay="1000"/>
                                  </p:stCondLst>
                                  <p:iterate>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C3D6EC93-F369-413E-AA67-5D4104161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838201" y="1641752"/>
            <a:ext cx="4394200" cy="1323439"/>
          </a:xfrm>
        </p:spPr>
        <p:txBody>
          <a:bodyPr anchor="t">
            <a:normAutofit/>
          </a:bodyPr>
          <a:lstStyle/>
          <a:p>
            <a:r>
              <a:rPr lang="en-GB" sz="4000">
                <a:solidFill>
                  <a:schemeClr val="bg1"/>
                </a:solidFill>
              </a:rPr>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838201" y="3146400"/>
            <a:ext cx="4394200" cy="2454300"/>
          </a:xfrm>
        </p:spPr>
        <p:txBody>
          <a:bodyPr>
            <a:normAutofit/>
          </a:bodyPr>
          <a:lstStyle/>
          <a:p>
            <a:r>
              <a:rPr lang="en-GB" sz="1300">
                <a:solidFill>
                  <a:schemeClr val="bg1">
                    <a:alpha val="80000"/>
                  </a:schemeClr>
                </a:solidFill>
              </a:rPr>
              <a:t>This presentation will introduce you to some aspects of research methods – but it is NOT intended to replace key reading, such as Bryman, Denscombe, Guba and Lincoln and Cohen.  Saunders is very appropriate for Level 7.</a:t>
            </a:r>
          </a:p>
          <a:p>
            <a:r>
              <a:rPr lang="en-GB" sz="1300">
                <a:solidFill>
                  <a:schemeClr val="bg1">
                    <a:alpha val="80000"/>
                  </a:schemeClr>
                </a:solidFill>
              </a:rPr>
              <a:t>You must read key texts and beyond at Masters level that cover the method and for this you engage with your modules reading list.</a:t>
            </a:r>
          </a:p>
          <a:p>
            <a:r>
              <a:rPr lang="en-GB" sz="1300">
                <a:solidFill>
                  <a:schemeClr val="bg1">
                    <a:alpha val="80000"/>
                  </a:schemeClr>
                </a:solidFill>
              </a:rPr>
              <a:t>Again some slides will not be focused on and you are expected at this level to be motivated, engaged and understand the areas you need to explore.</a:t>
            </a:r>
          </a:p>
          <a:p>
            <a:endParaRPr lang="en-GB" sz="1300">
              <a:solidFill>
                <a:schemeClr val="bg1">
                  <a:alpha val="80000"/>
                </a:schemeClr>
              </a:solidFill>
            </a:endParaRPr>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5414" r="25427" b="-1"/>
          <a:stretch/>
        </p:blipFill>
        <p:spPr>
          <a:xfrm>
            <a:off x="5752193" y="10"/>
            <a:ext cx="6439807" cy="6857989"/>
          </a:xfrm>
          <a:custGeom>
            <a:avLst/>
            <a:gdLst/>
            <a:ahLst/>
            <a:cxnLst/>
            <a:rect l="l" t="t" r="r" b="b"/>
            <a:pathLst>
              <a:path w="643980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1"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2" y="528850"/>
                  <a:pt x="335479" y="536547"/>
                  <a:pt x="337867" y="544146"/>
                </a:cubicBezTo>
                <a:lnTo>
                  <a:pt x="340032" y="549926"/>
                </a:lnTo>
                <a:lnTo>
                  <a:pt x="340448" y="551717"/>
                </a:lnTo>
                <a:lnTo>
                  <a:pt x="346286" y="566616"/>
                </a:lnTo>
                <a:lnTo>
                  <a:pt x="346338" y="566754"/>
                </a:lnTo>
                <a:lnTo>
                  <a:pt x="352655" y="583595"/>
                </a:lnTo>
                <a:lnTo>
                  <a:pt x="359451" y="612658"/>
                </a:lnTo>
                <a:cubicBezTo>
                  <a:pt x="358988" y="604728"/>
                  <a:pt x="357231" y="597005"/>
                  <a:pt x="354829" y="589388"/>
                </a:cubicBezTo>
                <a:lnTo>
                  <a:pt x="352655" y="583595"/>
                </a:lnTo>
                <a:lnTo>
                  <a:pt x="352236" y="581804"/>
                </a:lnTo>
                <a:lnTo>
                  <a:pt x="346286" y="566616"/>
                </a:lnTo>
                <a:lnTo>
                  <a:pt x="340032" y="549926"/>
                </a:lnTo>
                <a:close/>
                <a:moveTo>
                  <a:pt x="384407" y="268794"/>
                </a:moveTo>
                <a:lnTo>
                  <a:pt x="387837" y="328017"/>
                </a:lnTo>
                <a:cubicBezTo>
                  <a:pt x="389527" y="318646"/>
                  <a:pt x="389932" y="309031"/>
                  <a:pt x="389283" y="299164"/>
                </a:cubicBezTo>
                <a:cubicBezTo>
                  <a:pt x="388634" y="289296"/>
                  <a:pt x="386932" y="279176"/>
                  <a:pt x="384407" y="268794"/>
                </a:cubicBezTo>
                <a:close/>
                <a:moveTo>
                  <a:pt x="66991" y="0"/>
                </a:moveTo>
                <a:lnTo>
                  <a:pt x="6439807" y="0"/>
                </a:lnTo>
                <a:lnTo>
                  <a:pt x="6439807" y="6857999"/>
                </a:lnTo>
                <a:lnTo>
                  <a:pt x="149318" y="6857999"/>
                </a:lnTo>
                <a:lnTo>
                  <a:pt x="149318" y="6857457"/>
                </a:lnTo>
                <a:lnTo>
                  <a:pt x="22079" y="6857457"/>
                </a:lnTo>
                <a:lnTo>
                  <a:pt x="26851" y="6796804"/>
                </a:lnTo>
                <a:cubicBezTo>
                  <a:pt x="32162" y="6777207"/>
                  <a:pt x="39591" y="6758011"/>
                  <a:pt x="44354" y="6738388"/>
                </a:cubicBezTo>
                <a:cubicBezTo>
                  <a:pt x="48736" y="6720103"/>
                  <a:pt x="58832" y="6702955"/>
                  <a:pt x="67214" y="6685617"/>
                </a:cubicBezTo>
                <a:cubicBezTo>
                  <a:pt x="83217" y="6652472"/>
                  <a:pt x="73120" y="6617036"/>
                  <a:pt x="77310" y="6583128"/>
                </a:cubicBezTo>
                <a:cubicBezTo>
                  <a:pt x="78646" y="6572269"/>
                  <a:pt x="80168" y="6561411"/>
                  <a:pt x="82837" y="6550742"/>
                </a:cubicBezTo>
                <a:cubicBezTo>
                  <a:pt x="89885" y="6521593"/>
                  <a:pt x="95981" y="6491874"/>
                  <a:pt x="105698" y="6463490"/>
                </a:cubicBezTo>
                <a:cubicBezTo>
                  <a:pt x="116555" y="6431292"/>
                  <a:pt x="131034" y="6400429"/>
                  <a:pt x="146085" y="6363664"/>
                </a:cubicBezTo>
                <a:cubicBezTo>
                  <a:pt x="142274" y="6350899"/>
                  <a:pt x="131986" y="6331277"/>
                  <a:pt x="131034" y="6311084"/>
                </a:cubicBezTo>
                <a:cubicBezTo>
                  <a:pt x="127795" y="6246121"/>
                  <a:pt x="145512" y="6185351"/>
                  <a:pt x="173519" y="6127247"/>
                </a:cubicBezTo>
                <a:cubicBezTo>
                  <a:pt x="181900" y="6109530"/>
                  <a:pt x="187424" y="6090477"/>
                  <a:pt x="195616" y="6072569"/>
                </a:cubicBezTo>
                <a:cubicBezTo>
                  <a:pt x="198472" y="6066284"/>
                  <a:pt x="204569" y="6058092"/>
                  <a:pt x="210287" y="6056948"/>
                </a:cubicBezTo>
                <a:cubicBezTo>
                  <a:pt x="243432" y="6050282"/>
                  <a:pt x="242862" y="6025515"/>
                  <a:pt x="244766" y="5999796"/>
                </a:cubicBezTo>
                <a:cubicBezTo>
                  <a:pt x="247051" y="5969124"/>
                  <a:pt x="252386" y="5938836"/>
                  <a:pt x="256958" y="5908355"/>
                </a:cubicBezTo>
                <a:cubicBezTo>
                  <a:pt x="257530" y="5904353"/>
                  <a:pt x="261530" y="5900735"/>
                  <a:pt x="264199" y="5897114"/>
                </a:cubicBezTo>
                <a:cubicBezTo>
                  <a:pt x="268199" y="5891590"/>
                  <a:pt x="274296" y="5886447"/>
                  <a:pt x="275818" y="5880348"/>
                </a:cubicBezTo>
                <a:cubicBezTo>
                  <a:pt x="283249" y="5849107"/>
                  <a:pt x="289535" y="5817674"/>
                  <a:pt x="296393" y="5786239"/>
                </a:cubicBezTo>
                <a:cubicBezTo>
                  <a:pt x="297919" y="5779191"/>
                  <a:pt x="299822" y="5771953"/>
                  <a:pt x="302870" y="5765474"/>
                </a:cubicBezTo>
                <a:cubicBezTo>
                  <a:pt x="305728" y="5759378"/>
                  <a:pt x="310682" y="5754234"/>
                  <a:pt x="313730" y="5748136"/>
                </a:cubicBezTo>
                <a:cubicBezTo>
                  <a:pt x="321921" y="5731564"/>
                  <a:pt x="329541" y="5714607"/>
                  <a:pt x="338685" y="5695178"/>
                </a:cubicBezTo>
                <a:cubicBezTo>
                  <a:pt x="321541" y="5684320"/>
                  <a:pt x="331258" y="5669647"/>
                  <a:pt x="339449" y="5651360"/>
                </a:cubicBezTo>
                <a:cubicBezTo>
                  <a:pt x="347831" y="5632691"/>
                  <a:pt x="350497" y="5611164"/>
                  <a:pt x="353546"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4" y="4893907"/>
                  <a:pt x="406697" y="4884572"/>
                </a:cubicBezTo>
                <a:cubicBezTo>
                  <a:pt x="399647" y="4857522"/>
                  <a:pt x="388978" y="4831420"/>
                  <a:pt x="384216" y="4803988"/>
                </a:cubicBezTo>
                <a:cubicBezTo>
                  <a:pt x="381551" y="4788747"/>
                  <a:pt x="386312" y="4771793"/>
                  <a:pt x="389741" y="4755980"/>
                </a:cubicBezTo>
                <a:cubicBezTo>
                  <a:pt x="393361"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1" y="4346201"/>
                  <a:pt x="391265" y="4340674"/>
                  <a:pt x="392218" y="4335722"/>
                </a:cubicBezTo>
                <a:cubicBezTo>
                  <a:pt x="401743" y="4281810"/>
                  <a:pt x="387837" y="4231324"/>
                  <a:pt x="369547" y="4181603"/>
                </a:cubicBezTo>
                <a:cubicBezTo>
                  <a:pt x="367642" y="4176461"/>
                  <a:pt x="368214" y="4170174"/>
                  <a:pt x="368595" y="4164458"/>
                </a:cubicBezTo>
                <a:cubicBezTo>
                  <a:pt x="369928" y="4148453"/>
                  <a:pt x="376597" y="4131119"/>
                  <a:pt x="372597" y="4116641"/>
                </a:cubicBezTo>
                <a:cubicBezTo>
                  <a:pt x="361545" y="4078159"/>
                  <a:pt x="348211" y="4040058"/>
                  <a:pt x="331447" y="4003861"/>
                </a:cubicBezTo>
                <a:cubicBezTo>
                  <a:pt x="314493" y="3967091"/>
                  <a:pt x="300203" y="3932993"/>
                  <a:pt x="317350" y="3890891"/>
                </a:cubicBezTo>
                <a:cubicBezTo>
                  <a:pt x="324589" y="3872985"/>
                  <a:pt x="319445" y="3849362"/>
                  <a:pt x="317541" y="3828785"/>
                </a:cubicBezTo>
                <a:cubicBezTo>
                  <a:pt x="316016" y="3813737"/>
                  <a:pt x="307442" y="3799258"/>
                  <a:pt x="307442" y="3784397"/>
                </a:cubicBezTo>
                <a:cubicBezTo>
                  <a:pt x="307442" y="3744770"/>
                  <a:pt x="297346" y="3709529"/>
                  <a:pt x="276771" y="3675238"/>
                </a:cubicBezTo>
                <a:cubicBezTo>
                  <a:pt x="268770" y="3661899"/>
                  <a:pt x="274105" y="3641134"/>
                  <a:pt x="272009" y="3623799"/>
                </a:cubicBezTo>
                <a:cubicBezTo>
                  <a:pt x="269533" y="3605509"/>
                  <a:pt x="267247" y="3586653"/>
                  <a:pt x="261721" y="3569124"/>
                </a:cubicBezTo>
                <a:cubicBezTo>
                  <a:pt x="247242" y="3523785"/>
                  <a:pt x="230859" y="3479015"/>
                  <a:pt x="215618" y="3433866"/>
                </a:cubicBezTo>
                <a:cubicBezTo>
                  <a:pt x="203045" y="3396719"/>
                  <a:pt x="212952" y="3360139"/>
                  <a:pt x="218285" y="3323372"/>
                </a:cubicBezTo>
                <a:cubicBezTo>
                  <a:pt x="221716" y="3300319"/>
                  <a:pt x="229907" y="3278795"/>
                  <a:pt x="217715" y="3252885"/>
                </a:cubicBezTo>
                <a:cubicBezTo>
                  <a:pt x="206093" y="3228119"/>
                  <a:pt x="208761" y="3196686"/>
                  <a:pt x="202474" y="3168870"/>
                </a:cubicBezTo>
                <a:cubicBezTo>
                  <a:pt x="197141" y="3145436"/>
                  <a:pt x="188566" y="3122770"/>
                  <a:pt x="180184" y="3100099"/>
                </a:cubicBezTo>
                <a:cubicBezTo>
                  <a:pt x="168753" y="3069235"/>
                  <a:pt x="156753" y="3038756"/>
                  <a:pt x="162468" y="3005035"/>
                </a:cubicBezTo>
                <a:cubicBezTo>
                  <a:pt x="168946" y="2966742"/>
                  <a:pt x="144561" y="2940455"/>
                  <a:pt x="128367" y="2910353"/>
                </a:cubicBezTo>
                <a:cubicBezTo>
                  <a:pt x="117318" y="2889587"/>
                  <a:pt x="109126" y="2866918"/>
                  <a:pt x="102267" y="2844248"/>
                </a:cubicBezTo>
                <a:cubicBezTo>
                  <a:pt x="93313" y="2813958"/>
                  <a:pt x="87978" y="2782716"/>
                  <a:pt x="79217" y="2752235"/>
                </a:cubicBezTo>
                <a:cubicBezTo>
                  <a:pt x="66072" y="2706131"/>
                  <a:pt x="55784"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2" y="2360933"/>
                </a:cubicBezTo>
                <a:cubicBezTo>
                  <a:pt x="28541" y="2356744"/>
                  <a:pt x="36543" y="2344741"/>
                  <a:pt x="37878" y="2335405"/>
                </a:cubicBezTo>
                <a:cubicBezTo>
                  <a:pt x="41877" y="2307402"/>
                  <a:pt x="35972" y="2281683"/>
                  <a:pt x="23017" y="2254633"/>
                </a:cubicBezTo>
                <a:cubicBezTo>
                  <a:pt x="10825" y="2229296"/>
                  <a:pt x="12159" y="2197670"/>
                  <a:pt x="7395" y="2168903"/>
                </a:cubicBezTo>
                <a:cubicBezTo>
                  <a:pt x="5681"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6" y="1938009"/>
                  <a:pt x="18445" y="1921817"/>
                </a:cubicBezTo>
                <a:cubicBezTo>
                  <a:pt x="19779" y="1915912"/>
                  <a:pt x="24922" y="1910004"/>
                  <a:pt x="24161" y="1904673"/>
                </a:cubicBezTo>
                <a:cubicBezTo>
                  <a:pt x="15970" y="1851709"/>
                  <a:pt x="52545" y="1813610"/>
                  <a:pt x="68738" y="1768838"/>
                </a:cubicBezTo>
                <a:cubicBezTo>
                  <a:pt x="85885" y="1721785"/>
                  <a:pt x="112174" y="1676253"/>
                  <a:pt x="104364" y="1623675"/>
                </a:cubicBezTo>
                <a:cubicBezTo>
                  <a:pt x="99601" y="1591859"/>
                  <a:pt x="88551" y="1561189"/>
                  <a:pt x="81883" y="1529563"/>
                </a:cubicBezTo>
                <a:cubicBezTo>
                  <a:pt x="79597" y="1518324"/>
                  <a:pt x="79979" y="1505751"/>
                  <a:pt x="82264" y="1494509"/>
                </a:cubicBezTo>
                <a:cubicBezTo>
                  <a:pt x="92744" y="1440216"/>
                  <a:pt x="94267" y="1386684"/>
                  <a:pt x="77120" y="1333341"/>
                </a:cubicBezTo>
                <a:cubicBezTo>
                  <a:pt x="74262" y="1324198"/>
                  <a:pt x="71597" y="1314483"/>
                  <a:pt x="71597" y="1304955"/>
                </a:cubicBezTo>
                <a:cubicBezTo>
                  <a:pt x="71597" y="1252757"/>
                  <a:pt x="75597" y="1201512"/>
                  <a:pt x="94267" y="1151600"/>
                </a:cubicBezTo>
                <a:cubicBezTo>
                  <a:pt x="100554" y="1134834"/>
                  <a:pt x="96553" y="1114449"/>
                  <a:pt x="98078" y="1095972"/>
                </a:cubicBezTo>
                <a:cubicBezTo>
                  <a:pt x="99409" y="1078826"/>
                  <a:pt x="99981" y="1061298"/>
                  <a:pt x="104364" y="1044725"/>
                </a:cubicBezTo>
                <a:cubicBezTo>
                  <a:pt x="110839" y="1020529"/>
                  <a:pt x="111601" y="998052"/>
                  <a:pt x="105887" y="973095"/>
                </a:cubicBezTo>
                <a:cubicBezTo>
                  <a:pt x="100554" y="949281"/>
                  <a:pt x="103220" y="923562"/>
                  <a:pt x="103029" y="898797"/>
                </a:cubicBezTo>
                <a:cubicBezTo>
                  <a:pt x="102839" y="871173"/>
                  <a:pt x="102649" y="843552"/>
                  <a:pt x="103601" y="815929"/>
                </a:cubicBezTo>
                <a:cubicBezTo>
                  <a:pt x="103981" y="804877"/>
                  <a:pt x="111601" y="792306"/>
                  <a:pt x="108553" y="783158"/>
                </a:cubicBezTo>
                <a:cubicBezTo>
                  <a:pt x="98267" y="753633"/>
                  <a:pt x="110649" y="724104"/>
                  <a:pt x="105127" y="694576"/>
                </a:cubicBezTo>
                <a:cubicBezTo>
                  <a:pt x="102267" y="680096"/>
                  <a:pt x="110078" y="663713"/>
                  <a:pt x="110839" y="648092"/>
                </a:cubicBezTo>
                <a:cubicBezTo>
                  <a:pt x="112174" y="622564"/>
                  <a:pt x="111601" y="597037"/>
                  <a:pt x="111983" y="571508"/>
                </a:cubicBezTo>
                <a:cubicBezTo>
                  <a:pt x="112174" y="563125"/>
                  <a:pt x="112936" y="554933"/>
                  <a:pt x="113318" y="546552"/>
                </a:cubicBezTo>
                <a:cubicBezTo>
                  <a:pt x="113697" y="539121"/>
                  <a:pt x="115411" y="531310"/>
                  <a:pt x="114081" y="524262"/>
                </a:cubicBezTo>
                <a:cubicBezTo>
                  <a:pt x="109315" y="498733"/>
                  <a:pt x="101505" y="473587"/>
                  <a:pt x="98457" y="447870"/>
                </a:cubicBezTo>
                <a:cubicBezTo>
                  <a:pt x="95792" y="425581"/>
                  <a:pt x="99409" y="402529"/>
                  <a:pt x="97505" y="380050"/>
                </a:cubicBezTo>
                <a:cubicBezTo>
                  <a:pt x="94267" y="340425"/>
                  <a:pt x="88551" y="300800"/>
                  <a:pt x="84930" y="261173"/>
                </a:cubicBezTo>
                <a:cubicBezTo>
                  <a:pt x="84168" y="252600"/>
                  <a:pt x="88934" y="243648"/>
                  <a:pt x="89314" y="234883"/>
                </a:cubicBezTo>
                <a:cubicBezTo>
                  <a:pt x="90266" y="207450"/>
                  <a:pt x="90457" y="180017"/>
                  <a:pt x="91027" y="152584"/>
                </a:cubicBezTo>
                <a:cubicBezTo>
                  <a:pt x="91218" y="136963"/>
                  <a:pt x="90647" y="121150"/>
                  <a:pt x="92361" y="105718"/>
                </a:cubicBezTo>
                <a:cubicBezTo>
                  <a:pt x="94647" y="85336"/>
                  <a:pt x="98078" y="66857"/>
                  <a:pt x="83217" y="47806"/>
                </a:cubicBezTo>
                <a:cubicBezTo>
                  <a:pt x="77453" y="40471"/>
                  <a:pt x="73691" y="32636"/>
                  <a:pt x="71207" y="24480"/>
                </a:cubicBezTo>
                <a:close/>
              </a:path>
            </a:pathLst>
          </a:custGeom>
          <a:effectLst>
            <a:outerShdw blurRad="381000" dist="152400" dir="10800000" algn="tr" rotWithShape="0">
              <a:prstClr val="black">
                <a:alpha val="10000"/>
              </a:prstClr>
            </a:outerShdw>
          </a:effectLst>
        </p:spPr>
      </p:pic>
      <p:grpSp>
        <p:nvGrpSpPr>
          <p:cNvPr id="7" name="Group 10">
            <a:extLst>
              <a:ext uri="{FF2B5EF4-FFF2-40B4-BE49-F238E27FC236}">
                <a16:creationId xmlns:a16="http://schemas.microsoft.com/office/drawing/2014/main" id="{4EA04677-6B2C-40F4-975C-ED91965527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8" name="Freeform: Shape 11">
              <a:extLst>
                <a:ext uri="{FF2B5EF4-FFF2-40B4-BE49-F238E27FC236}">
                  <a16:creationId xmlns:a16="http://schemas.microsoft.com/office/drawing/2014/main" id="{3F1ABE2E-F19F-4BD3-B0FA-8A2D8885B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12">
              <a:extLst>
                <a:ext uri="{FF2B5EF4-FFF2-40B4-BE49-F238E27FC236}">
                  <a16:creationId xmlns:a16="http://schemas.microsoft.com/office/drawing/2014/main" id="{C86D0F14-D449-4833-830D-A382829E2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991" name="Rectangle 4199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6" name="Rectangle 2"/>
          <p:cNvSpPr>
            <a:spLocks noGrp="1" noChangeArrowheads="1"/>
          </p:cNvSpPr>
          <p:nvPr>
            <p:ph type="title"/>
          </p:nvPr>
        </p:nvSpPr>
        <p:spPr>
          <a:xfrm>
            <a:off x="838200" y="365125"/>
            <a:ext cx="10515600" cy="1325563"/>
          </a:xfrm>
        </p:spPr>
        <p:txBody>
          <a:bodyPr>
            <a:normAutofit/>
            <a:scene3d>
              <a:camera prst="orthographicFront"/>
              <a:lightRig rig="soft" dir="t"/>
            </a:scene3d>
          </a:bodyPr>
          <a:lstStyle/>
          <a:p>
            <a:pPr>
              <a:defRPr/>
            </a:pPr>
            <a:r>
              <a:rPr lang="en-GB" sz="5400"/>
              <a:t>Analysis</a:t>
            </a:r>
          </a:p>
        </p:txBody>
      </p:sp>
      <p:sp>
        <p:nvSpPr>
          <p:cNvPr id="4199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Rectangle 3"/>
          <p:cNvSpPr>
            <a:spLocks noGrp="1" noChangeArrowheads="1"/>
          </p:cNvSpPr>
          <p:nvPr>
            <p:ph idx="1"/>
          </p:nvPr>
        </p:nvSpPr>
        <p:spPr>
          <a:xfrm>
            <a:off x="838200" y="1929384"/>
            <a:ext cx="10515600" cy="4251960"/>
          </a:xfrm>
        </p:spPr>
        <p:txBody>
          <a:bodyPr>
            <a:normAutofit/>
          </a:bodyPr>
          <a:lstStyle/>
          <a:p>
            <a:pPr marL="182880" indent="-182880">
              <a:buClr>
                <a:schemeClr val="tx1">
                  <a:lumMod val="85000"/>
                  <a:lumOff val="15000"/>
                </a:schemeClr>
              </a:buClr>
              <a:defRPr/>
            </a:pPr>
            <a:r>
              <a:rPr lang="en-GB" altLang="en-US" sz="2200" dirty="0">
                <a:ea typeface="Calibri Regular" charset="0"/>
              </a:rPr>
              <a:t>Purpose - to produce findings. The data collection process is not an end in itself.  The culminating activities of qualitative inquiry are analysis, interpretation, and presentation of findings</a:t>
            </a:r>
          </a:p>
          <a:p>
            <a:pPr marL="182880" indent="-182880">
              <a:buClr>
                <a:schemeClr val="tx1">
                  <a:lumMod val="85000"/>
                  <a:lumOff val="15000"/>
                </a:schemeClr>
              </a:buClr>
              <a:defRPr/>
            </a:pPr>
            <a:r>
              <a:rPr lang="en-GB" altLang="en-US" sz="2200" dirty="0">
                <a:ea typeface="Calibri Regular" charset="0"/>
              </a:rPr>
              <a:t>Challenge - to make sense of massive amounts of data, reduce the volume of information, identify significant patterns and construct a framework for communicating the essence of what the data reveal</a:t>
            </a:r>
          </a:p>
          <a:p>
            <a:pPr marL="182880" indent="-182880">
              <a:buClr>
                <a:schemeClr val="tx1">
                  <a:lumMod val="85000"/>
                  <a:lumOff val="15000"/>
                </a:schemeClr>
              </a:buClr>
              <a:defRPr/>
            </a:pPr>
            <a:r>
              <a:rPr lang="en-GB" altLang="en-US" sz="2200" dirty="0">
                <a:ea typeface="Calibri Regular" charset="0"/>
              </a:rPr>
              <a:t>Problem – is that there are ‘… few agreed-on canons for … data analysis, in the sense of shared ground rules for drawing conclusions and verifying sturdiness’ (Miles and Huberman, 1984)</a:t>
            </a:r>
          </a:p>
          <a:p>
            <a:pPr marL="182880" indent="-182880">
              <a:buClr>
                <a:schemeClr val="tx1">
                  <a:lumMod val="85000"/>
                  <a:lumOff val="15000"/>
                </a:schemeClr>
              </a:buClr>
              <a:defRPr/>
            </a:pPr>
            <a:endParaRPr lang="en-GB" altLang="en-US" sz="2200" dirty="0">
              <a:ea typeface="Calibri Regular" charset="0"/>
            </a:endParaRPr>
          </a:p>
          <a:p>
            <a:pPr marL="182880" indent="-182880">
              <a:buClr>
                <a:schemeClr val="tx1">
                  <a:lumMod val="85000"/>
                  <a:lumOff val="15000"/>
                </a:schemeClr>
              </a:buClr>
              <a:defRPr/>
            </a:pPr>
            <a:endParaRPr lang="en-GB" altLang="en-US" sz="2200" dirty="0">
              <a:ea typeface="Calibri Regular" charset="0"/>
            </a:endParaRPr>
          </a:p>
        </p:txBody>
      </p:sp>
    </p:spTree>
    <p:extLst>
      <p:ext uri="{BB962C8B-B14F-4D97-AF65-F5344CB8AC3E}">
        <p14:creationId xmlns:p14="http://schemas.microsoft.com/office/powerpoint/2010/main" val="1909071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880886B-02ED-4317-9236-CB60C22CF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4419600"/>
            <a:ext cx="10908792" cy="1203960"/>
          </a:xfrm>
        </p:spPr>
        <p:txBody>
          <a:bodyPr vert="horz" lIns="91440" tIns="45720" rIns="91440" bIns="45720" rtlCol="0" anchor="ctr">
            <a:normAutofit/>
          </a:bodyPr>
          <a:lstStyle/>
          <a:p>
            <a:pPr algn="ctr"/>
            <a:r>
              <a:rPr lang="en-US" sz="3600" kern="1200" dirty="0">
                <a:solidFill>
                  <a:schemeClr val="tx1"/>
                </a:solidFill>
                <a:latin typeface="+mj-lt"/>
                <a:ea typeface="+mj-ea"/>
                <a:cs typeface="+mj-cs"/>
              </a:rPr>
              <a:t>You can only </a:t>
            </a:r>
            <a:r>
              <a:rPr lang="en-US" sz="3600" kern="1200" dirty="0" err="1">
                <a:solidFill>
                  <a:schemeClr val="tx1"/>
                </a:solidFill>
                <a:latin typeface="+mj-lt"/>
                <a:ea typeface="+mj-ea"/>
                <a:cs typeface="+mj-cs"/>
              </a:rPr>
              <a:t>analyse</a:t>
            </a:r>
            <a:r>
              <a:rPr lang="en-US" sz="3600" kern="1200" dirty="0">
                <a:solidFill>
                  <a:schemeClr val="tx1"/>
                </a:solidFill>
                <a:latin typeface="+mj-lt"/>
                <a:ea typeface="+mj-ea"/>
                <a:cs typeface="+mj-cs"/>
              </a:rPr>
              <a:t> the data you have collected</a:t>
            </a:r>
            <a:br>
              <a:rPr lang="en-US" sz="3600" kern="1200" dirty="0">
                <a:solidFill>
                  <a:schemeClr val="tx1"/>
                </a:solidFill>
                <a:latin typeface="+mj-lt"/>
                <a:ea typeface="+mj-ea"/>
                <a:cs typeface="+mj-cs"/>
              </a:rPr>
            </a:br>
            <a:endParaRPr lang="en-US" sz="3600" kern="1200" dirty="0">
              <a:solidFill>
                <a:schemeClr val="tx1"/>
              </a:solidFill>
              <a:latin typeface="+mj-lt"/>
              <a:ea typeface="+mj-ea"/>
              <a:cs typeface="+mj-cs"/>
            </a:endParaRPr>
          </a:p>
        </p:txBody>
      </p:sp>
      <p:pic>
        <p:nvPicPr>
          <p:cNvPr id="5" name="Content Placeholder 4">
            <a:extLst>
              <a:ext uri="{FF2B5EF4-FFF2-40B4-BE49-F238E27FC236}">
                <a16:creationId xmlns:a16="http://schemas.microsoft.com/office/drawing/2014/main" id="{F7BA06E9-6E9B-A673-4162-7398F07E48D1}"/>
              </a:ext>
            </a:extLst>
          </p:cNvPr>
          <p:cNvPicPr>
            <a:picLocks noGrp="1" noChangeAspect="1"/>
          </p:cNvPicPr>
          <p:nvPr>
            <p:ph sz="half" idx="2"/>
          </p:nvPr>
        </p:nvPicPr>
        <p:blipFill rotWithShape="1">
          <a:blip r:embed="rId3"/>
          <a:srcRect t="21252" r="-1" b="25590"/>
          <a:stretch/>
        </p:blipFill>
        <p:spPr>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p:spPr>
      </p:pic>
      <p:pic>
        <p:nvPicPr>
          <p:cNvPr id="6" name="Content Placeholder 5">
            <a:extLst>
              <a:ext uri="{FF2B5EF4-FFF2-40B4-BE49-F238E27FC236}">
                <a16:creationId xmlns:a16="http://schemas.microsoft.com/office/drawing/2014/main" id="{DEAA201A-BE76-12F9-6CEB-BAD2A4005F97}"/>
              </a:ext>
            </a:extLst>
          </p:cNvPr>
          <p:cNvPicPr>
            <a:picLocks noGrp="1" noChangeAspect="1"/>
          </p:cNvPicPr>
          <p:nvPr>
            <p:ph sz="half" idx="1"/>
          </p:nvPr>
        </p:nvPicPr>
        <p:blipFill rotWithShape="1">
          <a:blip r:embed="rId4"/>
          <a:srcRect t="3789" b="9258"/>
          <a:stretch/>
        </p:blipFill>
        <p:spPr>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p:spPr>
      </p:pic>
      <p:sp>
        <p:nvSpPr>
          <p:cNvPr id="13" name="sketch line">
            <a:extLst>
              <a:ext uri="{FF2B5EF4-FFF2-40B4-BE49-F238E27FC236}">
                <a16:creationId xmlns:a16="http://schemas.microsoft.com/office/drawing/2014/main" id="{28C31856-6ABF-41FD-B683-B06E5FFF9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5598439"/>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714756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8006" name="Rectangle 12800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001" name="Title 2"/>
          <p:cNvSpPr>
            <a:spLocks noGrp="1"/>
          </p:cNvSpPr>
          <p:nvPr>
            <p:ph type="title"/>
          </p:nvPr>
        </p:nvSpPr>
        <p:spPr bwMode="auto">
          <a:xfrm>
            <a:off x="838200" y="365125"/>
            <a:ext cx="10515600" cy="1325563"/>
          </a:xfrm>
        </p:spPr>
        <p:txBody>
          <a:bodyPr numCol="1" anchorCtr="0" compatLnSpc="1">
            <a:prstTxWarp prst="textNoShape">
              <a:avLst/>
            </a:prstTxWarp>
            <a:normAutofit/>
          </a:bodyPr>
          <a:lstStyle/>
          <a:p>
            <a:r>
              <a:rPr lang="en-US" altLang="x-none" sz="5400" cap="none"/>
              <a:t>What to do with all this data?</a:t>
            </a:r>
          </a:p>
        </p:txBody>
      </p:sp>
      <p:sp>
        <p:nvSpPr>
          <p:cNvPr id="12800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idx="1"/>
          </p:nvPr>
        </p:nvSpPr>
        <p:spPr>
          <a:xfrm>
            <a:off x="838200" y="1929384"/>
            <a:ext cx="10515600" cy="4251960"/>
          </a:xfrm>
        </p:spPr>
        <p:txBody>
          <a:bodyPr>
            <a:normAutofit/>
          </a:bodyPr>
          <a:lstStyle/>
          <a:p>
            <a:pPr>
              <a:defRPr/>
            </a:pPr>
            <a:endParaRPr lang="en-US" sz="2200" dirty="0"/>
          </a:p>
          <a:p>
            <a:pPr>
              <a:defRPr/>
            </a:pPr>
            <a:r>
              <a:rPr lang="en-US" sz="2200" dirty="0">
                <a:ea typeface="Calibri Regular" charset="0"/>
                <a:cs typeface="Calibri Regular" charset="0"/>
              </a:rPr>
              <a:t>There are numerous statistical tests to run for quantitative data and many options for qualitative data analysis…</a:t>
            </a:r>
          </a:p>
        </p:txBody>
      </p:sp>
    </p:spTree>
    <p:extLst>
      <p:ext uri="{BB962C8B-B14F-4D97-AF65-F5344CB8AC3E}">
        <p14:creationId xmlns:p14="http://schemas.microsoft.com/office/powerpoint/2010/main" val="20757221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9E90EB45-EEE9-4563-8179-65EF62AE0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9AF82C1-C312-9526-6CC7-F5120D131EBD}"/>
              </a:ext>
            </a:extLst>
          </p:cNvPr>
          <p:cNvPicPr>
            <a:picLocks noChangeAspect="1"/>
          </p:cNvPicPr>
          <p:nvPr/>
        </p:nvPicPr>
        <p:blipFill rotWithShape="1">
          <a:blip r:embed="rId2"/>
          <a:srcRect l="1799" t="8564" r="1084" b="21951"/>
          <a:stretch/>
        </p:blipFill>
        <p:spPr>
          <a:xfrm>
            <a:off x="6176433" y="2280720"/>
            <a:ext cx="5372100" cy="2296560"/>
          </a:xfrm>
          <a:prstGeom prst="rect">
            <a:avLst/>
          </a:prstGeom>
        </p:spPr>
      </p:pic>
      <p:sp>
        <p:nvSpPr>
          <p:cNvPr id="7" name="Rectangle 10">
            <a:extLst>
              <a:ext uri="{FF2B5EF4-FFF2-40B4-BE49-F238E27FC236}">
                <a16:creationId xmlns:a16="http://schemas.microsoft.com/office/drawing/2014/main" id="{23D0EF74-AD1E-4FD9-914D-8EC9058EB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1102" b="8649"/>
          <a:stretch/>
        </p:blipFill>
        <p:spPr>
          <a:xfrm>
            <a:off x="643466" y="1388316"/>
            <a:ext cx="5372099" cy="4081367"/>
          </a:xfrm>
          <a:prstGeom prst="rect">
            <a:avLst/>
          </a:prstGeom>
        </p:spPr>
      </p:pic>
    </p:spTree>
    <p:extLst>
      <p:ext uri="{BB962C8B-B14F-4D97-AF65-F5344CB8AC3E}">
        <p14:creationId xmlns:p14="http://schemas.microsoft.com/office/powerpoint/2010/main" val="2453116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0054" name="Rectangle 13005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0049" name="Title 2"/>
          <p:cNvSpPr>
            <a:spLocks noGrp="1"/>
          </p:cNvSpPr>
          <p:nvPr>
            <p:ph type="title"/>
          </p:nvPr>
        </p:nvSpPr>
        <p:spPr bwMode="auto">
          <a:xfrm>
            <a:off x="838200" y="365125"/>
            <a:ext cx="10515600" cy="1325563"/>
          </a:xfrm>
        </p:spPr>
        <p:txBody>
          <a:bodyPr numCol="1" anchorCtr="0" compatLnSpc="1">
            <a:prstTxWarp prst="textNoShape">
              <a:avLst/>
            </a:prstTxWarp>
            <a:normAutofit/>
          </a:bodyPr>
          <a:lstStyle/>
          <a:p>
            <a:r>
              <a:rPr lang="en-US" altLang="x-none" sz="5400" cap="none"/>
              <a:t>It’s the same process…</a:t>
            </a:r>
          </a:p>
        </p:txBody>
      </p:sp>
      <p:sp>
        <p:nvSpPr>
          <p:cNvPr id="13005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838200" y="1929384"/>
            <a:ext cx="10515600" cy="4251960"/>
          </a:xfrm>
        </p:spPr>
        <p:txBody>
          <a:bodyPr>
            <a:normAutofit/>
          </a:bodyPr>
          <a:lstStyle/>
          <a:p>
            <a:pPr>
              <a:defRPr/>
            </a:pPr>
            <a:r>
              <a:rPr lang="en-US" sz="2200">
                <a:ea typeface="Calibri Regular" charset="0"/>
                <a:cs typeface="Calibri Regular" charset="0"/>
              </a:rPr>
              <a:t>Take everything out of the cupboard</a:t>
            </a:r>
          </a:p>
          <a:p>
            <a:pPr>
              <a:defRPr/>
            </a:pPr>
            <a:r>
              <a:rPr lang="en-US" sz="2200">
                <a:ea typeface="Calibri Regular" charset="0"/>
                <a:cs typeface="Calibri Regular" charset="0"/>
              </a:rPr>
              <a:t>Sort everything out – save or toss?</a:t>
            </a:r>
          </a:p>
          <a:p>
            <a:pPr>
              <a:defRPr/>
            </a:pPr>
            <a:r>
              <a:rPr lang="en-US" sz="2200">
                <a:ea typeface="Calibri Regular" charset="0"/>
                <a:cs typeface="Calibri Regular" charset="0"/>
              </a:rPr>
              <a:t>Look at what you have left and organize into sub-groupings (chunking)</a:t>
            </a:r>
          </a:p>
          <a:p>
            <a:pPr>
              <a:defRPr/>
            </a:pPr>
            <a:r>
              <a:rPr lang="en-US" sz="2200">
                <a:ea typeface="Calibri Regular" charset="0"/>
                <a:cs typeface="Calibri Regular" charset="0"/>
              </a:rPr>
              <a:t>Organize sub-groups into clusters of  similar things that belong together (clusters, codes)</a:t>
            </a:r>
          </a:p>
          <a:p>
            <a:pPr>
              <a:defRPr/>
            </a:pPr>
            <a:r>
              <a:rPr lang="en-US" sz="2200">
                <a:ea typeface="Calibri Regular" charset="0"/>
                <a:cs typeface="Calibri Regular" charset="0"/>
              </a:rPr>
              <a:t>As you put things back, how would you group them to maximize functionality? </a:t>
            </a:r>
          </a:p>
          <a:p>
            <a:pPr>
              <a:defRPr/>
            </a:pPr>
            <a:r>
              <a:rPr lang="en-US" sz="2200">
                <a:ea typeface="Calibri Regular" charset="0"/>
                <a:cs typeface="Calibri Regular" charset="0"/>
              </a:rPr>
              <a:t>How do the groups make it work together? (Interpretation, presentation)</a:t>
            </a:r>
          </a:p>
          <a:p>
            <a:pPr>
              <a:defRPr/>
            </a:pPr>
            <a:endParaRPr lang="en-US" sz="2200"/>
          </a:p>
          <a:p>
            <a:pPr>
              <a:defRPr/>
            </a:pPr>
            <a:endParaRPr lang="en-US" sz="2200"/>
          </a:p>
        </p:txBody>
      </p:sp>
    </p:spTree>
    <p:extLst>
      <p:ext uri="{BB962C8B-B14F-4D97-AF65-F5344CB8AC3E}">
        <p14:creationId xmlns:p14="http://schemas.microsoft.com/office/powerpoint/2010/main" val="11717445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Analysis is key</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t>Theoretically rigorous.</a:t>
            </a:r>
          </a:p>
          <a:p>
            <a:r>
              <a:rPr lang="en-GB" sz="2000"/>
              <a:t>All research is fundamentally pieces of persuasive writing: their primary purpose is to convince readers of the quality of your research, the validity of your methods, and the merit of your conclusions. </a:t>
            </a:r>
          </a:p>
          <a:p>
            <a:pPr marL="0" indent="0">
              <a:buNone/>
            </a:pPr>
            <a:endParaRPr lang="en-GB" sz="2000"/>
          </a:p>
        </p:txBody>
      </p:sp>
    </p:spTree>
    <p:extLst>
      <p:ext uri="{BB962C8B-B14F-4D97-AF65-F5344CB8AC3E}">
        <p14:creationId xmlns:p14="http://schemas.microsoft.com/office/powerpoint/2010/main" val="38505075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b="1">
                <a:solidFill>
                  <a:srgbClr val="FFFFFF"/>
                </a:solidFill>
                <a:effectLst/>
              </a:rPr>
              <a:t>Qualitative data analysis </a:t>
            </a:r>
            <a:endParaRPr lang="en-GB" sz="4000">
              <a:solidFill>
                <a:srgbClr val="FFFFFF"/>
              </a:solidFill>
            </a:endParaRP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effectLst/>
              </a:rPr>
              <a:t>Simple definitions and explanations: </a:t>
            </a:r>
          </a:p>
          <a:p>
            <a:r>
              <a:rPr lang="en-GB" sz="2000">
                <a:effectLst/>
              </a:rPr>
              <a:t>In contrast to quantitative data, qualitative data does not simply count things, but is a way of recording people's attitudes, feelings and behaviours in greater depth. </a:t>
            </a:r>
          </a:p>
          <a:p>
            <a:r>
              <a:rPr lang="en-GB" sz="2000">
                <a:effectLst/>
              </a:rPr>
              <a:t>Qualitative data analysis is: </a:t>
            </a:r>
          </a:p>
          <a:p>
            <a:pPr lvl="1"/>
            <a:r>
              <a:rPr lang="en-GB" sz="2000">
                <a:effectLst/>
              </a:rPr>
              <a:t>Often based on grounded theory practices (derived from the study of the phenomena it represents.” Strauss and Corbin . p.23)</a:t>
            </a:r>
          </a:p>
          <a:p>
            <a:pPr lvl="1"/>
            <a:r>
              <a:rPr lang="en-GB" sz="2000">
                <a:effectLst/>
              </a:rPr>
              <a:t>Answers the 'why?' questions</a:t>
            </a:r>
          </a:p>
          <a:p>
            <a:pPr lvl="1"/>
            <a:r>
              <a:rPr lang="en-GB" sz="2000">
                <a:effectLst/>
              </a:rPr>
              <a:t>Pays greater attention to individual cases</a:t>
            </a:r>
          </a:p>
          <a:p>
            <a:endParaRPr lang="en-GB" sz="2000"/>
          </a:p>
        </p:txBody>
      </p:sp>
    </p:spTree>
    <p:extLst>
      <p:ext uri="{BB962C8B-B14F-4D97-AF65-F5344CB8AC3E}">
        <p14:creationId xmlns:p14="http://schemas.microsoft.com/office/powerpoint/2010/main" val="3596078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Why we do qualitative data analysis</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dirty="0">
                <a:effectLst/>
              </a:rPr>
              <a:t>Looks further than precise numerical evidence </a:t>
            </a:r>
          </a:p>
          <a:p>
            <a:r>
              <a:rPr lang="en-GB" sz="2000" dirty="0">
                <a:effectLst/>
              </a:rPr>
              <a:t>Looks for categories such as events, descriptions, comments, behaviour </a:t>
            </a:r>
          </a:p>
          <a:p>
            <a:r>
              <a:rPr lang="en-GB" sz="2000" dirty="0">
                <a:effectLst/>
              </a:rPr>
              <a:t>An </a:t>
            </a:r>
            <a:r>
              <a:rPr lang="en-GB" sz="2000" b="1" dirty="0">
                <a:solidFill>
                  <a:schemeClr val="accent6">
                    <a:lumMod val="75000"/>
                  </a:schemeClr>
                </a:solidFill>
                <a:effectLst/>
              </a:rPr>
              <a:t>inductive</a:t>
            </a:r>
            <a:r>
              <a:rPr lang="en-GB" sz="2000" dirty="0">
                <a:effectLst/>
              </a:rPr>
              <a:t> process - developing theories from the data you have gathered </a:t>
            </a:r>
          </a:p>
          <a:p>
            <a:r>
              <a:rPr lang="en-GB" sz="2000" dirty="0">
                <a:effectLst/>
              </a:rPr>
              <a:t>Coding of categories and sub-categories identified </a:t>
            </a:r>
          </a:p>
          <a:p>
            <a:r>
              <a:rPr lang="en-GB" sz="2000" dirty="0">
                <a:effectLst/>
              </a:rPr>
              <a:t>Compares codes, looking for consistencies, differences, patterns etc </a:t>
            </a:r>
          </a:p>
          <a:p>
            <a:r>
              <a:rPr lang="en-GB" sz="2000" dirty="0">
                <a:effectLst/>
              </a:rPr>
              <a:t>Looks for new and emerging categories. </a:t>
            </a:r>
          </a:p>
          <a:p>
            <a:endParaRPr lang="en-GB" sz="2000" dirty="0"/>
          </a:p>
        </p:txBody>
      </p:sp>
    </p:spTree>
    <p:extLst>
      <p:ext uri="{BB962C8B-B14F-4D97-AF65-F5344CB8AC3E}">
        <p14:creationId xmlns:p14="http://schemas.microsoft.com/office/powerpoint/2010/main" val="24218948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6909A-E32B-2DBB-37D3-6047D40157D5}"/>
              </a:ext>
            </a:extLst>
          </p:cNvPr>
          <p:cNvSpPr>
            <a:spLocks noGrp="1"/>
          </p:cNvSpPr>
          <p:nvPr>
            <p:ph type="title"/>
          </p:nvPr>
        </p:nvSpPr>
        <p:spPr/>
        <p:txBody>
          <a:bodyPr/>
          <a:lstStyle/>
          <a:p>
            <a:r>
              <a:rPr lang="en-GB" dirty="0"/>
              <a:t>I and D and A</a:t>
            </a:r>
          </a:p>
        </p:txBody>
      </p:sp>
      <p:sp>
        <p:nvSpPr>
          <p:cNvPr id="3" name="Content Placeholder 2">
            <a:extLst>
              <a:ext uri="{FF2B5EF4-FFF2-40B4-BE49-F238E27FC236}">
                <a16:creationId xmlns:a16="http://schemas.microsoft.com/office/drawing/2014/main" id="{DC2AE6C7-23F6-06F5-21B5-40447912FCDC}"/>
              </a:ext>
            </a:extLst>
          </p:cNvPr>
          <p:cNvSpPr>
            <a:spLocks noGrp="1"/>
          </p:cNvSpPr>
          <p:nvPr>
            <p:ph idx="1"/>
          </p:nvPr>
        </p:nvSpPr>
        <p:spPr/>
        <p:txBody>
          <a:bodyPr>
            <a:normAutofit fontScale="77500" lnSpcReduction="20000"/>
          </a:bodyPr>
          <a:lstStyle/>
          <a:p>
            <a:r>
              <a:rPr lang="en-GB" dirty="0"/>
              <a:t>Inductive Reasoning: Inductive reasoning involves starting with specific observations and patterns and then drawing a general conclusion or hypothesis from them. It is a bottom-up approach that involves gathering data, </a:t>
            </a:r>
            <a:r>
              <a:rPr lang="en-GB" dirty="0" err="1"/>
              <a:t>analyzing</a:t>
            </a:r>
            <a:r>
              <a:rPr lang="en-GB" dirty="0"/>
              <a:t> it, and then formulating a hypothesis or theory. For example, if you observe that every time you eat a particular food, you feel ill, you might form the hypothesis that you are allergic to that food.</a:t>
            </a:r>
          </a:p>
          <a:p>
            <a:r>
              <a:rPr lang="en-GB" dirty="0"/>
              <a:t>Deductive Reasoning: Deductive reasoning involves starting with a general principle or theory and then using it to make a specific prediction or observation. It is a top-down approach that involves testing a hypothesis or theory to see if it is supported by the evidence. For example, if you know that all mammals have hair and then you observe a dog, you can predict that the dog will have hair.</a:t>
            </a:r>
          </a:p>
          <a:p>
            <a:r>
              <a:rPr lang="en-GB" dirty="0"/>
              <a:t>Abductive Reasoning: Abductive reasoning is a form of reasoning that starts with incomplete observations or data and then seeks to find the most likely explanation or hypothesis for the observations. It involves making an educated guess or inference based on incomplete or uncertain information. It is a middle-ground approach that involves combining deductive and inductive reasoning. For example, if you find a broken window in your house and your jewellery is missing, you might infer that someone broke into your house and stole your jewellery.</a:t>
            </a:r>
          </a:p>
        </p:txBody>
      </p:sp>
    </p:spTree>
    <p:extLst>
      <p:ext uri="{BB962C8B-B14F-4D97-AF65-F5344CB8AC3E}">
        <p14:creationId xmlns:p14="http://schemas.microsoft.com/office/powerpoint/2010/main" val="21367208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15FD9BA-0D31-664C-945B-3E4077EFD6B4}"/>
              </a:ext>
            </a:extLst>
          </p:cNvPr>
          <p:cNvSpPr>
            <a:spLocks noGrp="1"/>
          </p:cNvSpPr>
          <p:nvPr>
            <p:ph type="title"/>
          </p:nvPr>
        </p:nvSpPr>
        <p:spPr>
          <a:xfrm>
            <a:off x="1115568" y="548640"/>
            <a:ext cx="10168128" cy="1179576"/>
          </a:xfrm>
        </p:spPr>
        <p:txBody>
          <a:bodyPr>
            <a:normAutofit/>
          </a:bodyPr>
          <a:lstStyle/>
          <a:p>
            <a:r>
              <a:rPr lang="en-US" sz="4000"/>
              <a:t>Inductive</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B1730F6F-4AB6-F248-9783-FBFD6098FF2B}"/>
              </a:ext>
            </a:extLst>
          </p:cNvPr>
          <p:cNvSpPr>
            <a:spLocks noGrp="1"/>
          </p:cNvSpPr>
          <p:nvPr>
            <p:ph idx="1"/>
          </p:nvPr>
        </p:nvSpPr>
        <p:spPr>
          <a:xfrm>
            <a:off x="1115568" y="2481943"/>
            <a:ext cx="10168128" cy="3695020"/>
          </a:xfrm>
        </p:spPr>
        <p:txBody>
          <a:bodyPr>
            <a:normAutofit/>
          </a:bodyPr>
          <a:lstStyle/>
          <a:p>
            <a:r>
              <a:rPr lang="en-GB" sz="2200"/>
              <a:t>Inductive reasoning begins with distinct observations and moves to broader generalizations, explanations or theories. It can be used to inform hypotheses and theories. Its strengths are that it is efficient and practical, open-ended and exploratory, can generate new knowledge and is useful for making predictions and providing direction. Its weaknesses are that it can be incomplete, uncertain, open to bias and lead to false conclusions.</a:t>
            </a:r>
          </a:p>
        </p:txBody>
      </p:sp>
    </p:spTree>
    <p:extLst>
      <p:ext uri="{BB962C8B-B14F-4D97-AF65-F5344CB8AC3E}">
        <p14:creationId xmlns:p14="http://schemas.microsoft.com/office/powerpoint/2010/main" val="25276611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C1F29C-15F1-9546-9DC4-30E7C013B5B6}"/>
              </a:ext>
            </a:extLst>
          </p:cNvPr>
          <p:cNvSpPr>
            <a:spLocks noGrp="1"/>
          </p:cNvSpPr>
          <p:nvPr>
            <p:ph type="title"/>
          </p:nvPr>
        </p:nvSpPr>
        <p:spPr>
          <a:xfrm>
            <a:off x="1115568" y="548640"/>
            <a:ext cx="10168128" cy="1179576"/>
          </a:xfrm>
        </p:spPr>
        <p:txBody>
          <a:bodyPr>
            <a:normAutofit/>
          </a:bodyPr>
          <a:lstStyle/>
          <a:p>
            <a:r>
              <a:rPr lang="en-US" sz="4000"/>
              <a:t>Deductive</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C044331-77A9-6F42-A1C3-C049CCB97AFB}"/>
              </a:ext>
            </a:extLst>
          </p:cNvPr>
          <p:cNvSpPr>
            <a:spLocks noGrp="1"/>
          </p:cNvSpPr>
          <p:nvPr>
            <p:ph idx="1"/>
          </p:nvPr>
        </p:nvSpPr>
        <p:spPr>
          <a:xfrm>
            <a:off x="1115568" y="2481943"/>
            <a:ext cx="10168128" cy="3695020"/>
          </a:xfrm>
        </p:spPr>
        <p:txBody>
          <a:bodyPr>
            <a:normAutofit/>
          </a:bodyPr>
          <a:lstStyle/>
          <a:p>
            <a:r>
              <a:rPr lang="en-GB" sz="2200"/>
              <a:t>Deductive reasoning moves from the more general to the specific. A theory is developed and narrowed into a hypothesis that can be tested and confirmed with specific data. Its strengths are that it can provide certainty, is logically sound (provided the premise is true) and is seen to be objective. Its weaknesses are that it is limited to exploring and testing the implications of what we already know or assume to be true and, therefore, does not enable us to learn anything new. It can also lead to false conclusions.</a:t>
            </a:r>
          </a:p>
          <a:p>
            <a:pPr marL="0" indent="0">
              <a:buNone/>
            </a:pPr>
            <a:endParaRPr lang="en-US" sz="2200"/>
          </a:p>
        </p:txBody>
      </p:sp>
    </p:spTree>
    <p:extLst>
      <p:ext uri="{BB962C8B-B14F-4D97-AF65-F5344CB8AC3E}">
        <p14:creationId xmlns:p14="http://schemas.microsoft.com/office/powerpoint/2010/main" val="34334080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94EEB2-9C84-174C-8512-698E29D9666D}"/>
              </a:ext>
            </a:extLst>
          </p:cNvPr>
          <p:cNvSpPr>
            <a:spLocks noGrp="1"/>
          </p:cNvSpPr>
          <p:nvPr>
            <p:ph type="title"/>
          </p:nvPr>
        </p:nvSpPr>
        <p:spPr>
          <a:xfrm>
            <a:off x="1115568" y="548640"/>
            <a:ext cx="10168128" cy="1179576"/>
          </a:xfrm>
        </p:spPr>
        <p:txBody>
          <a:bodyPr>
            <a:normAutofit/>
          </a:bodyPr>
          <a:lstStyle/>
          <a:p>
            <a:r>
              <a:rPr lang="en-US" sz="4000"/>
              <a:t>Abductive</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E71EA337-3330-2E47-9950-AAA247AAF80E}"/>
              </a:ext>
            </a:extLst>
          </p:cNvPr>
          <p:cNvSpPr>
            <a:spLocks noGrp="1"/>
          </p:cNvSpPr>
          <p:nvPr>
            <p:ph idx="1"/>
          </p:nvPr>
        </p:nvSpPr>
        <p:spPr>
          <a:xfrm>
            <a:off x="1115568" y="2481943"/>
            <a:ext cx="10168128" cy="3695020"/>
          </a:xfrm>
        </p:spPr>
        <p:txBody>
          <a:bodyPr>
            <a:normAutofit/>
          </a:bodyPr>
          <a:lstStyle/>
          <a:p>
            <a:r>
              <a:rPr lang="en-GB" sz="2200"/>
              <a:t>Abductive reasoning involves developing and testing hypotheses based on the best information available. Using this reasoning, a logical conclusion is developed from the facts and is usually the simplest or most likely explanation. Its strengths and weaknesses depend on situation and context, but can include efficiency and low costs against unreliability and bias.</a:t>
            </a:r>
          </a:p>
          <a:p>
            <a:pPr marL="0" indent="0">
              <a:buNone/>
            </a:pPr>
            <a:endParaRPr lang="en-US" sz="2200"/>
          </a:p>
        </p:txBody>
      </p:sp>
    </p:spTree>
    <p:extLst>
      <p:ext uri="{BB962C8B-B14F-4D97-AF65-F5344CB8AC3E}">
        <p14:creationId xmlns:p14="http://schemas.microsoft.com/office/powerpoint/2010/main" val="17473965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5E715D8-EC4C-089B-6F19-DB057F8FF5A6}"/>
              </a:ext>
            </a:extLst>
          </p:cNvPr>
          <p:cNvSpPr>
            <a:spLocks noGrp="1"/>
          </p:cNvSpPr>
          <p:nvPr>
            <p:ph type="title"/>
          </p:nvPr>
        </p:nvSpPr>
        <p:spPr>
          <a:xfrm>
            <a:off x="838200" y="1336390"/>
            <a:ext cx="6155988" cy="1182927"/>
          </a:xfrm>
        </p:spPr>
        <p:txBody>
          <a:bodyPr anchor="b">
            <a:normAutofit/>
          </a:bodyPr>
          <a:lstStyle/>
          <a:p>
            <a:r>
              <a:rPr lang="en-GB" sz="5600"/>
              <a:t>Overview</a:t>
            </a:r>
          </a:p>
        </p:txBody>
      </p:sp>
      <p:cxnSp>
        <p:nvCxnSpPr>
          <p:cNvPr id="12" name="Straight Connector 11">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FA3E744-F375-A50B-8C9C-565023C16176}"/>
              </a:ext>
            </a:extLst>
          </p:cNvPr>
          <p:cNvSpPr>
            <a:spLocks noGrp="1"/>
          </p:cNvSpPr>
          <p:nvPr>
            <p:ph idx="1"/>
          </p:nvPr>
        </p:nvSpPr>
        <p:spPr>
          <a:xfrm>
            <a:off x="803776" y="2829330"/>
            <a:ext cx="6190412" cy="3344459"/>
          </a:xfrm>
        </p:spPr>
        <p:txBody>
          <a:bodyPr anchor="t">
            <a:normAutofit/>
          </a:bodyPr>
          <a:lstStyle/>
          <a:p>
            <a:r>
              <a:rPr lang="en-GB" sz="2000" dirty="0">
                <a:solidFill>
                  <a:schemeClr val="tx1">
                    <a:alpha val="80000"/>
                  </a:schemeClr>
                </a:solidFill>
              </a:rPr>
              <a:t>Inductive reasoning starts with specific observations and leads to a general conclusion</a:t>
            </a:r>
          </a:p>
          <a:p>
            <a:r>
              <a:rPr lang="en-GB" sz="2000" dirty="0">
                <a:solidFill>
                  <a:schemeClr val="tx1">
                    <a:alpha val="80000"/>
                  </a:schemeClr>
                </a:solidFill>
              </a:rPr>
              <a:t>Deductive reasoning starts with a general principle and leads to a specific conclusion</a:t>
            </a:r>
          </a:p>
          <a:p>
            <a:r>
              <a:rPr lang="en-GB" sz="2000" dirty="0">
                <a:solidFill>
                  <a:schemeClr val="tx1">
                    <a:alpha val="80000"/>
                  </a:schemeClr>
                </a:solidFill>
              </a:rPr>
              <a:t>Abductive reasoning involves making an inference based on incomplete information. </a:t>
            </a:r>
          </a:p>
          <a:p>
            <a:r>
              <a:rPr lang="en-GB" sz="2000" dirty="0">
                <a:solidFill>
                  <a:schemeClr val="tx1">
                    <a:alpha val="80000"/>
                  </a:schemeClr>
                </a:solidFill>
              </a:rPr>
              <a:t>All three types of reasoning can be used in research and problem-solving, depending on the nature of the question or problem being studied.</a:t>
            </a:r>
          </a:p>
        </p:txBody>
      </p:sp>
      <p:pic>
        <p:nvPicPr>
          <p:cNvPr id="7" name="Graphic 6" descr="Person with Idea">
            <a:extLst>
              <a:ext uri="{FF2B5EF4-FFF2-40B4-BE49-F238E27FC236}">
                <a16:creationId xmlns:a16="http://schemas.microsoft.com/office/drawing/2014/main" id="{258918E3-D7A0-AC02-9724-A9E5BA62D27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653" y="1980885"/>
            <a:ext cx="3548404" cy="3548404"/>
          </a:xfrm>
          <a:prstGeom prst="rect">
            <a:avLst/>
          </a:prstGeom>
        </p:spPr>
      </p:pic>
      <p:sp>
        <p:nvSpPr>
          <p:cNvPr id="1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67398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41C99-B9D0-B94D-A53F-78DDEFDB5250}"/>
              </a:ext>
            </a:extLst>
          </p:cNvPr>
          <p:cNvSpPr>
            <a:spLocks noGrp="1"/>
          </p:cNvSpPr>
          <p:nvPr>
            <p:ph type="title"/>
          </p:nvPr>
        </p:nvSpPr>
        <p:spPr/>
        <p:txBody>
          <a:bodyPr/>
          <a:lstStyle/>
          <a:p>
            <a:r>
              <a:rPr lang="en-US" dirty="0"/>
              <a:t>Note</a:t>
            </a:r>
          </a:p>
        </p:txBody>
      </p:sp>
      <p:sp>
        <p:nvSpPr>
          <p:cNvPr id="3" name="Content Placeholder 2">
            <a:extLst>
              <a:ext uri="{FF2B5EF4-FFF2-40B4-BE49-F238E27FC236}">
                <a16:creationId xmlns:a16="http://schemas.microsoft.com/office/drawing/2014/main" id="{6D43595F-F5E8-E64E-A571-14C5A342D9F0}"/>
              </a:ext>
            </a:extLst>
          </p:cNvPr>
          <p:cNvSpPr>
            <a:spLocks noGrp="1"/>
          </p:cNvSpPr>
          <p:nvPr>
            <p:ph idx="1"/>
          </p:nvPr>
        </p:nvSpPr>
        <p:spPr/>
        <p:txBody>
          <a:bodyPr/>
          <a:lstStyle/>
          <a:p>
            <a:r>
              <a:rPr lang="en-GB" dirty="0"/>
              <a:t>All three types of reasoning can be used in the same research project. For example, some researchers may begin using one type of reasoning, but change as their research progresses, while other researchers use all three types of reasoning at different stages of the research process. It is possible that the three approaches, when used together, can give a more complete understanding of data.</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6802036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91353E-F6BB-0F4A-9CF5-8CB5A5B03D84}"/>
              </a:ext>
            </a:extLst>
          </p:cNvPr>
          <p:cNvSpPr>
            <a:spLocks noGrp="1"/>
          </p:cNvSpPr>
          <p:nvPr>
            <p:ph type="title"/>
          </p:nvPr>
        </p:nvSpPr>
        <p:spPr>
          <a:xfrm>
            <a:off x="4553733" y="548464"/>
            <a:ext cx="6798541" cy="1675623"/>
          </a:xfrm>
        </p:spPr>
        <p:txBody>
          <a:bodyPr anchor="b">
            <a:normAutofit/>
          </a:bodyPr>
          <a:lstStyle/>
          <a:p>
            <a:r>
              <a:rPr lang="en-US" sz="4000"/>
              <a:t>Continued</a:t>
            </a:r>
          </a:p>
        </p:txBody>
      </p:sp>
      <p:pic>
        <p:nvPicPr>
          <p:cNvPr id="5" name="Picture 4" descr="A person reaching for a paper on a table full of paper and sticky notes">
            <a:extLst>
              <a:ext uri="{FF2B5EF4-FFF2-40B4-BE49-F238E27FC236}">
                <a16:creationId xmlns:a16="http://schemas.microsoft.com/office/drawing/2014/main" id="{1CE1C94C-332D-8F75-712F-1A17CE80DEB0}"/>
              </a:ext>
            </a:extLst>
          </p:cNvPr>
          <p:cNvPicPr>
            <a:picLocks noChangeAspect="1"/>
          </p:cNvPicPr>
          <p:nvPr/>
        </p:nvPicPr>
        <p:blipFill rotWithShape="1">
          <a:blip r:embed="rId2"/>
          <a:srcRect l="29081" r="30073" b="-1"/>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BF1DA94-E617-FE4A-B9BA-632B4FF5F48C}"/>
              </a:ext>
            </a:extLst>
          </p:cNvPr>
          <p:cNvSpPr>
            <a:spLocks noGrp="1"/>
          </p:cNvSpPr>
          <p:nvPr>
            <p:ph idx="1"/>
          </p:nvPr>
        </p:nvSpPr>
        <p:spPr>
          <a:xfrm>
            <a:off x="4553734" y="2409830"/>
            <a:ext cx="6798539" cy="3705217"/>
          </a:xfrm>
        </p:spPr>
        <p:txBody>
          <a:bodyPr>
            <a:normAutofit/>
          </a:bodyPr>
          <a:lstStyle/>
          <a:p>
            <a:r>
              <a:rPr lang="en-GB" sz="2000"/>
              <a:t>Describe the type(s) of reasoning that you intend to use in your own research project and explain why this is the best way to reason, given your research topic, design and methodology.</a:t>
            </a:r>
          </a:p>
          <a:p>
            <a:pPr marL="0" indent="0">
              <a:buNone/>
            </a:pPr>
            <a:endParaRPr lang="en-US" sz="2000"/>
          </a:p>
        </p:txBody>
      </p:sp>
    </p:spTree>
    <p:extLst>
      <p:ext uri="{BB962C8B-B14F-4D97-AF65-F5344CB8AC3E}">
        <p14:creationId xmlns:p14="http://schemas.microsoft.com/office/powerpoint/2010/main" val="28488659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b="1">
                <a:solidFill>
                  <a:srgbClr val="FFFFFF"/>
                </a:solidFill>
                <a:effectLst/>
              </a:rPr>
              <a:t>Qualitative Data Analysis </a:t>
            </a:r>
            <a:br>
              <a:rPr lang="en-GB" sz="4000" b="1">
                <a:solidFill>
                  <a:srgbClr val="FFFFFF"/>
                </a:solidFill>
                <a:effectLst/>
              </a:rPr>
            </a:br>
            <a:endParaRPr lang="en-GB" sz="4000">
              <a:solidFill>
                <a:srgbClr val="FFFFFF"/>
              </a:solidFill>
            </a:endParaRP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effectLst/>
              </a:rPr>
              <a:t>Qualitative data provides a rich, detailed picture to be built up about why people act in certain ways, and their feelings about these actions. However, it is important to be aware of the advantages and disadvantages of qualitative data analysis as this may influence your choice of data collection.</a:t>
            </a:r>
          </a:p>
          <a:p>
            <a:endParaRPr lang="en-GB" sz="2000"/>
          </a:p>
        </p:txBody>
      </p:sp>
    </p:spTree>
    <p:extLst>
      <p:ext uri="{BB962C8B-B14F-4D97-AF65-F5344CB8AC3E}">
        <p14:creationId xmlns:p14="http://schemas.microsoft.com/office/powerpoint/2010/main" val="8358911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54296" y="329184"/>
            <a:ext cx="6894576" cy="1783080"/>
          </a:xfrm>
        </p:spPr>
        <p:txBody>
          <a:bodyPr anchor="b">
            <a:normAutofit/>
          </a:bodyPr>
          <a:lstStyle/>
          <a:p>
            <a:r>
              <a:rPr lang="en-GB" sz="5400" b="1">
                <a:effectLst/>
              </a:rPr>
              <a:t>Advantages of Qualitative Data Analysis </a:t>
            </a:r>
            <a:endParaRPr lang="en-GB" sz="5400"/>
          </a:p>
        </p:txBody>
      </p:sp>
      <p:pic>
        <p:nvPicPr>
          <p:cNvPr id="5" name="Picture 4" descr="Drawings on colourful paper">
            <a:extLst>
              <a:ext uri="{FF2B5EF4-FFF2-40B4-BE49-F238E27FC236}">
                <a16:creationId xmlns:a16="http://schemas.microsoft.com/office/drawing/2014/main" id="{1871729F-8DB4-2430-B5D5-988023B77A8D}"/>
              </a:ext>
            </a:extLst>
          </p:cNvPr>
          <p:cNvPicPr>
            <a:picLocks noChangeAspect="1"/>
          </p:cNvPicPr>
          <p:nvPr/>
        </p:nvPicPr>
        <p:blipFill rotWithShape="1">
          <a:blip r:embed="rId2"/>
          <a:srcRect l="18749" r="41807"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26"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654296" y="2706624"/>
            <a:ext cx="6894576" cy="3483864"/>
          </a:xfrm>
        </p:spPr>
        <p:txBody>
          <a:bodyPr>
            <a:normAutofit/>
          </a:bodyPr>
          <a:lstStyle/>
          <a:p>
            <a:r>
              <a:rPr lang="en-GB" sz="2000" b="1">
                <a:effectLst/>
              </a:rPr>
              <a:t>Provides depth and detail</a:t>
            </a:r>
            <a:r>
              <a:rPr lang="en-GB" sz="2000">
                <a:effectLst/>
              </a:rPr>
              <a:t>: looks deeper than analysing ranks and counts by recording attitudes, feelings and behaviours </a:t>
            </a:r>
          </a:p>
          <a:p>
            <a:r>
              <a:rPr lang="en-GB" sz="2000" b="1">
                <a:effectLst/>
              </a:rPr>
              <a:t>Creates openness: </a:t>
            </a:r>
            <a:r>
              <a:rPr lang="en-GB" sz="2000">
                <a:effectLst/>
              </a:rPr>
              <a:t>encouraging people to expand on their responses can open up new topic areas not initially considered </a:t>
            </a:r>
          </a:p>
          <a:p>
            <a:r>
              <a:rPr lang="en-GB" sz="2000" b="1">
                <a:effectLst/>
              </a:rPr>
              <a:t>Simulates people's individual experiences: </a:t>
            </a:r>
            <a:r>
              <a:rPr lang="en-GB" sz="2000">
                <a:effectLst/>
              </a:rPr>
              <a:t>a detailed picture can be built up about why people act in certain ways and their feelings about these actions </a:t>
            </a:r>
          </a:p>
          <a:p>
            <a:r>
              <a:rPr lang="en-GB" sz="2000" b="1">
                <a:effectLst/>
              </a:rPr>
              <a:t>Attempts to avoid pre-judgements: </a:t>
            </a:r>
            <a:r>
              <a:rPr lang="en-GB" sz="2000">
                <a:effectLst/>
              </a:rPr>
              <a:t>if used alongside quantitative data collection, it can explain why a particular response was given </a:t>
            </a:r>
          </a:p>
          <a:p>
            <a:endParaRPr lang="en-GB" sz="2000"/>
          </a:p>
        </p:txBody>
      </p:sp>
    </p:spTree>
    <p:extLst>
      <p:ext uri="{BB962C8B-B14F-4D97-AF65-F5344CB8AC3E}">
        <p14:creationId xmlns:p14="http://schemas.microsoft.com/office/powerpoint/2010/main" val="27820283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54296" y="329184"/>
            <a:ext cx="6894576" cy="1783080"/>
          </a:xfrm>
        </p:spPr>
        <p:txBody>
          <a:bodyPr anchor="b">
            <a:normAutofit/>
          </a:bodyPr>
          <a:lstStyle/>
          <a:p>
            <a:r>
              <a:rPr lang="en-GB" sz="3800" b="1">
                <a:effectLst/>
              </a:rPr>
              <a:t>Disadvantages of Qualitative Data Analysis </a:t>
            </a:r>
            <a:br>
              <a:rPr lang="en-GB" sz="3800" b="1">
                <a:effectLst/>
              </a:rPr>
            </a:br>
            <a:endParaRPr lang="en-GB" sz="3800"/>
          </a:p>
        </p:txBody>
      </p:sp>
      <p:pic>
        <p:nvPicPr>
          <p:cNvPr id="4" name="Picture 3">
            <a:extLst>
              <a:ext uri="{FF2B5EF4-FFF2-40B4-BE49-F238E27FC236}">
                <a16:creationId xmlns:a16="http://schemas.microsoft.com/office/drawing/2014/main" id="{DAC3F022-2234-42C9-F4B3-DDCBDD9568D6}"/>
              </a:ext>
            </a:extLst>
          </p:cNvPr>
          <p:cNvPicPr>
            <a:picLocks noChangeAspect="1"/>
          </p:cNvPicPr>
          <p:nvPr/>
        </p:nvPicPr>
        <p:blipFill rotWithShape="1">
          <a:blip r:embed="rId2"/>
          <a:srcRect l="686"/>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35"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654296" y="2706624"/>
            <a:ext cx="6894576" cy="3483864"/>
          </a:xfrm>
        </p:spPr>
        <p:txBody>
          <a:bodyPr>
            <a:normAutofit/>
          </a:bodyPr>
          <a:lstStyle/>
          <a:p>
            <a:r>
              <a:rPr lang="en-GB" sz="1700" b="1">
                <a:effectLst/>
              </a:rPr>
              <a:t>Usually fewer people studied: </a:t>
            </a:r>
            <a:r>
              <a:rPr lang="en-GB" sz="1700">
                <a:effectLst/>
              </a:rPr>
              <a:t>collection of qualitative data is generally more time consuming that quantitative data collection and therefore unless time, staff and budget allows it is generally necessary to include a smaller sample size. </a:t>
            </a:r>
          </a:p>
          <a:p>
            <a:r>
              <a:rPr lang="en-GB" sz="1700" b="1">
                <a:effectLst/>
              </a:rPr>
              <a:t>Less easy to generalise: </a:t>
            </a:r>
            <a:r>
              <a:rPr lang="en-GB" sz="1700">
                <a:effectLst/>
              </a:rPr>
              <a:t>because fewer people are generally studied it is not possible to generalise results to that of the population. Usually exact numbers are reported rather than percentages. </a:t>
            </a:r>
          </a:p>
          <a:p>
            <a:r>
              <a:rPr lang="en-GB" sz="1700" b="1">
                <a:effectLst/>
              </a:rPr>
              <a:t>Difficult to make systematic comparisons: </a:t>
            </a:r>
            <a:r>
              <a:rPr lang="en-GB" sz="1700">
                <a:effectLst/>
              </a:rPr>
              <a:t>for example, if people give widely differing responses that are highly subjective. </a:t>
            </a:r>
          </a:p>
          <a:p>
            <a:r>
              <a:rPr lang="en-GB" sz="1700" b="1">
                <a:effectLst/>
              </a:rPr>
              <a:t>Dependent on skills of the researcher: </a:t>
            </a:r>
            <a:r>
              <a:rPr lang="en-GB" sz="1700">
                <a:effectLst/>
              </a:rPr>
              <a:t>particularly in the case of conducting interviews, focus groups and observation. </a:t>
            </a:r>
          </a:p>
          <a:p>
            <a:pPr marL="0" indent="0">
              <a:buNone/>
            </a:pPr>
            <a:endParaRPr lang="en-GB" sz="1700"/>
          </a:p>
          <a:p>
            <a:pPr marL="0" indent="0">
              <a:buNone/>
            </a:pPr>
            <a:endParaRPr lang="en-GB" sz="1700"/>
          </a:p>
          <a:p>
            <a:pPr marL="0" indent="0">
              <a:buNone/>
            </a:pPr>
            <a:endParaRPr lang="en-GB" sz="1700"/>
          </a:p>
          <a:p>
            <a:pPr marL="0" indent="0">
              <a:buNone/>
            </a:pPr>
            <a:endParaRPr lang="en-GB" sz="1700"/>
          </a:p>
        </p:txBody>
      </p:sp>
    </p:spTree>
    <p:extLst>
      <p:ext uri="{BB962C8B-B14F-4D97-AF65-F5344CB8AC3E}">
        <p14:creationId xmlns:p14="http://schemas.microsoft.com/office/powerpoint/2010/main" val="15061318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Title 1"/>
          <p:cNvSpPr>
            <a:spLocks noGrp="1"/>
          </p:cNvSpPr>
          <p:nvPr>
            <p:ph type="title"/>
          </p:nvPr>
        </p:nvSpPr>
        <p:spPr bwMode="auto"/>
        <p:txBody>
          <a:bodyPr wrap="square" numCol="1" anchorCtr="0" compatLnSpc="1">
            <a:prstTxWarp prst="textNoShape">
              <a:avLst/>
            </a:prstTxWarp>
            <a:normAutofit/>
          </a:bodyPr>
          <a:lstStyle/>
          <a:p>
            <a:r>
              <a:rPr lang="en-US" altLang="x-none" cap="none" dirty="0"/>
              <a:t>Raw data sample - </a:t>
            </a:r>
            <a:r>
              <a:rPr lang="en-US" dirty="0"/>
              <a:t>Transcript of Interview Data</a:t>
            </a:r>
            <a:endParaRPr lang="en-US" altLang="x-none" cap="none" dirty="0"/>
          </a:p>
        </p:txBody>
      </p:sp>
      <p:sp>
        <p:nvSpPr>
          <p:cNvPr id="3" name="Content Placeholder 2"/>
          <p:cNvSpPr>
            <a:spLocks noGrp="1"/>
          </p:cNvSpPr>
          <p:nvPr>
            <p:ph idx="1"/>
          </p:nvPr>
        </p:nvSpPr>
        <p:spPr>
          <a:xfrm>
            <a:off x="654205" y="1962615"/>
            <a:ext cx="7530790" cy="4445619"/>
          </a:xfrm>
        </p:spPr>
        <p:txBody>
          <a:bodyPr>
            <a:normAutofit fontScale="40000" lnSpcReduction="20000"/>
          </a:bodyPr>
          <a:lstStyle/>
          <a:p>
            <a:pPr>
              <a:defRPr/>
            </a:pPr>
            <a:r>
              <a:rPr lang="en-US" sz="6200" dirty="0"/>
              <a:t>I always wanted to get to manager but I never felt I had the chance. Then I reached a point in my job where I saw that without the qualifications, I would never get to the types of positions I wanted even though I could do the work.  I wasn’t sure I could go back to studying and I thought about working and a family? These were the things I struggled with as I looked for the right course.</a:t>
            </a:r>
          </a:p>
          <a:p>
            <a:pPr>
              <a:defRPr/>
            </a:pPr>
            <a:r>
              <a:rPr lang="en-US" sz="6200" b="1" dirty="0">
                <a:solidFill>
                  <a:srgbClr val="7030A0"/>
                </a:solidFill>
              </a:rPr>
              <a:t>Um, .</a:t>
            </a:r>
            <a:r>
              <a:rPr lang="en-US" sz="6200" dirty="0">
                <a:solidFill>
                  <a:srgbClr val="7030A0"/>
                </a:solidFill>
              </a:rPr>
              <a:t>.</a:t>
            </a:r>
            <a:r>
              <a:rPr lang="en-US" sz="6200" dirty="0"/>
              <a:t>finally starting the degree with others like me, it felt tidy. Once you go from being a worker to being a student, some people look at you differently. And people at work began to take me more seriously</a:t>
            </a:r>
            <a:r>
              <a:rPr lang="en-US" sz="6200" b="1" dirty="0">
                <a:solidFill>
                  <a:srgbClr val="FF0000"/>
                </a:solidFill>
              </a:rPr>
              <a:t>. Its like magic!</a:t>
            </a:r>
          </a:p>
          <a:p>
            <a:pPr>
              <a:defRPr/>
            </a:pPr>
            <a:r>
              <a:rPr lang="en-US" sz="6200" b="1" dirty="0">
                <a:solidFill>
                  <a:srgbClr val="7030A0"/>
                </a:solidFill>
              </a:rPr>
              <a:t>I can’t think of a particular example right now…</a:t>
            </a:r>
          </a:p>
          <a:p>
            <a:pPr>
              <a:defRPr/>
            </a:pPr>
            <a:endParaRPr lang="en-US" b="1" dirty="0">
              <a:solidFill>
                <a:srgbClr val="7030A0"/>
              </a:solidFill>
            </a:endParaRPr>
          </a:p>
        </p:txBody>
      </p:sp>
      <p:sp>
        <p:nvSpPr>
          <p:cNvPr id="7" name="Content Placeholder 6"/>
          <p:cNvSpPr>
            <a:spLocks noGrp="1"/>
          </p:cNvSpPr>
          <p:nvPr>
            <p:ph sz="quarter" idx="4294967295"/>
          </p:nvPr>
        </p:nvSpPr>
        <p:spPr>
          <a:xfrm>
            <a:off x="8938554" y="2387599"/>
            <a:ext cx="2301875" cy="2740025"/>
          </a:xfrm>
        </p:spPr>
        <p:txBody>
          <a:bodyPr>
            <a:normAutofit lnSpcReduction="10000"/>
          </a:bodyPr>
          <a:lstStyle/>
          <a:p>
            <a:pPr>
              <a:defRPr/>
            </a:pPr>
            <a:r>
              <a:rPr lang="en-US" dirty="0"/>
              <a:t>Are some portions of this transcript unusable or irrelevant? (</a:t>
            </a:r>
            <a:r>
              <a:rPr lang="en-US" dirty="0">
                <a:solidFill>
                  <a:srgbClr val="FF0000"/>
                </a:solidFill>
              </a:rPr>
              <a:t>red</a:t>
            </a:r>
            <a:r>
              <a:rPr lang="en-US" dirty="0"/>
              <a:t>/</a:t>
            </a:r>
            <a:r>
              <a:rPr lang="en-US" dirty="0">
                <a:solidFill>
                  <a:srgbClr val="7030A0"/>
                </a:solidFill>
              </a:rPr>
              <a:t>purple)</a:t>
            </a:r>
            <a:endParaRPr lang="en-US" dirty="0"/>
          </a:p>
        </p:txBody>
      </p:sp>
    </p:spTree>
    <p:extLst>
      <p:ext uri="{BB962C8B-B14F-4D97-AF65-F5344CB8AC3E}">
        <p14:creationId xmlns:p14="http://schemas.microsoft.com/office/powerpoint/2010/main" val="41998288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3" name="Title 6"/>
          <p:cNvSpPr>
            <a:spLocks noGrp="1"/>
          </p:cNvSpPr>
          <p:nvPr>
            <p:ph type="title"/>
          </p:nvPr>
        </p:nvSpPr>
        <p:spPr bwMode="auto"/>
        <p:txBody>
          <a:bodyPr wrap="square" numCol="1" anchorCtr="0" compatLnSpc="1">
            <a:prstTxWarp prst="textNoShape">
              <a:avLst/>
            </a:prstTxWarp>
          </a:bodyPr>
          <a:lstStyle/>
          <a:p>
            <a:r>
              <a:rPr lang="en-US" altLang="x-none" cap="none"/>
              <a:t>Step II: data reduction I</a:t>
            </a:r>
          </a:p>
        </p:txBody>
      </p:sp>
      <p:sp>
        <p:nvSpPr>
          <p:cNvPr id="8" name="Content Placeholder 7"/>
          <p:cNvSpPr>
            <a:spLocks noGrp="1"/>
          </p:cNvSpPr>
          <p:nvPr>
            <p:ph idx="1"/>
          </p:nvPr>
        </p:nvSpPr>
        <p:spPr/>
        <p:txBody>
          <a:bodyPr>
            <a:normAutofit/>
          </a:bodyPr>
          <a:lstStyle/>
          <a:p>
            <a:pPr>
              <a:defRPr/>
            </a:pPr>
            <a:r>
              <a:rPr lang="en-US" sz="3200" dirty="0"/>
              <a:t>Get a sense of the data holistically, read several times (immersion).</a:t>
            </a:r>
          </a:p>
          <a:p>
            <a:pPr>
              <a:defRPr/>
            </a:pPr>
            <a:r>
              <a:rPr lang="en-US" sz="3200" dirty="0"/>
              <a:t>Classify and categorize repeatedly, allowing for deeper immersion.</a:t>
            </a:r>
          </a:p>
          <a:p>
            <a:pPr>
              <a:defRPr/>
            </a:pPr>
            <a:r>
              <a:rPr lang="en-US" sz="3200" dirty="0"/>
              <a:t>Write notes in the margins (</a:t>
            </a:r>
            <a:r>
              <a:rPr lang="en-US" sz="3200" dirty="0" err="1"/>
              <a:t>memoing</a:t>
            </a:r>
            <a:r>
              <a:rPr lang="en-US" sz="3200" dirty="0"/>
              <a:t>).</a:t>
            </a:r>
          </a:p>
          <a:p>
            <a:pPr>
              <a:defRPr/>
            </a:pPr>
            <a:r>
              <a:rPr lang="en-US" sz="3200" dirty="0"/>
              <a:t>Preliminary classification schemes emerge, categorize raw data into groupings (chunking).</a:t>
            </a:r>
          </a:p>
        </p:txBody>
      </p:sp>
    </p:spTree>
    <p:extLst>
      <p:ext uri="{BB962C8B-B14F-4D97-AF65-F5344CB8AC3E}">
        <p14:creationId xmlns:p14="http://schemas.microsoft.com/office/powerpoint/2010/main" val="95850384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randombar(horizontal)">
                                      <p:cBhvr>
                                        <p:cTn id="7" dur="500"/>
                                        <p:tgtEl>
                                          <p:spTgt spid="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randombar(horizontal)">
                                      <p:cBhvr>
                                        <p:cTn id="12" dur="500"/>
                                        <p:tgtEl>
                                          <p:spTgt spid="8">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randombar(horizontal)">
                                      <p:cBhvr>
                                        <p:cTn id="17" dur="500"/>
                                        <p:tgtEl>
                                          <p:spTgt spid="8">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4" presetClass="entr" presetSubtype="10" fill="hold"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randombar(horizontal)">
                                      <p:cBhvr>
                                        <p:cTn id="22"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US" dirty="0"/>
              <a:t>Winnowing</a:t>
            </a:r>
          </a:p>
        </p:txBody>
      </p:sp>
      <p:sp>
        <p:nvSpPr>
          <p:cNvPr id="2" name="Content Placeholder 1"/>
          <p:cNvSpPr>
            <a:spLocks noGrp="1"/>
          </p:cNvSpPr>
          <p:nvPr>
            <p:ph idx="1"/>
          </p:nvPr>
        </p:nvSpPr>
        <p:spPr/>
        <p:txBody>
          <a:bodyPr>
            <a:normAutofit/>
          </a:bodyPr>
          <a:lstStyle/>
          <a:p>
            <a:pPr>
              <a:defRPr/>
            </a:pPr>
            <a:endParaRPr lang="en-US" dirty="0"/>
          </a:p>
          <a:p>
            <a:pPr>
              <a:defRPr/>
            </a:pPr>
            <a:r>
              <a:rPr lang="en-US" dirty="0"/>
              <a:t>Develop an initial sense of usable data and the general categories you will create.</a:t>
            </a:r>
          </a:p>
          <a:p>
            <a:pPr>
              <a:defRPr/>
            </a:pPr>
            <a:r>
              <a:rPr lang="en-US" dirty="0"/>
              <a:t>Preliminary set of codes developed, cluster raw data into units that share similar meanings or qualities.</a:t>
            </a:r>
          </a:p>
          <a:p>
            <a:pPr>
              <a:defRPr/>
            </a:pPr>
            <a:r>
              <a:rPr lang="en-US" dirty="0"/>
              <a:t>Create initial code list.</a:t>
            </a:r>
          </a:p>
        </p:txBody>
      </p:sp>
    </p:spTree>
    <p:extLst>
      <p:ext uri="{BB962C8B-B14F-4D97-AF65-F5344CB8AC3E}">
        <p14:creationId xmlns:p14="http://schemas.microsoft.com/office/powerpoint/2010/main" val="7008551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7030" y="113942"/>
            <a:ext cx="7680960" cy="1371600"/>
          </a:xfrm>
        </p:spPr>
        <p:txBody>
          <a:bodyPr/>
          <a:lstStyle/>
          <a:p>
            <a:pPr>
              <a:defRPr/>
            </a:pPr>
            <a:r>
              <a:rPr lang="en-US" dirty="0"/>
              <a:t>Chunks-Clusters Sample</a:t>
            </a:r>
          </a:p>
        </p:txBody>
      </p:sp>
      <p:sp>
        <p:nvSpPr>
          <p:cNvPr id="3" name="Content Placeholder 2"/>
          <p:cNvSpPr>
            <a:spLocks noGrp="1"/>
          </p:cNvSpPr>
          <p:nvPr>
            <p:ph idx="1"/>
          </p:nvPr>
        </p:nvSpPr>
        <p:spPr>
          <a:xfrm>
            <a:off x="774357" y="1179513"/>
            <a:ext cx="8600102" cy="6292206"/>
          </a:xfrm>
        </p:spPr>
        <p:txBody>
          <a:bodyPr>
            <a:noAutofit/>
          </a:bodyPr>
          <a:lstStyle/>
          <a:p>
            <a:pPr lvl="0">
              <a:defRPr/>
            </a:pPr>
            <a:r>
              <a:rPr lang="en-US" dirty="0">
                <a:solidFill>
                  <a:srgbClr val="FF0000"/>
                </a:solidFill>
              </a:rPr>
              <a:t>I always wanted to get to manager but I never felt I had the chance. Then I reached a point in my job where I saw that without the qualifications</a:t>
            </a:r>
            <a:r>
              <a:rPr lang="en-US" dirty="0">
                <a:solidFill>
                  <a:srgbClr val="191B0E"/>
                </a:solidFill>
              </a:rPr>
              <a:t>, I </a:t>
            </a:r>
            <a:r>
              <a:rPr lang="en-US" dirty="0">
                <a:solidFill>
                  <a:srgbClr val="00B0F0"/>
                </a:solidFill>
              </a:rPr>
              <a:t>would never get to the types of positions I wanted even though I could do the work.  I wasn’t sure I could go back to studying and I thought about working and a family? These were the things I struggled with as I looked for the right course.</a:t>
            </a:r>
          </a:p>
          <a:p>
            <a:pPr lvl="0">
              <a:defRPr/>
            </a:pPr>
            <a:r>
              <a:rPr lang="en-US" b="1" dirty="0">
                <a:solidFill>
                  <a:srgbClr val="00B050"/>
                </a:solidFill>
              </a:rPr>
              <a:t>Um, .</a:t>
            </a:r>
            <a:r>
              <a:rPr lang="en-US" dirty="0">
                <a:solidFill>
                  <a:srgbClr val="00B050"/>
                </a:solidFill>
              </a:rPr>
              <a:t>.finally starting the degree with others like me, it felt tidy. Once you go from being a worker to being a student, some people look at you differently. And people at work began to take me more seriously</a:t>
            </a:r>
            <a:r>
              <a:rPr lang="en-US" b="1" dirty="0">
                <a:solidFill>
                  <a:srgbClr val="00B050"/>
                </a:solidFill>
              </a:rPr>
              <a:t>.</a:t>
            </a:r>
            <a:r>
              <a:rPr lang="en-US" b="1" dirty="0">
                <a:solidFill>
                  <a:srgbClr val="FF0000"/>
                </a:solidFill>
              </a:rPr>
              <a:t> Its like magic!</a:t>
            </a:r>
          </a:p>
          <a:p>
            <a:pPr lvl="0">
              <a:defRPr/>
            </a:pPr>
            <a:r>
              <a:rPr lang="en-US" b="1" dirty="0">
                <a:solidFill>
                  <a:srgbClr val="7030A0"/>
                </a:solidFill>
              </a:rPr>
              <a:t>I can’t think of a particular example right now…</a:t>
            </a:r>
          </a:p>
        </p:txBody>
      </p:sp>
      <p:sp>
        <p:nvSpPr>
          <p:cNvPr id="7" name="Content Placeholder 6"/>
          <p:cNvSpPr>
            <a:spLocks noGrp="1"/>
          </p:cNvSpPr>
          <p:nvPr>
            <p:ph sz="quarter" idx="4294967295"/>
          </p:nvPr>
        </p:nvSpPr>
        <p:spPr>
          <a:xfrm>
            <a:off x="9272588" y="2020888"/>
            <a:ext cx="2919412" cy="3317875"/>
          </a:xfrm>
        </p:spPr>
        <p:txBody>
          <a:bodyPr>
            <a:normAutofit fontScale="70000" lnSpcReduction="20000"/>
          </a:bodyPr>
          <a:lstStyle/>
          <a:p>
            <a:pPr>
              <a:defRPr/>
            </a:pPr>
            <a:r>
              <a:rPr lang="en-US" dirty="0"/>
              <a:t>Which sections of data are broadly similar? (</a:t>
            </a:r>
            <a:r>
              <a:rPr lang="en-US" dirty="0">
                <a:solidFill>
                  <a:srgbClr val="FF0000"/>
                </a:solidFill>
              </a:rPr>
              <a:t>red for credentials, </a:t>
            </a:r>
            <a:r>
              <a:rPr lang="en-US" dirty="0">
                <a:solidFill>
                  <a:srgbClr val="00B0F0"/>
                </a:solidFill>
              </a:rPr>
              <a:t>blue for personal struggles, </a:t>
            </a:r>
            <a:r>
              <a:rPr lang="en-US" dirty="0">
                <a:solidFill>
                  <a:srgbClr val="00B050"/>
                </a:solidFill>
              </a:rPr>
              <a:t>green for shift in identity, </a:t>
            </a:r>
            <a:r>
              <a:rPr lang="en-US" dirty="0">
                <a:solidFill>
                  <a:srgbClr val="7030A0"/>
                </a:solidFill>
              </a:rPr>
              <a:t>purple not relevant</a:t>
            </a:r>
            <a:r>
              <a:rPr lang="en-US" dirty="0">
                <a:solidFill>
                  <a:srgbClr val="00B050"/>
                </a:solidFill>
              </a:rPr>
              <a:t>)</a:t>
            </a:r>
            <a:endParaRPr lang="en-US" dirty="0"/>
          </a:p>
          <a:p>
            <a:pPr>
              <a:defRPr/>
            </a:pPr>
            <a:r>
              <a:rPr lang="en-US" dirty="0"/>
              <a:t>Which ‘chunks’ can be clustered together to relate to a broad coding scheme? </a:t>
            </a:r>
          </a:p>
          <a:p>
            <a:pPr>
              <a:defRPr/>
            </a:pPr>
            <a:r>
              <a:rPr lang="en-US" dirty="0"/>
              <a:t>Chunking? Clusters?</a:t>
            </a:r>
          </a:p>
          <a:p>
            <a:pPr>
              <a:defRPr/>
            </a:pPr>
            <a:endParaRPr lang="en-US" dirty="0"/>
          </a:p>
          <a:p>
            <a:pPr>
              <a:defRPr/>
            </a:pPr>
            <a:endParaRPr lang="en-US" dirty="0"/>
          </a:p>
          <a:p>
            <a:pPr>
              <a:defRPr/>
            </a:pPr>
            <a:endParaRPr lang="en-US" dirty="0"/>
          </a:p>
          <a:p>
            <a:pPr>
              <a:defRPr/>
            </a:pPr>
            <a:endParaRPr lang="en-US" dirty="0"/>
          </a:p>
          <a:p>
            <a:pPr lvl="1">
              <a:defRPr/>
            </a:pPr>
            <a:endParaRPr lang="en-US" dirty="0"/>
          </a:p>
        </p:txBody>
      </p:sp>
    </p:spTree>
    <p:extLst>
      <p:ext uri="{BB962C8B-B14F-4D97-AF65-F5344CB8AC3E}">
        <p14:creationId xmlns:p14="http://schemas.microsoft.com/office/powerpoint/2010/main" val="34554158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t>Step II: Data Reduction II</a:t>
            </a:r>
          </a:p>
        </p:txBody>
      </p:sp>
      <p:sp>
        <p:nvSpPr>
          <p:cNvPr id="3" name="Content Placeholder 2"/>
          <p:cNvSpPr>
            <a:spLocks noGrp="1"/>
          </p:cNvSpPr>
          <p:nvPr>
            <p:ph idx="1"/>
          </p:nvPr>
        </p:nvSpPr>
        <p:spPr/>
        <p:txBody>
          <a:bodyPr>
            <a:normAutofit/>
          </a:bodyPr>
          <a:lstStyle/>
          <a:p>
            <a:pPr lvl="0"/>
            <a:r>
              <a:rPr lang="en-US" altLang="x-none" sz="3200" dirty="0">
                <a:solidFill>
                  <a:srgbClr val="191B0E"/>
                </a:solidFill>
              </a:rPr>
              <a:t>Initial coding may include many categories.</a:t>
            </a:r>
          </a:p>
          <a:p>
            <a:pPr lvl="0"/>
            <a:r>
              <a:rPr lang="en-US" altLang="x-none" sz="3200" dirty="0">
                <a:solidFill>
                  <a:srgbClr val="191B0E"/>
                </a:solidFill>
              </a:rPr>
              <a:t>Reduce codes once, probably twice.</a:t>
            </a:r>
          </a:p>
          <a:p>
            <a:pPr lvl="0"/>
            <a:r>
              <a:rPr lang="en-US" altLang="x-none" sz="3200" dirty="0">
                <a:solidFill>
                  <a:srgbClr val="191B0E"/>
                </a:solidFill>
              </a:rPr>
              <a:t>Reduce again to and refine to codes that are mutually exclusive and include all raw data that was identified as usable.</a:t>
            </a:r>
          </a:p>
          <a:p>
            <a:pPr lvl="0"/>
            <a:r>
              <a:rPr lang="en-GB" altLang="x-none" sz="3200" dirty="0">
                <a:solidFill>
                  <a:srgbClr val="191B0E"/>
                </a:solidFill>
              </a:rPr>
              <a:t>Descriptive to interpretative to pattern coding - moving from summary to meaning to explanation.</a:t>
            </a:r>
          </a:p>
          <a:p>
            <a:pPr lvl="0"/>
            <a:endParaRPr lang="en-US" altLang="x-none" sz="3200" dirty="0">
              <a:solidFill>
                <a:srgbClr val="191B0E"/>
              </a:solidFill>
            </a:endParaRPr>
          </a:p>
          <a:p>
            <a:pPr marL="109728" indent="0">
              <a:buNone/>
              <a:defRPr/>
            </a:pPr>
            <a:endParaRPr lang="en-US" dirty="0"/>
          </a:p>
        </p:txBody>
      </p:sp>
    </p:spTree>
    <p:extLst>
      <p:ext uri="{BB962C8B-B14F-4D97-AF65-F5344CB8AC3E}">
        <p14:creationId xmlns:p14="http://schemas.microsoft.com/office/powerpoint/2010/main" val="655685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dirty="0"/>
              <a:t>Step III: Data Interpretation &amp; Themes</a:t>
            </a:r>
          </a:p>
        </p:txBody>
      </p:sp>
      <p:sp>
        <p:nvSpPr>
          <p:cNvPr id="3" name="Content Placeholder 2"/>
          <p:cNvSpPr>
            <a:spLocks noGrp="1"/>
          </p:cNvSpPr>
          <p:nvPr>
            <p:ph idx="1"/>
          </p:nvPr>
        </p:nvSpPr>
        <p:spPr bwMode="auto"/>
        <p:txBody>
          <a:bodyPr wrap="square" numCol="1" anchor="t" anchorCtr="0" compatLnSpc="1">
            <a:prstTxWarp prst="textNoShape">
              <a:avLst/>
            </a:prstTxWarp>
          </a:bodyPr>
          <a:lstStyle/>
          <a:p>
            <a:r>
              <a:rPr lang="en-US" altLang="x-none" dirty="0"/>
              <a:t>Interpret themes to answer research questions or aim or objectives.</a:t>
            </a:r>
          </a:p>
        </p:txBody>
      </p:sp>
    </p:spTree>
    <p:extLst>
      <p:ext uri="{BB962C8B-B14F-4D97-AF65-F5344CB8AC3E}">
        <p14:creationId xmlns:p14="http://schemas.microsoft.com/office/powerpoint/2010/main" val="30445289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t>Step IV: Data Representation</a:t>
            </a:r>
          </a:p>
        </p:txBody>
      </p:sp>
      <p:sp>
        <p:nvSpPr>
          <p:cNvPr id="3" name="Content Placeholder 2"/>
          <p:cNvSpPr>
            <a:spLocks noGrp="1"/>
          </p:cNvSpPr>
          <p:nvPr>
            <p:ph idx="1"/>
          </p:nvPr>
        </p:nvSpPr>
        <p:spPr bwMode="auto"/>
        <p:txBody>
          <a:bodyPr wrap="square" numCol="1" anchor="t" anchorCtr="0" compatLnSpc="1">
            <a:prstTxWarp prst="textNoShape">
              <a:avLst/>
            </a:prstTxWarp>
          </a:bodyPr>
          <a:lstStyle/>
          <a:p>
            <a:r>
              <a:rPr lang="en-US" altLang="x-none" dirty="0"/>
              <a:t>Researchers interpret the data as they read and re-read the data, categorize and code the data and inductively develop a thematic analysis.</a:t>
            </a:r>
          </a:p>
          <a:p>
            <a:r>
              <a:rPr lang="en-US" altLang="x-none" dirty="0"/>
              <a:t>Themes.</a:t>
            </a:r>
          </a:p>
        </p:txBody>
      </p:sp>
    </p:spTree>
    <p:extLst>
      <p:ext uri="{BB962C8B-B14F-4D97-AF65-F5344CB8AC3E}">
        <p14:creationId xmlns:p14="http://schemas.microsoft.com/office/powerpoint/2010/main" val="48084207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t>How will it look in the end?</a:t>
            </a:r>
          </a:p>
        </p:txBody>
      </p:sp>
    </p:spTree>
    <p:extLst>
      <p:ext uri="{BB962C8B-B14F-4D97-AF65-F5344CB8AC3E}">
        <p14:creationId xmlns:p14="http://schemas.microsoft.com/office/powerpoint/2010/main" val="29347711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1905000" y="152400"/>
            <a:ext cx="8077200" cy="6705600"/>
          </a:xfrm>
          <a:prstGeom prst="rect">
            <a:avLst/>
          </a:prstGeom>
        </p:spPr>
        <p:txBody>
          <a:bodyPr>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b="0" i="0" kern="1200" cap="all" baseline="0">
                <a:solidFill>
                  <a:schemeClr val="tx1"/>
                </a:solidFill>
                <a:effectLst/>
                <a:latin typeface="Calibri Regular" charset="0"/>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b="0" i="0" kern="1200" cap="all" baseline="0">
                <a:solidFill>
                  <a:schemeClr val="tx1"/>
                </a:solidFill>
                <a:effectLst/>
                <a:latin typeface="Calibri Regular" charset="0"/>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b="0" i="0" kern="1200" cap="all" baseline="0">
                <a:solidFill>
                  <a:schemeClr val="tx1"/>
                </a:solidFill>
                <a:effectLst/>
                <a:latin typeface="Calibri Regular" charset="0"/>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b="0" i="0" kern="1200" cap="all" baseline="0">
                <a:solidFill>
                  <a:schemeClr val="tx1"/>
                </a:solidFill>
                <a:effectLst/>
                <a:latin typeface="Calibri Regular" charset="0"/>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b="0" i="0" kern="1200" cap="all" baseline="0">
                <a:solidFill>
                  <a:schemeClr val="tx1"/>
                </a:solidFill>
                <a:effectLst/>
                <a:latin typeface="Calibri Regular" charset="0"/>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marR="0" lvl="0" indent="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None/>
              <a:tabLst/>
              <a:defRPr/>
            </a:pPr>
            <a:r>
              <a:rPr kumimoji="0" lang="en-US" sz="2400" b="0" i="0" u="none" strike="noStrike" kern="1200" cap="none" spc="0" normalizeH="0" baseline="0" noProof="0" dirty="0">
                <a:ln>
                  <a:noFill/>
                </a:ln>
                <a:solidFill>
                  <a:prstClr val="black"/>
                </a:solidFill>
                <a:effectLst/>
                <a:uLnTx/>
                <a:uFillTx/>
                <a:latin typeface="Calibri Regular" charset="0"/>
                <a:ea typeface="+mn-ea"/>
                <a:cs typeface="+mn-cs"/>
              </a:rPr>
              <a:t>This qualitative study sought to explore degree students’ perceptions of self, identity and purpose in the post-degree phase, seeking graduate perspectives on the phenomena of transition.  Considerable research has been conducted on students (Baird, 2017; David, 2011; Pauley, 2004; ) relative to the issues of 1) overcoming obstacles to completing the degree, 2) managing feelings of isolation and disengagement, 3) successfully searching for positions after degree completion.  Research on graduates has typically been conducted on individuals in employment (</a:t>
            </a:r>
            <a:r>
              <a:rPr kumimoji="0" lang="en-US" sz="2400" b="0" i="0" u="none" strike="noStrike" kern="1200" cap="none" spc="0" normalizeH="0" baseline="0" noProof="0" dirty="0" err="1">
                <a:ln>
                  <a:noFill/>
                </a:ln>
                <a:solidFill>
                  <a:prstClr val="black"/>
                </a:solidFill>
                <a:effectLst/>
                <a:uLnTx/>
                <a:uFillTx/>
                <a:latin typeface="Calibri Regular" charset="0"/>
                <a:ea typeface="+mn-ea"/>
                <a:cs typeface="+mn-cs"/>
              </a:rPr>
              <a:t>D’andrea</a:t>
            </a:r>
            <a:r>
              <a:rPr kumimoji="0" lang="en-US" sz="2400" b="0" i="0" u="none" strike="noStrike" kern="1200" cap="none" spc="0" normalizeH="0" baseline="0" noProof="0" dirty="0">
                <a:ln>
                  <a:noFill/>
                </a:ln>
                <a:solidFill>
                  <a:prstClr val="black"/>
                </a:solidFill>
                <a:effectLst/>
                <a:uLnTx/>
                <a:uFillTx/>
                <a:latin typeface="Calibri Regular" charset="0"/>
                <a:ea typeface="+mn-ea"/>
                <a:cs typeface="+mn-cs"/>
              </a:rPr>
              <a:t>, 2012;  Di </a:t>
            </a:r>
            <a:r>
              <a:rPr kumimoji="0" lang="en-US" sz="2400" b="0" i="0" u="none" strike="noStrike" kern="1200" cap="none" spc="0" normalizeH="0" baseline="0" noProof="0" dirty="0" err="1">
                <a:ln>
                  <a:noFill/>
                </a:ln>
                <a:solidFill>
                  <a:prstClr val="black"/>
                </a:solidFill>
                <a:effectLst/>
                <a:uLnTx/>
                <a:uFillTx/>
                <a:latin typeface="Calibri Regular" charset="0"/>
                <a:ea typeface="+mn-ea"/>
                <a:cs typeface="+mn-cs"/>
              </a:rPr>
              <a:t>pierro</a:t>
            </a:r>
            <a:r>
              <a:rPr kumimoji="0" lang="en-US" sz="2400" b="0" i="0" u="none" strike="noStrike" kern="1200" cap="none" spc="0" normalizeH="0" baseline="0" noProof="0" dirty="0">
                <a:ln>
                  <a:noFill/>
                </a:ln>
                <a:solidFill>
                  <a:prstClr val="black"/>
                </a:solidFill>
                <a:effectLst/>
                <a:uLnTx/>
                <a:uFillTx/>
                <a:latin typeface="Calibri Regular" charset="0"/>
                <a:ea typeface="+mn-ea"/>
                <a:cs typeface="+mn-cs"/>
              </a:rPr>
              <a:t>, 2017; Johnson and Conyers, 2015; Varney, 2010) but  minimal research has been conducted on graduates who have also balanced work-life challenges while pursuing their degrees. </a:t>
            </a:r>
          </a:p>
          <a:p>
            <a:pPr marL="0" marR="0" lvl="0" indent="0" algn="l" defTabSz="914400" rtl="0" eaLnBrk="1" fontAlgn="auto" latinLnBrk="0" hangingPunct="1">
              <a:lnSpc>
                <a:spcPct val="120000"/>
              </a:lnSpc>
              <a:spcBef>
                <a:spcPts val="1000"/>
              </a:spcBef>
              <a:spcAft>
                <a:spcPts val="0"/>
              </a:spcAft>
              <a:buClr>
                <a:prstClr val="black"/>
              </a:buClr>
              <a:buSzTx/>
              <a:buFont typeface="Arial" panose="020B0604020202020204" pitchFamily="34" charset="0"/>
              <a:buNone/>
              <a:tabLst/>
              <a:defRPr/>
            </a:pPr>
            <a:endParaRPr kumimoji="0" lang="en-US" sz="1200" b="0" i="0" u="none" strike="noStrike" kern="1200" cap="all" spc="0" normalizeH="0" baseline="0" noProof="0" dirty="0">
              <a:ln>
                <a:noFill/>
              </a:ln>
              <a:solidFill>
                <a:prstClr val="black"/>
              </a:solidFill>
              <a:effectLst/>
              <a:uLnTx/>
              <a:uFillTx/>
              <a:latin typeface="Calibri Regular" charset="0"/>
              <a:ea typeface="+mn-ea"/>
              <a:cs typeface="+mn-cs"/>
            </a:endParaRPr>
          </a:p>
        </p:txBody>
      </p:sp>
    </p:spTree>
    <p:extLst>
      <p:ext uri="{BB962C8B-B14F-4D97-AF65-F5344CB8AC3E}">
        <p14:creationId xmlns:p14="http://schemas.microsoft.com/office/powerpoint/2010/main" val="14385413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38D5DB9C-E317-2844-A555-9ED814FF6AB4}"/>
              </a:ext>
            </a:extLst>
          </p:cNvPr>
          <p:cNvSpPr txBox="1">
            <a:spLocks noGrp="1"/>
          </p:cNvSpPr>
          <p:nvPr>
            <p:ph type="title"/>
          </p:nvPr>
        </p:nvSpPr>
        <p:spPr/>
        <p:txBody>
          <a:bodyPr/>
          <a:lstStyle/>
          <a:p>
            <a:pPr eaLnBrk="1" hangingPunct="1"/>
            <a:r>
              <a:rPr lang="en-GB" altLang="en-US">
                <a:latin typeface="Verdana" panose="020B0604030504040204" pitchFamily="34" charset="0"/>
                <a:ea typeface="ＭＳ Ｐゴシック" panose="020B0600070205080204" pitchFamily="34" charset="-128"/>
              </a:rPr>
              <a:t>Example…</a:t>
            </a:r>
          </a:p>
        </p:txBody>
      </p:sp>
      <p:sp>
        <p:nvSpPr>
          <p:cNvPr id="19459" name="Subtitle 2">
            <a:extLst>
              <a:ext uri="{FF2B5EF4-FFF2-40B4-BE49-F238E27FC236}">
                <a16:creationId xmlns:a16="http://schemas.microsoft.com/office/drawing/2014/main" id="{2A5A39BA-01A3-3647-87F4-A263F555365C}"/>
              </a:ext>
            </a:extLst>
          </p:cNvPr>
          <p:cNvSpPr txBox="1">
            <a:spLocks noGrp="1"/>
          </p:cNvSpPr>
          <p:nvPr>
            <p:ph idx="1"/>
          </p:nvPr>
        </p:nvSpPr>
        <p:spPr>
          <a:xfrm>
            <a:off x="782595" y="2011680"/>
            <a:ext cx="10647786" cy="4496212"/>
          </a:xfrm>
        </p:spPr>
        <p:txBody>
          <a:bodyPr>
            <a:normAutofit lnSpcReduction="10000"/>
          </a:bodyPr>
          <a:lstStyle/>
          <a:p>
            <a:pPr eaLnBrk="1" hangingPunct="1"/>
            <a:r>
              <a:rPr lang="en-GB" altLang="en-US" sz="2000" dirty="0">
                <a:latin typeface="Verdana" panose="020B0604030504040204" pitchFamily="34" charset="0"/>
                <a:ea typeface="ＭＳ Ｐゴシック" panose="020B0600070205080204" pitchFamily="34" charset="-128"/>
              </a:rPr>
              <a:t>‘X’ is an overall outstanding lecturer. One, if not the ONLY lecturer on my course that I feel has my best interests at heart and takes an interest in her students. ‘X’ is always networking and engaging with PR practitioners and agencies to ensure we get the best chances of securing Work Experience or future job vacancies. ‘X’ always encourages us to raise our chances for employability and helps us with this through her own personal contacts as well as arranging regular CIPR networking events - dedicating her time outside of class. ‘X’ is fair and organised - which the whole class appreciates - and she is able to communicate her messages well. She explains why we are being taught a certain topic and how this will add to either our employability or personal development. She is always looking for new ways to enhance these two areas, and often drafts in live clients and professionals - which enables us to experience real life simulations, as well as development of our abilities. I could have nominated ‘X’ for 'Open door', 'outstanding feedback' or 'strongest supervision' because she really is a fantastic influence. I think ‘X’ is a credit to Solent and I know I would have dropped out in my second year, if it wasn’t for her support.</a:t>
            </a:r>
          </a:p>
          <a:p>
            <a:pPr eaLnBrk="1" hangingPunct="1"/>
            <a:endParaRPr lang="en-GB" altLang="en-US" sz="1600" dirty="0">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1711868811"/>
      </p:ext>
    </p:extLst>
  </p:cSld>
  <p:clrMapOvr>
    <a:masterClrMapping/>
  </p:clrMapOvr>
  <p:transition spd="slow"/>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82195927-4844-6241-9817-91876F7554D4}"/>
              </a:ext>
            </a:extLst>
          </p:cNvPr>
          <p:cNvSpPr txBox="1">
            <a:spLocks noGrp="1"/>
          </p:cNvSpPr>
          <p:nvPr>
            <p:ph type="title"/>
          </p:nvPr>
        </p:nvSpPr>
        <p:spPr>
          <a:xfrm>
            <a:off x="1927124" y="501447"/>
            <a:ext cx="9074775" cy="630195"/>
          </a:xfrm>
        </p:spPr>
        <p:txBody>
          <a:bodyPr>
            <a:normAutofit fontScale="90000"/>
          </a:bodyPr>
          <a:lstStyle/>
          <a:p>
            <a:pPr eaLnBrk="1" hangingPunct="1"/>
            <a:r>
              <a:rPr lang="en-GB" altLang="en-US" dirty="0">
                <a:latin typeface="Verdana" panose="020B0604030504040204" pitchFamily="34" charset="0"/>
                <a:ea typeface="ＭＳ Ｐゴシック" panose="020B0600070205080204" pitchFamily="34" charset="-128"/>
              </a:rPr>
              <a:t>Stage 1: Initial coding</a:t>
            </a:r>
            <a:br>
              <a:rPr lang="en-GB" altLang="en-US" dirty="0">
                <a:latin typeface="Verdana" panose="020B0604030504040204" pitchFamily="34" charset="0"/>
                <a:ea typeface="ＭＳ Ｐゴシック" panose="020B0600070205080204" pitchFamily="34" charset="-128"/>
              </a:rPr>
            </a:br>
            <a:endParaRPr lang="en-GB" altLang="en-US" dirty="0">
              <a:latin typeface="Verdana" panose="020B0604030504040204" pitchFamily="34" charset="0"/>
              <a:ea typeface="ＭＳ Ｐゴシック" panose="020B0600070205080204" pitchFamily="34" charset="-128"/>
            </a:endParaRPr>
          </a:p>
        </p:txBody>
      </p:sp>
      <p:sp>
        <p:nvSpPr>
          <p:cNvPr id="3" name="Subtitle 2">
            <a:extLst>
              <a:ext uri="{FF2B5EF4-FFF2-40B4-BE49-F238E27FC236}">
                <a16:creationId xmlns:a16="http://schemas.microsoft.com/office/drawing/2014/main" id="{C104B3D8-9319-6249-9480-7BC0A7B349A1}"/>
              </a:ext>
            </a:extLst>
          </p:cNvPr>
          <p:cNvSpPr>
            <a:spLocks noGrp="1"/>
          </p:cNvSpPr>
          <p:nvPr>
            <p:ph idx="1"/>
          </p:nvPr>
        </p:nvSpPr>
        <p:spPr>
          <a:xfrm>
            <a:off x="1927124" y="1229032"/>
            <a:ext cx="6902245" cy="5628968"/>
          </a:xfrm>
        </p:spPr>
        <p:txBody>
          <a:bodyPr>
            <a:normAutofit/>
          </a:bodyPr>
          <a:lstStyle/>
          <a:p>
            <a:pPr marL="342900" indent="-342900">
              <a:buFont typeface="+mj-lt"/>
              <a:buAutoNum type="arabicPeriod"/>
              <a:defRPr/>
            </a:pPr>
            <a:r>
              <a:rPr lang="en-GB" sz="1400" dirty="0"/>
              <a:t>Outstanding</a:t>
            </a:r>
          </a:p>
          <a:p>
            <a:pPr marL="342900" indent="-342900">
              <a:buFont typeface="+mj-lt"/>
              <a:buAutoNum type="arabicPeriod"/>
              <a:defRPr/>
            </a:pPr>
            <a:r>
              <a:rPr lang="en-GB" sz="1400" dirty="0"/>
              <a:t>Best interest</a:t>
            </a:r>
          </a:p>
          <a:p>
            <a:pPr marL="342900" indent="-342900">
              <a:buFont typeface="+mj-lt"/>
              <a:buAutoNum type="arabicPeriod"/>
              <a:defRPr/>
            </a:pPr>
            <a:r>
              <a:rPr lang="en-GB" sz="1400" dirty="0"/>
              <a:t>Takes an interest</a:t>
            </a:r>
          </a:p>
          <a:p>
            <a:pPr marL="342900" indent="-342900">
              <a:buFont typeface="+mj-lt"/>
              <a:buAutoNum type="arabicPeriod"/>
              <a:defRPr/>
            </a:pPr>
            <a:r>
              <a:rPr lang="en-GB" sz="1400" dirty="0"/>
              <a:t>Networking agencies</a:t>
            </a:r>
          </a:p>
          <a:p>
            <a:pPr marL="342900" indent="-342900">
              <a:buFont typeface="+mj-lt"/>
              <a:buAutoNum type="arabicPeriod"/>
              <a:defRPr/>
            </a:pPr>
            <a:r>
              <a:rPr lang="en-GB" sz="1400" dirty="0"/>
              <a:t>Securing work experience</a:t>
            </a:r>
          </a:p>
          <a:p>
            <a:pPr marL="342900" indent="-342900">
              <a:buFont typeface="+mj-lt"/>
              <a:buAutoNum type="arabicPeriod"/>
              <a:defRPr/>
            </a:pPr>
            <a:r>
              <a:rPr lang="en-GB" sz="1400" dirty="0"/>
              <a:t>Raises chances of employability</a:t>
            </a:r>
          </a:p>
          <a:p>
            <a:pPr marL="342900" indent="-342900">
              <a:buFont typeface="+mj-lt"/>
              <a:buAutoNum type="arabicPeriod"/>
              <a:defRPr/>
            </a:pPr>
            <a:r>
              <a:rPr lang="en-GB" sz="1400" dirty="0"/>
              <a:t>Helps make new contacts</a:t>
            </a:r>
          </a:p>
          <a:p>
            <a:pPr marL="342900" indent="-342900">
              <a:buFont typeface="+mj-lt"/>
              <a:buAutoNum type="arabicPeriod"/>
              <a:defRPr/>
            </a:pPr>
            <a:r>
              <a:rPr lang="en-GB" sz="1400" dirty="0"/>
              <a:t>Arranges networking events</a:t>
            </a:r>
          </a:p>
          <a:p>
            <a:pPr marL="342900" indent="-342900">
              <a:buFont typeface="+mj-lt"/>
              <a:buAutoNum type="arabicPeriod"/>
              <a:defRPr/>
            </a:pPr>
            <a:r>
              <a:rPr lang="en-GB" sz="1400" dirty="0"/>
              <a:t>Dedicates time outside class</a:t>
            </a:r>
          </a:p>
          <a:p>
            <a:pPr marL="342900" indent="-342900">
              <a:buFont typeface="+mj-lt"/>
              <a:buAutoNum type="arabicPeriod"/>
              <a:defRPr/>
            </a:pPr>
            <a:r>
              <a:rPr lang="en-GB" sz="1400" dirty="0"/>
              <a:t>Organised </a:t>
            </a:r>
          </a:p>
          <a:p>
            <a:pPr marL="342900" indent="-342900">
              <a:buFont typeface="+mj-lt"/>
              <a:buAutoNum type="arabicPeriod"/>
              <a:defRPr/>
            </a:pPr>
            <a:r>
              <a:rPr lang="en-GB" sz="1400" dirty="0"/>
              <a:t>Communicates well</a:t>
            </a:r>
          </a:p>
          <a:p>
            <a:pPr marL="342900" indent="-342900">
              <a:buFont typeface="+mj-lt"/>
              <a:buAutoNum type="arabicPeriod"/>
              <a:defRPr/>
            </a:pPr>
            <a:r>
              <a:rPr lang="en-GB" sz="1400" dirty="0"/>
              <a:t>Explains why</a:t>
            </a:r>
          </a:p>
          <a:p>
            <a:pPr marL="342900" indent="-342900">
              <a:buFont typeface="+mj-lt"/>
              <a:buAutoNum type="arabicPeriod"/>
              <a:defRPr/>
            </a:pPr>
            <a:r>
              <a:rPr lang="en-GB" sz="1400" dirty="0"/>
              <a:t>Personal development</a:t>
            </a:r>
          </a:p>
          <a:p>
            <a:pPr marL="342900" indent="-342900">
              <a:buFont typeface="+mj-lt"/>
              <a:buAutoNum type="arabicPeriod"/>
              <a:defRPr/>
            </a:pPr>
            <a:r>
              <a:rPr lang="en-GB" sz="1400" dirty="0"/>
              <a:t>Develops abilities</a:t>
            </a:r>
          </a:p>
          <a:p>
            <a:pPr marL="342900" indent="-342900">
              <a:buFont typeface="+mj-lt"/>
              <a:buAutoNum type="arabicPeriod"/>
              <a:defRPr/>
            </a:pPr>
            <a:r>
              <a:rPr lang="en-GB" sz="1400" dirty="0"/>
              <a:t>Fantastic influence</a:t>
            </a:r>
          </a:p>
          <a:p>
            <a:pPr marL="342900" indent="-342900">
              <a:buFont typeface="+mj-lt"/>
              <a:buAutoNum type="arabicPeriod"/>
              <a:defRPr/>
            </a:pPr>
            <a:r>
              <a:rPr lang="en-GB" sz="1400" dirty="0"/>
              <a:t>Credit to university </a:t>
            </a:r>
          </a:p>
          <a:p>
            <a:pPr marL="342900" indent="-342900">
              <a:buFont typeface="+mj-lt"/>
              <a:buAutoNum type="arabicPeriod"/>
              <a:defRPr/>
            </a:pPr>
            <a:r>
              <a:rPr lang="en-GB" sz="1400" dirty="0"/>
              <a:t>Would have dropped out if not for lecturer </a:t>
            </a:r>
          </a:p>
          <a:p>
            <a:pPr>
              <a:defRPr/>
            </a:pPr>
            <a:endParaRPr lang="en-GB" sz="1500" dirty="0"/>
          </a:p>
        </p:txBody>
      </p:sp>
    </p:spTree>
    <p:extLst>
      <p:ext uri="{BB962C8B-B14F-4D97-AF65-F5344CB8AC3E}">
        <p14:creationId xmlns:p14="http://schemas.microsoft.com/office/powerpoint/2010/main" val="466666896"/>
      </p:ext>
    </p:extLst>
  </p:cSld>
  <p:clrMapOvr>
    <a:masterClrMapping/>
  </p:clrMapOvr>
  <p:transition spd="slow"/>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B999EDD9-4370-E44E-AAD3-1D7E4708A6B0}"/>
              </a:ext>
            </a:extLst>
          </p:cNvPr>
          <p:cNvSpPr txBox="1">
            <a:spLocks noGrp="1"/>
          </p:cNvSpPr>
          <p:nvPr>
            <p:ph type="title"/>
          </p:nvPr>
        </p:nvSpPr>
        <p:spPr/>
        <p:txBody>
          <a:bodyPr/>
          <a:lstStyle/>
          <a:p>
            <a:pPr eaLnBrk="1" hangingPunct="1"/>
            <a:r>
              <a:rPr lang="en-GB" altLang="en-US">
                <a:latin typeface="Verdana" panose="020B0604030504040204" pitchFamily="34" charset="0"/>
                <a:ea typeface="ＭＳ Ｐゴシック" panose="020B0600070205080204" pitchFamily="34" charset="-128"/>
              </a:rPr>
              <a:t>Stage 2&amp;3…</a:t>
            </a:r>
          </a:p>
        </p:txBody>
      </p:sp>
      <p:sp>
        <p:nvSpPr>
          <p:cNvPr id="21507" name="Subtitle 2">
            <a:extLst>
              <a:ext uri="{FF2B5EF4-FFF2-40B4-BE49-F238E27FC236}">
                <a16:creationId xmlns:a16="http://schemas.microsoft.com/office/drawing/2014/main" id="{06A4C74E-6600-D841-8EAB-D305CC00022D}"/>
              </a:ext>
            </a:extLst>
          </p:cNvPr>
          <p:cNvSpPr txBox="1">
            <a:spLocks noGrp="1"/>
          </p:cNvSpPr>
          <p:nvPr>
            <p:ph idx="1"/>
          </p:nvPr>
        </p:nvSpPr>
        <p:spPr/>
        <p:txBody>
          <a:bodyPr>
            <a:normAutofit/>
          </a:bodyPr>
          <a:lstStyle/>
          <a:p>
            <a:pPr eaLnBrk="1" hangingPunct="1"/>
            <a:r>
              <a:rPr lang="en-GB" altLang="en-US" sz="1600" b="1" dirty="0">
                <a:latin typeface="Verdana" panose="020B0604030504040204" pitchFamily="34" charset="0"/>
                <a:ea typeface="ＭＳ Ｐゴシック" panose="020B0600070205080204" pitchFamily="34" charset="-128"/>
              </a:rPr>
              <a:t>Stage 2: Focussed coding</a:t>
            </a:r>
            <a:r>
              <a:rPr lang="en-GB" altLang="en-US" sz="1600" dirty="0">
                <a:latin typeface="Verdana" panose="020B0604030504040204" pitchFamily="34" charset="0"/>
                <a:ea typeface="ＭＳ Ｐゴシック" panose="020B0600070205080204" pitchFamily="34" charset="-128"/>
              </a:rPr>
              <a:t> </a:t>
            </a:r>
          </a:p>
          <a:p>
            <a:pPr eaLnBrk="1" hangingPunct="1"/>
            <a:r>
              <a:rPr lang="en-GB" altLang="en-US" sz="1600" dirty="0">
                <a:latin typeface="Verdana" panose="020B0604030504040204" pitchFamily="34" charset="0"/>
                <a:ea typeface="ＭＳ Ｐゴシック" panose="020B0600070205080204" pitchFamily="34" charset="-128"/>
              </a:rPr>
              <a:t>Code 1: Organisation/style of teaching: 8, 10, 11, 12, 14, 3, 7, and 2</a:t>
            </a:r>
          </a:p>
          <a:p>
            <a:pPr eaLnBrk="1" hangingPunct="1"/>
            <a:r>
              <a:rPr lang="en-GB" altLang="en-US" sz="1600" dirty="0">
                <a:latin typeface="Verdana" panose="020B0604030504040204" pitchFamily="34" charset="0"/>
                <a:ea typeface="ＭＳ Ｐゴシック" panose="020B0600070205080204" pitchFamily="34" charset="-128"/>
              </a:rPr>
              <a:t>Code 2: Skills: 1, 5, 7, 10, 11, 12, 14, and 17</a:t>
            </a:r>
          </a:p>
          <a:p>
            <a:pPr eaLnBrk="1" hangingPunct="1"/>
            <a:r>
              <a:rPr lang="en-GB" altLang="en-US" sz="1600" dirty="0">
                <a:latin typeface="Verdana" panose="020B0604030504040204" pitchFamily="34" charset="0"/>
                <a:ea typeface="ＭＳ Ｐゴシック" panose="020B0600070205080204" pitchFamily="34" charset="-128"/>
              </a:rPr>
              <a:t>Code 3: Outside of classroom behaviour: 4, 5, 6, 7, 8, 9, 17, and 13</a:t>
            </a:r>
          </a:p>
          <a:p>
            <a:pPr eaLnBrk="1" hangingPunct="1"/>
            <a:r>
              <a:rPr lang="en-GB" altLang="en-US" sz="1600" dirty="0">
                <a:latin typeface="Verdana" panose="020B0604030504040204" pitchFamily="34" charset="0"/>
                <a:ea typeface="ＭＳ Ｐゴシック" panose="020B0600070205080204" pitchFamily="34" charset="-128"/>
              </a:rPr>
              <a:t>Code 4: Employability opportunities: 4, 5, 6, 7, and 8</a:t>
            </a:r>
          </a:p>
          <a:p>
            <a:pPr eaLnBrk="1" hangingPunct="1"/>
            <a:r>
              <a:rPr lang="en-GB" altLang="en-US" sz="1600" dirty="0">
                <a:latin typeface="Verdana" panose="020B0604030504040204" pitchFamily="34" charset="0"/>
                <a:ea typeface="ＭＳ Ｐゴシック" panose="020B0600070205080204" pitchFamily="34" charset="-128"/>
              </a:rPr>
              <a:t>Code 5: Admiration of lecturer: 15, 16 </a:t>
            </a:r>
          </a:p>
          <a:p>
            <a:pPr eaLnBrk="1" hangingPunct="1"/>
            <a:r>
              <a:rPr lang="en-GB" altLang="en-US" sz="1600" b="1" dirty="0">
                <a:latin typeface="Verdana" panose="020B0604030504040204" pitchFamily="34" charset="0"/>
                <a:ea typeface="ＭＳ Ｐゴシック" panose="020B0600070205080204" pitchFamily="34" charset="-128"/>
              </a:rPr>
              <a:t>Stage 3: Selective coding</a:t>
            </a:r>
            <a:endParaRPr lang="en-GB" altLang="en-US" sz="1600" dirty="0">
              <a:latin typeface="Verdana" panose="020B0604030504040204" pitchFamily="34" charset="0"/>
              <a:ea typeface="ＭＳ Ｐゴシック" panose="020B0600070205080204" pitchFamily="34" charset="-128"/>
            </a:endParaRPr>
          </a:p>
          <a:p>
            <a:pPr eaLnBrk="1" hangingPunct="1"/>
            <a:r>
              <a:rPr lang="en-GB" altLang="en-US" sz="1600" dirty="0">
                <a:latin typeface="Verdana" panose="020B0604030504040204" pitchFamily="34" charset="0"/>
                <a:ea typeface="ＭＳ Ｐゴシック" panose="020B0600070205080204" pitchFamily="34" charset="-128"/>
              </a:rPr>
              <a:t>Improving employability prospects (Code 4)</a:t>
            </a:r>
          </a:p>
          <a:p>
            <a:pPr eaLnBrk="1" hangingPunct="1"/>
            <a:r>
              <a:rPr lang="en-GB" altLang="en-US" sz="1600" dirty="0">
                <a:latin typeface="Verdana" panose="020B0604030504040204" pitchFamily="34" charset="0"/>
                <a:ea typeface="ＭＳ Ｐゴシック" panose="020B0600070205080204" pitchFamily="34" charset="-128"/>
              </a:rPr>
              <a:t>Adopting a style of teaching that moves beyond standard academic practices/teaching (Code 1, 2, 3)</a:t>
            </a:r>
          </a:p>
          <a:p>
            <a:pPr eaLnBrk="1" hangingPunct="1"/>
            <a:r>
              <a:rPr lang="en-GB" altLang="en-US" sz="1600" dirty="0">
                <a:latin typeface="Verdana" panose="020B0604030504040204" pitchFamily="34" charset="0"/>
                <a:ea typeface="ＭＳ Ｐゴシック" panose="020B0600070205080204" pitchFamily="34" charset="-128"/>
              </a:rPr>
              <a:t>Admiration/Respect for lecturer (Code 5) </a:t>
            </a:r>
          </a:p>
          <a:p>
            <a:pPr eaLnBrk="1" hangingPunct="1"/>
            <a:endParaRPr lang="en-GB" altLang="en-US" dirty="0">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2357161986"/>
      </p:ext>
    </p:extLst>
  </p:cSld>
  <p:clrMapOvr>
    <a:masterClrMapping/>
  </p:clrMapOvr>
  <p:transition spd="slow"/>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B0F0"/>
                </a:solidFill>
              </a:rPr>
              <a:t>Framework</a:t>
            </a:r>
            <a:r>
              <a:rPr lang="en-GB" dirty="0"/>
              <a:t> analysis</a:t>
            </a:r>
          </a:p>
        </p:txBody>
      </p:sp>
      <p:sp>
        <p:nvSpPr>
          <p:cNvPr id="3" name="Content Placeholder 2"/>
          <p:cNvSpPr>
            <a:spLocks noGrp="1"/>
          </p:cNvSpPr>
          <p:nvPr>
            <p:ph idx="1"/>
          </p:nvPr>
        </p:nvSpPr>
        <p:spPr/>
        <p:txBody>
          <a:bodyPr/>
          <a:lstStyle/>
          <a:p>
            <a:r>
              <a:rPr lang="en-GB" dirty="0"/>
              <a:t>One way of processing the data is to write summaries of what people have said and in so doing reduce the amount on information you have to deal with. This is an approach taken by the developers of the Framework approach (Richie and Lewis, 2003) which also suggests the use of tables to lay out the summaries in a structured way. </a:t>
            </a:r>
          </a:p>
          <a:p>
            <a:r>
              <a:rPr lang="en-GB" b="1" dirty="0">
                <a:solidFill>
                  <a:srgbClr val="FF0000"/>
                </a:solidFill>
              </a:rPr>
              <a:t>Video techniques</a:t>
            </a:r>
          </a:p>
          <a:p>
            <a:r>
              <a:rPr lang="en-GB" dirty="0"/>
              <a:t>http://onlineqda.hud.ac.uk/movies/ESRC_RMF_2010/index.php#Part2</a:t>
            </a:r>
          </a:p>
          <a:p>
            <a:endParaRPr lang="en-GB" dirty="0"/>
          </a:p>
        </p:txBody>
      </p:sp>
    </p:spTree>
    <p:extLst>
      <p:ext uri="{BB962C8B-B14F-4D97-AF65-F5344CB8AC3E}">
        <p14:creationId xmlns:p14="http://schemas.microsoft.com/office/powerpoint/2010/main" val="39990190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869782" y="793103"/>
            <a:ext cx="8798218" cy="4693200"/>
          </a:xfrm>
          <a:prstGeom prst="rect">
            <a:avLst/>
          </a:prstGeom>
        </p:spPr>
      </p:pic>
    </p:spTree>
    <p:extLst>
      <p:ext uri="{BB962C8B-B14F-4D97-AF65-F5344CB8AC3E}">
        <p14:creationId xmlns:p14="http://schemas.microsoft.com/office/powerpoint/2010/main" val="6690137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b="1">
                <a:effectLst/>
              </a:rPr>
              <a:t>Qualitative research issues </a:t>
            </a:r>
            <a:endParaRPr lang="en-GB" sz="5400"/>
          </a:p>
        </p:txBody>
      </p:sp>
      <p:sp>
        <p:nvSpPr>
          <p:cNvPr id="2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r>
              <a:rPr lang="en-GB" sz="2200" b="1">
                <a:effectLst/>
              </a:rPr>
              <a:t>Establishing Trustworthiness</a:t>
            </a:r>
            <a:r>
              <a:rPr lang="en-GB" sz="2200">
                <a:effectLst/>
              </a:rPr>
              <a:t>: In qualitative research data must be auditable through checking that the interpretations are credible, transferable, dependable and confirmable.</a:t>
            </a:r>
          </a:p>
          <a:p>
            <a:pPr lvl="1"/>
            <a:r>
              <a:rPr lang="en-GB" sz="2200" b="1">
                <a:effectLst/>
              </a:rPr>
              <a:t>Credibility</a:t>
            </a:r>
            <a:r>
              <a:rPr lang="en-GB" sz="2200">
                <a:effectLst/>
              </a:rPr>
              <a:t> improved through long engagement with the respondents or triangulation in data collection (internal validity)</a:t>
            </a:r>
          </a:p>
          <a:p>
            <a:pPr lvl="1"/>
            <a:r>
              <a:rPr lang="en-GB" sz="2200" b="1">
                <a:effectLst/>
              </a:rPr>
              <a:t>Transferability</a:t>
            </a:r>
            <a:r>
              <a:rPr lang="en-GB" sz="2200">
                <a:effectLst/>
              </a:rPr>
              <a:t> achieved through a detailed description of the research process to allow a reader to see if the results can be transferred to a different setting (external validity)</a:t>
            </a:r>
          </a:p>
          <a:p>
            <a:pPr lvl="1"/>
            <a:r>
              <a:rPr lang="en-GB" sz="2200" b="1">
                <a:effectLst/>
              </a:rPr>
              <a:t>Dependability</a:t>
            </a:r>
            <a:r>
              <a:rPr lang="en-GB" sz="2200">
                <a:effectLst/>
              </a:rPr>
              <a:t> examined through the audit trail (reliability) e.g. member checking.</a:t>
            </a:r>
          </a:p>
          <a:p>
            <a:pPr lvl="1"/>
            <a:r>
              <a:rPr lang="en-GB" sz="2200" b="1">
                <a:effectLst/>
              </a:rPr>
              <a:t>Confirmability</a:t>
            </a:r>
            <a:r>
              <a:rPr lang="en-GB" sz="2200">
                <a:effectLst/>
              </a:rPr>
              <a:t> audit trail categories used e.g. raw data included, data analysis and reduction processes described, data reconstruction and synthesis including structuring of categories and themes, process notes included, instrument development information included </a:t>
            </a:r>
          </a:p>
          <a:p>
            <a:endParaRPr lang="en-GB" sz="2200"/>
          </a:p>
        </p:txBody>
      </p:sp>
    </p:spTree>
    <p:extLst>
      <p:ext uri="{BB962C8B-B14F-4D97-AF65-F5344CB8AC3E}">
        <p14:creationId xmlns:p14="http://schemas.microsoft.com/office/powerpoint/2010/main" val="41381316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a:t>Coding of data</a:t>
            </a:r>
          </a:p>
        </p:txBody>
      </p:sp>
      <p:sp>
        <p:nvSpPr>
          <p:cNvPr id="2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r>
              <a:rPr lang="en-GB" sz="1700">
                <a:effectLst/>
              </a:rPr>
              <a:t>Data can be coded according to categories and sub-categories identified by reading and re-reading the data collected. </a:t>
            </a:r>
          </a:p>
          <a:p>
            <a:r>
              <a:rPr lang="en-GB" sz="1700">
                <a:effectLst/>
              </a:rPr>
              <a:t>Categories and sub-categories provide information relevant to the topic studied and used to help explore and clarify the research question. </a:t>
            </a:r>
          </a:p>
          <a:p>
            <a:r>
              <a:rPr lang="en-GB" sz="1700">
                <a:effectLst/>
              </a:rPr>
              <a:t>Coding usually starts with a summary of the text you are examining. This kind of coding is called </a:t>
            </a:r>
            <a:r>
              <a:rPr lang="en-GB" sz="1700" b="1">
                <a:effectLst/>
              </a:rPr>
              <a:t>descriptive coding </a:t>
            </a:r>
            <a:r>
              <a:rPr lang="en-GB" sz="1700">
                <a:effectLst/>
              </a:rPr>
              <a:t>because it essentially forms a summary description of what is in the transcript or text. </a:t>
            </a:r>
          </a:p>
          <a:p>
            <a:r>
              <a:rPr lang="en-GB" sz="1700">
                <a:effectLst/>
              </a:rPr>
              <a:t>This process should then move on to develop codes that go beyond description and start to categorise and analyse the data. This is called </a:t>
            </a:r>
            <a:r>
              <a:rPr lang="en-GB" sz="1700" b="1">
                <a:effectLst/>
              </a:rPr>
              <a:t>Analytic </a:t>
            </a:r>
            <a:r>
              <a:rPr lang="en-GB" sz="1700">
                <a:effectLst/>
              </a:rPr>
              <a:t>or </a:t>
            </a:r>
            <a:r>
              <a:rPr lang="en-GB" sz="1700" b="1">
                <a:effectLst/>
              </a:rPr>
              <a:t>Theoretical </a:t>
            </a:r>
            <a:r>
              <a:rPr lang="en-GB" sz="1700">
                <a:effectLst/>
              </a:rPr>
              <a:t>coding </a:t>
            </a:r>
          </a:p>
          <a:p>
            <a:r>
              <a:rPr lang="en-GB" sz="1700">
                <a:effectLst/>
              </a:rPr>
              <a:t>Codes can be based on: </a:t>
            </a:r>
          </a:p>
          <a:p>
            <a:pPr lvl="1"/>
            <a:r>
              <a:rPr lang="en-GB" sz="1700">
                <a:effectLst/>
              </a:rPr>
              <a:t>Themes, Topics </a:t>
            </a:r>
          </a:p>
          <a:p>
            <a:pPr lvl="1"/>
            <a:r>
              <a:rPr lang="en-GB" sz="1700">
                <a:effectLst/>
              </a:rPr>
              <a:t>Ideas, Concepts </a:t>
            </a:r>
          </a:p>
          <a:p>
            <a:pPr lvl="1"/>
            <a:r>
              <a:rPr lang="en-GB" sz="1700">
                <a:effectLst/>
              </a:rPr>
              <a:t>Terms, Phrases </a:t>
            </a:r>
          </a:p>
          <a:p>
            <a:pPr lvl="1"/>
            <a:r>
              <a:rPr lang="en-GB" sz="1700">
                <a:effectLst/>
              </a:rPr>
              <a:t>Keywords </a:t>
            </a:r>
          </a:p>
          <a:p>
            <a:endParaRPr lang="en-GB" sz="1700"/>
          </a:p>
        </p:txBody>
      </p:sp>
    </p:spTree>
    <p:extLst>
      <p:ext uri="{BB962C8B-B14F-4D97-AF65-F5344CB8AC3E}">
        <p14:creationId xmlns:p14="http://schemas.microsoft.com/office/powerpoint/2010/main" val="29963035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32A21FE-C56B-42B6-82D1-D3F0C4A47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4BE011A-C166-4E7B-A300-186767380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261A9AF-2897-4CFD-9D9D-17105C8A2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Title 7">
            <a:extLst>
              <a:ext uri="{FF2B5EF4-FFF2-40B4-BE49-F238E27FC236}">
                <a16:creationId xmlns:a16="http://schemas.microsoft.com/office/drawing/2014/main" id="{38E5DA42-63B3-49EA-099D-1B6A9DA2F255}"/>
              </a:ext>
            </a:extLst>
          </p:cNvPr>
          <p:cNvSpPr>
            <a:spLocks noGrp="1"/>
          </p:cNvSpPr>
          <p:nvPr>
            <p:ph type="title"/>
          </p:nvPr>
        </p:nvSpPr>
        <p:spPr>
          <a:xfrm>
            <a:off x="699608" y="1282890"/>
            <a:ext cx="2951168" cy="2756847"/>
          </a:xfrm>
        </p:spPr>
        <p:txBody>
          <a:bodyPr vert="horz" lIns="91440" tIns="45720" rIns="91440" bIns="45720" rtlCol="0" anchor="b">
            <a:normAutofit/>
          </a:bodyPr>
          <a:lstStyle/>
          <a:p>
            <a:pPr algn="r"/>
            <a:r>
              <a:rPr lang="en-US" sz="4000" dirty="0">
                <a:solidFill>
                  <a:srgbClr val="FFFFFF"/>
                </a:solidFill>
              </a:rPr>
              <a:t>Software</a:t>
            </a:r>
            <a:br>
              <a:rPr lang="en-US" sz="4000" dirty="0">
                <a:solidFill>
                  <a:srgbClr val="FFFFFF"/>
                </a:solidFill>
              </a:rPr>
            </a:br>
            <a:r>
              <a:rPr lang="en-US" sz="4000" dirty="0">
                <a:solidFill>
                  <a:srgbClr val="FFFFFF"/>
                </a:solidFill>
              </a:rPr>
              <a:t>CAQDA</a:t>
            </a:r>
            <a:br>
              <a:rPr lang="en-US" sz="4000" dirty="0">
                <a:solidFill>
                  <a:srgbClr val="FFFFFF"/>
                </a:solidFill>
              </a:rPr>
            </a:br>
            <a:endParaRPr lang="en-US" sz="4000" kern="1200" dirty="0">
              <a:solidFill>
                <a:srgbClr val="FFFFFF"/>
              </a:solidFill>
              <a:latin typeface="+mj-lt"/>
              <a:ea typeface="+mj-ea"/>
              <a:cs typeface="+mj-cs"/>
            </a:endParaRPr>
          </a:p>
        </p:txBody>
      </p:sp>
      <p:sp>
        <p:nvSpPr>
          <p:cNvPr id="21" name="Rectangle 20">
            <a:extLst>
              <a:ext uri="{FF2B5EF4-FFF2-40B4-BE49-F238E27FC236}">
                <a16:creationId xmlns:a16="http://schemas.microsoft.com/office/drawing/2014/main" id="{755E56EF-ADF6-479C-99B3-ADDDE6959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83596" y="3602565"/>
            <a:ext cx="2469272"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7D5047F-D461-F00B-A806-6FDCDC7C05BD}"/>
              </a:ext>
            </a:extLst>
          </p:cNvPr>
          <p:cNvPicPr>
            <a:picLocks noChangeAspect="1"/>
          </p:cNvPicPr>
          <p:nvPr/>
        </p:nvPicPr>
        <p:blipFill rotWithShape="1">
          <a:blip r:embed="rId2"/>
          <a:srcRect t="10225" r="4" b="5377"/>
          <a:stretch/>
        </p:blipFill>
        <p:spPr>
          <a:xfrm>
            <a:off x="4032902" y="3428999"/>
            <a:ext cx="4083839" cy="3446819"/>
          </a:xfrm>
          <a:prstGeom prst="rect">
            <a:avLst/>
          </a:prstGeom>
        </p:spPr>
      </p:pic>
      <p:pic>
        <p:nvPicPr>
          <p:cNvPr id="5" name="Picture 4">
            <a:extLst>
              <a:ext uri="{FF2B5EF4-FFF2-40B4-BE49-F238E27FC236}">
                <a16:creationId xmlns:a16="http://schemas.microsoft.com/office/drawing/2014/main" id="{14A0850E-123E-600C-9672-A39EF6ED14E4}"/>
              </a:ext>
            </a:extLst>
          </p:cNvPr>
          <p:cNvPicPr>
            <a:picLocks noChangeAspect="1"/>
          </p:cNvPicPr>
          <p:nvPr/>
        </p:nvPicPr>
        <p:blipFill rotWithShape="1">
          <a:blip r:embed="rId3"/>
          <a:srcRect l="11227" r="29384" b="2"/>
          <a:stretch/>
        </p:blipFill>
        <p:spPr>
          <a:xfrm>
            <a:off x="4032902" y="1658"/>
            <a:ext cx="4083839" cy="3438124"/>
          </a:xfrm>
          <a:prstGeom prst="rect">
            <a:avLst/>
          </a:prstGeom>
        </p:spPr>
      </p:pic>
      <p:pic>
        <p:nvPicPr>
          <p:cNvPr id="4" name="Content Placeholder 3">
            <a:extLst>
              <a:ext uri="{FF2B5EF4-FFF2-40B4-BE49-F238E27FC236}">
                <a16:creationId xmlns:a16="http://schemas.microsoft.com/office/drawing/2014/main" id="{0A31250A-7C3D-57DC-AEB7-CCE15CD4303A}"/>
              </a:ext>
            </a:extLst>
          </p:cNvPr>
          <p:cNvPicPr>
            <a:picLocks noChangeAspect="1"/>
          </p:cNvPicPr>
          <p:nvPr/>
        </p:nvPicPr>
        <p:blipFill rotWithShape="1">
          <a:blip r:embed="rId4"/>
          <a:srcRect l="22968" r="14828" b="-3"/>
          <a:stretch/>
        </p:blipFill>
        <p:spPr>
          <a:xfrm>
            <a:off x="8116741" y="3428999"/>
            <a:ext cx="4083837" cy="3446819"/>
          </a:xfrm>
          <a:prstGeom prst="rect">
            <a:avLst/>
          </a:prstGeom>
        </p:spPr>
      </p:pic>
      <p:pic>
        <p:nvPicPr>
          <p:cNvPr id="7" name="Picture 6">
            <a:extLst>
              <a:ext uri="{FF2B5EF4-FFF2-40B4-BE49-F238E27FC236}">
                <a16:creationId xmlns:a16="http://schemas.microsoft.com/office/drawing/2014/main" id="{BA64FAE8-490C-1E4B-B4CE-40ED2DC8C4E0}"/>
              </a:ext>
            </a:extLst>
          </p:cNvPr>
          <p:cNvPicPr>
            <a:picLocks noChangeAspect="1"/>
          </p:cNvPicPr>
          <p:nvPr/>
        </p:nvPicPr>
        <p:blipFill rotWithShape="1">
          <a:blip r:embed="rId5"/>
          <a:srcRect l="14034" r="19449"/>
          <a:stretch/>
        </p:blipFill>
        <p:spPr>
          <a:xfrm>
            <a:off x="8116741" y="1658"/>
            <a:ext cx="4083839" cy="3438124"/>
          </a:xfrm>
          <a:prstGeom prst="rect">
            <a:avLst/>
          </a:prstGeom>
        </p:spPr>
      </p:pic>
    </p:spTree>
    <p:extLst>
      <p:ext uri="{BB962C8B-B14F-4D97-AF65-F5344CB8AC3E}">
        <p14:creationId xmlns:p14="http://schemas.microsoft.com/office/powerpoint/2010/main" val="37412039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00580"/>
            <a:ext cx="9829800" cy="1089529"/>
          </a:xfrm>
        </p:spPr>
        <p:txBody>
          <a:bodyPr>
            <a:normAutofit/>
          </a:bodyPr>
          <a:lstStyle/>
          <a:p>
            <a:r>
              <a:rPr lang="en-GB" sz="3600">
                <a:solidFill>
                  <a:srgbClr val="FFFFFF"/>
                </a:solidFill>
              </a:rPr>
              <a:t>Pros Cons</a:t>
            </a:r>
          </a:p>
        </p:txBody>
      </p:sp>
      <p:sp>
        <p:nvSpPr>
          <p:cNvPr id="11"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ED9CECCD-A626-645F-712A-71C84F398F8D}"/>
              </a:ext>
            </a:extLst>
          </p:cNvPr>
          <p:cNvGraphicFramePr>
            <a:graphicFrameLocks noGrp="1"/>
          </p:cNvGraphicFramePr>
          <p:nvPr>
            <p:ph idx="1"/>
            <p:extLst>
              <p:ext uri="{D42A27DB-BD31-4B8C-83A1-F6EECF244321}">
                <p14:modId xmlns:p14="http://schemas.microsoft.com/office/powerpoint/2010/main" val="3589660659"/>
              </p:ext>
            </p:extLst>
          </p:nvPr>
        </p:nvGraphicFramePr>
        <p:xfrm>
          <a:off x="838200" y="2211233"/>
          <a:ext cx="10515600" cy="39657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42148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637636-F0D5-BC13-4A9E-494DD29613FA}"/>
              </a:ext>
            </a:extLst>
          </p:cNvPr>
          <p:cNvSpPr>
            <a:spLocks noGrp="1"/>
          </p:cNvSpPr>
          <p:nvPr>
            <p:ph type="title"/>
          </p:nvPr>
        </p:nvSpPr>
        <p:spPr>
          <a:xfrm>
            <a:off x="838200" y="365125"/>
            <a:ext cx="10515600" cy="1325563"/>
          </a:xfrm>
        </p:spPr>
        <p:txBody>
          <a:bodyPr>
            <a:normAutofit/>
          </a:bodyPr>
          <a:lstStyle/>
          <a:p>
            <a:r>
              <a:rPr lang="en-GB" sz="4200"/>
              <a:t>Commonly used qualitative data analysis techniques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5ABC37-5268-125C-A507-58710E23A6BB}"/>
              </a:ext>
            </a:extLst>
          </p:cNvPr>
          <p:cNvSpPr>
            <a:spLocks noGrp="1"/>
          </p:cNvSpPr>
          <p:nvPr>
            <p:ph idx="1"/>
          </p:nvPr>
        </p:nvSpPr>
        <p:spPr>
          <a:xfrm>
            <a:off x="838200" y="1929384"/>
            <a:ext cx="10515600" cy="4251960"/>
          </a:xfrm>
        </p:spPr>
        <p:txBody>
          <a:bodyPr>
            <a:normAutofit/>
          </a:bodyPr>
          <a:lstStyle/>
          <a:p>
            <a:r>
              <a:rPr lang="en-GB" sz="2200" dirty="0"/>
              <a:t>Content Analysis: This technique involves </a:t>
            </a:r>
            <a:r>
              <a:rPr lang="en-GB" sz="2200" dirty="0" err="1"/>
              <a:t>analyzing</a:t>
            </a:r>
            <a:r>
              <a:rPr lang="en-GB" sz="2200" dirty="0"/>
              <a:t> the content of written or verbal communication to identify themes, patterns, or other relevant information. It is commonly used in social sciences and can be applied to a wide range of data, including text, images, audio, and video.</a:t>
            </a:r>
          </a:p>
          <a:p>
            <a:r>
              <a:rPr lang="en-GB" sz="2200" dirty="0"/>
              <a:t>Grounded Theory: This approach involves developing a theory or model based on the data itself rather than starting with a pre-existing theory. It involves a systematic and iterative process of data collection, coding, and analysis to identify patterns and themes that emerge from the data.</a:t>
            </a:r>
          </a:p>
          <a:p>
            <a:r>
              <a:rPr lang="en-GB" sz="2200" b="0" i="0" dirty="0">
                <a:effectLst/>
                <a:latin typeface="Söhne"/>
              </a:rPr>
              <a:t>Thematic analysis is a widely used qualitative data analysis technique that involves identifying patterns or themes in data. It is a flexible and iterative process that can be applied to a wide range of data, including interview transcripts, survey responses, and other forms of textual data.</a:t>
            </a:r>
            <a:endParaRPr lang="en-GB" sz="2200" dirty="0"/>
          </a:p>
        </p:txBody>
      </p:sp>
    </p:spTree>
    <p:extLst>
      <p:ext uri="{BB962C8B-B14F-4D97-AF65-F5344CB8AC3E}">
        <p14:creationId xmlns:p14="http://schemas.microsoft.com/office/powerpoint/2010/main" val="40747896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E06299-E34C-FC91-1D6C-95F8883F795B}"/>
              </a:ext>
            </a:extLst>
          </p:cNvPr>
          <p:cNvSpPr>
            <a:spLocks noGrp="1"/>
          </p:cNvSpPr>
          <p:nvPr>
            <p:ph type="title"/>
          </p:nvPr>
        </p:nvSpPr>
        <p:spPr>
          <a:xfrm>
            <a:off x="838200" y="365125"/>
            <a:ext cx="10515600" cy="1325563"/>
          </a:xfrm>
        </p:spPr>
        <p:txBody>
          <a:bodyPr>
            <a:normAutofit/>
          </a:bodyPr>
          <a:lstStyle/>
          <a:p>
            <a:r>
              <a:rPr lang="en-GB" sz="5400"/>
              <a:t>The basic steps are as follows: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92ABC1-8489-88DD-9C5A-89548304C2C8}"/>
              </a:ext>
            </a:extLst>
          </p:cNvPr>
          <p:cNvSpPr>
            <a:spLocks noGrp="1"/>
          </p:cNvSpPr>
          <p:nvPr>
            <p:ph idx="1"/>
          </p:nvPr>
        </p:nvSpPr>
        <p:spPr>
          <a:xfrm>
            <a:off x="838200" y="1929384"/>
            <a:ext cx="10515600" cy="4251960"/>
          </a:xfrm>
        </p:spPr>
        <p:txBody>
          <a:bodyPr>
            <a:normAutofit/>
          </a:bodyPr>
          <a:lstStyle/>
          <a:p>
            <a:pPr marL="0" indent="0">
              <a:buNone/>
            </a:pPr>
            <a:endParaRPr lang="en-GB" sz="1900" dirty="0"/>
          </a:p>
          <a:p>
            <a:r>
              <a:rPr lang="en-GB" sz="1900" dirty="0"/>
              <a:t>Familiarization with the data: The researcher reads and re-reads the data to become familiar with it and gain an understanding of its content.</a:t>
            </a:r>
          </a:p>
          <a:p>
            <a:r>
              <a:rPr lang="en-GB" sz="1900" dirty="0"/>
              <a:t>Generating initial codes: The researcher identifies key words or phrases in the data that capture important aspects of the content. These initial codes are used to create a list of possible themes.</a:t>
            </a:r>
          </a:p>
          <a:p>
            <a:r>
              <a:rPr lang="en-GB" sz="1900" dirty="0"/>
              <a:t>Searching for themes: The researcher examines the initial codes to identify patterns or themes that emerge from the data. Themes are groups of codes that share a common meaning or relate to a particular aspect of the research question.</a:t>
            </a:r>
          </a:p>
          <a:p>
            <a:r>
              <a:rPr lang="en-GB" sz="1900" dirty="0"/>
              <a:t>Reviewing and defining themes: The researcher reviews and refines the identified themes to ensure they accurately capture the content of the data. Themes may be merged, split, or refined based on the data.</a:t>
            </a:r>
          </a:p>
          <a:p>
            <a:r>
              <a:rPr lang="en-GB" sz="1900" dirty="0"/>
              <a:t>Naming and writing up themes: The researcher gives each theme a name that captures its essence, and writes up a summary of the key findings that are relevant to the research question.</a:t>
            </a:r>
          </a:p>
        </p:txBody>
      </p:sp>
    </p:spTree>
    <p:extLst>
      <p:ext uri="{BB962C8B-B14F-4D97-AF65-F5344CB8AC3E}">
        <p14:creationId xmlns:p14="http://schemas.microsoft.com/office/powerpoint/2010/main" val="42735951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97762" y="329184"/>
            <a:ext cx="6251110" cy="1783080"/>
          </a:xfrm>
        </p:spPr>
        <p:txBody>
          <a:bodyPr anchor="b">
            <a:normAutofit/>
          </a:bodyPr>
          <a:lstStyle/>
          <a:p>
            <a:r>
              <a:rPr lang="en-US" sz="5400"/>
              <a:t>What is content analysis?</a:t>
            </a:r>
          </a:p>
        </p:txBody>
      </p:sp>
      <p:pic>
        <p:nvPicPr>
          <p:cNvPr id="4" name="Picture 3">
            <a:extLst>
              <a:ext uri="{FF2B5EF4-FFF2-40B4-BE49-F238E27FC236}">
                <a16:creationId xmlns:a16="http://schemas.microsoft.com/office/drawing/2014/main" id="{D30A8FE4-8997-D3DC-034E-10CCFC41B87D}"/>
              </a:ext>
            </a:extLst>
          </p:cNvPr>
          <p:cNvPicPr>
            <a:picLocks noChangeAspect="1"/>
          </p:cNvPicPr>
          <p:nvPr/>
        </p:nvPicPr>
        <p:blipFill rotWithShape="1">
          <a:blip r:embed="rId2"/>
          <a:srcRect l="31251" r="2885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7"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297762" y="2706624"/>
            <a:ext cx="6251110" cy="3483864"/>
          </a:xfrm>
        </p:spPr>
        <p:txBody>
          <a:bodyPr>
            <a:normAutofit/>
          </a:bodyPr>
          <a:lstStyle/>
          <a:p>
            <a:pPr marL="457200" indent="-457200">
              <a:buFont typeface="+mj-lt"/>
              <a:buAutoNum type="arabicPeriod"/>
            </a:pPr>
            <a:r>
              <a:rPr lang="en-US" sz="1500"/>
              <a:t>Shannon (2005) defined qualitative content analysis as “a research method for the subjectivist interpretation of text and data through the systematic classification process of coding and identifying themes or patterns” (p. 12). </a:t>
            </a:r>
          </a:p>
          <a:p>
            <a:pPr marL="457200" indent="-457200">
              <a:buFont typeface="+mj-lt"/>
              <a:buAutoNum type="arabicPeriod"/>
            </a:pPr>
            <a:r>
              <a:rPr lang="en-US" sz="1500"/>
              <a:t>According to Mayring (2000), qualitative content analysis is “an approach of empirical, methodological controlled analysis of texts within their context of communication, following content analytic rules and step-by-step models, without rash quantification” (p. 23).  </a:t>
            </a:r>
          </a:p>
          <a:p>
            <a:pPr marL="457200" indent="-457200">
              <a:buFont typeface="+mj-lt"/>
              <a:buAutoNum type="arabicPeriod"/>
            </a:pPr>
            <a:r>
              <a:rPr lang="en-US" sz="1500"/>
              <a:t>Qualitative content analysis allows researchers to understand social reality in a subjective, yet scientific manner; explore the meanings underlying physical messages; and is inductive, grounding the examination of topics and themes, as well as inferences drawn from them, in data (Kaid, 1989; Patton, 2002; Zhang &amp; Wildenmuth, 2009)</a:t>
            </a:r>
          </a:p>
        </p:txBody>
      </p:sp>
    </p:spTree>
    <p:extLst>
      <p:ext uri="{BB962C8B-B14F-4D97-AF65-F5344CB8AC3E}">
        <p14:creationId xmlns:p14="http://schemas.microsoft.com/office/powerpoint/2010/main" val="24858165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US" sz="5400"/>
              <a:t>Characteristics of content analysis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r>
              <a:rPr lang="en-US" sz="2000" b="1" dirty="0">
                <a:cs typeface="Times New Roman" panose="02020603050405020304" pitchFamily="18" charset="0"/>
              </a:rPr>
              <a:t>One </a:t>
            </a:r>
            <a:r>
              <a:rPr lang="en-US" sz="2000" dirty="0">
                <a:cs typeface="Times New Roman" panose="02020603050405020304" pitchFamily="18" charset="0"/>
              </a:rPr>
              <a:t>unique characteristic of qualitative content analysis is the flexibility of using Inductive or deductive approaches or a combination of both approaches in data analysis. </a:t>
            </a:r>
          </a:p>
          <a:p>
            <a:pPr lvl="1"/>
            <a:r>
              <a:rPr lang="en-US" sz="2000">
                <a:cs typeface="Times New Roman" panose="02020603050405020304" pitchFamily="18" charset="0"/>
              </a:rPr>
              <a:t>An inductive approach is appropriate when prior knowledge regarding the phenomenon under investigation is limited or fragmented (Elo &amp; Kyngäs, 2008).  In the inductive approach, codes, categories, or themes are directly drawn from the data.</a:t>
            </a:r>
          </a:p>
          <a:p>
            <a:pPr lvl="1"/>
            <a:r>
              <a:rPr lang="en-US" sz="2000">
                <a:cs typeface="Times New Roman" panose="02020603050405020304" pitchFamily="18" charset="0"/>
              </a:rPr>
              <a:t>The deductive approach starts with preconceived codes or categories derived from prior relevant theory, research, or literature. The deductive approach is appropriate when the objective of the study is to test existing theory or retest existing data in a new context. </a:t>
            </a:r>
          </a:p>
          <a:p>
            <a:r>
              <a:rPr lang="en-US" sz="2000" b="1" dirty="0">
                <a:cs typeface="Times New Roman" panose="02020603050405020304" pitchFamily="18" charset="0"/>
              </a:rPr>
              <a:t>Second</a:t>
            </a:r>
            <a:r>
              <a:rPr lang="en-US" sz="2000" dirty="0">
                <a:cs typeface="Times New Roman" panose="02020603050405020304" pitchFamily="18" charset="0"/>
              </a:rPr>
              <a:t> is the ability to extract manifest and latent content meaning. manifest content means the researcher codes the visible and surface content of text, latent content means that the researcher codes the underlying meaning of the text (Graneheim &amp; Lundman, 2004).</a:t>
            </a:r>
          </a:p>
        </p:txBody>
      </p:sp>
    </p:spTree>
    <p:extLst>
      <p:ext uri="{BB962C8B-B14F-4D97-AF65-F5344CB8AC3E}">
        <p14:creationId xmlns:p14="http://schemas.microsoft.com/office/powerpoint/2010/main" val="20330831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US" sz="5400"/>
              <a:t>Advantages and disadvantages</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r>
              <a:rPr lang="en-US" sz="2200" dirty="0">
                <a:cs typeface="Times New Roman" panose="02020603050405020304" pitchFamily="18" charset="0"/>
              </a:rPr>
              <a:t>Forman and Damschroder (2008) posited that the greatest advantage of qualitative content analysis is that it is “a more hands-on approach to research than quantitative content analysis” (p. 60). </a:t>
            </a:r>
          </a:p>
          <a:p>
            <a:r>
              <a:rPr lang="en-US" sz="2200" dirty="0">
                <a:cs typeface="Times New Roman" panose="02020603050405020304" pitchFamily="18" charset="0"/>
              </a:rPr>
              <a:t>McNamara (2006) maintained that qualitative content analysis relies heavily on “researcher reading and interpretation of texts” (p. 5). The author should note that this is also a disadvantage of qualitative content analysis, as it places a profound emphasis on researcher bias. </a:t>
            </a:r>
          </a:p>
        </p:txBody>
      </p:sp>
    </p:spTree>
    <p:extLst>
      <p:ext uri="{BB962C8B-B14F-4D97-AF65-F5344CB8AC3E}">
        <p14:creationId xmlns:p14="http://schemas.microsoft.com/office/powerpoint/2010/main" val="256221919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838200" y="365125"/>
            <a:ext cx="10515600" cy="1325563"/>
          </a:xfrm>
        </p:spPr>
        <p:txBody>
          <a:bodyPr>
            <a:normAutofit/>
          </a:bodyPr>
          <a:lstStyle/>
          <a:p>
            <a:r>
              <a:rPr lang="en-US" sz="5400"/>
              <a:t>Qualitative and quantitative</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idx="1"/>
          </p:nvPr>
        </p:nvSpPr>
        <p:spPr>
          <a:xfrm>
            <a:off x="838200" y="1929384"/>
            <a:ext cx="10515600" cy="4251960"/>
          </a:xfrm>
        </p:spPr>
        <p:txBody>
          <a:bodyPr>
            <a:normAutofit/>
          </a:bodyPr>
          <a:lstStyle/>
          <a:p>
            <a:pPr marL="457200" indent="-457200">
              <a:buFont typeface="+mj-lt"/>
              <a:buAutoNum type="arabicPeriod"/>
            </a:pPr>
            <a:r>
              <a:rPr lang="en-US" sz="2200"/>
              <a:t>Qualitative content analysis, compared against quantitative content analysis, is often referred to as “latent level analysis, because it concerns a second-level, interpretative analysis of the underlying deeper meaning of the data” (Dörnyei, 2007, p. 246); while the latter is usually described as “manifest level analysis”, providing an objective and descriptive overview of the “surface meaning of the data.”</a:t>
            </a:r>
          </a:p>
          <a:p>
            <a:pPr marL="457200" indent="-457200">
              <a:buFont typeface="+mj-lt"/>
              <a:buAutoNum type="arabicPeriod"/>
            </a:pPr>
            <a:r>
              <a:rPr lang="en-US" sz="2200"/>
              <a:t>The techniques of data sampling are different, as the quantitative approach requires random sampling or other techniques of probability to ensure validity, while qualitative analysis uses intentionally chosen texts. </a:t>
            </a:r>
          </a:p>
          <a:p>
            <a:pPr marL="457200" indent="-457200">
              <a:buFont typeface="+mj-lt"/>
              <a:buAutoNum type="arabicPeriod"/>
            </a:pPr>
            <a:r>
              <a:rPr lang="en-US" sz="2200"/>
              <a:t>There are different products of the two approaches; while quantitative analysis caters for statistical methods and numerical results, the qualitative approach brings descriptions. </a:t>
            </a:r>
          </a:p>
        </p:txBody>
      </p:sp>
    </p:spTree>
    <p:extLst>
      <p:ext uri="{BB962C8B-B14F-4D97-AF65-F5344CB8AC3E}">
        <p14:creationId xmlns:p14="http://schemas.microsoft.com/office/powerpoint/2010/main" val="183438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US" sz="5400"/>
              <a:t>Mixing of both</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pPr marL="457200" indent="-457200">
              <a:buFont typeface="+mj-lt"/>
              <a:buAutoNum type="arabicPeriod"/>
            </a:pPr>
            <a:r>
              <a:rPr lang="en-US" sz="2200"/>
              <a:t>Mixing qualitative and quantitative methods is known as one of the ways of using triangulation, which, according to Flick (2010, p. 405), is “used as a strategy of improving the quality of qualitative research …”.</a:t>
            </a:r>
          </a:p>
          <a:p>
            <a:pPr marL="457200" indent="-457200">
              <a:buFont typeface="+mj-lt"/>
              <a:buAutoNum type="arabicPeriod"/>
            </a:pPr>
            <a:r>
              <a:rPr lang="en-US" sz="2200"/>
              <a:t>Despite of these differences, it has been highlighted by numerous scholars that, in research practice, the two approaches are often applied in combination (Dörnyei, 2007; Flick, 2007; Zhang &amp; Wildemuth, 2009).</a:t>
            </a:r>
          </a:p>
          <a:p>
            <a:pPr marL="457200" indent="-457200">
              <a:buFont typeface="+mj-lt"/>
              <a:buAutoNum type="arabicPeriod"/>
            </a:pPr>
            <a:endParaRPr lang="en-US" sz="2200"/>
          </a:p>
          <a:p>
            <a:endParaRPr lang="en-US" sz="2200"/>
          </a:p>
        </p:txBody>
      </p:sp>
    </p:spTree>
    <p:extLst>
      <p:ext uri="{BB962C8B-B14F-4D97-AF65-F5344CB8AC3E}">
        <p14:creationId xmlns:p14="http://schemas.microsoft.com/office/powerpoint/2010/main" val="188434199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US" sz="5400"/>
              <a:t>Why to use content analysis?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pPr marL="457200" indent="-457200">
              <a:buFont typeface="+mj-lt"/>
              <a:buAutoNum type="arabicPeriod"/>
            </a:pPr>
            <a:r>
              <a:rPr lang="en-US" sz="2200"/>
              <a:t>Researchers use qualitative content analysis to illustrate the range of meanings of phenomena, describe the characteristics of message content, and identify themes or categories within a body of text.  </a:t>
            </a:r>
          </a:p>
          <a:p>
            <a:pPr marL="457200" indent="-457200">
              <a:buFont typeface="+mj-lt"/>
              <a:buAutoNum type="arabicPeriod"/>
            </a:pPr>
            <a:r>
              <a:rPr lang="en-US" sz="2200"/>
              <a:t>Bryman (2008) maintained that qualitative content analysis comprises a searching out of underlying themes in the texts being analyzed by researchers.  </a:t>
            </a:r>
          </a:p>
          <a:p>
            <a:pPr marL="457200" indent="-457200">
              <a:buFont typeface="+mj-lt"/>
              <a:buAutoNum type="arabicPeriod"/>
            </a:pPr>
            <a:r>
              <a:rPr lang="en-US" sz="2200"/>
              <a:t>Researchers, if they intend to better explain the characteristics of message content, or understand phenomena, must possess an encyclopedic knowledge of qualitative content analysis.</a:t>
            </a:r>
          </a:p>
        </p:txBody>
      </p:sp>
    </p:spTree>
    <p:extLst>
      <p:ext uri="{BB962C8B-B14F-4D97-AF65-F5344CB8AC3E}">
        <p14:creationId xmlns:p14="http://schemas.microsoft.com/office/powerpoint/2010/main" val="13489814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D24BFD5-D814-402B-B6C4-EEF6AE14B0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1122362"/>
            <a:ext cx="6281928" cy="4135437"/>
          </a:xfrm>
        </p:spPr>
        <p:txBody>
          <a:bodyPr vert="horz" lIns="91440" tIns="45720" rIns="91440" bIns="45720" rtlCol="0" anchor="b">
            <a:normAutofit/>
          </a:bodyPr>
          <a:lstStyle/>
          <a:p>
            <a:r>
              <a:rPr lang="en-US" sz="6600" kern="1200">
                <a:solidFill>
                  <a:schemeClr val="tx1"/>
                </a:solidFill>
                <a:latin typeface="+mj-lt"/>
                <a:ea typeface="+mj-ea"/>
                <a:cs typeface="+mj-cs"/>
              </a:rPr>
              <a:t>Three approaches to content analysis</a:t>
            </a:r>
          </a:p>
        </p:txBody>
      </p:sp>
      <p:sp>
        <p:nvSpPr>
          <p:cNvPr id="9" name="Rectangle 10">
            <a:extLst>
              <a:ext uri="{FF2B5EF4-FFF2-40B4-BE49-F238E27FC236}">
                <a16:creationId xmlns:a16="http://schemas.microsoft.com/office/drawing/2014/main" id="{36FED7E8-9A97-475F-9FA4-113410D443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6139" y="1031284"/>
            <a:ext cx="3647661" cy="4436126"/>
          </a:xfrm>
          <a:custGeom>
            <a:avLst/>
            <a:gdLst>
              <a:gd name="connsiteX0" fmla="*/ 0 w 3647661"/>
              <a:gd name="connsiteY0" fmla="*/ 0 h 4436126"/>
              <a:gd name="connsiteX1" fmla="*/ 498514 w 3647661"/>
              <a:gd name="connsiteY1" fmla="*/ 0 h 4436126"/>
              <a:gd name="connsiteX2" fmla="*/ 1069981 w 3647661"/>
              <a:gd name="connsiteY2" fmla="*/ 0 h 4436126"/>
              <a:gd name="connsiteX3" fmla="*/ 1714401 w 3647661"/>
              <a:gd name="connsiteY3" fmla="*/ 0 h 4436126"/>
              <a:gd name="connsiteX4" fmla="*/ 2285868 w 3647661"/>
              <a:gd name="connsiteY4" fmla="*/ 0 h 4436126"/>
              <a:gd name="connsiteX5" fmla="*/ 2784381 w 3647661"/>
              <a:gd name="connsiteY5" fmla="*/ 0 h 4436126"/>
              <a:gd name="connsiteX6" fmla="*/ 3647661 w 3647661"/>
              <a:gd name="connsiteY6" fmla="*/ 0 h 4436126"/>
              <a:gd name="connsiteX7" fmla="*/ 3647661 w 3647661"/>
              <a:gd name="connsiteY7" fmla="*/ 633732 h 4436126"/>
              <a:gd name="connsiteX8" fmla="*/ 3647661 w 3647661"/>
              <a:gd name="connsiteY8" fmla="*/ 1267465 h 4436126"/>
              <a:gd name="connsiteX9" fmla="*/ 3647661 w 3647661"/>
              <a:gd name="connsiteY9" fmla="*/ 1768113 h 4436126"/>
              <a:gd name="connsiteX10" fmla="*/ 3647661 w 3647661"/>
              <a:gd name="connsiteY10" fmla="*/ 2446207 h 4436126"/>
              <a:gd name="connsiteX11" fmla="*/ 3647661 w 3647661"/>
              <a:gd name="connsiteY11" fmla="*/ 2946855 h 4436126"/>
              <a:gd name="connsiteX12" fmla="*/ 3647661 w 3647661"/>
              <a:gd name="connsiteY12" fmla="*/ 3580587 h 4436126"/>
              <a:gd name="connsiteX13" fmla="*/ 3647661 w 3647661"/>
              <a:gd name="connsiteY13" fmla="*/ 4436126 h 4436126"/>
              <a:gd name="connsiteX14" fmla="*/ 3039718 w 3647661"/>
              <a:gd name="connsiteY14" fmla="*/ 4436126 h 4436126"/>
              <a:gd name="connsiteX15" fmla="*/ 2431774 w 3647661"/>
              <a:gd name="connsiteY15" fmla="*/ 4436126 h 4436126"/>
              <a:gd name="connsiteX16" fmla="*/ 1823831 w 3647661"/>
              <a:gd name="connsiteY16" fmla="*/ 4436126 h 4436126"/>
              <a:gd name="connsiteX17" fmla="*/ 1288840 w 3647661"/>
              <a:gd name="connsiteY17" fmla="*/ 4436126 h 4436126"/>
              <a:gd name="connsiteX18" fmla="*/ 607943 w 3647661"/>
              <a:gd name="connsiteY18" fmla="*/ 4436126 h 4436126"/>
              <a:gd name="connsiteX19" fmla="*/ 0 w 3647661"/>
              <a:gd name="connsiteY19" fmla="*/ 4436126 h 4436126"/>
              <a:gd name="connsiteX20" fmla="*/ 0 w 3647661"/>
              <a:gd name="connsiteY20" fmla="*/ 3758032 h 4436126"/>
              <a:gd name="connsiteX21" fmla="*/ 0 w 3647661"/>
              <a:gd name="connsiteY21" fmla="*/ 3035578 h 4436126"/>
              <a:gd name="connsiteX22" fmla="*/ 0 w 3647661"/>
              <a:gd name="connsiteY22" fmla="*/ 2401845 h 4436126"/>
              <a:gd name="connsiteX23" fmla="*/ 0 w 3647661"/>
              <a:gd name="connsiteY23" fmla="*/ 1768113 h 4436126"/>
              <a:gd name="connsiteX24" fmla="*/ 0 w 3647661"/>
              <a:gd name="connsiteY24" fmla="*/ 1178742 h 4436126"/>
              <a:gd name="connsiteX25" fmla="*/ 0 w 3647661"/>
              <a:gd name="connsiteY25" fmla="*/ 589371 h 4436126"/>
              <a:gd name="connsiteX26" fmla="*/ 0 w 3647661"/>
              <a:gd name="connsiteY26" fmla="*/ 0 h 4436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647661" h="4436126" fill="none" extrusionOk="0">
                <a:moveTo>
                  <a:pt x="0" y="0"/>
                </a:moveTo>
                <a:cubicBezTo>
                  <a:pt x="116158" y="-16963"/>
                  <a:pt x="364681" y="-4006"/>
                  <a:pt x="498514" y="0"/>
                </a:cubicBezTo>
                <a:cubicBezTo>
                  <a:pt x="632347" y="4006"/>
                  <a:pt x="950865" y="15164"/>
                  <a:pt x="1069981" y="0"/>
                </a:cubicBezTo>
                <a:cubicBezTo>
                  <a:pt x="1189097" y="-15164"/>
                  <a:pt x="1556518" y="-23132"/>
                  <a:pt x="1714401" y="0"/>
                </a:cubicBezTo>
                <a:cubicBezTo>
                  <a:pt x="1872284" y="23132"/>
                  <a:pt x="2015985" y="9364"/>
                  <a:pt x="2285868" y="0"/>
                </a:cubicBezTo>
                <a:cubicBezTo>
                  <a:pt x="2555751" y="-9364"/>
                  <a:pt x="2555148" y="14141"/>
                  <a:pt x="2784381" y="0"/>
                </a:cubicBezTo>
                <a:cubicBezTo>
                  <a:pt x="3013614" y="-14141"/>
                  <a:pt x="3216105" y="-3763"/>
                  <a:pt x="3647661" y="0"/>
                </a:cubicBezTo>
                <a:cubicBezTo>
                  <a:pt x="3623206" y="221859"/>
                  <a:pt x="3622213" y="458853"/>
                  <a:pt x="3647661" y="633732"/>
                </a:cubicBezTo>
                <a:cubicBezTo>
                  <a:pt x="3673109" y="808611"/>
                  <a:pt x="3674779" y="1138417"/>
                  <a:pt x="3647661" y="1267465"/>
                </a:cubicBezTo>
                <a:cubicBezTo>
                  <a:pt x="3620543" y="1396513"/>
                  <a:pt x="3664792" y="1625185"/>
                  <a:pt x="3647661" y="1768113"/>
                </a:cubicBezTo>
                <a:cubicBezTo>
                  <a:pt x="3630530" y="1911041"/>
                  <a:pt x="3671056" y="2135008"/>
                  <a:pt x="3647661" y="2446207"/>
                </a:cubicBezTo>
                <a:cubicBezTo>
                  <a:pt x="3624266" y="2757406"/>
                  <a:pt x="3642702" y="2713342"/>
                  <a:pt x="3647661" y="2946855"/>
                </a:cubicBezTo>
                <a:cubicBezTo>
                  <a:pt x="3652620" y="3180368"/>
                  <a:pt x="3664319" y="3290221"/>
                  <a:pt x="3647661" y="3580587"/>
                </a:cubicBezTo>
                <a:cubicBezTo>
                  <a:pt x="3631003" y="3870953"/>
                  <a:pt x="3617531" y="4259425"/>
                  <a:pt x="3647661" y="4436126"/>
                </a:cubicBezTo>
                <a:cubicBezTo>
                  <a:pt x="3523929" y="4410412"/>
                  <a:pt x="3241413" y="4436068"/>
                  <a:pt x="3039718" y="4436126"/>
                </a:cubicBezTo>
                <a:cubicBezTo>
                  <a:pt x="2838023" y="4436184"/>
                  <a:pt x="2630387" y="4431142"/>
                  <a:pt x="2431774" y="4436126"/>
                </a:cubicBezTo>
                <a:cubicBezTo>
                  <a:pt x="2233161" y="4441110"/>
                  <a:pt x="2003296" y="4449826"/>
                  <a:pt x="1823831" y="4436126"/>
                </a:cubicBezTo>
                <a:cubicBezTo>
                  <a:pt x="1644366" y="4422426"/>
                  <a:pt x="1399453" y="4442442"/>
                  <a:pt x="1288840" y="4436126"/>
                </a:cubicBezTo>
                <a:cubicBezTo>
                  <a:pt x="1178227" y="4429810"/>
                  <a:pt x="793482" y="4411099"/>
                  <a:pt x="607943" y="4436126"/>
                </a:cubicBezTo>
                <a:cubicBezTo>
                  <a:pt x="422404" y="4461153"/>
                  <a:pt x="158703" y="4453091"/>
                  <a:pt x="0" y="4436126"/>
                </a:cubicBezTo>
                <a:cubicBezTo>
                  <a:pt x="8129" y="4099466"/>
                  <a:pt x="23502" y="4014012"/>
                  <a:pt x="0" y="3758032"/>
                </a:cubicBezTo>
                <a:cubicBezTo>
                  <a:pt x="-23502" y="3502052"/>
                  <a:pt x="8018" y="3295661"/>
                  <a:pt x="0" y="3035578"/>
                </a:cubicBezTo>
                <a:cubicBezTo>
                  <a:pt x="-8018" y="2775495"/>
                  <a:pt x="-8720" y="2595880"/>
                  <a:pt x="0" y="2401845"/>
                </a:cubicBezTo>
                <a:cubicBezTo>
                  <a:pt x="8720" y="2207810"/>
                  <a:pt x="9279" y="1982551"/>
                  <a:pt x="0" y="1768113"/>
                </a:cubicBezTo>
                <a:cubicBezTo>
                  <a:pt x="-9279" y="1553675"/>
                  <a:pt x="7090" y="1354447"/>
                  <a:pt x="0" y="1178742"/>
                </a:cubicBezTo>
                <a:cubicBezTo>
                  <a:pt x="-7090" y="1003037"/>
                  <a:pt x="-23786" y="768334"/>
                  <a:pt x="0" y="589371"/>
                </a:cubicBezTo>
                <a:cubicBezTo>
                  <a:pt x="23786" y="410408"/>
                  <a:pt x="-16955" y="242082"/>
                  <a:pt x="0" y="0"/>
                </a:cubicBezTo>
                <a:close/>
              </a:path>
              <a:path w="3647661" h="4436126" stroke="0" extrusionOk="0">
                <a:moveTo>
                  <a:pt x="0" y="0"/>
                </a:moveTo>
                <a:cubicBezTo>
                  <a:pt x="171149" y="-7244"/>
                  <a:pt x="374684" y="2591"/>
                  <a:pt x="534990" y="0"/>
                </a:cubicBezTo>
                <a:cubicBezTo>
                  <a:pt x="695296" y="-2591"/>
                  <a:pt x="907320" y="7483"/>
                  <a:pt x="1069981" y="0"/>
                </a:cubicBezTo>
                <a:cubicBezTo>
                  <a:pt x="1232642" y="-7483"/>
                  <a:pt x="1543604" y="-26203"/>
                  <a:pt x="1677924" y="0"/>
                </a:cubicBezTo>
                <a:cubicBezTo>
                  <a:pt x="1812244" y="26203"/>
                  <a:pt x="2140632" y="31361"/>
                  <a:pt x="2322344" y="0"/>
                </a:cubicBezTo>
                <a:cubicBezTo>
                  <a:pt x="2504056" y="-31361"/>
                  <a:pt x="2658834" y="3381"/>
                  <a:pt x="2893811" y="0"/>
                </a:cubicBezTo>
                <a:cubicBezTo>
                  <a:pt x="3128788" y="-3381"/>
                  <a:pt x="3338741" y="-10376"/>
                  <a:pt x="3647661" y="0"/>
                </a:cubicBezTo>
                <a:cubicBezTo>
                  <a:pt x="3628986" y="244498"/>
                  <a:pt x="3624774" y="362520"/>
                  <a:pt x="3647661" y="545010"/>
                </a:cubicBezTo>
                <a:cubicBezTo>
                  <a:pt x="3670549" y="727500"/>
                  <a:pt x="3619543" y="968439"/>
                  <a:pt x="3647661" y="1134381"/>
                </a:cubicBezTo>
                <a:cubicBezTo>
                  <a:pt x="3675779" y="1300323"/>
                  <a:pt x="3670065" y="1646297"/>
                  <a:pt x="3647661" y="1856836"/>
                </a:cubicBezTo>
                <a:cubicBezTo>
                  <a:pt x="3625257" y="2067375"/>
                  <a:pt x="3632904" y="2315399"/>
                  <a:pt x="3647661" y="2490568"/>
                </a:cubicBezTo>
                <a:cubicBezTo>
                  <a:pt x="3662418" y="2665737"/>
                  <a:pt x="3616073" y="2880164"/>
                  <a:pt x="3647661" y="3124300"/>
                </a:cubicBezTo>
                <a:cubicBezTo>
                  <a:pt x="3679249" y="3368436"/>
                  <a:pt x="3677361" y="3519722"/>
                  <a:pt x="3647661" y="3758032"/>
                </a:cubicBezTo>
                <a:cubicBezTo>
                  <a:pt x="3617961" y="3996342"/>
                  <a:pt x="3615180" y="4147465"/>
                  <a:pt x="3647661" y="4436126"/>
                </a:cubicBezTo>
                <a:cubicBezTo>
                  <a:pt x="3506685" y="4421969"/>
                  <a:pt x="3266652" y="4433618"/>
                  <a:pt x="3149147" y="4436126"/>
                </a:cubicBezTo>
                <a:cubicBezTo>
                  <a:pt x="3031642" y="4438634"/>
                  <a:pt x="2832267" y="4432536"/>
                  <a:pt x="2650634" y="4436126"/>
                </a:cubicBezTo>
                <a:cubicBezTo>
                  <a:pt x="2469001" y="4439716"/>
                  <a:pt x="2324677" y="4416284"/>
                  <a:pt x="2042690" y="4436126"/>
                </a:cubicBezTo>
                <a:cubicBezTo>
                  <a:pt x="1760703" y="4455968"/>
                  <a:pt x="1686949" y="4416099"/>
                  <a:pt x="1398270" y="4436126"/>
                </a:cubicBezTo>
                <a:cubicBezTo>
                  <a:pt x="1109591" y="4456153"/>
                  <a:pt x="1071585" y="4455485"/>
                  <a:pt x="899756" y="4436126"/>
                </a:cubicBezTo>
                <a:cubicBezTo>
                  <a:pt x="727927" y="4416767"/>
                  <a:pt x="344407" y="4430463"/>
                  <a:pt x="0" y="4436126"/>
                </a:cubicBezTo>
                <a:cubicBezTo>
                  <a:pt x="5440" y="4303018"/>
                  <a:pt x="91" y="4161914"/>
                  <a:pt x="0" y="3891116"/>
                </a:cubicBezTo>
                <a:cubicBezTo>
                  <a:pt x="-91" y="3620318"/>
                  <a:pt x="-11601" y="3462294"/>
                  <a:pt x="0" y="3301745"/>
                </a:cubicBezTo>
                <a:cubicBezTo>
                  <a:pt x="11601" y="3141196"/>
                  <a:pt x="22776" y="2916996"/>
                  <a:pt x="0" y="2756735"/>
                </a:cubicBezTo>
                <a:cubicBezTo>
                  <a:pt x="-22776" y="2596474"/>
                  <a:pt x="5257" y="2440491"/>
                  <a:pt x="0" y="2256087"/>
                </a:cubicBezTo>
                <a:cubicBezTo>
                  <a:pt x="-5257" y="2071683"/>
                  <a:pt x="20189" y="1902567"/>
                  <a:pt x="0" y="1666716"/>
                </a:cubicBezTo>
                <a:cubicBezTo>
                  <a:pt x="-20189" y="1430865"/>
                  <a:pt x="-21241" y="1161108"/>
                  <a:pt x="0" y="988622"/>
                </a:cubicBezTo>
                <a:cubicBezTo>
                  <a:pt x="21241" y="816136"/>
                  <a:pt x="17108" y="406740"/>
                  <a:pt x="0" y="0"/>
                </a:cubicBezTo>
                <a:close/>
              </a:path>
            </a:pathLst>
          </a:custGeom>
          <a:solidFill>
            <a:schemeClr val="accent2"/>
          </a:solidFill>
          <a:ln w="57150">
            <a:solidFill>
              <a:schemeClr val="accent2"/>
            </a:solidFill>
            <a:extLst>
              <a:ext uri="{C807C97D-BFC1-408E-A445-0C87EB9F89A2}">
                <ask:lineSketchStyleProps xmlns:ask="http://schemas.microsoft.com/office/drawing/2018/sketchyshapes" sd="68728339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2A39B854-4B6C-4F7F-A602-6F97770CED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5439978"/>
            <a:ext cx="6281928" cy="18288"/>
          </a:xfrm>
          <a:custGeom>
            <a:avLst/>
            <a:gdLst>
              <a:gd name="connsiteX0" fmla="*/ 0 w 6281928"/>
              <a:gd name="connsiteY0" fmla="*/ 0 h 18288"/>
              <a:gd name="connsiteX1" fmla="*/ 572353 w 6281928"/>
              <a:gd name="connsiteY1" fmla="*/ 0 h 18288"/>
              <a:gd name="connsiteX2" fmla="*/ 1207526 w 6281928"/>
              <a:gd name="connsiteY2" fmla="*/ 0 h 18288"/>
              <a:gd name="connsiteX3" fmla="*/ 1779880 w 6281928"/>
              <a:gd name="connsiteY3" fmla="*/ 0 h 18288"/>
              <a:gd name="connsiteX4" fmla="*/ 2540691 w 6281928"/>
              <a:gd name="connsiteY4" fmla="*/ 0 h 18288"/>
              <a:gd name="connsiteX5" fmla="*/ 3238683 w 6281928"/>
              <a:gd name="connsiteY5" fmla="*/ 0 h 18288"/>
              <a:gd name="connsiteX6" fmla="*/ 3936675 w 6281928"/>
              <a:gd name="connsiteY6" fmla="*/ 0 h 18288"/>
              <a:gd name="connsiteX7" fmla="*/ 4760305 w 6281928"/>
              <a:gd name="connsiteY7" fmla="*/ 0 h 18288"/>
              <a:gd name="connsiteX8" fmla="*/ 5521117 w 6281928"/>
              <a:gd name="connsiteY8" fmla="*/ 0 h 18288"/>
              <a:gd name="connsiteX9" fmla="*/ 6281928 w 6281928"/>
              <a:gd name="connsiteY9" fmla="*/ 0 h 18288"/>
              <a:gd name="connsiteX10" fmla="*/ 6281928 w 6281928"/>
              <a:gd name="connsiteY10" fmla="*/ 18288 h 18288"/>
              <a:gd name="connsiteX11" fmla="*/ 5772394 w 6281928"/>
              <a:gd name="connsiteY11" fmla="*/ 18288 h 18288"/>
              <a:gd name="connsiteX12" fmla="*/ 5200040 w 6281928"/>
              <a:gd name="connsiteY12" fmla="*/ 18288 h 18288"/>
              <a:gd name="connsiteX13" fmla="*/ 4439229 w 6281928"/>
              <a:gd name="connsiteY13" fmla="*/ 18288 h 18288"/>
              <a:gd name="connsiteX14" fmla="*/ 3615599 w 6281928"/>
              <a:gd name="connsiteY14" fmla="*/ 18288 h 18288"/>
              <a:gd name="connsiteX15" fmla="*/ 2980426 w 6281928"/>
              <a:gd name="connsiteY15" fmla="*/ 18288 h 18288"/>
              <a:gd name="connsiteX16" fmla="*/ 2156795 w 6281928"/>
              <a:gd name="connsiteY16" fmla="*/ 18288 h 18288"/>
              <a:gd name="connsiteX17" fmla="*/ 1584442 w 6281928"/>
              <a:gd name="connsiteY17" fmla="*/ 18288 h 18288"/>
              <a:gd name="connsiteX18" fmla="*/ 1074908 w 6281928"/>
              <a:gd name="connsiteY18" fmla="*/ 18288 h 18288"/>
              <a:gd name="connsiteX19" fmla="*/ 0 w 6281928"/>
              <a:gd name="connsiteY19" fmla="*/ 18288 h 18288"/>
              <a:gd name="connsiteX20" fmla="*/ 0 w 6281928"/>
              <a:gd name="connsiteY2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281928" h="18288" fill="none" extrusionOk="0">
                <a:moveTo>
                  <a:pt x="0" y="0"/>
                </a:moveTo>
                <a:cubicBezTo>
                  <a:pt x="205960" y="24870"/>
                  <a:pt x="343550" y="5918"/>
                  <a:pt x="572353" y="0"/>
                </a:cubicBezTo>
                <a:cubicBezTo>
                  <a:pt x="801156" y="-5918"/>
                  <a:pt x="1015649" y="-11381"/>
                  <a:pt x="1207526" y="0"/>
                </a:cubicBezTo>
                <a:cubicBezTo>
                  <a:pt x="1399403" y="11381"/>
                  <a:pt x="1549725" y="7866"/>
                  <a:pt x="1779880" y="0"/>
                </a:cubicBezTo>
                <a:cubicBezTo>
                  <a:pt x="2010035" y="-7866"/>
                  <a:pt x="2190674" y="12826"/>
                  <a:pt x="2540691" y="0"/>
                </a:cubicBezTo>
                <a:cubicBezTo>
                  <a:pt x="2890708" y="-12826"/>
                  <a:pt x="3025718" y="-18534"/>
                  <a:pt x="3238683" y="0"/>
                </a:cubicBezTo>
                <a:cubicBezTo>
                  <a:pt x="3451648" y="18534"/>
                  <a:pt x="3603947" y="14884"/>
                  <a:pt x="3936675" y="0"/>
                </a:cubicBezTo>
                <a:cubicBezTo>
                  <a:pt x="4269403" y="-14884"/>
                  <a:pt x="4480718" y="-24607"/>
                  <a:pt x="4760305" y="0"/>
                </a:cubicBezTo>
                <a:cubicBezTo>
                  <a:pt x="5039892" y="24607"/>
                  <a:pt x="5359549" y="-31311"/>
                  <a:pt x="5521117" y="0"/>
                </a:cubicBezTo>
                <a:cubicBezTo>
                  <a:pt x="5682685" y="31311"/>
                  <a:pt x="5986067" y="-12593"/>
                  <a:pt x="6281928" y="0"/>
                </a:cubicBezTo>
                <a:cubicBezTo>
                  <a:pt x="6282307" y="7355"/>
                  <a:pt x="6282212" y="10249"/>
                  <a:pt x="6281928" y="18288"/>
                </a:cubicBezTo>
                <a:cubicBezTo>
                  <a:pt x="6078981" y="8428"/>
                  <a:pt x="5961061" y="2290"/>
                  <a:pt x="5772394" y="18288"/>
                </a:cubicBezTo>
                <a:cubicBezTo>
                  <a:pt x="5583727" y="34286"/>
                  <a:pt x="5329968" y="24208"/>
                  <a:pt x="5200040" y="18288"/>
                </a:cubicBezTo>
                <a:cubicBezTo>
                  <a:pt x="5070112" y="12368"/>
                  <a:pt x="4793288" y="21070"/>
                  <a:pt x="4439229" y="18288"/>
                </a:cubicBezTo>
                <a:cubicBezTo>
                  <a:pt x="4085170" y="15506"/>
                  <a:pt x="3813765" y="-16466"/>
                  <a:pt x="3615599" y="18288"/>
                </a:cubicBezTo>
                <a:cubicBezTo>
                  <a:pt x="3417433" y="53042"/>
                  <a:pt x="3133643" y="20727"/>
                  <a:pt x="2980426" y="18288"/>
                </a:cubicBezTo>
                <a:cubicBezTo>
                  <a:pt x="2827209" y="15849"/>
                  <a:pt x="2380685" y="51850"/>
                  <a:pt x="2156795" y="18288"/>
                </a:cubicBezTo>
                <a:cubicBezTo>
                  <a:pt x="1932905" y="-15274"/>
                  <a:pt x="1716744" y="-1398"/>
                  <a:pt x="1584442" y="18288"/>
                </a:cubicBezTo>
                <a:cubicBezTo>
                  <a:pt x="1452140" y="37974"/>
                  <a:pt x="1280887" y="12750"/>
                  <a:pt x="1074908" y="18288"/>
                </a:cubicBezTo>
                <a:cubicBezTo>
                  <a:pt x="868929" y="23826"/>
                  <a:pt x="318124" y="-17878"/>
                  <a:pt x="0" y="18288"/>
                </a:cubicBezTo>
                <a:cubicBezTo>
                  <a:pt x="-384" y="12702"/>
                  <a:pt x="-513" y="4636"/>
                  <a:pt x="0" y="0"/>
                </a:cubicBezTo>
                <a:close/>
              </a:path>
              <a:path w="6281928" h="18288" stroke="0" extrusionOk="0">
                <a:moveTo>
                  <a:pt x="0" y="0"/>
                </a:moveTo>
                <a:cubicBezTo>
                  <a:pt x="135290" y="27650"/>
                  <a:pt x="488372" y="4391"/>
                  <a:pt x="635173" y="0"/>
                </a:cubicBezTo>
                <a:cubicBezTo>
                  <a:pt x="781974" y="-4391"/>
                  <a:pt x="992816" y="14310"/>
                  <a:pt x="1144707" y="0"/>
                </a:cubicBezTo>
                <a:cubicBezTo>
                  <a:pt x="1296598" y="-14310"/>
                  <a:pt x="1796462" y="-1258"/>
                  <a:pt x="1968337" y="0"/>
                </a:cubicBezTo>
                <a:cubicBezTo>
                  <a:pt x="2140212" y="1258"/>
                  <a:pt x="2343376" y="-12852"/>
                  <a:pt x="2603510" y="0"/>
                </a:cubicBezTo>
                <a:cubicBezTo>
                  <a:pt x="2863644" y="12852"/>
                  <a:pt x="2935073" y="-10591"/>
                  <a:pt x="3238683" y="0"/>
                </a:cubicBezTo>
                <a:cubicBezTo>
                  <a:pt x="3542293" y="10591"/>
                  <a:pt x="3731676" y="3538"/>
                  <a:pt x="4062313" y="0"/>
                </a:cubicBezTo>
                <a:cubicBezTo>
                  <a:pt x="4392950" y="-3538"/>
                  <a:pt x="4440715" y="28126"/>
                  <a:pt x="4634667" y="0"/>
                </a:cubicBezTo>
                <a:cubicBezTo>
                  <a:pt x="4828619" y="-28126"/>
                  <a:pt x="5052661" y="8974"/>
                  <a:pt x="5458297" y="0"/>
                </a:cubicBezTo>
                <a:cubicBezTo>
                  <a:pt x="5863933" y="-8974"/>
                  <a:pt x="5906900" y="-24516"/>
                  <a:pt x="6281928" y="0"/>
                </a:cubicBezTo>
                <a:cubicBezTo>
                  <a:pt x="6282268" y="5688"/>
                  <a:pt x="6281759" y="13142"/>
                  <a:pt x="6281928" y="18288"/>
                </a:cubicBezTo>
                <a:cubicBezTo>
                  <a:pt x="6036108" y="15339"/>
                  <a:pt x="5743611" y="10415"/>
                  <a:pt x="5583936" y="18288"/>
                </a:cubicBezTo>
                <a:cubicBezTo>
                  <a:pt x="5424261" y="26161"/>
                  <a:pt x="5250533" y="-179"/>
                  <a:pt x="4948763" y="18288"/>
                </a:cubicBezTo>
                <a:cubicBezTo>
                  <a:pt x="4646993" y="36755"/>
                  <a:pt x="4354673" y="7565"/>
                  <a:pt x="4125133" y="18288"/>
                </a:cubicBezTo>
                <a:cubicBezTo>
                  <a:pt x="3895593" y="29012"/>
                  <a:pt x="3570246" y="29209"/>
                  <a:pt x="3301502" y="18288"/>
                </a:cubicBezTo>
                <a:cubicBezTo>
                  <a:pt x="3032758" y="7367"/>
                  <a:pt x="2955340" y="11905"/>
                  <a:pt x="2729149" y="18288"/>
                </a:cubicBezTo>
                <a:cubicBezTo>
                  <a:pt x="2502958" y="24671"/>
                  <a:pt x="2269423" y="3142"/>
                  <a:pt x="2031157" y="18288"/>
                </a:cubicBezTo>
                <a:cubicBezTo>
                  <a:pt x="1792891" y="33434"/>
                  <a:pt x="1484731" y="22122"/>
                  <a:pt x="1207526" y="18288"/>
                </a:cubicBezTo>
                <a:cubicBezTo>
                  <a:pt x="930321" y="14454"/>
                  <a:pt x="560231" y="-33402"/>
                  <a:pt x="0" y="18288"/>
                </a:cubicBezTo>
                <a:cubicBezTo>
                  <a:pt x="-478" y="10520"/>
                  <a:pt x="210" y="5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6283242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6E4B93-8700-7EF3-7EF3-4118234F5247}"/>
              </a:ext>
            </a:extLst>
          </p:cNvPr>
          <p:cNvSpPr>
            <a:spLocks noGrp="1"/>
          </p:cNvSpPr>
          <p:nvPr>
            <p:ph type="title"/>
          </p:nvPr>
        </p:nvSpPr>
        <p:spPr>
          <a:xfrm>
            <a:off x="841248" y="548640"/>
            <a:ext cx="3600860" cy="5431536"/>
          </a:xfrm>
        </p:spPr>
        <p:txBody>
          <a:bodyPr>
            <a:normAutofit/>
          </a:bodyPr>
          <a:lstStyle/>
          <a:p>
            <a:r>
              <a:rPr lang="en-US" sz="4200" b="1"/>
              <a:t>CONVENTIONAL CONTENT ANALYSIS</a:t>
            </a:r>
            <a:br>
              <a:rPr lang="en-US" sz="4200" b="1"/>
            </a:br>
            <a:endParaRPr lang="en-GB" sz="4200"/>
          </a:p>
        </p:txBody>
      </p:sp>
      <p:sp>
        <p:nvSpPr>
          <p:cNvPr id="2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BF9ED239-056D-198D-97F9-0518F6BC0F86}"/>
              </a:ext>
            </a:extLst>
          </p:cNvPr>
          <p:cNvSpPr>
            <a:spLocks noGrp="1"/>
          </p:cNvSpPr>
          <p:nvPr>
            <p:ph idx="1"/>
          </p:nvPr>
        </p:nvSpPr>
        <p:spPr>
          <a:xfrm>
            <a:off x="5126418" y="552091"/>
            <a:ext cx="6224335" cy="5431536"/>
          </a:xfrm>
        </p:spPr>
        <p:txBody>
          <a:bodyPr anchor="ctr">
            <a:normAutofit/>
          </a:bodyPr>
          <a:lstStyle/>
          <a:p>
            <a:pPr marL="342900" indent="-228600">
              <a:spcBef>
                <a:spcPts val="0"/>
              </a:spcBef>
              <a:spcAft>
                <a:spcPts val="600"/>
              </a:spcAft>
              <a:buFont typeface="Arial" panose="020B0604020202020204" pitchFamily="34" charset="0"/>
              <a:buChar char="•"/>
            </a:pPr>
            <a:r>
              <a:rPr lang="en-US" sz="1900"/>
              <a:t>Conventional  content  analysis  is  generally  used  with  a  study  design whose aim is to describe a phenomenon.</a:t>
            </a:r>
          </a:p>
          <a:p>
            <a:pPr marL="342900" indent="-228600">
              <a:spcBef>
                <a:spcPts val="0"/>
              </a:spcBef>
              <a:spcAft>
                <a:spcPts val="600"/>
              </a:spcAft>
              <a:buFont typeface="Arial" panose="020B0604020202020204" pitchFamily="34" charset="0"/>
              <a:buChar char="•"/>
            </a:pPr>
            <a:r>
              <a:rPr lang="en-US" sz="1900"/>
              <a:t>This type of design is usually appropriate when existing theory or research literature on a phenomenon is limited. Researchers avoid using preconceived categories (Kondracki &amp; Wellman, 2002), instead allowing the categories and names for categories to flow from the data.</a:t>
            </a:r>
          </a:p>
          <a:p>
            <a:pPr marL="342900" indent="-228600">
              <a:spcBef>
                <a:spcPts val="0"/>
              </a:spcBef>
              <a:spcAft>
                <a:spcPts val="600"/>
              </a:spcAft>
              <a:buFont typeface="Arial" panose="020B0604020202020204" pitchFamily="34" charset="0"/>
              <a:buChar char="•"/>
            </a:pPr>
            <a:r>
              <a:rPr lang="en-US" sz="1900"/>
              <a:t>Researchers immerse themselves in the  data  to  allow  new  insights  to  emerge  (Kondracki  &amp;  Wellman,  2002)..</a:t>
            </a:r>
          </a:p>
          <a:p>
            <a:pPr marL="342900" indent="-228600">
              <a:spcBef>
                <a:spcPts val="0"/>
              </a:spcBef>
              <a:spcAft>
                <a:spcPts val="600"/>
              </a:spcAft>
              <a:buFont typeface="Arial" panose="020B0604020202020204" pitchFamily="34" charset="0"/>
              <a:buChar char="•"/>
            </a:pPr>
            <a:r>
              <a:rPr lang="en-US" sz="1900"/>
              <a:t>The  advantage  of  the  conventional  approach  to  content  analysis  is  gaining direct information from study without imposing preconceived categories.</a:t>
            </a:r>
          </a:p>
          <a:p>
            <a:pPr marL="342900" indent="-228600">
              <a:spcBef>
                <a:spcPts val="0"/>
              </a:spcBef>
              <a:spcAft>
                <a:spcPts val="600"/>
              </a:spcAft>
              <a:buFont typeface="Arial" panose="020B0604020202020204" pitchFamily="34" charset="0"/>
              <a:buChar char="•"/>
            </a:pPr>
            <a:r>
              <a:rPr lang="en-US" sz="1900"/>
              <a:t>One challenge of this type of analysis is failing to develop a complete understanding of the context, thus failing to identify key categories. This can result in findings that do not accurately represent the data.</a:t>
            </a:r>
          </a:p>
        </p:txBody>
      </p:sp>
    </p:spTree>
    <p:extLst>
      <p:ext uri="{BB962C8B-B14F-4D97-AF65-F5344CB8AC3E}">
        <p14:creationId xmlns:p14="http://schemas.microsoft.com/office/powerpoint/2010/main" val="71080859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DFF858-60B7-CF55-271F-013532F1C7B9}"/>
              </a:ext>
            </a:extLst>
          </p:cNvPr>
          <p:cNvSpPr>
            <a:spLocks noGrp="1"/>
          </p:cNvSpPr>
          <p:nvPr>
            <p:ph type="title"/>
          </p:nvPr>
        </p:nvSpPr>
        <p:spPr>
          <a:xfrm>
            <a:off x="841248" y="548640"/>
            <a:ext cx="3600860" cy="5431536"/>
          </a:xfrm>
        </p:spPr>
        <p:txBody>
          <a:bodyPr>
            <a:normAutofit/>
          </a:bodyPr>
          <a:lstStyle/>
          <a:p>
            <a:r>
              <a:rPr lang="en-GB" sz="5400"/>
              <a:t>DIRECT CONTENT ANALYSIS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FA6ABB-B9F1-5CA4-53FD-C9733CAA63B5}"/>
              </a:ext>
            </a:extLst>
          </p:cNvPr>
          <p:cNvSpPr>
            <a:spLocks noGrp="1"/>
          </p:cNvSpPr>
          <p:nvPr>
            <p:ph idx="1"/>
          </p:nvPr>
        </p:nvSpPr>
        <p:spPr>
          <a:xfrm>
            <a:off x="5126418" y="552091"/>
            <a:ext cx="6224335" cy="5431536"/>
          </a:xfrm>
        </p:spPr>
        <p:txBody>
          <a:bodyPr anchor="ctr">
            <a:normAutofit/>
          </a:bodyPr>
          <a:lstStyle/>
          <a:p>
            <a:r>
              <a:rPr lang="en-GB" sz="2200"/>
              <a:t>The goal of a directed approach to content analysis is to validate or extend conceptually a theoretical framework or theory. Existing theory or research can help focus the research question. It can provide predictions about the variables of interest or  about the relationships among variables, thus helping to determine the initial coding scheme or relationships between codes.</a:t>
            </a:r>
          </a:p>
          <a:p>
            <a:r>
              <a:rPr lang="en-GB" sz="2200"/>
              <a:t>Using existing theory or prior research, researchers begin by identifying key concepts or variables as initial  coding  categories  (Potter  &amp;  Levine- Donnerstein,  1999).  Operational definitions for each category are determined using the theory. </a:t>
            </a:r>
          </a:p>
          <a:p>
            <a:r>
              <a:rPr lang="en-GB" sz="2200"/>
              <a:t>The second strategy that can be used in directed content analysis is to begin coding immediately with the predetermined codes. </a:t>
            </a:r>
          </a:p>
          <a:p>
            <a:pPr marL="0" indent="0">
              <a:buNone/>
            </a:pPr>
            <a:endParaRPr lang="en-GB" sz="2200"/>
          </a:p>
        </p:txBody>
      </p:sp>
    </p:spTree>
    <p:extLst>
      <p:ext uri="{BB962C8B-B14F-4D97-AF65-F5344CB8AC3E}">
        <p14:creationId xmlns:p14="http://schemas.microsoft.com/office/powerpoint/2010/main" val="146598376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2A118B-983D-A214-2F38-5192A5A4D7E1}"/>
              </a:ext>
            </a:extLst>
          </p:cNvPr>
          <p:cNvSpPr>
            <a:spLocks noGrp="1"/>
          </p:cNvSpPr>
          <p:nvPr>
            <p:ph type="title"/>
          </p:nvPr>
        </p:nvSpPr>
        <p:spPr>
          <a:xfrm>
            <a:off x="841248" y="548640"/>
            <a:ext cx="3600860" cy="5431536"/>
          </a:xfrm>
        </p:spPr>
        <p:txBody>
          <a:bodyPr>
            <a:normAutofit/>
          </a:bodyPr>
          <a:lstStyle/>
          <a:p>
            <a:r>
              <a:rPr lang="en-GB" sz="5000"/>
              <a:t>SUMMATIVE CONTENT ANALYSIS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76812F-9FE0-7D99-FB16-E08A26305D4A}"/>
              </a:ext>
            </a:extLst>
          </p:cNvPr>
          <p:cNvSpPr>
            <a:spLocks noGrp="1"/>
          </p:cNvSpPr>
          <p:nvPr>
            <p:ph idx="1"/>
          </p:nvPr>
        </p:nvSpPr>
        <p:spPr>
          <a:xfrm>
            <a:off x="5126418" y="552091"/>
            <a:ext cx="6224335" cy="5431536"/>
          </a:xfrm>
        </p:spPr>
        <p:txBody>
          <a:bodyPr anchor="ctr">
            <a:normAutofit/>
          </a:bodyPr>
          <a:lstStyle/>
          <a:p>
            <a:r>
              <a:rPr lang="en-GB" sz="2200"/>
              <a:t>A study using a summative approach to qualitative content analysis starts with identifying and quantifying certain words or content in text with the purpose of understanding the contextual use of the words or content.</a:t>
            </a:r>
          </a:p>
          <a:p>
            <a:r>
              <a:rPr lang="en-GB" sz="2200"/>
              <a:t>A summative  approach to qualitative content analysis goes beyond mere word counts to include latent content analysis. Latent content analysis refers to the process of interpretation of content (Holsti, 1969).</a:t>
            </a:r>
          </a:p>
          <a:p>
            <a:r>
              <a:rPr lang="en-GB" sz="2200"/>
              <a:t> In this analysis, the focus is on discovering underlying meanings of the words or the content (Babbie, 1992;). Researchers report using content analysis from this approach in studies that analyze manuscript types in a particular journal or specific content in textbooks.</a:t>
            </a:r>
          </a:p>
          <a:p>
            <a:pPr marL="0" indent="0">
              <a:buNone/>
            </a:pPr>
            <a:endParaRPr lang="en-GB" sz="2200"/>
          </a:p>
        </p:txBody>
      </p:sp>
    </p:spTree>
    <p:extLst>
      <p:ext uri="{BB962C8B-B14F-4D97-AF65-F5344CB8AC3E}">
        <p14:creationId xmlns:p14="http://schemas.microsoft.com/office/powerpoint/2010/main" val="53364087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1972" y="283335"/>
            <a:ext cx="11101589" cy="6375042"/>
          </a:xfrm>
          <a:prstGeom prst="rect">
            <a:avLst/>
          </a:prstGeom>
        </p:spPr>
      </p:pic>
    </p:spTree>
    <p:extLst>
      <p:ext uri="{BB962C8B-B14F-4D97-AF65-F5344CB8AC3E}">
        <p14:creationId xmlns:p14="http://schemas.microsoft.com/office/powerpoint/2010/main" val="372588207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15568" y="548640"/>
            <a:ext cx="10168128" cy="1179576"/>
          </a:xfrm>
        </p:spPr>
        <p:txBody>
          <a:bodyPr>
            <a:normAutofit/>
          </a:bodyPr>
          <a:lstStyle/>
          <a:p>
            <a:r>
              <a:rPr lang="en-US" sz="4000"/>
              <a:t>Methodology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1115568" y="2481943"/>
            <a:ext cx="10168128" cy="3695020"/>
          </a:xfrm>
        </p:spPr>
        <p:txBody>
          <a:bodyPr>
            <a:normAutofit/>
          </a:bodyPr>
          <a:lstStyle/>
          <a:p>
            <a:r>
              <a:rPr lang="en-US" sz="2000" dirty="0"/>
              <a:t>All approaches to qualitative content analysis require a similar analytical process of seven classic steps, including </a:t>
            </a:r>
          </a:p>
          <a:p>
            <a:pPr marL="457200" indent="-457200">
              <a:buFont typeface="+mj-lt"/>
              <a:buAutoNum type="arabicPeriod"/>
            </a:pPr>
            <a:r>
              <a:rPr lang="en-US" sz="2000" dirty="0"/>
              <a:t>formulating the research questions to be answered </a:t>
            </a:r>
          </a:p>
          <a:p>
            <a:pPr marL="457200" indent="-457200">
              <a:buFont typeface="+mj-lt"/>
              <a:buAutoNum type="arabicPeriod"/>
            </a:pPr>
            <a:r>
              <a:rPr lang="en-US" sz="2000" dirty="0"/>
              <a:t>selecting the sample to be analyzed</a:t>
            </a:r>
          </a:p>
          <a:p>
            <a:pPr marL="457200" indent="-457200">
              <a:buFont typeface="+mj-lt"/>
              <a:buAutoNum type="arabicPeriod"/>
            </a:pPr>
            <a:r>
              <a:rPr lang="en-US" sz="2000" dirty="0"/>
              <a:t>defining the categories to be applied</a:t>
            </a:r>
          </a:p>
          <a:p>
            <a:pPr marL="457200" indent="-457200">
              <a:buFont typeface="+mj-lt"/>
              <a:buAutoNum type="arabicPeriod"/>
            </a:pPr>
            <a:r>
              <a:rPr lang="en-US" sz="2000" dirty="0"/>
              <a:t>outlining the coding process and the coder training</a:t>
            </a:r>
          </a:p>
          <a:p>
            <a:pPr marL="457200" indent="-457200">
              <a:buFont typeface="+mj-lt"/>
              <a:buAutoNum type="arabicPeriod"/>
            </a:pPr>
            <a:r>
              <a:rPr lang="en-US" sz="2000" dirty="0"/>
              <a:t>implementing the coding process</a:t>
            </a:r>
          </a:p>
          <a:p>
            <a:pPr marL="457200" indent="-457200">
              <a:buFont typeface="+mj-lt"/>
              <a:buAutoNum type="arabicPeriod"/>
            </a:pPr>
            <a:r>
              <a:rPr lang="en-US" sz="2000" dirty="0"/>
              <a:t>determining  trustworthiness,</a:t>
            </a:r>
          </a:p>
          <a:p>
            <a:pPr marL="457200" indent="-457200">
              <a:buFont typeface="+mj-lt"/>
              <a:buAutoNum type="arabicPeriod"/>
            </a:pPr>
            <a:r>
              <a:rPr lang="en-US" sz="2000" dirty="0"/>
              <a:t>and  analyzing  the  results  of  the  coding  process  (Kaid,1989).</a:t>
            </a:r>
          </a:p>
        </p:txBody>
      </p:sp>
    </p:spTree>
    <p:extLst>
      <p:ext uri="{BB962C8B-B14F-4D97-AF65-F5344CB8AC3E}">
        <p14:creationId xmlns:p14="http://schemas.microsoft.com/office/powerpoint/2010/main" val="338024771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US" sz="5400" dirty="0"/>
              <a:t>Reliability – quality of your methods </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idx="1"/>
          </p:nvPr>
        </p:nvSpPr>
        <p:spPr>
          <a:xfrm>
            <a:off x="838200" y="1929384"/>
            <a:ext cx="10515600" cy="4251960"/>
          </a:xfrm>
        </p:spPr>
        <p:txBody>
          <a:bodyPr>
            <a:normAutofit/>
          </a:bodyPr>
          <a:lstStyle/>
          <a:p>
            <a:pPr>
              <a:buFont typeface="Arial" panose="020B0604020202020204" pitchFamily="34" charset="0"/>
              <a:buChar char="•"/>
            </a:pPr>
            <a:r>
              <a:rPr lang="en-US" sz="2200" dirty="0"/>
              <a:t>Reliability here refers to replicability or consistency in the coding or interpretation of content or portions of content. Reliability issues associated in content analysis are with the ambiguity of word meanings or coding rules.</a:t>
            </a:r>
          </a:p>
          <a:p>
            <a:pPr>
              <a:buFont typeface="Arial" panose="020B0604020202020204" pitchFamily="34" charset="0"/>
              <a:buChar char="•"/>
            </a:pPr>
            <a:r>
              <a:rPr lang="en-US" sz="2200" dirty="0"/>
              <a:t>Three types of reliability are relevant to content analysis which are:</a:t>
            </a:r>
          </a:p>
          <a:p>
            <a:pPr>
              <a:buFont typeface="Arial" panose="020B0604020202020204" pitchFamily="34" charset="0"/>
              <a:buChar char="•"/>
            </a:pPr>
            <a:r>
              <a:rPr lang="en-US" sz="2200" dirty="0"/>
              <a:t>Stability refers to the extent which content classification in invariant over time. Stability can be ascertained when the same content is coded more than once by the same coder.it is relatively weak form of reliability.</a:t>
            </a:r>
          </a:p>
          <a:p>
            <a:pPr>
              <a:buFont typeface="Arial" panose="020B0604020202020204" pitchFamily="34" charset="0"/>
              <a:buChar char="•"/>
            </a:pPr>
            <a:r>
              <a:rPr lang="en-US" sz="2200" dirty="0"/>
              <a:t>Reproducibility(inter-coder reliability) refers to the extent to which content classification produces the same results when the same text is coded by more than one coder. High reproducibility is the minimum standard of for content analysis.</a:t>
            </a:r>
          </a:p>
          <a:p>
            <a:pPr>
              <a:buFont typeface="Arial" panose="020B0604020202020204" pitchFamily="34" charset="0"/>
              <a:buChar char="•"/>
            </a:pPr>
            <a:r>
              <a:rPr lang="en-US" sz="2200" dirty="0"/>
              <a:t>Accuracy the strongest form of reliability refers to the extent to which the classification of text corresponds to a particular standard or norm.</a:t>
            </a:r>
          </a:p>
          <a:p>
            <a:pPr>
              <a:buFont typeface="Arial" panose="020B0604020202020204" pitchFamily="34" charset="0"/>
              <a:buChar char="•"/>
            </a:pPr>
            <a:endParaRPr lang="en-US" sz="2200" dirty="0"/>
          </a:p>
          <a:p>
            <a:pPr>
              <a:buFont typeface="Arial" panose="020B0604020202020204" pitchFamily="34" charset="0"/>
              <a:buChar char="•"/>
            </a:pPr>
            <a:endParaRPr lang="en-US" sz="2200" dirty="0"/>
          </a:p>
        </p:txBody>
      </p:sp>
    </p:spTree>
    <p:extLst>
      <p:ext uri="{BB962C8B-B14F-4D97-AF65-F5344CB8AC3E}">
        <p14:creationId xmlns:p14="http://schemas.microsoft.com/office/powerpoint/2010/main" val="282745598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15568" y="548640"/>
            <a:ext cx="10168128" cy="1179576"/>
          </a:xfrm>
        </p:spPr>
        <p:txBody>
          <a:bodyPr vert="horz" lIns="91440" tIns="45720" rIns="91440" bIns="45720" rtlCol="0" anchor="ctr">
            <a:normAutofit/>
          </a:bodyPr>
          <a:lstStyle/>
          <a:p>
            <a:r>
              <a:rPr lang="en-US" sz="4000" kern="1200" dirty="0">
                <a:solidFill>
                  <a:schemeClr val="tx1"/>
                </a:solidFill>
                <a:latin typeface="+mj-lt"/>
                <a:ea typeface="+mj-ea"/>
                <a:cs typeface="+mj-cs"/>
              </a:rPr>
              <a:t>Validity – quality of your data</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sz="half" idx="1"/>
          </p:nvPr>
        </p:nvSpPr>
        <p:spPr>
          <a:xfrm>
            <a:off x="1115568" y="2481943"/>
            <a:ext cx="10168128" cy="3695020"/>
          </a:xfrm>
        </p:spPr>
        <p:txBody>
          <a:bodyPr vert="horz" lIns="91440" tIns="45720" rIns="91440" bIns="45720" rtlCol="0">
            <a:normAutofit/>
          </a:bodyPr>
          <a:lstStyle/>
          <a:p>
            <a:endParaRPr lang="en-US" sz="2200" dirty="0"/>
          </a:p>
          <a:p>
            <a:r>
              <a:rPr lang="en-US" sz="2200" dirty="0"/>
              <a:t>Validity may be addressed in terms of correspondence and generalizability.</a:t>
            </a:r>
          </a:p>
          <a:p>
            <a:r>
              <a:rPr lang="en-US" sz="2200" b="1" dirty="0"/>
              <a:t>Correspondence </a:t>
            </a:r>
            <a:r>
              <a:rPr lang="en-US" sz="2200" dirty="0"/>
              <a:t>refers to agreement between two sets of measurement procedures for a particular construct or a concept.</a:t>
            </a:r>
          </a:p>
          <a:p>
            <a:r>
              <a:rPr lang="en-US" sz="2200" b="1" dirty="0"/>
              <a:t>Generalizability</a:t>
            </a:r>
            <a:r>
              <a:rPr lang="en-US" sz="2200" dirty="0"/>
              <a:t> refers to the extent to which the results are consistent with existing theory or predictive of associated events.</a:t>
            </a:r>
          </a:p>
        </p:txBody>
      </p:sp>
    </p:spTree>
    <p:extLst>
      <p:ext uri="{BB962C8B-B14F-4D97-AF65-F5344CB8AC3E}">
        <p14:creationId xmlns:p14="http://schemas.microsoft.com/office/powerpoint/2010/main" val="111639486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US" sz="5400"/>
              <a:t>Reliability </a:t>
            </a:r>
          </a:p>
        </p:txBody>
      </p:sp>
      <p:sp>
        <p:nvSpPr>
          <p:cNvPr id="2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idx="1"/>
          </p:nvPr>
        </p:nvSpPr>
        <p:spPr>
          <a:xfrm>
            <a:off x="838200" y="1929384"/>
            <a:ext cx="10515600" cy="4251960"/>
          </a:xfrm>
        </p:spPr>
        <p:txBody>
          <a:bodyPr>
            <a:normAutofit/>
          </a:bodyPr>
          <a:lstStyle/>
          <a:p>
            <a:pPr>
              <a:buFont typeface="Arial" panose="020B0604020202020204" pitchFamily="34" charset="0"/>
              <a:buChar char="•"/>
            </a:pPr>
            <a:r>
              <a:rPr lang="en-US" sz="2200"/>
              <a:t>Reliability here refers to replicability or consistency in the coding or interpretation of content or portions of content. Reliability issues associated in content analysis are with the ambiguity of word meanings or coding rules.</a:t>
            </a:r>
          </a:p>
          <a:p>
            <a:pPr>
              <a:buFont typeface="Arial" panose="020B0604020202020204" pitchFamily="34" charset="0"/>
              <a:buChar char="•"/>
            </a:pPr>
            <a:r>
              <a:rPr lang="en-US" sz="2200"/>
              <a:t>Three types of reliability are relevant to content analysis which are:</a:t>
            </a:r>
          </a:p>
          <a:p>
            <a:pPr>
              <a:buFont typeface="Arial" panose="020B0604020202020204" pitchFamily="34" charset="0"/>
              <a:buChar char="•"/>
            </a:pPr>
            <a:r>
              <a:rPr lang="en-US" sz="2200"/>
              <a:t>Stability refers to the extent which content classification in invariant over time. Stability can be ascertained when the same content is coded more than once by the same coder.it is relatively weak form of reliability.</a:t>
            </a:r>
          </a:p>
          <a:p>
            <a:pPr>
              <a:buFont typeface="Arial" panose="020B0604020202020204" pitchFamily="34" charset="0"/>
              <a:buChar char="•"/>
            </a:pPr>
            <a:r>
              <a:rPr lang="en-US" sz="2200"/>
              <a:t>Reproducibility(inter-coder reliability) refers to the extent to which content classification produces the same results when the same text is coded by more than one coder. High reproducibility is the minimum standard of for content analysis.</a:t>
            </a:r>
          </a:p>
          <a:p>
            <a:pPr>
              <a:buFont typeface="Arial" panose="020B0604020202020204" pitchFamily="34" charset="0"/>
              <a:buChar char="•"/>
            </a:pPr>
            <a:r>
              <a:rPr lang="en-US" sz="2200"/>
              <a:t>Accuracy the strongest form of reliability refers to the extent to which the classification of text corresponds to the a particular standard or norm.</a:t>
            </a:r>
          </a:p>
          <a:p>
            <a:pPr>
              <a:buFont typeface="Arial" panose="020B0604020202020204" pitchFamily="34" charset="0"/>
              <a:buChar char="•"/>
            </a:pPr>
            <a:endParaRPr lang="en-US" sz="2200"/>
          </a:p>
          <a:p>
            <a:pPr>
              <a:buFont typeface="Arial" panose="020B0604020202020204" pitchFamily="34" charset="0"/>
              <a:buChar char="•"/>
            </a:pPr>
            <a:endParaRPr lang="en-US" sz="2200"/>
          </a:p>
        </p:txBody>
      </p:sp>
    </p:spTree>
    <p:extLst>
      <p:ext uri="{BB962C8B-B14F-4D97-AF65-F5344CB8AC3E}">
        <p14:creationId xmlns:p14="http://schemas.microsoft.com/office/powerpoint/2010/main" val="344062679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4200" b="1">
                <a:effectLst/>
              </a:rPr>
              <a:t>Writing up analysed data</a:t>
            </a:r>
            <a:br>
              <a:rPr lang="en-GB" sz="4200" b="1">
                <a:effectLst/>
              </a:rPr>
            </a:br>
            <a:endParaRPr lang="en-GB"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r>
              <a:rPr lang="en-GB" sz="2000">
                <a:effectLst/>
              </a:rPr>
              <a:t>You have now been working with your data for some time, you have read and re-read it, and you have coded it into categories and sub-categories according to patterns and themes identified.</a:t>
            </a:r>
          </a:p>
          <a:p>
            <a:r>
              <a:rPr lang="en-GB" sz="2000">
                <a:effectLst/>
              </a:rPr>
              <a:t>You may have conducted simple counts to see if patterns, themes and trends can be grouped according to frequency of occurrence.</a:t>
            </a:r>
          </a:p>
          <a:p>
            <a:r>
              <a:rPr lang="en-GB" sz="2000">
                <a:effectLst/>
              </a:rPr>
              <a:t>You have compared and contrasted the data to establish similarities and differences between the data groups and looked at interrelationships between different parts of the data.</a:t>
            </a:r>
          </a:p>
          <a:p>
            <a:r>
              <a:rPr lang="en-GB" sz="2000">
                <a:effectLst/>
              </a:rPr>
              <a:t>From all this, you have been able to build a logical chain of evidence which now needs to be written up and presented. This will depend on what you have been studying, the type of methods used and the best way to present your findings.</a:t>
            </a:r>
          </a:p>
          <a:p>
            <a:r>
              <a:rPr lang="en-GB" sz="2000">
                <a:effectLst/>
              </a:rPr>
              <a:t>Your study may also include some quantitative data collection which now needs to be analysed. The next part of this tutorial will look at quantitative data, how it is used, any issues for consideration, and guidance on how to analyse your quantitative data.</a:t>
            </a:r>
          </a:p>
          <a:p>
            <a:endParaRPr lang="en-GB" sz="2000"/>
          </a:p>
        </p:txBody>
      </p:sp>
    </p:spTree>
    <p:extLst>
      <p:ext uri="{BB962C8B-B14F-4D97-AF65-F5344CB8AC3E}">
        <p14:creationId xmlns:p14="http://schemas.microsoft.com/office/powerpoint/2010/main" val="273619715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56B6E3-F94D-5342-2209-4C92F25E2C90}"/>
              </a:ext>
            </a:extLst>
          </p:cNvPr>
          <p:cNvSpPr>
            <a:spLocks noGrp="1"/>
          </p:cNvSpPr>
          <p:nvPr>
            <p:ph type="title"/>
          </p:nvPr>
        </p:nvSpPr>
        <p:spPr>
          <a:xfrm>
            <a:off x="838200" y="365125"/>
            <a:ext cx="10515600" cy="1325563"/>
          </a:xfrm>
        </p:spPr>
        <p:txBody>
          <a:bodyPr>
            <a:normAutofit/>
          </a:bodyPr>
          <a:lstStyle/>
          <a:p>
            <a:r>
              <a:rPr lang="en-GB" sz="5400"/>
              <a:t>Grounded theory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79349E-3223-CDCE-106B-3D7103A574A8}"/>
              </a:ext>
            </a:extLst>
          </p:cNvPr>
          <p:cNvSpPr>
            <a:spLocks noGrp="1"/>
          </p:cNvSpPr>
          <p:nvPr>
            <p:ph idx="1"/>
          </p:nvPr>
        </p:nvSpPr>
        <p:spPr>
          <a:xfrm>
            <a:off x="838200" y="1929384"/>
            <a:ext cx="10515600" cy="4251960"/>
          </a:xfrm>
        </p:spPr>
        <p:txBody>
          <a:bodyPr>
            <a:normAutofit/>
          </a:bodyPr>
          <a:lstStyle/>
          <a:p>
            <a:r>
              <a:rPr lang="en-GB" sz="2200">
                <a:latin typeface="Calibri" panose="020F0502020204030204" pitchFamily="34" charset="0"/>
                <a:cs typeface="Arial" panose="020B0604020202020204" pitchFamily="34" charset="0"/>
              </a:rPr>
              <a:t>Grounded theory analytical strategies but not grounded theory methodology</a:t>
            </a:r>
            <a:endParaRPr lang="en-GB" sz="2200"/>
          </a:p>
        </p:txBody>
      </p:sp>
    </p:spTree>
    <p:extLst>
      <p:ext uri="{BB962C8B-B14F-4D97-AF65-F5344CB8AC3E}">
        <p14:creationId xmlns:p14="http://schemas.microsoft.com/office/powerpoint/2010/main" val="300132501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090737" y="1095375"/>
            <a:ext cx="8010525" cy="4667250"/>
          </a:xfrm>
          <a:prstGeom prst="rect">
            <a:avLst/>
          </a:prstGeom>
        </p:spPr>
      </p:pic>
    </p:spTree>
    <p:extLst>
      <p:ext uri="{BB962C8B-B14F-4D97-AF65-F5344CB8AC3E}">
        <p14:creationId xmlns:p14="http://schemas.microsoft.com/office/powerpoint/2010/main" val="35912930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scene3d>
              <a:camera prst="orthographicFront"/>
              <a:lightRig rig="soft" dir="t"/>
            </a:scene3d>
          </a:bodyPr>
          <a:lstStyle/>
          <a:p>
            <a:pPr>
              <a:defRPr/>
            </a:pPr>
            <a:r>
              <a:rPr lang="en-IE">
                <a:solidFill>
                  <a:schemeClr val="tx1">
                    <a:lumMod val="85000"/>
                    <a:lumOff val="15000"/>
                  </a:schemeClr>
                </a:solidFill>
              </a:rPr>
              <a:t>Common stages of analysis</a:t>
            </a:r>
            <a:endParaRPr>
              <a:solidFill>
                <a:schemeClr val="tx1">
                  <a:lumMod val="85000"/>
                  <a:lumOff val="15000"/>
                </a:schemeClr>
              </a:solidFill>
            </a:endParaRPr>
          </a:p>
        </p:txBody>
      </p:sp>
      <p:sp>
        <p:nvSpPr>
          <p:cNvPr id="26627" name="Rectangle 3"/>
          <p:cNvSpPr>
            <a:spLocks noGrp="1" noChangeArrowheads="1"/>
          </p:cNvSpPr>
          <p:nvPr>
            <p:ph idx="1"/>
          </p:nvPr>
        </p:nvSpPr>
        <p:spPr bwMode="auto"/>
        <p:txBody>
          <a:bodyPr wrap="square" numCol="1" anchor="t" anchorCtr="0" compatLnSpc="1">
            <a:prstTxWarp prst="textNoShape">
              <a:avLst/>
            </a:prstTxWarp>
            <a:normAutofit/>
          </a:bodyPr>
          <a:lstStyle/>
          <a:p>
            <a:pPr>
              <a:defRPr/>
            </a:pPr>
            <a:r>
              <a:rPr lang="en-US" altLang="en-US" dirty="0" err="1">
                <a:ea typeface="Calibri Regular" charset="0"/>
              </a:rPr>
              <a:t>Familiarisation</a:t>
            </a:r>
            <a:r>
              <a:rPr lang="en-US" altLang="en-US" dirty="0">
                <a:ea typeface="Calibri Regular" charset="0"/>
              </a:rPr>
              <a:t> with the data through review, reading, listening etc. </a:t>
            </a:r>
          </a:p>
          <a:p>
            <a:pPr>
              <a:defRPr/>
            </a:pPr>
            <a:r>
              <a:rPr lang="en-US" altLang="en-US" dirty="0">
                <a:ea typeface="Calibri Regular" charset="0"/>
              </a:rPr>
              <a:t>Transcription of ‘recorded’ material.</a:t>
            </a:r>
          </a:p>
          <a:p>
            <a:pPr>
              <a:defRPr/>
            </a:pPr>
            <a:r>
              <a:rPr lang="en-US" altLang="en-US" dirty="0" err="1">
                <a:ea typeface="Calibri Regular" charset="0"/>
              </a:rPr>
              <a:t>Organisation</a:t>
            </a:r>
            <a:r>
              <a:rPr lang="en-US" altLang="en-US" dirty="0">
                <a:ea typeface="Calibri Regular" charset="0"/>
              </a:rPr>
              <a:t> and indexing of data for easy retrieval and identification.</a:t>
            </a:r>
          </a:p>
          <a:p>
            <a:pPr>
              <a:defRPr/>
            </a:pPr>
            <a:r>
              <a:rPr lang="en-US" altLang="en-US" dirty="0" err="1">
                <a:ea typeface="Calibri Regular" charset="0"/>
              </a:rPr>
              <a:t>Anonymising</a:t>
            </a:r>
            <a:r>
              <a:rPr lang="en-US" altLang="en-US" dirty="0">
                <a:ea typeface="Calibri Regular" charset="0"/>
              </a:rPr>
              <a:t> of sensitive data. </a:t>
            </a:r>
          </a:p>
          <a:p>
            <a:pPr>
              <a:defRPr/>
            </a:pPr>
            <a:r>
              <a:rPr lang="en-US" altLang="en-US" dirty="0">
                <a:ea typeface="Calibri Regular" charset="0"/>
              </a:rPr>
              <a:t>Coding (or indexing).</a:t>
            </a:r>
          </a:p>
          <a:p>
            <a:pPr>
              <a:defRPr/>
            </a:pPr>
            <a:r>
              <a:rPr lang="en-US" altLang="en-US" dirty="0">
                <a:ea typeface="Calibri Regular" charset="0"/>
              </a:rPr>
              <a:t>Identification of themes. </a:t>
            </a:r>
          </a:p>
          <a:p>
            <a:pPr>
              <a:defRPr/>
            </a:pPr>
            <a:r>
              <a:rPr lang="en-US" altLang="en-US" dirty="0">
                <a:ea typeface="Calibri Regular" charset="0"/>
              </a:rPr>
              <a:t>Re-coding.</a:t>
            </a:r>
          </a:p>
        </p:txBody>
      </p:sp>
    </p:spTree>
    <p:extLst>
      <p:ext uri="{BB962C8B-B14F-4D97-AF65-F5344CB8AC3E}">
        <p14:creationId xmlns:p14="http://schemas.microsoft.com/office/powerpoint/2010/main" val="178128588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scene3d>
              <a:camera prst="orthographicFront"/>
              <a:lightRig rig="soft" dir="t"/>
            </a:scene3d>
          </a:bodyPr>
          <a:lstStyle/>
          <a:p>
            <a:pPr>
              <a:defRPr/>
            </a:pPr>
            <a:r>
              <a:rPr>
                <a:solidFill>
                  <a:schemeClr val="tx1">
                    <a:lumMod val="85000"/>
                    <a:lumOff val="15000"/>
                  </a:schemeClr>
                </a:solidFill>
              </a:rPr>
              <a:t>Continued</a:t>
            </a:r>
          </a:p>
        </p:txBody>
      </p:sp>
      <p:sp>
        <p:nvSpPr>
          <p:cNvPr id="28675" name="Content Placeholder 1"/>
          <p:cNvSpPr>
            <a:spLocks noGrp="1"/>
          </p:cNvSpPr>
          <p:nvPr>
            <p:ph idx="1"/>
          </p:nvPr>
        </p:nvSpPr>
        <p:spPr bwMode="auto"/>
        <p:txBody>
          <a:bodyPr wrap="square" numCol="1" anchor="t" anchorCtr="0" compatLnSpc="1">
            <a:prstTxWarp prst="textNoShape">
              <a:avLst/>
            </a:prstTxWarp>
            <a:normAutofit/>
          </a:bodyPr>
          <a:lstStyle/>
          <a:p>
            <a:pPr>
              <a:defRPr/>
            </a:pPr>
            <a:r>
              <a:rPr lang="en-US" altLang="en-US" dirty="0">
                <a:ea typeface="Calibri Regular" charset="0"/>
              </a:rPr>
              <a:t>Development of provisional categories. </a:t>
            </a:r>
          </a:p>
          <a:p>
            <a:pPr>
              <a:defRPr/>
            </a:pPr>
            <a:r>
              <a:rPr lang="en-US" altLang="en-US" dirty="0">
                <a:ea typeface="Calibri Regular" charset="0"/>
              </a:rPr>
              <a:t>Exploration of relationships between categories. </a:t>
            </a:r>
          </a:p>
          <a:p>
            <a:pPr>
              <a:defRPr/>
            </a:pPr>
            <a:r>
              <a:rPr lang="en-US" altLang="en-US" dirty="0">
                <a:ea typeface="Calibri Regular" charset="0"/>
              </a:rPr>
              <a:t>Refinement of themes and categories.</a:t>
            </a:r>
          </a:p>
          <a:p>
            <a:pPr>
              <a:defRPr/>
            </a:pPr>
            <a:r>
              <a:rPr lang="en-US" altLang="en-US" dirty="0">
                <a:ea typeface="Calibri Regular" charset="0"/>
              </a:rPr>
              <a:t>Development of theory and incorporation of pre-existing knowledge. </a:t>
            </a:r>
          </a:p>
          <a:p>
            <a:pPr>
              <a:defRPr/>
            </a:pPr>
            <a:r>
              <a:rPr lang="en-US" altLang="en-US" dirty="0">
                <a:ea typeface="Calibri Regular" charset="0"/>
              </a:rPr>
              <a:t>Testing of theory against the data. </a:t>
            </a:r>
          </a:p>
          <a:p>
            <a:pPr>
              <a:defRPr/>
            </a:pPr>
            <a:r>
              <a:rPr lang="en-US" altLang="en-US" dirty="0">
                <a:ea typeface="Calibri Regular" charset="0"/>
              </a:rPr>
              <a:t>Report writing, including excerpts from original data if appropriate (e.g., quotes from interviews). </a:t>
            </a:r>
          </a:p>
          <a:p>
            <a:pPr>
              <a:defRPr/>
            </a:pPr>
            <a:endParaRPr lang="en-US" altLang="en-US" cap="none" dirty="0">
              <a:ea typeface="Calibri Regular" charset="0"/>
            </a:endParaRPr>
          </a:p>
        </p:txBody>
      </p:sp>
    </p:spTree>
    <p:extLst>
      <p:ext uri="{BB962C8B-B14F-4D97-AF65-F5344CB8AC3E}">
        <p14:creationId xmlns:p14="http://schemas.microsoft.com/office/powerpoint/2010/main" val="104624180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First time … only once</a:t>
            </a:r>
          </a:p>
        </p:txBody>
      </p:sp>
      <p:sp>
        <p:nvSpPr>
          <p:cNvPr id="3" name="Content Placeholder 2"/>
          <p:cNvSpPr>
            <a:spLocks noGrp="1"/>
          </p:cNvSpPr>
          <p:nvPr>
            <p:ph idx="1"/>
          </p:nvPr>
        </p:nvSpPr>
        <p:spPr/>
        <p:txBody>
          <a:bodyPr>
            <a:normAutofit/>
          </a:bodyPr>
          <a:lstStyle/>
          <a:p>
            <a:r>
              <a:rPr lang="en-GB" dirty="0"/>
              <a:t>Writing should begin at the start and be ongoing during the research process and not left till the end. </a:t>
            </a:r>
          </a:p>
          <a:p>
            <a:r>
              <a:rPr lang="en-GB" dirty="0"/>
              <a:t>Record ideas, thoughts and further questions (it is easy to forget things that are not written down). </a:t>
            </a:r>
          </a:p>
          <a:p>
            <a:r>
              <a:rPr lang="en-GB" dirty="0"/>
              <a:t>Keeps a record of your research process and why you made decisions.</a:t>
            </a:r>
          </a:p>
          <a:p>
            <a:r>
              <a:rPr lang="en-GB" dirty="0"/>
              <a:t>Put your notes into context so they make sense (the meaning of notes is easy to forget).</a:t>
            </a:r>
          </a:p>
          <a:p>
            <a:endParaRPr lang="en-GB" dirty="0"/>
          </a:p>
        </p:txBody>
      </p:sp>
    </p:spTree>
    <p:extLst>
      <p:ext uri="{BB962C8B-B14F-4D97-AF65-F5344CB8AC3E}">
        <p14:creationId xmlns:p14="http://schemas.microsoft.com/office/powerpoint/2010/main" val="387852497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D40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84C0DD5-A25D-FD57-9700-58DEFAEBB7FB}"/>
              </a:ext>
            </a:extLst>
          </p:cNvPr>
          <p:cNvPicPr>
            <a:picLocks noChangeAspect="1"/>
          </p:cNvPicPr>
          <p:nvPr/>
        </p:nvPicPr>
        <p:blipFill rotWithShape="1">
          <a:blip r:embed="rId2"/>
          <a:srcRect t="3794"/>
          <a:stretch/>
        </p:blipFill>
        <p:spPr>
          <a:xfrm>
            <a:off x="1758347" y="643467"/>
            <a:ext cx="8675305" cy="5571066"/>
          </a:xfrm>
          <a:prstGeom prst="rect">
            <a:avLst/>
          </a:prstGeom>
        </p:spPr>
      </p:pic>
    </p:spTree>
    <p:extLst>
      <p:ext uri="{BB962C8B-B14F-4D97-AF65-F5344CB8AC3E}">
        <p14:creationId xmlns:p14="http://schemas.microsoft.com/office/powerpoint/2010/main" val="358235972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3" name="Title 2"/>
          <p:cNvSpPr>
            <a:spLocks noGrp="1"/>
          </p:cNvSpPr>
          <p:nvPr>
            <p:ph type="title"/>
          </p:nvPr>
        </p:nvSpPr>
        <p:spPr bwMode="auto"/>
        <p:txBody>
          <a:bodyPr wrap="square" numCol="1" anchorCtr="0" compatLnSpc="1">
            <a:prstTxWarp prst="textNoShape">
              <a:avLst/>
            </a:prstTxWarp>
          </a:bodyPr>
          <a:lstStyle/>
          <a:p>
            <a:r>
              <a:rPr lang="en-US" altLang="x-none" cap="none"/>
              <a:t>Four basic steps</a:t>
            </a:r>
          </a:p>
        </p:txBody>
      </p:sp>
      <p:sp>
        <p:nvSpPr>
          <p:cNvPr id="131074" name="Content Placeholder 1"/>
          <p:cNvSpPr>
            <a:spLocks noGrp="1"/>
          </p:cNvSpPr>
          <p:nvPr>
            <p:ph idx="1"/>
          </p:nvPr>
        </p:nvSpPr>
        <p:spPr bwMode="auto"/>
        <p:txBody>
          <a:bodyPr wrap="square" numCol="1" anchor="t" anchorCtr="0" compatLnSpc="1">
            <a:prstTxWarp prst="textNoShape">
              <a:avLst/>
            </a:prstTxWarp>
            <a:normAutofit/>
          </a:bodyPr>
          <a:lstStyle/>
          <a:p>
            <a:r>
              <a:rPr lang="en-US" altLang="x-none" dirty="0"/>
              <a:t>All qualitative data analysis involves the same four essential steps:</a:t>
            </a:r>
          </a:p>
          <a:p>
            <a:pPr marL="457200" indent="-457200">
              <a:buFont typeface="+mj-lt"/>
              <a:buAutoNum type="arabicPeriod"/>
            </a:pPr>
            <a:r>
              <a:rPr lang="en-US" altLang="x-none" dirty="0"/>
              <a:t>Raw data management- ‘data cleaning’</a:t>
            </a:r>
          </a:p>
          <a:p>
            <a:pPr marL="457200" indent="-457200">
              <a:buFont typeface="+mj-lt"/>
              <a:buAutoNum type="arabicPeriod"/>
            </a:pPr>
            <a:r>
              <a:rPr lang="en-US" altLang="x-none" dirty="0"/>
              <a:t>Data reduction, I ‘</a:t>
            </a:r>
            <a:r>
              <a:rPr lang="en-US" altLang="x-none" dirty="0">
                <a:solidFill>
                  <a:srgbClr val="FF0000"/>
                </a:solidFill>
              </a:rPr>
              <a:t>chunking</a:t>
            </a:r>
            <a:r>
              <a:rPr lang="en-US" altLang="x-none" dirty="0"/>
              <a:t>’ </a:t>
            </a:r>
            <a:r>
              <a:rPr lang="en-US" altLang="x-none" dirty="0">
                <a:solidFill>
                  <a:srgbClr val="FF0000"/>
                </a:solidFill>
              </a:rPr>
              <a:t>organize into sub-groups</a:t>
            </a:r>
            <a:r>
              <a:rPr lang="en-US" altLang="x-none" dirty="0">
                <a:solidFill>
                  <a:srgbClr val="7030A0"/>
                </a:solidFill>
              </a:rPr>
              <a:t>,</a:t>
            </a:r>
            <a:r>
              <a:rPr lang="en-US" altLang="x-none" dirty="0"/>
              <a:t> II ‘</a:t>
            </a:r>
            <a:r>
              <a:rPr lang="en-US" altLang="x-none" dirty="0">
                <a:solidFill>
                  <a:srgbClr val="00B050"/>
                </a:solidFill>
              </a:rPr>
              <a:t>coding’ </a:t>
            </a:r>
            <a:r>
              <a:rPr lang="en-GB" altLang="x-none" dirty="0">
                <a:solidFill>
                  <a:srgbClr val="00B050"/>
                </a:solidFill>
              </a:rPr>
              <a:t>sub-groups into groups/clusters of  similar things that belong together </a:t>
            </a:r>
            <a:endParaRPr lang="en-US" altLang="x-none" dirty="0">
              <a:solidFill>
                <a:srgbClr val="00B050"/>
              </a:solidFill>
            </a:endParaRPr>
          </a:p>
          <a:p>
            <a:pPr marL="457200" indent="-457200">
              <a:buFont typeface="+mj-lt"/>
              <a:buAutoNum type="arabicPeriod"/>
            </a:pPr>
            <a:r>
              <a:rPr lang="en-US" altLang="x-none" dirty="0"/>
              <a:t>Data interpretation – interpreting the groups</a:t>
            </a:r>
          </a:p>
          <a:p>
            <a:pPr marL="457200" indent="-457200">
              <a:buFont typeface="+mj-lt"/>
              <a:buAutoNum type="arabicPeriod"/>
            </a:pPr>
            <a:r>
              <a:rPr lang="en-US" altLang="x-none" dirty="0"/>
              <a:t>Data representation – ‘telling the story’ ‘making sense of the data for others.’</a:t>
            </a:r>
          </a:p>
        </p:txBody>
      </p:sp>
    </p:spTree>
    <p:extLst>
      <p:ext uri="{BB962C8B-B14F-4D97-AF65-F5344CB8AC3E}">
        <p14:creationId xmlns:p14="http://schemas.microsoft.com/office/powerpoint/2010/main" val="320492601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 priori codes</a:t>
            </a:r>
          </a:p>
        </p:txBody>
      </p:sp>
      <p:sp>
        <p:nvSpPr>
          <p:cNvPr id="4" name="Content Placeholder 3"/>
          <p:cNvSpPr>
            <a:spLocks noGrp="1"/>
          </p:cNvSpPr>
          <p:nvPr>
            <p:ph idx="1"/>
          </p:nvPr>
        </p:nvSpPr>
        <p:spPr/>
        <p:txBody>
          <a:bodyPr/>
          <a:lstStyle/>
          <a:p>
            <a:r>
              <a:rPr lang="en-GB" dirty="0"/>
              <a:t>These can be identified from a range of sources:</a:t>
            </a:r>
          </a:p>
          <a:p>
            <a:r>
              <a:rPr lang="en-GB" dirty="0"/>
              <a:t>Previous research or theory</a:t>
            </a:r>
          </a:p>
          <a:p>
            <a:r>
              <a:rPr lang="en-GB" dirty="0"/>
              <a:t>Research or evaluation questions you are addressing</a:t>
            </a:r>
          </a:p>
          <a:p>
            <a:r>
              <a:rPr lang="en-GB" dirty="0"/>
              <a:t>Questions and topics from your interview schedule</a:t>
            </a:r>
          </a:p>
          <a:p>
            <a:r>
              <a:rPr lang="en-GB" dirty="0"/>
              <a:t>Your gut feeling about the data or the setting</a:t>
            </a:r>
          </a:p>
          <a:p>
            <a:r>
              <a:rPr lang="en-GB" b="1" dirty="0">
                <a:solidFill>
                  <a:srgbClr val="FF0000"/>
                </a:solidFill>
              </a:rPr>
              <a:t>How to video </a:t>
            </a:r>
            <a:r>
              <a:rPr lang="en-GB" dirty="0"/>
              <a:t>http://onlineqda.hud.ac.uk/movies/Lect_on_QDA_3/index.php</a:t>
            </a:r>
          </a:p>
          <a:p>
            <a:endParaRPr lang="en-GB" dirty="0"/>
          </a:p>
        </p:txBody>
      </p:sp>
    </p:spTree>
    <p:extLst>
      <p:ext uri="{BB962C8B-B14F-4D97-AF65-F5344CB8AC3E}">
        <p14:creationId xmlns:p14="http://schemas.microsoft.com/office/powerpoint/2010/main" val="259742334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vivo codes</a:t>
            </a:r>
          </a:p>
        </p:txBody>
      </p:sp>
      <p:sp>
        <p:nvSpPr>
          <p:cNvPr id="3" name="Content Placeholder 2"/>
          <p:cNvSpPr>
            <a:spLocks noGrp="1"/>
          </p:cNvSpPr>
          <p:nvPr>
            <p:ph idx="1"/>
          </p:nvPr>
        </p:nvSpPr>
        <p:spPr/>
        <p:txBody>
          <a:bodyPr/>
          <a:lstStyle/>
          <a:p>
            <a:r>
              <a:rPr lang="en-GB" dirty="0"/>
              <a:t>When themes, concepts or categories are being identified or developed.</a:t>
            </a:r>
          </a:p>
          <a:p>
            <a:r>
              <a:rPr lang="en-GB" dirty="0"/>
              <a:t>Read everything and make notes of any potential themes that come to mind.</a:t>
            </a:r>
          </a:p>
          <a:p>
            <a:r>
              <a:rPr lang="en-GB" dirty="0"/>
              <a:t>Read until a possible theme appears and then follow it through all of the data.</a:t>
            </a:r>
          </a:p>
          <a:p>
            <a:r>
              <a:rPr lang="en-GB" dirty="0"/>
              <a:t>Code every sentence or piece of sentence and then recode into categories.</a:t>
            </a:r>
          </a:p>
          <a:p>
            <a:endParaRPr lang="en-GB" dirty="0"/>
          </a:p>
        </p:txBody>
      </p:sp>
    </p:spTree>
    <p:extLst>
      <p:ext uri="{BB962C8B-B14F-4D97-AF65-F5344CB8AC3E}">
        <p14:creationId xmlns:p14="http://schemas.microsoft.com/office/powerpoint/2010/main" val="85810292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B0F0"/>
                </a:solidFill>
              </a:rPr>
              <a:t>Framework</a:t>
            </a:r>
            <a:r>
              <a:rPr lang="en-GB" dirty="0"/>
              <a:t> analysis</a:t>
            </a:r>
          </a:p>
        </p:txBody>
      </p:sp>
      <p:sp>
        <p:nvSpPr>
          <p:cNvPr id="3" name="Content Placeholder 2"/>
          <p:cNvSpPr>
            <a:spLocks noGrp="1"/>
          </p:cNvSpPr>
          <p:nvPr>
            <p:ph idx="1"/>
          </p:nvPr>
        </p:nvSpPr>
        <p:spPr/>
        <p:txBody>
          <a:bodyPr/>
          <a:lstStyle/>
          <a:p>
            <a:r>
              <a:rPr lang="en-GB" dirty="0"/>
              <a:t>One way of processing the data is to write summaries of what people have said and in so doing reduce the amount on information you have to deal with. This is an approach taken by the developers of the Framework approach (Richie and Lewis, 2003) which also suggests the use of tables to lay out the summaries in a structured way. </a:t>
            </a:r>
          </a:p>
          <a:p>
            <a:r>
              <a:rPr lang="en-GB" b="1" dirty="0">
                <a:solidFill>
                  <a:srgbClr val="FF0000"/>
                </a:solidFill>
              </a:rPr>
              <a:t>Video techniques</a:t>
            </a:r>
          </a:p>
          <a:p>
            <a:r>
              <a:rPr lang="en-GB" dirty="0"/>
              <a:t>http://onlineqda.hud.ac.uk/movies/ESRC_RMF_2010/index.php#Part2</a:t>
            </a:r>
          </a:p>
          <a:p>
            <a:endParaRPr lang="en-GB" dirty="0"/>
          </a:p>
        </p:txBody>
      </p:sp>
    </p:spTree>
    <p:extLst>
      <p:ext uri="{BB962C8B-B14F-4D97-AF65-F5344CB8AC3E}">
        <p14:creationId xmlns:p14="http://schemas.microsoft.com/office/powerpoint/2010/main" val="405557058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869782" y="793103"/>
            <a:ext cx="8798218" cy="4693200"/>
          </a:xfrm>
          <a:prstGeom prst="rect">
            <a:avLst/>
          </a:prstGeom>
        </p:spPr>
      </p:pic>
    </p:spTree>
    <p:extLst>
      <p:ext uri="{BB962C8B-B14F-4D97-AF65-F5344CB8AC3E}">
        <p14:creationId xmlns:p14="http://schemas.microsoft.com/office/powerpoint/2010/main" val="61529779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2"/>
          <p:cNvSpPr>
            <a:spLocks noGrp="1" noChangeArrowheads="1"/>
          </p:cNvSpPr>
          <p:nvPr>
            <p:ph type="title"/>
          </p:nvPr>
        </p:nvSpPr>
        <p:spPr/>
        <p:txBody>
          <a:bodyPr rtlCol="0">
            <a:normAutofit/>
            <a:scene3d>
              <a:camera prst="orthographicFront"/>
              <a:lightRig rig="soft" dir="t"/>
            </a:scene3d>
          </a:bodyPr>
          <a:lstStyle/>
          <a:p>
            <a:pPr>
              <a:defRPr/>
            </a:pPr>
            <a:r>
              <a:rPr>
                <a:solidFill>
                  <a:schemeClr val="tx1">
                    <a:lumMod val="85000"/>
                    <a:lumOff val="15000"/>
                  </a:schemeClr>
                </a:solidFill>
                <a:ea typeface="+mj-ea"/>
                <a:cs typeface="+mj-cs"/>
              </a:rPr>
              <a:t>Qualitative Methods- Data Analysis</a:t>
            </a:r>
          </a:p>
        </p:txBody>
      </p:sp>
      <p:sp>
        <p:nvSpPr>
          <p:cNvPr id="80900" name="Rectangle 3"/>
          <p:cNvSpPr>
            <a:spLocks noGrp="1" noChangeArrowheads="1"/>
          </p:cNvSpPr>
          <p:nvPr>
            <p:ph idx="1"/>
          </p:nvPr>
        </p:nvSpPr>
        <p:spPr/>
        <p:txBody>
          <a:bodyPr rtlCol="0">
            <a:normAutofit/>
          </a:bodyPr>
          <a:lstStyle/>
          <a:p>
            <a:pPr marL="182880" indent="-182880">
              <a:buClr>
                <a:schemeClr val="tx1">
                  <a:lumMod val="85000"/>
                  <a:lumOff val="15000"/>
                </a:schemeClr>
              </a:buClr>
              <a:defRPr/>
            </a:pPr>
            <a:r>
              <a:rPr lang="en-US" altLang="en-US" sz="2800" dirty="0">
                <a:ea typeface="ＭＳ Ｐゴシック" panose="020B0600070205080204" pitchFamily="34" charset="-128"/>
              </a:rPr>
              <a:t>Set up Matrix interview/question number.</a:t>
            </a:r>
          </a:p>
          <a:p>
            <a:pPr marL="182880" indent="-182880">
              <a:buClr>
                <a:schemeClr val="tx1">
                  <a:lumMod val="85000"/>
                  <a:lumOff val="15000"/>
                </a:schemeClr>
              </a:buClr>
              <a:defRPr/>
            </a:pPr>
            <a:r>
              <a:rPr lang="en-US" altLang="en-US" sz="2800" dirty="0">
                <a:ea typeface="ＭＳ Ｐゴシック" panose="020B0600070205080204" pitchFamily="34" charset="-128"/>
              </a:rPr>
              <a:t>Précis interviews into key points.</a:t>
            </a:r>
          </a:p>
          <a:p>
            <a:pPr marL="182880" indent="-182880">
              <a:buClr>
                <a:schemeClr val="tx1">
                  <a:lumMod val="85000"/>
                  <a:lumOff val="15000"/>
                </a:schemeClr>
              </a:buClr>
              <a:defRPr/>
            </a:pPr>
            <a:r>
              <a:rPr lang="en-US" altLang="en-US" sz="2800" dirty="0">
                <a:ea typeface="ＭＳ Ｐゴシック" panose="020B0600070205080204" pitchFamily="34" charset="-128"/>
              </a:rPr>
              <a:t>Input key points into matrix.</a:t>
            </a:r>
          </a:p>
          <a:p>
            <a:pPr marL="182880" indent="-182880">
              <a:buClr>
                <a:schemeClr val="tx1">
                  <a:lumMod val="85000"/>
                  <a:lumOff val="15000"/>
                </a:schemeClr>
              </a:buClr>
              <a:defRPr/>
            </a:pPr>
            <a:r>
              <a:rPr lang="en-US" altLang="en-US" sz="2800" dirty="0">
                <a:ea typeface="ＭＳ Ｐゴシック" panose="020B0600070205080204" pitchFamily="34" charset="-128"/>
              </a:rPr>
              <a:t>Highlight any significant quotes.</a:t>
            </a:r>
          </a:p>
          <a:p>
            <a:pPr marL="182880" indent="-182880">
              <a:buClr>
                <a:schemeClr val="tx1">
                  <a:lumMod val="85000"/>
                  <a:lumOff val="15000"/>
                </a:schemeClr>
              </a:buClr>
              <a:defRPr/>
            </a:pPr>
            <a:r>
              <a:rPr lang="en-US" altLang="en-US" sz="2800" dirty="0">
                <a:ea typeface="ＭＳ Ｐゴシック" panose="020B0600070205080204" pitchFamily="34" charset="-128"/>
              </a:rPr>
              <a:t>Highlight any outliers -</a:t>
            </a:r>
            <a:r>
              <a:rPr lang="en-GB" altLang="en-US" sz="2800" dirty="0">
                <a:ea typeface="ＭＳ Ｐゴシック" panose="020B0600070205080204" pitchFamily="34" charset="-128"/>
              </a:rPr>
              <a:t>results outside the norm resulting (</a:t>
            </a:r>
            <a:r>
              <a:rPr lang="en-GB" altLang="en-US" sz="2800" dirty="0" err="1">
                <a:ea typeface="ＭＳ Ｐゴシック" panose="020B0600070205080204" pitchFamily="34" charset="-128"/>
              </a:rPr>
              <a:t>Sproull</a:t>
            </a:r>
            <a:r>
              <a:rPr lang="en-GB" altLang="en-US" sz="2800" dirty="0">
                <a:ea typeface="ＭＳ Ｐゴシック" panose="020B0600070205080204" pitchFamily="34" charset="-128"/>
              </a:rPr>
              <a:t>, 2004) - did not fit into the curve (Creswell, 2004).</a:t>
            </a:r>
            <a:endParaRPr lang="en-US" altLang="en-US" sz="2800" dirty="0">
              <a:ea typeface="ＭＳ Ｐゴシック" panose="020B0600070205080204" pitchFamily="34" charset="-128"/>
            </a:endParaRPr>
          </a:p>
          <a:p>
            <a:pPr marL="182880" indent="-182880">
              <a:buClr>
                <a:schemeClr val="tx1">
                  <a:lumMod val="85000"/>
                  <a:lumOff val="15000"/>
                </a:schemeClr>
              </a:buClr>
              <a:defRPr/>
            </a:pPr>
            <a:r>
              <a:rPr lang="en-US" altLang="en-US" sz="2800" dirty="0">
                <a:ea typeface="ＭＳ Ｐゴシック" panose="020B0600070205080204" pitchFamily="34" charset="-128"/>
              </a:rPr>
              <a:t>For each question look for common themes or issues discussed.</a:t>
            </a:r>
          </a:p>
          <a:p>
            <a:pPr marL="182880" indent="-182880">
              <a:buClr>
                <a:schemeClr val="tx1">
                  <a:lumMod val="85000"/>
                  <a:lumOff val="15000"/>
                </a:schemeClr>
              </a:buClr>
              <a:defRPr/>
            </a:pPr>
            <a:r>
              <a:rPr lang="en-US" altLang="en-US" sz="2800" dirty="0">
                <a:ea typeface="ＭＳ Ｐゴシック" panose="020B0600070205080204" pitchFamily="34" charset="-128"/>
              </a:rPr>
              <a:t>Make a summary list of common issues for each question. </a:t>
            </a:r>
          </a:p>
        </p:txBody>
      </p:sp>
      <p:sp>
        <p:nvSpPr>
          <p:cNvPr id="5222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858838" indent="-228600">
              <a:defRPr>
                <a:solidFill>
                  <a:schemeClr val="tx1"/>
                </a:solidFill>
                <a:latin typeface="Arial" panose="020B0604020202020204" pitchFamily="34" charset="0"/>
                <a:ea typeface="ＭＳ Ｐゴシック" panose="020B0600070205080204" pitchFamily="34" charset="-128"/>
              </a:defRPr>
            </a:lvl3pPr>
            <a:lvl4pPr marL="1143000" indent="-228600">
              <a:defRPr>
                <a:solidFill>
                  <a:schemeClr val="tx1"/>
                </a:solidFill>
                <a:latin typeface="Arial" panose="020B0604020202020204" pitchFamily="34" charset="0"/>
                <a:ea typeface="ＭＳ Ｐゴシック" panose="020B0600070205080204" pitchFamily="34" charset="-128"/>
              </a:defRPr>
            </a:lvl4pPr>
            <a:lvl5pPr marL="1371600" indent="-228600">
              <a:defRPr>
                <a:solidFill>
                  <a:schemeClr val="tx1"/>
                </a:solidFill>
                <a:latin typeface="Arial" panose="020B0604020202020204" pitchFamily="34" charset="0"/>
                <a:ea typeface="ＭＳ Ｐゴシック" panose="020B0600070205080204" pitchFamily="34" charset="-128"/>
              </a:defRPr>
            </a:lvl5pPr>
            <a:lvl6pPr marL="1828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286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2743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2004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3726400-4B17-4BA8-85B1-DD76A269795A}" type="slidenum">
              <a:rPr kumimoji="0" lang="en-US" altLang="en-US" sz="10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US" altLang="en-US" sz="10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19465319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2"/>
          <p:cNvSpPr>
            <a:spLocks noGrp="1" noChangeArrowheads="1"/>
          </p:cNvSpPr>
          <p:nvPr>
            <p:ph type="title"/>
          </p:nvPr>
        </p:nvSpPr>
        <p:spPr>
          <a:xfrm>
            <a:off x="1981200" y="642594"/>
            <a:ext cx="8086725" cy="1371600"/>
          </a:xfrm>
        </p:spPr>
        <p:txBody>
          <a:bodyPr rtlCol="0">
            <a:normAutofit fontScale="90000"/>
            <a:scene3d>
              <a:camera prst="orthographicFront"/>
              <a:lightRig rig="soft" dir="t"/>
            </a:scene3d>
          </a:bodyPr>
          <a:lstStyle/>
          <a:p>
            <a:pPr>
              <a:defRPr/>
            </a:pPr>
            <a:r>
              <a:rPr dirty="0">
                <a:solidFill>
                  <a:schemeClr val="tx1">
                    <a:lumMod val="85000"/>
                    <a:lumOff val="15000"/>
                  </a:schemeClr>
                </a:solidFill>
                <a:ea typeface="+mj-ea"/>
                <a:cs typeface="+mj-cs"/>
              </a:rPr>
              <a:t>USING </a:t>
            </a:r>
            <a:r>
              <a:rPr b="1" dirty="0">
                <a:solidFill>
                  <a:srgbClr val="00B0F0"/>
                </a:solidFill>
                <a:ea typeface="+mj-ea"/>
                <a:cs typeface="+mj-cs"/>
              </a:rPr>
              <a:t>MATRIX</a:t>
            </a:r>
            <a:r>
              <a:rPr dirty="0">
                <a:solidFill>
                  <a:schemeClr val="tx1">
                    <a:lumMod val="85000"/>
                    <a:lumOff val="15000"/>
                  </a:schemeClr>
                </a:solidFill>
                <a:ea typeface="+mj-ea"/>
                <a:cs typeface="+mj-cs"/>
              </a:rPr>
              <a:t> ANALYSIS </a:t>
            </a:r>
            <a:br>
              <a:rPr dirty="0">
                <a:solidFill>
                  <a:schemeClr val="tx1">
                    <a:lumMod val="85000"/>
                    <a:lumOff val="15000"/>
                  </a:schemeClr>
                </a:solidFill>
                <a:ea typeface="+mj-ea"/>
                <a:cs typeface="+mj-cs"/>
              </a:rPr>
            </a:br>
            <a:r>
              <a:rPr dirty="0">
                <a:solidFill>
                  <a:schemeClr val="tx1">
                    <a:lumMod val="85000"/>
                    <a:lumOff val="15000"/>
                  </a:schemeClr>
                </a:solidFill>
                <a:ea typeface="+mj-ea"/>
                <a:cs typeface="+mj-cs"/>
              </a:rPr>
              <a:t>Qualitative data</a:t>
            </a:r>
            <a:br>
              <a:rPr dirty="0">
                <a:solidFill>
                  <a:schemeClr val="tx1">
                    <a:lumMod val="85000"/>
                    <a:lumOff val="15000"/>
                  </a:schemeClr>
                </a:solidFill>
                <a:ea typeface="+mj-ea"/>
                <a:cs typeface="+mj-cs"/>
              </a:rPr>
            </a:br>
            <a:endParaRPr dirty="0">
              <a:solidFill>
                <a:schemeClr val="tx1">
                  <a:lumMod val="85000"/>
                  <a:lumOff val="15000"/>
                </a:schemeClr>
              </a:solidFill>
              <a:ea typeface="+mj-ea"/>
              <a:cs typeface="+mj-cs"/>
            </a:endParaRPr>
          </a:p>
        </p:txBody>
      </p:sp>
      <p:sp>
        <p:nvSpPr>
          <p:cNvPr id="51203" name="Rectangle 3"/>
          <p:cNvSpPr>
            <a:spLocks noGrp="1" noChangeArrowheads="1"/>
          </p:cNvSpPr>
          <p:nvPr>
            <p:ph idx="1"/>
          </p:nvPr>
        </p:nvSpPr>
        <p:spPr/>
        <p:txBody>
          <a:bodyPr/>
          <a:lstStyle/>
          <a:p>
            <a:endParaRPr lang="en-US" altLang="en-US">
              <a:ea typeface="ＭＳ Ｐゴシック" panose="020B0600070205080204" pitchFamily="34" charset="-128"/>
            </a:endParaRPr>
          </a:p>
          <a:p>
            <a:endParaRPr lang="en-US" altLang="en-US">
              <a:ea typeface="ＭＳ Ｐゴシック" panose="020B0600070205080204" pitchFamily="34" charset="-128"/>
            </a:endParaRPr>
          </a:p>
        </p:txBody>
      </p:sp>
      <p:sp>
        <p:nvSpPr>
          <p:cNvPr id="51204"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858838" indent="-228600">
              <a:defRPr>
                <a:solidFill>
                  <a:schemeClr val="tx1"/>
                </a:solidFill>
                <a:latin typeface="Arial" panose="020B0604020202020204" pitchFamily="34" charset="0"/>
                <a:ea typeface="ＭＳ Ｐゴシック" panose="020B0600070205080204" pitchFamily="34" charset="-128"/>
              </a:defRPr>
            </a:lvl3pPr>
            <a:lvl4pPr marL="1143000" indent="-228600">
              <a:defRPr>
                <a:solidFill>
                  <a:schemeClr val="tx1"/>
                </a:solidFill>
                <a:latin typeface="Arial" panose="020B0604020202020204" pitchFamily="34" charset="0"/>
                <a:ea typeface="ＭＳ Ｐゴシック" panose="020B0600070205080204" pitchFamily="34" charset="-128"/>
              </a:defRPr>
            </a:lvl4pPr>
            <a:lvl5pPr marL="1371600" indent="-228600">
              <a:defRPr>
                <a:solidFill>
                  <a:schemeClr val="tx1"/>
                </a:solidFill>
                <a:latin typeface="Arial" panose="020B0604020202020204" pitchFamily="34" charset="0"/>
                <a:ea typeface="ＭＳ Ｐゴシック" panose="020B0600070205080204" pitchFamily="34" charset="-128"/>
              </a:defRPr>
            </a:lvl5pPr>
            <a:lvl6pPr marL="1828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286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2743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2004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D0D94F9-1361-4493-B577-13978E8455A7}" type="slidenum">
              <a:rPr kumimoji="0" lang="en-US" altLang="en-US" sz="10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US" altLang="en-US" sz="10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endParaRPr>
          </a:p>
        </p:txBody>
      </p:sp>
      <p:graphicFrame>
        <p:nvGraphicFramePr>
          <p:cNvPr id="51205" name="Object 2"/>
          <p:cNvGraphicFramePr>
            <a:graphicFrameLocks noChangeAspect="1"/>
          </p:cNvGraphicFramePr>
          <p:nvPr/>
        </p:nvGraphicFramePr>
        <p:xfrm>
          <a:off x="3709989" y="1735139"/>
          <a:ext cx="6105525" cy="4071937"/>
        </p:xfrm>
        <a:graphic>
          <a:graphicData uri="http://schemas.openxmlformats.org/presentationml/2006/ole">
            <mc:AlternateContent xmlns:mc="http://schemas.openxmlformats.org/markup-compatibility/2006">
              <mc:Choice xmlns:v="urn:schemas-microsoft-com:vml" Requires="v">
                <p:oleObj name="Document" r:id="rId2" imgW="6105144" imgH="4072128" progId="Word.Document.8">
                  <p:embed/>
                </p:oleObj>
              </mc:Choice>
              <mc:Fallback>
                <p:oleObj name="Document" r:id="rId2" imgW="6105144" imgH="4072128" progId="Word.Document.8">
                  <p:embed/>
                  <p:pic>
                    <p:nvPicPr>
                      <p:cNvPr id="51205" name="Object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9989" y="1735139"/>
                        <a:ext cx="6105525" cy="40719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51206" name="Object 3"/>
          <p:cNvGraphicFramePr>
            <a:graphicFrameLocks noChangeAspect="1"/>
          </p:cNvGraphicFramePr>
          <p:nvPr/>
        </p:nvGraphicFramePr>
        <p:xfrm>
          <a:off x="3306763" y="2185989"/>
          <a:ext cx="6235700" cy="3665537"/>
        </p:xfrm>
        <a:graphic>
          <a:graphicData uri="http://schemas.openxmlformats.org/presentationml/2006/ole">
            <mc:AlternateContent xmlns:mc="http://schemas.openxmlformats.org/markup-compatibility/2006">
              <mc:Choice xmlns:v="urn:schemas-microsoft-com:vml" Requires="v">
                <p:oleObj name="Document" r:id="rId4" imgW="6236208" imgH="3666744" progId="Word.Document.8">
                  <p:embed/>
                </p:oleObj>
              </mc:Choice>
              <mc:Fallback>
                <p:oleObj name="Document" r:id="rId4" imgW="6236208" imgH="3666744" progId="Word.Document.8">
                  <p:embed/>
                  <p:pic>
                    <p:nvPicPr>
                      <p:cNvPr id="51206"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06763" y="2185989"/>
                        <a:ext cx="6235700" cy="36655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51207" name="Object 4"/>
          <p:cNvGraphicFramePr>
            <a:graphicFrameLocks noChangeAspect="1"/>
          </p:cNvGraphicFramePr>
          <p:nvPr/>
        </p:nvGraphicFramePr>
        <p:xfrm>
          <a:off x="2301080" y="1784496"/>
          <a:ext cx="7446962" cy="4754562"/>
        </p:xfrm>
        <a:graphic>
          <a:graphicData uri="http://schemas.openxmlformats.org/presentationml/2006/ole">
            <mc:AlternateContent xmlns:mc="http://schemas.openxmlformats.org/markup-compatibility/2006">
              <mc:Choice xmlns:v="urn:schemas-microsoft-com:vml" Requires="v">
                <p:oleObj name="Document" r:id="rId6" imgW="7515906" imgH="4800090" progId="Word.Document.8">
                  <p:embed/>
                </p:oleObj>
              </mc:Choice>
              <mc:Fallback>
                <p:oleObj name="Document" r:id="rId6" imgW="7515906" imgH="4800090" progId="Word.Document.8">
                  <p:embed/>
                  <p:pic>
                    <p:nvPicPr>
                      <p:cNvPr id="51207" name="Object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01080" y="1784496"/>
                        <a:ext cx="7446962" cy="47545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74827253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quality of qualitative analysis</a:t>
            </a:r>
          </a:p>
        </p:txBody>
      </p:sp>
      <p:sp>
        <p:nvSpPr>
          <p:cNvPr id="3" name="Content Placeholder 2"/>
          <p:cNvSpPr>
            <a:spLocks noGrp="1"/>
          </p:cNvSpPr>
          <p:nvPr>
            <p:ph idx="1"/>
          </p:nvPr>
        </p:nvSpPr>
        <p:spPr/>
        <p:txBody>
          <a:bodyPr/>
          <a:lstStyle/>
          <a:p>
            <a:r>
              <a:rPr lang="en-GB" dirty="0"/>
              <a:t>Looked down on ……</a:t>
            </a:r>
          </a:p>
          <a:p>
            <a:endParaRPr lang="en-GB" dirty="0"/>
          </a:p>
          <a:p>
            <a:r>
              <a:rPr lang="en-GB" dirty="0">
                <a:hlinkClick r:id="rId3"/>
              </a:rPr>
              <a:t>https://www.youtube.com/watch?v=EdhoX1Xu6ZI</a:t>
            </a:r>
            <a:endParaRPr lang="en-GB" dirty="0"/>
          </a:p>
          <a:p>
            <a:r>
              <a:rPr lang="en-GB" dirty="0"/>
              <a:t>See Handout 2</a:t>
            </a:r>
          </a:p>
          <a:p>
            <a:endParaRPr lang="en-GB" dirty="0"/>
          </a:p>
          <a:p>
            <a:endParaRPr lang="en-GB" dirty="0"/>
          </a:p>
          <a:p>
            <a:endParaRPr lang="en-GB" dirty="0"/>
          </a:p>
        </p:txBody>
      </p:sp>
    </p:spTree>
    <p:extLst>
      <p:ext uri="{BB962C8B-B14F-4D97-AF65-F5344CB8AC3E}">
        <p14:creationId xmlns:p14="http://schemas.microsoft.com/office/powerpoint/2010/main" val="389274970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Quality –of qualitative analysis looked down on ……</a:t>
            </a:r>
            <a:br>
              <a:rPr lang="en-GB" dirty="0"/>
            </a:br>
            <a:endParaRPr lang="en-GB" dirty="0"/>
          </a:p>
        </p:txBody>
      </p:sp>
      <p:sp>
        <p:nvSpPr>
          <p:cNvPr id="3" name="Content Placeholder 2"/>
          <p:cNvSpPr>
            <a:spLocks noGrp="1"/>
          </p:cNvSpPr>
          <p:nvPr>
            <p:ph idx="1"/>
          </p:nvPr>
        </p:nvSpPr>
        <p:spPr/>
        <p:txBody>
          <a:bodyPr>
            <a:normAutofit/>
          </a:bodyPr>
          <a:lstStyle/>
          <a:p>
            <a:r>
              <a:rPr lang="en-GB" dirty="0"/>
              <a:t>In natural science findings are validated by their repeated replication. </a:t>
            </a:r>
          </a:p>
          <a:p>
            <a:r>
              <a:rPr lang="en-GB" dirty="0"/>
              <a:t>If a second investigator cannot replicate the findings when they repeat the experiment then the original results are questioned. </a:t>
            </a:r>
          </a:p>
          <a:p>
            <a:r>
              <a:rPr lang="en-GB" dirty="0"/>
              <a:t>If no-one else can replicate the original results then they are rejected as flawed and invalid. </a:t>
            </a:r>
          </a:p>
          <a:p>
            <a:r>
              <a:rPr lang="en-GB" dirty="0"/>
              <a:t>Natural scientists have developed a whole spectrum of procedures and designs to ensure that experiments don’t get the wrong answers and that replication is possible.</a:t>
            </a:r>
          </a:p>
          <a:p>
            <a:pPr marL="0" indent="0">
              <a:buNone/>
            </a:pPr>
            <a:endParaRPr lang="en-GB" dirty="0"/>
          </a:p>
        </p:txBody>
      </p:sp>
    </p:spTree>
    <p:extLst>
      <p:ext uri="{BB962C8B-B14F-4D97-AF65-F5344CB8AC3E}">
        <p14:creationId xmlns:p14="http://schemas.microsoft.com/office/powerpoint/2010/main" val="96113740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But</a:t>
            </a:r>
          </a:p>
        </p:txBody>
      </p:sp>
      <p:sp>
        <p:nvSpPr>
          <p:cNvPr id="3" name="Content Placeholder 2"/>
          <p:cNvSpPr>
            <a:spLocks noGrp="1"/>
          </p:cNvSpPr>
          <p:nvPr>
            <p:ph idx="1"/>
          </p:nvPr>
        </p:nvSpPr>
        <p:spPr/>
        <p:txBody>
          <a:bodyPr>
            <a:normAutofit lnSpcReduction="10000"/>
          </a:bodyPr>
          <a:lstStyle/>
          <a:p>
            <a:r>
              <a:rPr lang="en-GB" dirty="0"/>
              <a:t>In social research there are two problems with adopting this approach. </a:t>
            </a:r>
          </a:p>
          <a:p>
            <a:r>
              <a:rPr lang="en-GB" dirty="0"/>
              <a:t>First, there is no widespread agreement about whether there can be any procedures that ensure research and analysis produce the right answers. </a:t>
            </a:r>
          </a:p>
          <a:p>
            <a:r>
              <a:rPr lang="en-GB" dirty="0"/>
              <a:t>Second, and this is a problems with qualitative research especially, replication is seldom possible and in most cases doesn’t make much sense. </a:t>
            </a:r>
          </a:p>
          <a:p>
            <a:r>
              <a:rPr lang="en-GB" dirty="0"/>
              <a:t>When observed or questioned again, respondents in qualitative research will rarely say or do exactly the same things. Whether results have been successfully replicated is always a matter of interpretation.</a:t>
            </a:r>
          </a:p>
          <a:p>
            <a:endParaRPr lang="en-GB" dirty="0"/>
          </a:p>
        </p:txBody>
      </p:sp>
    </p:spTree>
    <p:extLst>
      <p:ext uri="{BB962C8B-B14F-4D97-AF65-F5344CB8AC3E}">
        <p14:creationId xmlns:p14="http://schemas.microsoft.com/office/powerpoint/2010/main" val="52339390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And therefore</a:t>
            </a:r>
          </a:p>
        </p:txBody>
      </p:sp>
      <p:sp>
        <p:nvSpPr>
          <p:cNvPr id="3" name="Content Placeholder 2"/>
          <p:cNvSpPr>
            <a:spLocks noGrp="1"/>
          </p:cNvSpPr>
          <p:nvPr>
            <p:ph idx="1"/>
          </p:nvPr>
        </p:nvSpPr>
        <p:spPr/>
        <p:txBody>
          <a:bodyPr/>
          <a:lstStyle/>
          <a:p>
            <a:r>
              <a:rPr lang="en-GB" dirty="0"/>
              <a:t>Your analysis must be </a:t>
            </a:r>
          </a:p>
          <a:p>
            <a:pPr marL="0" indent="0" algn="ctr">
              <a:buNone/>
            </a:pPr>
            <a:r>
              <a:rPr lang="en-GB" sz="3600" b="1" dirty="0">
                <a:solidFill>
                  <a:schemeClr val="accent3"/>
                </a:solidFill>
              </a:rPr>
              <a:t>Valid</a:t>
            </a:r>
          </a:p>
          <a:p>
            <a:pPr marL="0" indent="0" algn="ctr">
              <a:buNone/>
            </a:pPr>
            <a:r>
              <a:rPr lang="en-GB" sz="3600" b="1" dirty="0">
                <a:solidFill>
                  <a:schemeClr val="accent3"/>
                </a:solidFill>
              </a:rPr>
              <a:t>Reliable and</a:t>
            </a:r>
          </a:p>
          <a:p>
            <a:pPr marL="0" indent="0" algn="ctr">
              <a:buNone/>
            </a:pPr>
            <a:r>
              <a:rPr lang="en-GB" sz="3600" b="1" dirty="0" err="1">
                <a:solidFill>
                  <a:schemeClr val="accent3"/>
                </a:solidFill>
              </a:rPr>
              <a:t>Generalisable</a:t>
            </a:r>
            <a:endParaRPr lang="en-GB" sz="3600" b="1" dirty="0">
              <a:solidFill>
                <a:schemeClr val="accent3"/>
              </a:solidFill>
            </a:endParaRPr>
          </a:p>
        </p:txBody>
      </p:sp>
    </p:spTree>
    <p:extLst>
      <p:ext uri="{BB962C8B-B14F-4D97-AF65-F5344CB8AC3E}">
        <p14:creationId xmlns:p14="http://schemas.microsoft.com/office/powerpoint/2010/main" val="131466096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Meaning</a:t>
            </a:r>
          </a:p>
        </p:txBody>
      </p:sp>
      <p:sp>
        <p:nvSpPr>
          <p:cNvPr id="3" name="Content Placeholder 2"/>
          <p:cNvSpPr>
            <a:spLocks noGrp="1"/>
          </p:cNvSpPr>
          <p:nvPr>
            <p:ph idx="1"/>
          </p:nvPr>
        </p:nvSpPr>
        <p:spPr/>
        <p:txBody>
          <a:bodyPr>
            <a:normAutofit/>
          </a:bodyPr>
          <a:lstStyle/>
          <a:p>
            <a:r>
              <a:rPr lang="en-GB" b="1" dirty="0">
                <a:solidFill>
                  <a:srgbClr val="00B0F0"/>
                </a:solidFill>
              </a:rPr>
              <a:t>Validity</a:t>
            </a:r>
            <a:r>
              <a:rPr lang="en-GB" dirty="0">
                <a:solidFill>
                  <a:srgbClr val="00B0F0"/>
                </a:solidFill>
              </a:rPr>
              <a:t> refers to the idea that the account truly reflects what actually happened, or put simply, that it is accurate. True.</a:t>
            </a:r>
          </a:p>
          <a:p>
            <a:r>
              <a:rPr lang="en-GB" b="1" dirty="0">
                <a:solidFill>
                  <a:schemeClr val="accent2">
                    <a:lumMod val="50000"/>
                  </a:schemeClr>
                </a:solidFill>
              </a:rPr>
              <a:t>Reliability</a:t>
            </a:r>
            <a:r>
              <a:rPr lang="en-GB" dirty="0">
                <a:solidFill>
                  <a:schemeClr val="accent2">
                    <a:lumMod val="50000"/>
                  </a:schemeClr>
                </a:solidFill>
              </a:rPr>
              <a:t> means that the results of the analysis would also be obtained if different researchers repeated the research and analysis on another occasion. The respondents or participants involved may be different from those in the original research though they will be similar and be doing similar things.</a:t>
            </a:r>
          </a:p>
          <a:p>
            <a:r>
              <a:rPr lang="en-GB" b="1" dirty="0">
                <a:solidFill>
                  <a:srgbClr val="FF0000"/>
                </a:solidFill>
              </a:rPr>
              <a:t>Generalisability</a:t>
            </a:r>
            <a:r>
              <a:rPr lang="en-GB" dirty="0">
                <a:solidFill>
                  <a:srgbClr val="FF0000"/>
                </a:solidFill>
              </a:rPr>
              <a:t> means that the results of the research and analysis apply to a wider group of people, social situations and settings than just the ones investigated in the original study.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8766859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Triangulation</a:t>
            </a:r>
          </a:p>
        </p:txBody>
      </p:sp>
      <p:sp>
        <p:nvSpPr>
          <p:cNvPr id="4" name="Content Placeholder 3"/>
          <p:cNvSpPr>
            <a:spLocks noGrp="1"/>
          </p:cNvSpPr>
          <p:nvPr>
            <p:ph idx="1"/>
          </p:nvPr>
        </p:nvSpPr>
        <p:spPr/>
        <p:txBody>
          <a:bodyPr>
            <a:normAutofit/>
          </a:bodyPr>
          <a:lstStyle/>
          <a:p>
            <a:r>
              <a:rPr lang="en-GB" dirty="0"/>
              <a:t>Means combining two or more views, approaches or methods in an investigation in order to get a more accurate picture of the phenomena. </a:t>
            </a:r>
          </a:p>
          <a:p>
            <a:r>
              <a:rPr lang="en-GB" dirty="0"/>
              <a:t>Triangulation creates an analysis of greater scope and richness. Even if two views do seem to contradict one another, then the difference can be used as a reason for deeper and repeated analysis of the data in order to try to explain and resolve the differences. </a:t>
            </a:r>
          </a:p>
          <a:p>
            <a:r>
              <a:rPr lang="en-GB" dirty="0"/>
              <a:t>The most frequently used form of triangulation is the use of multiple sources of data such as interviews, observation and documents.</a:t>
            </a:r>
          </a:p>
          <a:p>
            <a:endParaRPr lang="en-GB" dirty="0"/>
          </a:p>
        </p:txBody>
      </p:sp>
    </p:spTree>
    <p:extLst>
      <p:ext uri="{BB962C8B-B14F-4D97-AF65-F5344CB8AC3E}">
        <p14:creationId xmlns:p14="http://schemas.microsoft.com/office/powerpoint/2010/main" val="148459572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Audit trail - Essential</a:t>
            </a:r>
          </a:p>
        </p:txBody>
      </p:sp>
      <p:sp>
        <p:nvSpPr>
          <p:cNvPr id="3" name="Content Placeholder 2"/>
          <p:cNvSpPr>
            <a:spLocks noGrp="1"/>
          </p:cNvSpPr>
          <p:nvPr>
            <p:ph idx="1"/>
          </p:nvPr>
        </p:nvSpPr>
        <p:spPr/>
        <p:txBody>
          <a:bodyPr/>
          <a:lstStyle/>
          <a:p>
            <a:r>
              <a:rPr lang="en-GB" dirty="0"/>
              <a:t>Possible to retrace the steps leading to a certain interpretation or theory to check that no alternatives were left unexamined and that no biases had any avoidable influence on the results. </a:t>
            </a:r>
          </a:p>
          <a:p>
            <a:r>
              <a:rPr lang="en-GB" dirty="0"/>
              <a:t>Usually this entails the recording of information about who did what with the data and in what order so that the genesis of interpretations can be retraced. </a:t>
            </a:r>
          </a:p>
          <a:p>
            <a:r>
              <a:rPr lang="en-GB" dirty="0"/>
              <a:t>Such an audit trail provides a sufficiently clear account of the research process to allow others to follow the researcher's thinking and conclusions about the data and thus allows them to assess whether the findings are dependable.</a:t>
            </a:r>
          </a:p>
        </p:txBody>
      </p:sp>
    </p:spTree>
    <p:extLst>
      <p:ext uri="{BB962C8B-B14F-4D97-AF65-F5344CB8AC3E}">
        <p14:creationId xmlns:p14="http://schemas.microsoft.com/office/powerpoint/2010/main" val="370527435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Consider negative cases</a:t>
            </a:r>
          </a:p>
        </p:txBody>
      </p:sp>
      <p:sp>
        <p:nvSpPr>
          <p:cNvPr id="3" name="Content Placeholder 2"/>
          <p:cNvSpPr>
            <a:spLocks noGrp="1"/>
          </p:cNvSpPr>
          <p:nvPr>
            <p:ph idx="1"/>
          </p:nvPr>
        </p:nvSpPr>
        <p:spPr/>
        <p:txBody>
          <a:bodyPr/>
          <a:lstStyle/>
          <a:p>
            <a:r>
              <a:rPr lang="en-GB" dirty="0"/>
              <a:t>These are cases, settings, events and so on that are out of line with your main findings or even that directly contradict what your explanations would predict.</a:t>
            </a:r>
          </a:p>
          <a:p>
            <a:r>
              <a:rPr lang="en-GB" dirty="0"/>
              <a:t>Why ?</a:t>
            </a:r>
          </a:p>
          <a:p>
            <a:r>
              <a:rPr lang="en-GB" dirty="0"/>
              <a:t>To find a way of explaining why that case has happened in such an untypical way. The upshot is commonly a modification of your ideas and assumptions (Seale, 2000) and eventually a richer and more complex theory and explanation.</a:t>
            </a:r>
          </a:p>
          <a:p>
            <a:endParaRPr lang="en-GB" dirty="0"/>
          </a:p>
        </p:txBody>
      </p:sp>
    </p:spTree>
    <p:extLst>
      <p:ext uri="{BB962C8B-B14F-4D97-AF65-F5344CB8AC3E}">
        <p14:creationId xmlns:p14="http://schemas.microsoft.com/office/powerpoint/2010/main" val="255151452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Constant comparison</a:t>
            </a:r>
          </a:p>
        </p:txBody>
      </p:sp>
      <p:sp>
        <p:nvSpPr>
          <p:cNvPr id="3" name="Content Placeholder 2"/>
          <p:cNvSpPr>
            <a:spLocks noGrp="1"/>
          </p:cNvSpPr>
          <p:nvPr>
            <p:ph idx="1"/>
          </p:nvPr>
        </p:nvSpPr>
        <p:spPr/>
        <p:txBody>
          <a:bodyPr/>
          <a:lstStyle/>
          <a:p>
            <a:r>
              <a:rPr lang="en-GB" dirty="0"/>
              <a:t>Checking the consistency and accuracy of interpretations and especially the application of codes by constantly comparing one interpretation or code with others both of a similar sort and in other cases and settings. This is to ensure both consistency and completeness in analysis. </a:t>
            </a:r>
          </a:p>
          <a:p>
            <a:r>
              <a:rPr lang="en-GB" dirty="0"/>
              <a:t>Constant comparison also involves looking for variations and differences across cases, settings or factors which affect the phenomena that are being studied. Such variations might include the influence of age and gender.</a:t>
            </a:r>
          </a:p>
        </p:txBody>
      </p:sp>
    </p:spTree>
    <p:extLst>
      <p:ext uri="{BB962C8B-B14F-4D97-AF65-F5344CB8AC3E}">
        <p14:creationId xmlns:p14="http://schemas.microsoft.com/office/powerpoint/2010/main" val="267696337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altLang="en-US"/>
              <a:t>Data Analysis Strategies</a:t>
            </a:r>
          </a:p>
        </p:txBody>
      </p:sp>
      <p:sp>
        <p:nvSpPr>
          <p:cNvPr id="24579" name="Rectangle 3"/>
          <p:cNvSpPr>
            <a:spLocks noGrp="1" noChangeArrowheads="1"/>
          </p:cNvSpPr>
          <p:nvPr>
            <p:ph idx="1"/>
          </p:nvPr>
        </p:nvSpPr>
        <p:spPr/>
        <p:txBody>
          <a:bodyPr rtlCol="0">
            <a:normAutofit/>
          </a:bodyPr>
          <a:lstStyle/>
          <a:p>
            <a:pPr marL="182880" indent="-182880">
              <a:buClr>
                <a:schemeClr val="tx1">
                  <a:lumMod val="85000"/>
                  <a:lumOff val="15000"/>
                </a:schemeClr>
              </a:buClr>
              <a:defRPr/>
            </a:pPr>
            <a:r>
              <a:rPr lang="en-US" altLang="en-US" dirty="0">
                <a:ea typeface="ＭＳ Ｐゴシック" panose="020B0600070205080204" pitchFamily="34" charset="-128"/>
              </a:rPr>
              <a:t>Identifying themes</a:t>
            </a:r>
          </a:p>
          <a:p>
            <a:pPr lvl="1" indent="-182880">
              <a:buClr>
                <a:schemeClr val="tx1">
                  <a:lumMod val="85000"/>
                  <a:lumOff val="15000"/>
                </a:schemeClr>
              </a:buClr>
              <a:defRPr/>
            </a:pPr>
            <a:r>
              <a:rPr lang="en-US" altLang="en-US" dirty="0">
                <a:ea typeface="ＭＳ Ｐゴシック" panose="020B0600070205080204" pitchFamily="34" charset="-128"/>
              </a:rPr>
              <a:t>Begin with big picture and list “themes” that emerge.</a:t>
            </a:r>
          </a:p>
          <a:p>
            <a:pPr marL="731520" lvl="2" indent="-182880">
              <a:buClr>
                <a:schemeClr val="tx1">
                  <a:lumMod val="85000"/>
                  <a:lumOff val="15000"/>
                </a:schemeClr>
              </a:buClr>
              <a:defRPr/>
            </a:pPr>
            <a:r>
              <a:rPr lang="en-US" altLang="en-US" sz="2400" dirty="0">
                <a:ea typeface="ＭＳ Ｐゴシック" panose="020B0600070205080204" pitchFamily="34" charset="-128"/>
              </a:rPr>
              <a:t>Events that keep repeating themselves</a:t>
            </a:r>
          </a:p>
          <a:p>
            <a:pPr marL="182880" indent="-182880">
              <a:buClr>
                <a:schemeClr val="tx1">
                  <a:lumMod val="85000"/>
                  <a:lumOff val="15000"/>
                </a:schemeClr>
              </a:buClr>
              <a:defRPr/>
            </a:pPr>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65731407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rtlCol="0">
            <a:normAutofit/>
            <a:scene3d>
              <a:camera prst="orthographicFront"/>
              <a:lightRig rig="soft" dir="t"/>
            </a:scene3d>
          </a:bodyPr>
          <a:lstStyle/>
          <a:p>
            <a:pPr>
              <a:defRPr/>
            </a:pPr>
            <a:r>
              <a:rPr>
                <a:solidFill>
                  <a:schemeClr val="tx1">
                    <a:lumMod val="85000"/>
                    <a:lumOff val="15000"/>
                  </a:schemeClr>
                </a:solidFill>
                <a:ea typeface="+mj-ea"/>
                <a:cs typeface="+mj-cs"/>
              </a:rPr>
              <a:t>3 broad levels of analysis that could be pursued</a:t>
            </a:r>
          </a:p>
        </p:txBody>
      </p:sp>
      <p:sp>
        <p:nvSpPr>
          <p:cNvPr id="36867" name="Rectangle 3"/>
          <p:cNvSpPr>
            <a:spLocks noGrp="1" noChangeArrowheads="1"/>
          </p:cNvSpPr>
          <p:nvPr>
            <p:ph idx="1"/>
          </p:nvPr>
        </p:nvSpPr>
        <p:spPr/>
        <p:txBody>
          <a:bodyPr rtlCol="0">
            <a:normAutofit/>
          </a:bodyPr>
          <a:lstStyle/>
          <a:p>
            <a:pPr marL="182880" indent="-182880">
              <a:lnSpc>
                <a:spcPct val="90000"/>
              </a:lnSpc>
              <a:buClr>
                <a:schemeClr val="tx1">
                  <a:lumMod val="85000"/>
                  <a:lumOff val="15000"/>
                </a:schemeClr>
              </a:buClr>
              <a:defRPr/>
            </a:pPr>
            <a:r>
              <a:rPr lang="en-US" altLang="en-US" sz="2300" dirty="0">
                <a:ea typeface="ＭＳ Ｐゴシック" panose="020B0600070205080204" pitchFamily="34" charset="-128"/>
              </a:rPr>
              <a:t>Simply count the number of times a particular word or concept occurs (e.g., job boredom) in a narrative: The qualitative data can then be </a:t>
            </a:r>
            <a:r>
              <a:rPr lang="en-US" altLang="en-US" sz="2300" dirty="0" err="1">
                <a:ea typeface="ＭＳ Ｐゴシック" panose="020B0600070205080204" pitchFamily="34" charset="-128"/>
              </a:rPr>
              <a:t>categorised</a:t>
            </a:r>
            <a:r>
              <a:rPr lang="en-US" altLang="en-US" sz="2300" dirty="0">
                <a:ea typeface="ＭＳ Ｐゴシック" panose="020B0600070205080204" pitchFamily="34" charset="-128"/>
              </a:rPr>
              <a:t> quantitatively and subjected to statistical analysis. </a:t>
            </a:r>
          </a:p>
          <a:p>
            <a:pPr marL="182880" indent="-182880">
              <a:lnSpc>
                <a:spcPct val="90000"/>
              </a:lnSpc>
              <a:buClr>
                <a:schemeClr val="tx1">
                  <a:lumMod val="85000"/>
                  <a:lumOff val="15000"/>
                </a:schemeClr>
              </a:buClr>
              <a:defRPr/>
            </a:pPr>
            <a:r>
              <a:rPr lang="en-US" altLang="en-US" sz="2300" dirty="0">
                <a:ea typeface="ＭＳ Ｐゴシック" panose="020B0600070205080204" pitchFamily="34" charset="-128"/>
              </a:rPr>
              <a:t> For a thematic analysis want to go deeper than this. </a:t>
            </a:r>
          </a:p>
        </p:txBody>
      </p:sp>
    </p:spTree>
    <p:extLst>
      <p:ext uri="{BB962C8B-B14F-4D97-AF65-F5344CB8AC3E}">
        <p14:creationId xmlns:p14="http://schemas.microsoft.com/office/powerpoint/2010/main" val="173886335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rtlCol="0">
            <a:normAutofit/>
            <a:scene3d>
              <a:camera prst="orthographicFront"/>
              <a:lightRig rig="soft" dir="t"/>
            </a:scene3d>
          </a:bodyPr>
          <a:lstStyle/>
          <a:p>
            <a:pPr>
              <a:defRPr/>
            </a:pPr>
            <a:r>
              <a:rPr lang="en-GB" sz="3600">
                <a:solidFill>
                  <a:schemeClr val="tx1">
                    <a:lumMod val="85000"/>
                    <a:lumOff val="15000"/>
                  </a:schemeClr>
                </a:solidFill>
              </a:rPr>
              <a:t>Analysis Considerations</a:t>
            </a:r>
            <a:endParaRPr lang="en-GB">
              <a:solidFill>
                <a:schemeClr val="tx1">
                  <a:lumMod val="85000"/>
                  <a:lumOff val="15000"/>
                </a:schemeClr>
              </a:solidFill>
              <a:ea typeface="+mj-ea"/>
              <a:cs typeface="+mj-cs"/>
            </a:endParaRPr>
          </a:p>
        </p:txBody>
      </p:sp>
      <p:sp>
        <p:nvSpPr>
          <p:cNvPr id="36867" name="Rectangle 3"/>
          <p:cNvSpPr>
            <a:spLocks noGrp="1" noChangeArrowheads="1"/>
          </p:cNvSpPr>
          <p:nvPr>
            <p:ph idx="1"/>
          </p:nvPr>
        </p:nvSpPr>
        <p:spPr/>
        <p:txBody>
          <a:bodyPr>
            <a:normAutofit/>
          </a:bodyPr>
          <a:lstStyle/>
          <a:p>
            <a:pPr>
              <a:buClr>
                <a:schemeClr val="tx1"/>
              </a:buClr>
            </a:pPr>
            <a:r>
              <a:rPr lang="en-GB" altLang="en-US" sz="2200" dirty="0">
                <a:ea typeface="ＭＳ Ｐゴシック" panose="020B0600070205080204" pitchFamily="34" charset="-128"/>
              </a:rPr>
              <a:t>Words</a:t>
            </a:r>
          </a:p>
          <a:p>
            <a:pPr>
              <a:buClr>
                <a:schemeClr val="tx1"/>
              </a:buClr>
            </a:pPr>
            <a:r>
              <a:rPr lang="en-GB" altLang="en-US" sz="2200" dirty="0">
                <a:ea typeface="ＭＳ Ｐゴシック" panose="020B0600070205080204" pitchFamily="34" charset="-128"/>
              </a:rPr>
              <a:t>Context (tone and inflection)</a:t>
            </a:r>
          </a:p>
          <a:p>
            <a:pPr>
              <a:buClr>
                <a:schemeClr val="tx1"/>
              </a:buClr>
            </a:pPr>
            <a:r>
              <a:rPr lang="en-GB" altLang="en-US" sz="2200" dirty="0">
                <a:ea typeface="ＭＳ Ｐゴシック" panose="020B0600070205080204" pitchFamily="34" charset="-128"/>
              </a:rPr>
              <a:t>Internal consistency (opinion shifts during groups)</a:t>
            </a:r>
          </a:p>
          <a:p>
            <a:pPr>
              <a:buClr>
                <a:schemeClr val="tx1"/>
              </a:buClr>
            </a:pPr>
            <a:r>
              <a:rPr lang="en-GB" altLang="en-US" sz="2200" dirty="0">
                <a:ea typeface="ＭＳ Ｐゴシック" panose="020B0600070205080204" pitchFamily="34" charset="-128"/>
              </a:rPr>
              <a:t>Frequency and intensity of comments (counting, content analysis)</a:t>
            </a:r>
          </a:p>
          <a:p>
            <a:pPr>
              <a:buClr>
                <a:schemeClr val="tx1"/>
              </a:buClr>
            </a:pPr>
            <a:r>
              <a:rPr lang="en-GB" altLang="en-US" sz="2200" dirty="0">
                <a:ea typeface="ＭＳ Ｐゴシック" panose="020B0600070205080204" pitchFamily="34" charset="-128"/>
              </a:rPr>
              <a:t>Specificity</a:t>
            </a:r>
          </a:p>
          <a:p>
            <a:pPr>
              <a:buClr>
                <a:schemeClr val="tx1"/>
              </a:buClr>
            </a:pPr>
            <a:r>
              <a:rPr lang="en-GB" altLang="en-US" sz="2200" dirty="0">
                <a:ea typeface="ＭＳ Ｐゴシック" panose="020B0600070205080204" pitchFamily="34" charset="-128"/>
              </a:rPr>
              <a:t>Trends/themes</a:t>
            </a:r>
          </a:p>
          <a:p>
            <a:pPr>
              <a:buClr>
                <a:schemeClr val="tx1"/>
              </a:buClr>
            </a:pPr>
            <a:r>
              <a:rPr lang="en-GB" altLang="en-US" sz="2200" dirty="0">
                <a:ea typeface="ＭＳ Ｐゴシック" panose="020B0600070205080204" pitchFamily="34" charset="-128"/>
              </a:rPr>
              <a:t>Iteration (data collection and analysis is an iterative process moving back and forth)</a:t>
            </a:r>
          </a:p>
        </p:txBody>
      </p:sp>
    </p:spTree>
    <p:extLst>
      <p:ext uri="{BB962C8B-B14F-4D97-AF65-F5344CB8AC3E}">
        <p14:creationId xmlns:p14="http://schemas.microsoft.com/office/powerpoint/2010/main" val="228657375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President Obama’s 2014 State of the Union speech</a:t>
            </a:r>
          </a:p>
        </p:txBody>
      </p:sp>
      <p:pic>
        <p:nvPicPr>
          <p:cNvPr id="4" name="Content Placeholder 3"/>
          <p:cNvPicPr>
            <a:picLocks noGrp="1" noChangeAspect="1"/>
          </p:cNvPicPr>
          <p:nvPr>
            <p:ph idx="1"/>
          </p:nvPr>
        </p:nvPicPr>
        <p:blipFill>
          <a:blip r:embed="rId2"/>
          <a:stretch>
            <a:fillRect/>
          </a:stretch>
        </p:blipFill>
        <p:spPr>
          <a:xfrm>
            <a:off x="3195108" y="1825625"/>
            <a:ext cx="5801784" cy="4351338"/>
          </a:xfrm>
          <a:prstGeom prst="rect">
            <a:avLst/>
          </a:prstGeom>
        </p:spPr>
      </p:pic>
    </p:spTree>
    <p:extLst>
      <p:ext uri="{BB962C8B-B14F-4D97-AF65-F5344CB8AC3E}">
        <p14:creationId xmlns:p14="http://schemas.microsoft.com/office/powerpoint/2010/main" val="376074877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Word clouds</a:t>
            </a:r>
          </a:p>
        </p:txBody>
      </p:sp>
      <p:sp>
        <p:nvSpPr>
          <p:cNvPr id="3" name="Content Placeholder 2"/>
          <p:cNvSpPr>
            <a:spLocks noGrp="1"/>
          </p:cNvSpPr>
          <p:nvPr>
            <p:ph idx="1"/>
          </p:nvPr>
        </p:nvSpPr>
        <p:spPr/>
        <p:txBody>
          <a:bodyPr/>
          <a:lstStyle/>
          <a:p>
            <a:r>
              <a:rPr lang="en-GB" dirty="0">
                <a:hlinkClick r:id="rId2"/>
              </a:rPr>
              <a:t>http://www.thepowerpointblog.com/word-cloud/</a:t>
            </a:r>
            <a:endParaRPr lang="en-GB" dirty="0"/>
          </a:p>
          <a:p>
            <a:r>
              <a:rPr lang="en-GB" dirty="0"/>
              <a:t>https://www.surveygizmo.com/resources/blog/qualitative-data-word-cloud/</a:t>
            </a:r>
          </a:p>
          <a:p>
            <a:r>
              <a:rPr lang="en-GB" dirty="0"/>
              <a:t>https://www.ncbi.nlm.nih.gov/pmc/articles/PMC4427856/</a:t>
            </a:r>
          </a:p>
        </p:txBody>
      </p:sp>
    </p:spTree>
    <p:extLst>
      <p:ext uri="{BB962C8B-B14F-4D97-AF65-F5344CB8AC3E}">
        <p14:creationId xmlns:p14="http://schemas.microsoft.com/office/powerpoint/2010/main" val="99579523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tel 1"/>
          <p:cNvSpPr>
            <a:spLocks noGrp="1"/>
          </p:cNvSpPr>
          <p:nvPr>
            <p:ph type="title"/>
          </p:nvPr>
        </p:nvSpPr>
        <p:spPr>
          <a:xfrm>
            <a:off x="2757054" y="0"/>
            <a:ext cx="8610600" cy="1293028"/>
          </a:xfrm>
        </p:spPr>
        <p:txBody>
          <a:bodyPr>
            <a:normAutofit fontScale="90000"/>
          </a:bodyPr>
          <a:lstStyle/>
          <a:p>
            <a:r>
              <a:rPr lang="nb-NO" altLang="x-none" dirty="0" err="1"/>
              <a:t>Interview</a:t>
            </a:r>
            <a:r>
              <a:rPr lang="nb-NO" altLang="x-none" dirty="0"/>
              <a:t> </a:t>
            </a:r>
            <a:r>
              <a:rPr lang="nb-NO" altLang="x-none" dirty="0" err="1"/>
              <a:t>analysis</a:t>
            </a:r>
            <a:br>
              <a:rPr lang="nb-NO" altLang="x-none" dirty="0"/>
            </a:br>
            <a:r>
              <a:rPr lang="nb-NO" altLang="x-none" dirty="0" err="1"/>
              <a:t>Tables</a:t>
            </a:r>
            <a:r>
              <a:rPr lang="nb-NO" altLang="x-none" dirty="0"/>
              <a:t> (data </a:t>
            </a:r>
            <a:r>
              <a:rPr lang="nb-NO" altLang="x-none" dirty="0" err="1"/>
              <a:t>matrix</a:t>
            </a:r>
            <a:r>
              <a:rPr lang="nb-NO" altLang="x-none" dirty="0"/>
              <a:t>)</a:t>
            </a:r>
          </a:p>
        </p:txBody>
      </p:sp>
      <p:sp>
        <p:nvSpPr>
          <p:cNvPr id="11267" name="Plassholder for lysbildenummer 3"/>
          <p:cNvSpPr>
            <a:spLocks noGrp="1"/>
          </p:cNvSpPr>
          <p:nvPr>
            <p:ph type="sldNum" sz="quarter" idx="12"/>
          </p:nvPr>
        </p:nvSpPr>
        <p:spPr bwMode="auto">
          <a:xfrm>
            <a:off x="8077200" y="6248400"/>
            <a:ext cx="21336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Arial" charset="0"/>
                <a:ea typeface="ヒラギノ角ゴ Pro W3" charset="-128"/>
              </a:defRPr>
            </a:lvl1pPr>
            <a:lvl2pPr marL="742950" indent="-285750">
              <a:defRPr sz="2000">
                <a:solidFill>
                  <a:schemeClr val="tx1"/>
                </a:solidFill>
                <a:latin typeface="Arial" charset="0"/>
                <a:ea typeface="ヒラギノ角ゴ Pro W3" charset="-128"/>
              </a:defRPr>
            </a:lvl2pPr>
            <a:lvl3pPr marL="1143000" indent="-228600">
              <a:defRPr sz="2000">
                <a:solidFill>
                  <a:schemeClr val="tx1"/>
                </a:solidFill>
                <a:latin typeface="Arial" charset="0"/>
                <a:ea typeface="ヒラギノ角ゴ Pro W3" charset="-128"/>
              </a:defRPr>
            </a:lvl3pPr>
            <a:lvl4pPr marL="1600200" indent="-228600">
              <a:defRPr sz="2000">
                <a:solidFill>
                  <a:schemeClr val="tx1"/>
                </a:solidFill>
                <a:latin typeface="Arial" charset="0"/>
                <a:ea typeface="ヒラギノ角ゴ Pro W3" charset="-128"/>
              </a:defRPr>
            </a:lvl4pPr>
            <a:lvl5pPr marL="2057400" indent="-228600">
              <a:defRPr sz="2000">
                <a:solidFill>
                  <a:schemeClr val="tx1"/>
                </a:solidFill>
                <a:latin typeface="Arial" charset="0"/>
                <a:ea typeface="ヒラギノ角ゴ Pro W3" charset="-128"/>
              </a:defRPr>
            </a:lvl5pPr>
            <a:lvl6pPr marL="2514600" indent="-228600" eaLnBrk="0" fontAlgn="base" hangingPunct="0">
              <a:spcBef>
                <a:spcPct val="0"/>
              </a:spcBef>
              <a:spcAft>
                <a:spcPct val="0"/>
              </a:spcAft>
              <a:defRPr sz="2000">
                <a:solidFill>
                  <a:schemeClr val="tx1"/>
                </a:solidFill>
                <a:latin typeface="Arial" charset="0"/>
                <a:ea typeface="ヒラギノ角ゴ Pro W3" charset="-128"/>
              </a:defRPr>
            </a:lvl6pPr>
            <a:lvl7pPr marL="2971800" indent="-228600" eaLnBrk="0" fontAlgn="base" hangingPunct="0">
              <a:spcBef>
                <a:spcPct val="0"/>
              </a:spcBef>
              <a:spcAft>
                <a:spcPct val="0"/>
              </a:spcAft>
              <a:defRPr sz="2000">
                <a:solidFill>
                  <a:schemeClr val="tx1"/>
                </a:solidFill>
                <a:latin typeface="Arial" charset="0"/>
                <a:ea typeface="ヒラギノ角ゴ Pro W3" charset="-128"/>
              </a:defRPr>
            </a:lvl7pPr>
            <a:lvl8pPr marL="3429000" indent="-228600" eaLnBrk="0" fontAlgn="base" hangingPunct="0">
              <a:spcBef>
                <a:spcPct val="0"/>
              </a:spcBef>
              <a:spcAft>
                <a:spcPct val="0"/>
              </a:spcAft>
              <a:defRPr sz="2000">
                <a:solidFill>
                  <a:schemeClr val="tx1"/>
                </a:solidFill>
                <a:latin typeface="Arial" charset="0"/>
                <a:ea typeface="ヒラギノ角ゴ Pro W3" charset="-128"/>
              </a:defRPr>
            </a:lvl8pPr>
            <a:lvl9pPr marL="3886200" indent="-228600" eaLnBrk="0" fontAlgn="base" hangingPunct="0">
              <a:spcBef>
                <a:spcPct val="0"/>
              </a:spcBef>
              <a:spcAft>
                <a:spcPct val="0"/>
              </a:spcAft>
              <a:defRPr sz="2000">
                <a:solidFill>
                  <a:schemeClr val="tx1"/>
                </a:solidFill>
                <a:latin typeface="Arial" charset="0"/>
                <a:ea typeface="ヒラギノ角ゴ Pro W3"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EA2123D-5239-1442-92AB-DA51F27BB8E5}" type="slidenum">
              <a:rPr kumimoji="0" lang="ko-KR" altLang="en-US" sz="2000" b="0" i="0" u="none" strike="noStrike" kern="1200" cap="none" spc="0" normalizeH="0" baseline="0" noProof="0">
                <a:ln>
                  <a:noFill/>
                </a:ln>
                <a:solidFill>
                  <a:prstClr val="black"/>
                </a:solidFill>
                <a:effectLst/>
                <a:uLnTx/>
                <a:uFillTx/>
                <a:latin typeface="Arial" charset="0"/>
                <a:cs typeface="+mn-cs"/>
              </a:rPr>
              <a:pPr marL="0" marR="0" lvl="0" indent="0" algn="r" defTabSz="914400" rtl="0" eaLnBrk="1" fontAlgn="auto" latinLnBrk="0" hangingPunct="1">
                <a:lnSpc>
                  <a:spcPct val="100000"/>
                </a:lnSpc>
                <a:spcBef>
                  <a:spcPts val="0"/>
                </a:spcBef>
                <a:spcAft>
                  <a:spcPts val="0"/>
                </a:spcAft>
                <a:buClrTx/>
                <a:buSzTx/>
                <a:buFontTx/>
                <a:buNone/>
                <a:tabLst/>
                <a:defRPr/>
              </a:pPr>
              <a:t>84</a:t>
            </a:fld>
            <a:endParaRPr kumimoji="0" lang="en-US" altLang="ko-KR" sz="2000" b="0" i="0" u="none" strike="noStrike" kern="1200" cap="none" spc="0" normalizeH="0" baseline="0" noProof="0">
              <a:ln>
                <a:noFill/>
              </a:ln>
              <a:solidFill>
                <a:prstClr val="black"/>
              </a:solidFill>
              <a:effectLst/>
              <a:uLnTx/>
              <a:uFillTx/>
              <a:latin typeface="Arial" charset="0"/>
              <a:ea typeface="ヒラギノ角ゴ Pro W3" charset="-128"/>
              <a:cs typeface="+mn-cs"/>
            </a:endParaRPr>
          </a:p>
        </p:txBody>
      </p:sp>
      <p:graphicFrame>
        <p:nvGraphicFramePr>
          <p:cNvPr id="97" name="Tabell 96"/>
          <p:cNvGraphicFramePr>
            <a:graphicFrameLocks noGrp="1"/>
          </p:cNvGraphicFramePr>
          <p:nvPr/>
        </p:nvGraphicFramePr>
        <p:xfrm>
          <a:off x="2381251" y="1928814"/>
          <a:ext cx="7000875" cy="4068763"/>
        </p:xfrm>
        <a:graphic>
          <a:graphicData uri="http://schemas.openxmlformats.org/drawingml/2006/table">
            <a:tbl>
              <a:tblPr/>
              <a:tblGrid>
                <a:gridCol w="1400175">
                  <a:extLst>
                    <a:ext uri="{9D8B030D-6E8A-4147-A177-3AD203B41FA5}">
                      <a16:colId xmlns:a16="http://schemas.microsoft.com/office/drawing/2014/main" val="20000"/>
                    </a:ext>
                  </a:extLst>
                </a:gridCol>
                <a:gridCol w="1400175">
                  <a:extLst>
                    <a:ext uri="{9D8B030D-6E8A-4147-A177-3AD203B41FA5}">
                      <a16:colId xmlns:a16="http://schemas.microsoft.com/office/drawing/2014/main" val="20001"/>
                    </a:ext>
                  </a:extLst>
                </a:gridCol>
                <a:gridCol w="1400175">
                  <a:extLst>
                    <a:ext uri="{9D8B030D-6E8A-4147-A177-3AD203B41FA5}">
                      <a16:colId xmlns:a16="http://schemas.microsoft.com/office/drawing/2014/main" val="20002"/>
                    </a:ext>
                  </a:extLst>
                </a:gridCol>
                <a:gridCol w="1400175">
                  <a:extLst>
                    <a:ext uri="{9D8B030D-6E8A-4147-A177-3AD203B41FA5}">
                      <a16:colId xmlns:a16="http://schemas.microsoft.com/office/drawing/2014/main" val="20003"/>
                    </a:ext>
                  </a:extLst>
                </a:gridCol>
                <a:gridCol w="1400175">
                  <a:extLst>
                    <a:ext uri="{9D8B030D-6E8A-4147-A177-3AD203B41FA5}">
                      <a16:colId xmlns:a16="http://schemas.microsoft.com/office/drawing/2014/main" val="20004"/>
                    </a:ext>
                  </a:extLst>
                </a:gridCol>
              </a:tblGrid>
              <a:tr h="979488">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endParaRPr kumimoji="0" lang="nb-NO" altLang="x-none" sz="1800" b="1" i="0" u="none" strike="noStrike" cap="none" normalizeH="0" baseline="0" dirty="0">
                        <a:ln>
                          <a:noFill/>
                        </a:ln>
                        <a:solidFill>
                          <a:srgbClr val="FFFFFF"/>
                        </a:solidFill>
                        <a:effectLst/>
                        <a:latin typeface="Arial" charset="0"/>
                        <a:ea typeface="ヒラギノ角ゴ Pro W3" charset="-128"/>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nb-NO" altLang="x-none" sz="1800" b="1" i="0" u="none" strike="noStrike" cap="none" normalizeH="0" baseline="0" dirty="0" err="1">
                          <a:ln>
                            <a:noFill/>
                          </a:ln>
                          <a:solidFill>
                            <a:srgbClr val="FFFFFF"/>
                          </a:solidFill>
                          <a:effectLst/>
                          <a:latin typeface="Arial" charset="0"/>
                          <a:ea typeface="ヒラギノ角ゴ Pro W3" charset="-128"/>
                        </a:rPr>
                        <a:t>Question</a:t>
                      </a:r>
                      <a:r>
                        <a:rPr kumimoji="0" lang="nb-NO" altLang="x-none" sz="1800" b="1" i="0" u="none" strike="noStrike" cap="none" normalizeH="0" baseline="0" dirty="0">
                          <a:ln>
                            <a:noFill/>
                          </a:ln>
                          <a:solidFill>
                            <a:srgbClr val="FFFFFF"/>
                          </a:solidFill>
                          <a:effectLst/>
                          <a:latin typeface="Arial" charset="0"/>
                          <a:ea typeface="ヒラギノ角ゴ Pro W3" charset="-128"/>
                        </a:rPr>
                        <a:t> </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nb-NO" altLang="x-none" sz="1600" b="1" i="0" u="none" strike="noStrike" cap="none" normalizeH="0" baseline="0">
                          <a:ln>
                            <a:noFill/>
                          </a:ln>
                          <a:solidFill>
                            <a:srgbClr val="FFFFFF"/>
                          </a:solidFill>
                          <a:effectLst/>
                          <a:latin typeface="Arial" charset="0"/>
                          <a:ea typeface="ヒラギノ角ゴ Pro W3" charset="-128"/>
                        </a:rPr>
                        <a:t>Informant     A</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defRPr sz="2400">
                          <a:solidFill>
                            <a:schemeClr val="tx1"/>
                          </a:solidFill>
                          <a:latin typeface="Arial" charset="0"/>
                          <a:ea typeface="ヒラギノ角ゴ Pro W3" charset="-128"/>
                        </a:defRPr>
                      </a:lvl1pPr>
                      <a:lvl2pPr marL="742950" indent="-285750">
                        <a:spcBef>
                          <a:spcPct val="20000"/>
                        </a:spcBef>
                        <a:defRPr sz="2000">
                          <a:solidFill>
                            <a:schemeClr val="tx1"/>
                          </a:solidFill>
                          <a:latin typeface="Arial" charset="0"/>
                          <a:ea typeface="ヒラギノ角ゴ Pro W3" charset="-128"/>
                        </a:defRPr>
                      </a:lvl2pPr>
                      <a:lvl3pPr marL="1143000" indent="-228600">
                        <a:spcBef>
                          <a:spcPct val="20000"/>
                        </a:spcBef>
                        <a:defRPr>
                          <a:solidFill>
                            <a:schemeClr val="tx1"/>
                          </a:solidFill>
                          <a:latin typeface="Arial" charset="0"/>
                          <a:ea typeface="ヒラギノ角ゴ Pro W3" charset="-128"/>
                        </a:defRPr>
                      </a:lvl3pPr>
                      <a:lvl4pPr marL="1600200" indent="-228600">
                        <a:spcBef>
                          <a:spcPct val="20000"/>
                        </a:spcBef>
                        <a:defRPr sz="1600">
                          <a:solidFill>
                            <a:schemeClr val="tx1"/>
                          </a:solidFill>
                          <a:latin typeface="Arial" charset="0"/>
                          <a:ea typeface="ヒラギノ角ゴ Pro W3" charset="-128"/>
                        </a:defRPr>
                      </a:lvl4pPr>
                      <a:lvl5pPr marL="2057400" indent="-228600">
                        <a:spcBef>
                          <a:spcPct val="20000"/>
                        </a:spcBef>
                        <a:defRPr sz="1400">
                          <a:solidFill>
                            <a:schemeClr val="tx1"/>
                          </a:solidFill>
                          <a:latin typeface="Arial" charset="0"/>
                          <a:ea typeface="ヒラギノ角ゴ Pro W3" charset="-128"/>
                        </a:defRPr>
                      </a:lvl5pPr>
                      <a:lvl6pPr marL="2514600" indent="-2286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nb-NO" altLang="x-none" sz="1600" b="1" i="0" u="none" strike="noStrike" cap="none" normalizeH="0" baseline="0">
                          <a:ln>
                            <a:noFill/>
                          </a:ln>
                          <a:solidFill>
                            <a:srgbClr val="FFFFFF"/>
                          </a:solidFill>
                          <a:effectLst/>
                          <a:latin typeface="Arial" charset="0"/>
                          <a:ea typeface="ヒラギノ角ゴ Pro W3" charset="-128"/>
                        </a:rPr>
                        <a:t>Informant     B</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nb-NO" altLang="x-none" sz="1600" b="1" i="0" u="none" strike="noStrike" cap="none" normalizeH="0" baseline="0">
                        <a:ln>
                          <a:noFill/>
                        </a:ln>
                        <a:solidFill>
                          <a:srgbClr val="FFFFFF"/>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defRPr sz="2400">
                          <a:solidFill>
                            <a:schemeClr val="tx1"/>
                          </a:solidFill>
                          <a:latin typeface="Arial" charset="0"/>
                          <a:ea typeface="ヒラギノ角ゴ Pro W3" charset="-128"/>
                        </a:defRPr>
                      </a:lvl1pPr>
                      <a:lvl2pPr marL="742950" indent="-285750">
                        <a:spcBef>
                          <a:spcPct val="20000"/>
                        </a:spcBef>
                        <a:defRPr sz="2000">
                          <a:solidFill>
                            <a:schemeClr val="tx1"/>
                          </a:solidFill>
                          <a:latin typeface="Arial" charset="0"/>
                          <a:ea typeface="ヒラギノ角ゴ Pro W3" charset="-128"/>
                        </a:defRPr>
                      </a:lvl2pPr>
                      <a:lvl3pPr marL="1143000" indent="-228600">
                        <a:spcBef>
                          <a:spcPct val="20000"/>
                        </a:spcBef>
                        <a:defRPr>
                          <a:solidFill>
                            <a:schemeClr val="tx1"/>
                          </a:solidFill>
                          <a:latin typeface="Arial" charset="0"/>
                          <a:ea typeface="ヒラギノ角ゴ Pro W3" charset="-128"/>
                        </a:defRPr>
                      </a:lvl3pPr>
                      <a:lvl4pPr marL="1600200" indent="-228600">
                        <a:spcBef>
                          <a:spcPct val="20000"/>
                        </a:spcBef>
                        <a:defRPr sz="1600">
                          <a:solidFill>
                            <a:schemeClr val="tx1"/>
                          </a:solidFill>
                          <a:latin typeface="Arial" charset="0"/>
                          <a:ea typeface="ヒラギノ角ゴ Pro W3" charset="-128"/>
                        </a:defRPr>
                      </a:lvl4pPr>
                      <a:lvl5pPr marL="2057400" indent="-228600">
                        <a:spcBef>
                          <a:spcPct val="20000"/>
                        </a:spcBef>
                        <a:defRPr sz="1400">
                          <a:solidFill>
                            <a:schemeClr val="tx1"/>
                          </a:solidFill>
                          <a:latin typeface="Arial" charset="0"/>
                          <a:ea typeface="ヒラギノ角ゴ Pro W3" charset="-128"/>
                        </a:defRPr>
                      </a:lvl5pPr>
                      <a:lvl6pPr marL="2514600" indent="-2286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nb-NO" altLang="x-none" sz="1600" b="1" i="0" u="none" strike="noStrike" cap="none" normalizeH="0" baseline="0">
                          <a:ln>
                            <a:noFill/>
                          </a:ln>
                          <a:solidFill>
                            <a:srgbClr val="FFFFFF"/>
                          </a:solidFill>
                          <a:effectLst/>
                          <a:latin typeface="Arial" charset="0"/>
                          <a:ea typeface="ヒラギノ角ゴ Pro W3" charset="-128"/>
                        </a:rPr>
                        <a:t>Informant     C</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nb-NO" altLang="x-none" sz="1600" b="1" i="0" u="none" strike="noStrike" cap="none" normalizeH="0" baseline="0">
                        <a:ln>
                          <a:noFill/>
                        </a:ln>
                        <a:solidFill>
                          <a:srgbClr val="FFFFFF"/>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defRPr sz="2400">
                          <a:solidFill>
                            <a:schemeClr val="tx1"/>
                          </a:solidFill>
                          <a:latin typeface="Arial" charset="0"/>
                          <a:ea typeface="ヒラギノ角ゴ Pro W3" charset="-128"/>
                        </a:defRPr>
                      </a:lvl1pPr>
                      <a:lvl2pPr marL="742950" indent="-285750">
                        <a:spcBef>
                          <a:spcPct val="20000"/>
                        </a:spcBef>
                        <a:defRPr sz="2000">
                          <a:solidFill>
                            <a:schemeClr val="tx1"/>
                          </a:solidFill>
                          <a:latin typeface="Arial" charset="0"/>
                          <a:ea typeface="ヒラギノ角ゴ Pro W3" charset="-128"/>
                        </a:defRPr>
                      </a:lvl2pPr>
                      <a:lvl3pPr marL="1143000" indent="-228600">
                        <a:spcBef>
                          <a:spcPct val="20000"/>
                        </a:spcBef>
                        <a:defRPr>
                          <a:solidFill>
                            <a:schemeClr val="tx1"/>
                          </a:solidFill>
                          <a:latin typeface="Arial" charset="0"/>
                          <a:ea typeface="ヒラギノ角ゴ Pro W3" charset="-128"/>
                        </a:defRPr>
                      </a:lvl3pPr>
                      <a:lvl4pPr marL="1600200" indent="-228600">
                        <a:spcBef>
                          <a:spcPct val="20000"/>
                        </a:spcBef>
                        <a:defRPr sz="1600">
                          <a:solidFill>
                            <a:schemeClr val="tx1"/>
                          </a:solidFill>
                          <a:latin typeface="Arial" charset="0"/>
                          <a:ea typeface="ヒラギノ角ゴ Pro W3" charset="-128"/>
                        </a:defRPr>
                      </a:lvl4pPr>
                      <a:lvl5pPr marL="2057400" indent="-228600">
                        <a:spcBef>
                          <a:spcPct val="20000"/>
                        </a:spcBef>
                        <a:defRPr sz="1400">
                          <a:solidFill>
                            <a:schemeClr val="tx1"/>
                          </a:solidFill>
                          <a:latin typeface="Arial" charset="0"/>
                          <a:ea typeface="ヒラギノ角ゴ Pro W3" charset="-128"/>
                        </a:defRPr>
                      </a:lvl5pPr>
                      <a:lvl6pPr marL="2514600" indent="-2286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nb-NO" altLang="x-none" sz="1600" b="1" i="0" u="none" strike="noStrike" cap="none" normalizeH="0" baseline="0">
                          <a:ln>
                            <a:noFill/>
                          </a:ln>
                          <a:solidFill>
                            <a:srgbClr val="FFFFFF"/>
                          </a:solidFill>
                          <a:effectLst/>
                          <a:latin typeface="Arial" charset="0"/>
                          <a:ea typeface="ヒラギノ角ゴ Pro W3" charset="-128"/>
                        </a:rPr>
                        <a:t>Informant     D</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nb-NO" altLang="x-none" sz="1600" b="1" i="0" u="none" strike="noStrike" cap="none" normalizeH="0" baseline="0">
                        <a:ln>
                          <a:noFill/>
                        </a:ln>
                        <a:solidFill>
                          <a:srgbClr val="FFFFFF"/>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441325">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nb-NO" altLang="x-none" sz="1800" b="0" i="0" u="none" strike="noStrike" cap="none" normalizeH="0" baseline="0">
                          <a:ln>
                            <a:noFill/>
                          </a:ln>
                          <a:solidFill>
                            <a:srgbClr val="000000"/>
                          </a:solidFill>
                          <a:effectLst/>
                          <a:latin typeface="Arial" charset="0"/>
                          <a:ea typeface="ヒラギノ角ゴ Pro W3" charset="-128"/>
                        </a:rPr>
                        <a:t>1</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0001"/>
                  </a:ext>
                </a:extLst>
              </a:tr>
              <a:tr h="441325">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nb-NO" altLang="x-none" sz="1800" b="0" i="0" u="none" strike="noStrike" cap="none" normalizeH="0" baseline="0">
                          <a:ln>
                            <a:noFill/>
                          </a:ln>
                          <a:solidFill>
                            <a:srgbClr val="000000"/>
                          </a:solidFill>
                          <a:effectLst/>
                          <a:latin typeface="Arial" charset="0"/>
                          <a:ea typeface="ヒラギノ角ゴ Pro W3" charset="-128"/>
                        </a:rPr>
                        <a:t>2</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2"/>
                  </a:ext>
                </a:extLst>
              </a:tr>
              <a:tr h="441325">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nb-NO" altLang="x-none" sz="1800" b="0" i="0" u="none" strike="noStrike" cap="none" normalizeH="0" baseline="0">
                          <a:ln>
                            <a:noFill/>
                          </a:ln>
                          <a:solidFill>
                            <a:srgbClr val="000000"/>
                          </a:solidFill>
                          <a:effectLst/>
                          <a:latin typeface="Arial" charset="0"/>
                          <a:ea typeface="ヒラギノ角ゴ Pro W3" charset="-128"/>
                        </a:rPr>
                        <a:t>3</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0003"/>
                  </a:ext>
                </a:extLst>
              </a:tr>
              <a:tr h="441325">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nb-NO" altLang="x-none" sz="1800" b="0" i="0" u="none" strike="noStrike" cap="none" normalizeH="0" baseline="0">
                          <a:ln>
                            <a:noFill/>
                          </a:ln>
                          <a:solidFill>
                            <a:srgbClr val="000000"/>
                          </a:solidFill>
                          <a:effectLst/>
                          <a:latin typeface="Arial" charset="0"/>
                          <a:ea typeface="ヒラギノ角ゴ Pro W3" charset="-128"/>
                        </a:rPr>
                        <a:t>4</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4"/>
                  </a:ext>
                </a:extLst>
              </a:tr>
              <a:tr h="441325">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nb-NO" altLang="x-none" sz="1800" b="0" i="0" u="none" strike="noStrike" cap="none" normalizeH="0" baseline="0">
                          <a:ln>
                            <a:noFill/>
                          </a:ln>
                          <a:solidFill>
                            <a:srgbClr val="000000"/>
                          </a:solidFill>
                          <a:effectLst/>
                          <a:latin typeface="Arial" charset="0"/>
                          <a:ea typeface="ヒラギノ角ゴ Pro W3" charset="-128"/>
                        </a:rPr>
                        <a:t>5</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0005"/>
                  </a:ext>
                </a:extLst>
              </a:tr>
              <a:tr h="441325">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nb-NO" altLang="x-none" sz="1800" b="0" i="0" u="none" strike="noStrike" cap="none" normalizeH="0" baseline="0">
                          <a:ln>
                            <a:noFill/>
                          </a:ln>
                          <a:solidFill>
                            <a:srgbClr val="000000"/>
                          </a:solidFill>
                          <a:effectLst/>
                          <a:latin typeface="Arial" charset="0"/>
                          <a:ea typeface="ヒラギノ角ゴ Pro W3" charset="-128"/>
                        </a:rPr>
                        <a:t>6</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6"/>
                  </a:ext>
                </a:extLst>
              </a:tr>
              <a:tr h="441325">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nb-NO" altLang="x-none" sz="1800" b="0" i="0" u="none" strike="noStrike" cap="none" normalizeH="0" baseline="0">
                          <a:ln>
                            <a:noFill/>
                          </a:ln>
                          <a:solidFill>
                            <a:srgbClr val="000000"/>
                          </a:solidFill>
                          <a:effectLst/>
                          <a:latin typeface="Arial" charset="0"/>
                          <a:ea typeface="ヒラギノ角ゴ Pro W3" charset="-128"/>
                        </a:rPr>
                        <a:t>7..</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tc>
                  <a:txBody>
                    <a:bodyPr/>
                    <a:lstStyle>
                      <a:lvl1pPr defTabSz="457200">
                        <a:spcBef>
                          <a:spcPct val="20000"/>
                        </a:spcBef>
                        <a:defRPr sz="2400">
                          <a:solidFill>
                            <a:schemeClr val="tx1"/>
                          </a:solidFill>
                          <a:latin typeface="Arial" charset="0"/>
                          <a:ea typeface="ヒラギノ角ゴ Pro W3" charset="-128"/>
                        </a:defRPr>
                      </a:lvl1pPr>
                      <a:lvl2pPr marL="742950" indent="-285750" defTabSz="457200">
                        <a:spcBef>
                          <a:spcPct val="20000"/>
                        </a:spcBef>
                        <a:defRPr sz="2000">
                          <a:solidFill>
                            <a:schemeClr val="tx1"/>
                          </a:solidFill>
                          <a:latin typeface="Arial" charset="0"/>
                          <a:ea typeface="ヒラギノ角ゴ Pro W3" charset="-128"/>
                        </a:defRPr>
                      </a:lvl2pPr>
                      <a:lvl3pPr marL="1143000" indent="-228600" defTabSz="457200">
                        <a:spcBef>
                          <a:spcPct val="20000"/>
                        </a:spcBef>
                        <a:defRPr>
                          <a:solidFill>
                            <a:schemeClr val="tx1"/>
                          </a:solidFill>
                          <a:latin typeface="Arial" charset="0"/>
                          <a:ea typeface="ヒラギノ角ゴ Pro W3" charset="-128"/>
                        </a:defRPr>
                      </a:lvl3pPr>
                      <a:lvl4pPr marL="1600200" indent="-228600" defTabSz="457200">
                        <a:spcBef>
                          <a:spcPct val="20000"/>
                        </a:spcBef>
                        <a:defRPr sz="1600">
                          <a:solidFill>
                            <a:schemeClr val="tx1"/>
                          </a:solidFill>
                          <a:latin typeface="Arial" charset="0"/>
                          <a:ea typeface="ヒラギノ角ゴ Pro W3" charset="-128"/>
                        </a:defRPr>
                      </a:lvl4pPr>
                      <a:lvl5pPr marL="2057400" indent="-228600" defTabSz="457200">
                        <a:spcBef>
                          <a:spcPct val="20000"/>
                        </a:spcBef>
                        <a:defRPr sz="1400">
                          <a:solidFill>
                            <a:schemeClr val="tx1"/>
                          </a:solidFill>
                          <a:latin typeface="Arial" charset="0"/>
                          <a:ea typeface="ヒラギノ角ゴ Pro W3" charset="-128"/>
                        </a:defRPr>
                      </a:lvl5pPr>
                      <a:lvl6pPr marL="2514600" indent="-228600" defTabSz="457200" eaLnBrk="0" fontAlgn="base" hangingPunct="0">
                        <a:spcBef>
                          <a:spcPct val="20000"/>
                        </a:spcBef>
                        <a:spcAft>
                          <a:spcPct val="0"/>
                        </a:spcAft>
                        <a:defRPr sz="1400">
                          <a:solidFill>
                            <a:schemeClr val="tx1"/>
                          </a:solidFill>
                          <a:latin typeface="Arial" charset="0"/>
                          <a:ea typeface="ヒラギノ角ゴ Pro W3" charset="-128"/>
                        </a:defRPr>
                      </a:lvl6pPr>
                      <a:lvl7pPr marL="2971800" indent="-228600" defTabSz="457200" eaLnBrk="0" fontAlgn="base" hangingPunct="0">
                        <a:spcBef>
                          <a:spcPct val="20000"/>
                        </a:spcBef>
                        <a:spcAft>
                          <a:spcPct val="0"/>
                        </a:spcAft>
                        <a:defRPr sz="1400">
                          <a:solidFill>
                            <a:schemeClr val="tx1"/>
                          </a:solidFill>
                          <a:latin typeface="Arial" charset="0"/>
                          <a:ea typeface="ヒラギノ角ゴ Pro W3" charset="-128"/>
                        </a:defRPr>
                      </a:lvl7pPr>
                      <a:lvl8pPr marL="3429000" indent="-228600" defTabSz="457200" eaLnBrk="0" fontAlgn="base" hangingPunct="0">
                        <a:spcBef>
                          <a:spcPct val="20000"/>
                        </a:spcBef>
                        <a:spcAft>
                          <a:spcPct val="0"/>
                        </a:spcAft>
                        <a:defRPr sz="1400">
                          <a:solidFill>
                            <a:schemeClr val="tx1"/>
                          </a:solidFill>
                          <a:latin typeface="Arial" charset="0"/>
                          <a:ea typeface="ヒラギノ角ゴ Pro W3" charset="-128"/>
                        </a:defRPr>
                      </a:lvl8pPr>
                      <a:lvl9pPr marL="3886200" indent="-228600" defTabSz="457200" eaLnBrk="0" fontAlgn="base" hangingPunct="0">
                        <a:spcBef>
                          <a:spcPct val="20000"/>
                        </a:spcBef>
                        <a:spcAft>
                          <a:spcPct val="0"/>
                        </a:spcAft>
                        <a:defRPr sz="1400">
                          <a:solidFill>
                            <a:schemeClr val="tx1"/>
                          </a:solidFill>
                          <a:latin typeface="Arial" charset="0"/>
                          <a:ea typeface="ヒラギノ角ゴ Pro W3"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nb-NO" altLang="x-none" sz="1800" b="0" i="0" u="none" strike="noStrike" cap="none" normalizeH="0" baseline="0" dirty="0">
                        <a:ln>
                          <a:noFill/>
                        </a:ln>
                        <a:solidFill>
                          <a:srgbClr val="000000"/>
                        </a:solidFill>
                        <a:effectLst/>
                        <a:latin typeface="Arial" charset="0"/>
                        <a:ea typeface="ヒラギノ角ゴ Pro W3" charset="-128"/>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7F3F4"/>
                    </a:solidFill>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48655507"/>
      </p:ext>
    </p:extLst>
  </p:cSld>
  <p:clrMapOvr>
    <a:masterClrMapping/>
  </p:clrMapOvr>
</p:sld>
</file>

<file path=ppt/theme/theme1.xml><?xml version="1.0" encoding="utf-8"?>
<a:theme xmlns:a="http://schemas.openxmlformats.org/drawingml/2006/main" name="Office Theme">
  <a:themeElements>
    <a:clrScheme name="Custom cj">
      <a:dk1>
        <a:sysClr val="windowText" lastClr="000000"/>
      </a:dk1>
      <a:lt1>
        <a:sysClr val="window" lastClr="FFFFFF"/>
      </a:lt1>
      <a:dk2>
        <a:srgbClr val="454551"/>
      </a:dk2>
      <a:lt2>
        <a:srgbClr val="D8D9DC"/>
      </a:lt2>
      <a:accent1>
        <a:srgbClr val="C5E799"/>
      </a:accent1>
      <a:accent2>
        <a:srgbClr val="C5D12B"/>
      </a:accent2>
      <a:accent3>
        <a:srgbClr val="4EA6DC"/>
      </a:accent3>
      <a:accent4>
        <a:srgbClr val="4775E7"/>
      </a:accent4>
      <a:accent5>
        <a:srgbClr val="8971E1"/>
      </a:accent5>
      <a:accent6>
        <a:srgbClr val="D54773"/>
      </a:accent6>
      <a:hlink>
        <a:srgbClr val="6B9F25"/>
      </a:hlink>
      <a:folHlink>
        <a:srgbClr val="8C8C8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25</TotalTime>
  <Words>6601</Words>
  <Application>Microsoft Office PowerPoint</Application>
  <PresentationFormat>Widescreen</PresentationFormat>
  <Paragraphs>385</Paragraphs>
  <Slides>84</Slides>
  <Notes>7</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84</vt:i4>
      </vt:variant>
    </vt:vector>
  </HeadingPairs>
  <TitlesOfParts>
    <vt:vector size="94" baseType="lpstr">
      <vt:lpstr>Calibri Regular</vt:lpstr>
      <vt:lpstr>ＭＳ Ｐゴシック</vt:lpstr>
      <vt:lpstr>Söhne</vt:lpstr>
      <vt:lpstr>Arial</vt:lpstr>
      <vt:lpstr>Calibri</vt:lpstr>
      <vt:lpstr>Calibri Light</vt:lpstr>
      <vt:lpstr>Times New Roman</vt:lpstr>
      <vt:lpstr>Verdana</vt:lpstr>
      <vt:lpstr>Office Theme</vt:lpstr>
      <vt:lpstr>Document</vt:lpstr>
      <vt:lpstr>LCDB7007 CONVERTING RESEARCH INTO PRACTICE </vt:lpstr>
      <vt:lpstr>Please note</vt:lpstr>
      <vt:lpstr>Analysis</vt:lpstr>
      <vt:lpstr>You can only analyse the data you have collected </vt:lpstr>
      <vt:lpstr>What to do with all this data?</vt:lpstr>
      <vt:lpstr>PowerPoint Presentation</vt:lpstr>
      <vt:lpstr>It’s the same process…</vt:lpstr>
      <vt:lpstr>Analysis is key</vt:lpstr>
      <vt:lpstr>Qualitative data analysis </vt:lpstr>
      <vt:lpstr>Why we do qualitative data analysis</vt:lpstr>
      <vt:lpstr>I and D and A</vt:lpstr>
      <vt:lpstr>Inductive</vt:lpstr>
      <vt:lpstr>Deductive</vt:lpstr>
      <vt:lpstr>Abductive</vt:lpstr>
      <vt:lpstr>Overview</vt:lpstr>
      <vt:lpstr>Note</vt:lpstr>
      <vt:lpstr>Continued</vt:lpstr>
      <vt:lpstr>Qualitative Data Analysis  </vt:lpstr>
      <vt:lpstr>Advantages of Qualitative Data Analysis </vt:lpstr>
      <vt:lpstr>Disadvantages of Qualitative Data Analysis  </vt:lpstr>
      <vt:lpstr>Raw data sample - Transcript of Interview Data</vt:lpstr>
      <vt:lpstr>Step II: data reduction I</vt:lpstr>
      <vt:lpstr>Winnowing</vt:lpstr>
      <vt:lpstr>Chunks-Clusters Sample</vt:lpstr>
      <vt:lpstr>Step II: Data Reduction II</vt:lpstr>
      <vt:lpstr>Step III: Data Interpretation &amp; Themes</vt:lpstr>
      <vt:lpstr>Step IV: Data Representation</vt:lpstr>
      <vt:lpstr>How will it look in the end?</vt:lpstr>
      <vt:lpstr>PowerPoint Presentation</vt:lpstr>
      <vt:lpstr>Example…</vt:lpstr>
      <vt:lpstr>Stage 1: Initial coding </vt:lpstr>
      <vt:lpstr>Stage 2&amp;3…</vt:lpstr>
      <vt:lpstr>Framework analysis</vt:lpstr>
      <vt:lpstr>PowerPoint Presentation</vt:lpstr>
      <vt:lpstr>Qualitative research issues </vt:lpstr>
      <vt:lpstr>Coding of data</vt:lpstr>
      <vt:lpstr>Software CAQDA </vt:lpstr>
      <vt:lpstr>Pros Cons</vt:lpstr>
      <vt:lpstr>Commonly used qualitative data analysis techniques</vt:lpstr>
      <vt:lpstr>The basic steps are as follows:</vt:lpstr>
      <vt:lpstr>What is content analysis?</vt:lpstr>
      <vt:lpstr>Characteristics of content analysis</vt:lpstr>
      <vt:lpstr>Advantages and disadvantages</vt:lpstr>
      <vt:lpstr>Qualitative and quantitative</vt:lpstr>
      <vt:lpstr>Mixing of both</vt:lpstr>
      <vt:lpstr>Why to use content analysis?</vt:lpstr>
      <vt:lpstr>Three approaches to content analysis</vt:lpstr>
      <vt:lpstr>CONVENTIONAL CONTENT ANALYSIS </vt:lpstr>
      <vt:lpstr>DIRECT CONTENT ANALYSIS</vt:lpstr>
      <vt:lpstr>SUMMATIVE CONTENT ANALYSIS</vt:lpstr>
      <vt:lpstr>PowerPoint Presentation</vt:lpstr>
      <vt:lpstr>Methodology </vt:lpstr>
      <vt:lpstr>Reliability – quality of your methods </vt:lpstr>
      <vt:lpstr>Validity – quality of your data</vt:lpstr>
      <vt:lpstr>Reliability </vt:lpstr>
      <vt:lpstr>Writing up analysed data </vt:lpstr>
      <vt:lpstr>Grounded theory</vt:lpstr>
      <vt:lpstr>PowerPoint Presentation</vt:lpstr>
      <vt:lpstr>Common stages of analysis</vt:lpstr>
      <vt:lpstr>Continued</vt:lpstr>
      <vt:lpstr>First time … only once</vt:lpstr>
      <vt:lpstr>PowerPoint Presentation</vt:lpstr>
      <vt:lpstr>Four basic steps</vt:lpstr>
      <vt:lpstr>A priori codes</vt:lpstr>
      <vt:lpstr>In vivo codes</vt:lpstr>
      <vt:lpstr>Framework analysis</vt:lpstr>
      <vt:lpstr>PowerPoint Presentation</vt:lpstr>
      <vt:lpstr>Qualitative Methods- Data Analysis</vt:lpstr>
      <vt:lpstr>USING MATRIX ANALYSIS  Qualitative data </vt:lpstr>
      <vt:lpstr>The quality of qualitative analysis</vt:lpstr>
      <vt:lpstr>Quality –of qualitative analysis looked down on …… </vt:lpstr>
      <vt:lpstr>But</vt:lpstr>
      <vt:lpstr>And therefore</vt:lpstr>
      <vt:lpstr>Meaning</vt:lpstr>
      <vt:lpstr>Triangulation</vt:lpstr>
      <vt:lpstr>Audit trail - Essential</vt:lpstr>
      <vt:lpstr>Consider negative cases</vt:lpstr>
      <vt:lpstr>Constant comparison</vt:lpstr>
      <vt:lpstr>Data Analysis Strategies</vt:lpstr>
      <vt:lpstr>3 broad levels of analysis that could be pursued</vt:lpstr>
      <vt:lpstr>Analysis Considerations</vt:lpstr>
      <vt:lpstr>President Obama’s 2014 State of the Union speech</vt:lpstr>
      <vt:lpstr>Word clouds</vt:lpstr>
      <vt:lpstr>Interview analysis Tables (data matrix)</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 Jawad</dc:creator>
  <cp:lastModifiedBy>Caroline Jawad</cp:lastModifiedBy>
  <cp:revision>3</cp:revision>
  <dcterms:created xsi:type="dcterms:W3CDTF">2023-05-01T09:47:26Z</dcterms:created>
  <dcterms:modified xsi:type="dcterms:W3CDTF">2024-03-12T09:16:29Z</dcterms:modified>
</cp:coreProperties>
</file>