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1" r:id="rId1"/>
  </p:sldMasterIdLst>
  <p:sldIdLst>
    <p:sldId id="256" r:id="rId2"/>
    <p:sldId id="257" r:id="rId3"/>
    <p:sldId id="259" r:id="rId4"/>
    <p:sldId id="261" r:id="rId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67" d="100"/>
          <a:sy n="67" d="100"/>
        </p:scale>
        <p:origin x="96" y="46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C53A509-9DFF-4D09-9742-005F5617CBB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43000FEC-D905-4F7E-B248-23F5D681493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Introduction to the module – Why learn Finance?</a:t>
          </a:r>
          <a:endParaRPr lang="en-US"/>
        </a:p>
      </dgm:t>
    </dgm:pt>
    <dgm:pt modelId="{E0FC2096-6A1B-45B1-ACB8-9A5574EDD597}" type="parTrans" cxnId="{E4E59FFD-EF9F-4C54-B1C2-B2E34AE23E6F}">
      <dgm:prSet/>
      <dgm:spPr/>
      <dgm:t>
        <a:bodyPr/>
        <a:lstStyle/>
        <a:p>
          <a:endParaRPr lang="en-US"/>
        </a:p>
      </dgm:t>
    </dgm:pt>
    <dgm:pt modelId="{EB674ACE-605D-4B76-BE86-277E12B95D66}" type="sibTrans" cxnId="{E4E59FFD-EF9F-4C54-B1C2-B2E34AE23E6F}">
      <dgm:prSet/>
      <dgm:spPr/>
      <dgm:t>
        <a:bodyPr/>
        <a:lstStyle/>
        <a:p>
          <a:endParaRPr lang="en-US"/>
        </a:p>
      </dgm:t>
    </dgm:pt>
    <dgm:pt modelId="{39C5EF1B-128E-40C3-9AE4-A9A155E1CE5E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Introduction to Accounting Terminology</a:t>
          </a:r>
          <a:endParaRPr lang="en-US"/>
        </a:p>
      </dgm:t>
    </dgm:pt>
    <dgm:pt modelId="{6F8EC681-2787-4807-8F25-CC18D86313D7}" type="parTrans" cxnId="{594E0F9A-C0E6-42D9-894F-BFCB10EEFE65}">
      <dgm:prSet/>
      <dgm:spPr/>
      <dgm:t>
        <a:bodyPr/>
        <a:lstStyle/>
        <a:p>
          <a:endParaRPr lang="en-US"/>
        </a:p>
      </dgm:t>
    </dgm:pt>
    <dgm:pt modelId="{1756B0EA-CBFD-475B-9B15-3BD77D19A6FF}" type="sibTrans" cxnId="{594E0F9A-C0E6-42D9-894F-BFCB10EEFE65}">
      <dgm:prSet/>
      <dgm:spPr/>
      <dgm:t>
        <a:bodyPr/>
        <a:lstStyle/>
        <a:p>
          <a:endParaRPr lang="en-US"/>
        </a:p>
      </dgm:t>
    </dgm:pt>
    <dgm:pt modelId="{023D7E69-D5B4-448A-9D89-B4DE149F89DA}" type="pres">
      <dgm:prSet presAssocID="{1C53A509-9DFF-4D09-9742-005F5617CBBC}" presName="root" presStyleCnt="0">
        <dgm:presLayoutVars>
          <dgm:dir/>
          <dgm:resizeHandles val="exact"/>
        </dgm:presLayoutVars>
      </dgm:prSet>
      <dgm:spPr/>
    </dgm:pt>
    <dgm:pt modelId="{5C940A22-0566-4047-81DF-933921AA810A}" type="pres">
      <dgm:prSet presAssocID="{43000FEC-D905-4F7E-B248-23F5D6814938}" presName="compNode" presStyleCnt="0"/>
      <dgm:spPr/>
    </dgm:pt>
    <dgm:pt modelId="{FDD2A93A-7DC5-4AC6-8005-66D8B49FF067}" type="pres">
      <dgm:prSet presAssocID="{43000FEC-D905-4F7E-B248-23F5D6814938}" presName="bgRect" presStyleLbl="bgShp" presStyleIdx="0" presStyleCnt="2"/>
      <dgm:spPr/>
    </dgm:pt>
    <dgm:pt modelId="{3D4044BA-5BEA-4F28-A9B3-40A8FD3F1E2E}" type="pres">
      <dgm:prSet presAssocID="{43000FEC-D905-4F7E-B248-23F5D6814938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B82AD20D-C221-4824-AF9E-F44316FA3DE2}" type="pres">
      <dgm:prSet presAssocID="{43000FEC-D905-4F7E-B248-23F5D6814938}" presName="spaceRect" presStyleCnt="0"/>
      <dgm:spPr/>
    </dgm:pt>
    <dgm:pt modelId="{B5E35D0F-DCBE-41CB-AF85-6A10289E78CD}" type="pres">
      <dgm:prSet presAssocID="{43000FEC-D905-4F7E-B248-23F5D6814938}" presName="parTx" presStyleLbl="revTx" presStyleIdx="0" presStyleCnt="2">
        <dgm:presLayoutVars>
          <dgm:chMax val="0"/>
          <dgm:chPref val="0"/>
        </dgm:presLayoutVars>
      </dgm:prSet>
      <dgm:spPr/>
    </dgm:pt>
    <dgm:pt modelId="{D8038418-127C-4045-84F1-FD09F908E50A}" type="pres">
      <dgm:prSet presAssocID="{EB674ACE-605D-4B76-BE86-277E12B95D66}" presName="sibTrans" presStyleCnt="0"/>
      <dgm:spPr/>
    </dgm:pt>
    <dgm:pt modelId="{8758E8CD-AA40-450C-8714-5FCDDC3AD38E}" type="pres">
      <dgm:prSet presAssocID="{39C5EF1B-128E-40C3-9AE4-A9A155E1CE5E}" presName="compNode" presStyleCnt="0"/>
      <dgm:spPr/>
    </dgm:pt>
    <dgm:pt modelId="{BADD9408-D28C-4273-BE9A-CAF5F08E5D94}" type="pres">
      <dgm:prSet presAssocID="{39C5EF1B-128E-40C3-9AE4-A9A155E1CE5E}" presName="bgRect" presStyleLbl="bgShp" presStyleIdx="1" presStyleCnt="2"/>
      <dgm:spPr/>
    </dgm:pt>
    <dgm:pt modelId="{1FF0C49E-DED4-47CA-B4FB-0D2EC8B413D2}" type="pres">
      <dgm:prSet presAssocID="{39C5EF1B-128E-40C3-9AE4-A9A155E1CE5E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lculator"/>
        </a:ext>
      </dgm:extLst>
    </dgm:pt>
    <dgm:pt modelId="{E22B36CA-088F-44EE-9563-52D7DDFBCD63}" type="pres">
      <dgm:prSet presAssocID="{39C5EF1B-128E-40C3-9AE4-A9A155E1CE5E}" presName="spaceRect" presStyleCnt="0"/>
      <dgm:spPr/>
    </dgm:pt>
    <dgm:pt modelId="{49C1D888-BFA1-49B6-BD39-E94A90423629}" type="pres">
      <dgm:prSet presAssocID="{39C5EF1B-128E-40C3-9AE4-A9A155E1CE5E}" presName="parTx" presStyleLbl="revTx" presStyleIdx="1" presStyleCnt="2">
        <dgm:presLayoutVars>
          <dgm:chMax val="0"/>
          <dgm:chPref val="0"/>
        </dgm:presLayoutVars>
      </dgm:prSet>
      <dgm:spPr/>
    </dgm:pt>
  </dgm:ptLst>
  <dgm:cxnLst>
    <dgm:cxn modelId="{4AFC2916-CC8F-4F35-B163-C97E1521899E}" type="presOf" srcId="{43000FEC-D905-4F7E-B248-23F5D6814938}" destId="{B5E35D0F-DCBE-41CB-AF85-6A10289E78CD}" srcOrd="0" destOrd="0" presId="urn:microsoft.com/office/officeart/2018/2/layout/IconVerticalSolidList"/>
    <dgm:cxn modelId="{ED370E2D-2353-477C-AD6E-E3E1B3BF9356}" type="presOf" srcId="{1C53A509-9DFF-4D09-9742-005F5617CBBC}" destId="{023D7E69-D5B4-448A-9D89-B4DE149F89DA}" srcOrd="0" destOrd="0" presId="urn:microsoft.com/office/officeart/2018/2/layout/IconVerticalSolidList"/>
    <dgm:cxn modelId="{01207B7F-3501-4C50-8DEB-9DF34D2E16A9}" type="presOf" srcId="{39C5EF1B-128E-40C3-9AE4-A9A155E1CE5E}" destId="{49C1D888-BFA1-49B6-BD39-E94A90423629}" srcOrd="0" destOrd="0" presId="urn:microsoft.com/office/officeart/2018/2/layout/IconVerticalSolidList"/>
    <dgm:cxn modelId="{594E0F9A-C0E6-42D9-894F-BFCB10EEFE65}" srcId="{1C53A509-9DFF-4D09-9742-005F5617CBBC}" destId="{39C5EF1B-128E-40C3-9AE4-A9A155E1CE5E}" srcOrd="1" destOrd="0" parTransId="{6F8EC681-2787-4807-8F25-CC18D86313D7}" sibTransId="{1756B0EA-CBFD-475B-9B15-3BD77D19A6FF}"/>
    <dgm:cxn modelId="{E4E59FFD-EF9F-4C54-B1C2-B2E34AE23E6F}" srcId="{1C53A509-9DFF-4D09-9742-005F5617CBBC}" destId="{43000FEC-D905-4F7E-B248-23F5D6814938}" srcOrd="0" destOrd="0" parTransId="{E0FC2096-6A1B-45B1-ACB8-9A5574EDD597}" sibTransId="{EB674ACE-605D-4B76-BE86-277E12B95D66}"/>
    <dgm:cxn modelId="{ABDF0DEF-4D05-446F-A3B9-7D5E38797007}" type="presParOf" srcId="{023D7E69-D5B4-448A-9D89-B4DE149F89DA}" destId="{5C940A22-0566-4047-81DF-933921AA810A}" srcOrd="0" destOrd="0" presId="urn:microsoft.com/office/officeart/2018/2/layout/IconVerticalSolidList"/>
    <dgm:cxn modelId="{8B1D1C46-A509-41E7-89FB-0E6ED6F11184}" type="presParOf" srcId="{5C940A22-0566-4047-81DF-933921AA810A}" destId="{FDD2A93A-7DC5-4AC6-8005-66D8B49FF067}" srcOrd="0" destOrd="0" presId="urn:microsoft.com/office/officeart/2018/2/layout/IconVerticalSolidList"/>
    <dgm:cxn modelId="{0824A27D-C51B-4C84-9891-ADDFB934BFBA}" type="presParOf" srcId="{5C940A22-0566-4047-81DF-933921AA810A}" destId="{3D4044BA-5BEA-4F28-A9B3-40A8FD3F1E2E}" srcOrd="1" destOrd="0" presId="urn:microsoft.com/office/officeart/2018/2/layout/IconVerticalSolidList"/>
    <dgm:cxn modelId="{2072DD18-3E7B-4E00-AE8A-ADC40B969E4C}" type="presParOf" srcId="{5C940A22-0566-4047-81DF-933921AA810A}" destId="{B82AD20D-C221-4824-AF9E-F44316FA3DE2}" srcOrd="2" destOrd="0" presId="urn:microsoft.com/office/officeart/2018/2/layout/IconVerticalSolidList"/>
    <dgm:cxn modelId="{FBB0462B-D09F-4350-B9C4-F93B042E6EB1}" type="presParOf" srcId="{5C940A22-0566-4047-81DF-933921AA810A}" destId="{B5E35D0F-DCBE-41CB-AF85-6A10289E78CD}" srcOrd="3" destOrd="0" presId="urn:microsoft.com/office/officeart/2018/2/layout/IconVerticalSolidList"/>
    <dgm:cxn modelId="{36A4247F-7AA8-498D-9E99-2E72C08B26E6}" type="presParOf" srcId="{023D7E69-D5B4-448A-9D89-B4DE149F89DA}" destId="{D8038418-127C-4045-84F1-FD09F908E50A}" srcOrd="1" destOrd="0" presId="urn:microsoft.com/office/officeart/2018/2/layout/IconVerticalSolidList"/>
    <dgm:cxn modelId="{1405B7CB-7A38-4078-9971-C68057FD7348}" type="presParOf" srcId="{023D7E69-D5B4-448A-9D89-B4DE149F89DA}" destId="{8758E8CD-AA40-450C-8714-5FCDDC3AD38E}" srcOrd="2" destOrd="0" presId="urn:microsoft.com/office/officeart/2018/2/layout/IconVerticalSolidList"/>
    <dgm:cxn modelId="{B2E96792-2E51-4678-91E7-8A8DA608CB15}" type="presParOf" srcId="{8758E8CD-AA40-450C-8714-5FCDDC3AD38E}" destId="{BADD9408-D28C-4273-BE9A-CAF5F08E5D94}" srcOrd="0" destOrd="0" presId="urn:microsoft.com/office/officeart/2018/2/layout/IconVerticalSolidList"/>
    <dgm:cxn modelId="{CE02A3A3-E3A2-4EE2-9C31-2135627ACC55}" type="presParOf" srcId="{8758E8CD-AA40-450C-8714-5FCDDC3AD38E}" destId="{1FF0C49E-DED4-47CA-B4FB-0D2EC8B413D2}" srcOrd="1" destOrd="0" presId="urn:microsoft.com/office/officeart/2018/2/layout/IconVerticalSolidList"/>
    <dgm:cxn modelId="{1EDC27B1-C018-4D10-AE79-BAC61C0FE4A3}" type="presParOf" srcId="{8758E8CD-AA40-450C-8714-5FCDDC3AD38E}" destId="{E22B36CA-088F-44EE-9563-52D7DDFBCD63}" srcOrd="2" destOrd="0" presId="urn:microsoft.com/office/officeart/2018/2/layout/IconVerticalSolidList"/>
    <dgm:cxn modelId="{C7F52C4C-FB5E-446A-B3E1-AB8CA2733517}" type="presParOf" srcId="{8758E8CD-AA40-450C-8714-5FCDDC3AD38E}" destId="{49C1D888-BFA1-49B6-BD39-E94A9042362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BD15FC6-AA99-43B0-ADD2-89422989FFED}" type="doc">
      <dgm:prSet loTypeId="urn:microsoft.com/office/officeart/2005/8/layout/default" loCatId="list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1EF666A8-5BF8-42A8-81C4-68ED06B4EC57}">
      <dgm:prSet/>
      <dgm:spPr/>
      <dgm:t>
        <a:bodyPr/>
        <a:lstStyle/>
        <a:p>
          <a:r>
            <a:rPr lang="en-GB"/>
            <a:t>Accounting terminology</a:t>
          </a:r>
          <a:endParaRPr lang="en-US"/>
        </a:p>
      </dgm:t>
    </dgm:pt>
    <dgm:pt modelId="{77F4A4F1-28B4-43B2-AB69-8A447440FD96}" type="parTrans" cxnId="{1D1A3698-9B28-48B6-AA7F-CB81A26F0E2B}">
      <dgm:prSet/>
      <dgm:spPr/>
      <dgm:t>
        <a:bodyPr/>
        <a:lstStyle/>
        <a:p>
          <a:endParaRPr lang="en-US"/>
        </a:p>
      </dgm:t>
    </dgm:pt>
    <dgm:pt modelId="{4A8E81F1-D4CE-4AE4-8E69-4EAE144F8B86}" type="sibTrans" cxnId="{1D1A3698-9B28-48B6-AA7F-CB81A26F0E2B}">
      <dgm:prSet/>
      <dgm:spPr/>
      <dgm:t>
        <a:bodyPr/>
        <a:lstStyle/>
        <a:p>
          <a:endParaRPr lang="en-US"/>
        </a:p>
      </dgm:t>
    </dgm:pt>
    <dgm:pt modelId="{7A33BBF3-12CE-402F-9748-2A8DE6DD4388}">
      <dgm:prSet/>
      <dgm:spPr/>
      <dgm:t>
        <a:bodyPr/>
        <a:lstStyle/>
        <a:p>
          <a:r>
            <a:rPr lang="en-GB"/>
            <a:t>Financial and Management accounting</a:t>
          </a:r>
          <a:endParaRPr lang="en-US"/>
        </a:p>
      </dgm:t>
    </dgm:pt>
    <dgm:pt modelId="{FB621537-A832-430D-A423-4DEE9B57FDC0}" type="parTrans" cxnId="{D47D6300-A720-4DF3-A8C7-A0CBFB9CCCF9}">
      <dgm:prSet/>
      <dgm:spPr/>
      <dgm:t>
        <a:bodyPr/>
        <a:lstStyle/>
        <a:p>
          <a:endParaRPr lang="en-US"/>
        </a:p>
      </dgm:t>
    </dgm:pt>
    <dgm:pt modelId="{F6A661B3-E80A-47E8-8DBF-B784A5841788}" type="sibTrans" cxnId="{D47D6300-A720-4DF3-A8C7-A0CBFB9CCCF9}">
      <dgm:prSet/>
      <dgm:spPr/>
      <dgm:t>
        <a:bodyPr/>
        <a:lstStyle/>
        <a:p>
          <a:endParaRPr lang="en-US"/>
        </a:p>
      </dgm:t>
    </dgm:pt>
    <dgm:pt modelId="{72ABBE47-034E-4B6F-9D7C-7E5FFB0A1EC5}">
      <dgm:prSet/>
      <dgm:spPr/>
      <dgm:t>
        <a:bodyPr/>
        <a:lstStyle/>
        <a:p>
          <a:r>
            <a:rPr lang="en-GB"/>
            <a:t>The Financial Statements</a:t>
          </a:r>
          <a:endParaRPr lang="en-US"/>
        </a:p>
      </dgm:t>
    </dgm:pt>
    <dgm:pt modelId="{A3F92494-62B0-4F16-A193-656D69A45CAA}" type="parTrans" cxnId="{7E4B545A-1659-4763-AD90-62B67E489205}">
      <dgm:prSet/>
      <dgm:spPr/>
      <dgm:t>
        <a:bodyPr/>
        <a:lstStyle/>
        <a:p>
          <a:endParaRPr lang="en-US"/>
        </a:p>
      </dgm:t>
    </dgm:pt>
    <dgm:pt modelId="{A0514580-AC01-4BE6-915F-DD2309F56387}" type="sibTrans" cxnId="{7E4B545A-1659-4763-AD90-62B67E489205}">
      <dgm:prSet/>
      <dgm:spPr/>
      <dgm:t>
        <a:bodyPr/>
        <a:lstStyle/>
        <a:p>
          <a:endParaRPr lang="en-US"/>
        </a:p>
      </dgm:t>
    </dgm:pt>
    <dgm:pt modelId="{B99D04B2-904D-45D5-874B-A80AD5FB6417}">
      <dgm:prSet/>
      <dgm:spPr/>
      <dgm:t>
        <a:bodyPr/>
        <a:lstStyle/>
        <a:p>
          <a:r>
            <a:rPr lang="en-GB"/>
            <a:t>The role of Accounting in Decision Making</a:t>
          </a:r>
          <a:endParaRPr lang="en-US"/>
        </a:p>
      </dgm:t>
    </dgm:pt>
    <dgm:pt modelId="{B18F3701-45A5-48EE-AF83-BBA744772036}" type="parTrans" cxnId="{9614059D-D66C-4FF6-A93C-2F97B224D13F}">
      <dgm:prSet/>
      <dgm:spPr/>
      <dgm:t>
        <a:bodyPr/>
        <a:lstStyle/>
        <a:p>
          <a:endParaRPr lang="en-US"/>
        </a:p>
      </dgm:t>
    </dgm:pt>
    <dgm:pt modelId="{D4FEA88B-F2D5-41D7-915B-FDD3FBA70316}" type="sibTrans" cxnId="{9614059D-D66C-4FF6-A93C-2F97B224D13F}">
      <dgm:prSet/>
      <dgm:spPr/>
      <dgm:t>
        <a:bodyPr/>
        <a:lstStyle/>
        <a:p>
          <a:endParaRPr lang="en-US"/>
        </a:p>
      </dgm:t>
    </dgm:pt>
    <dgm:pt modelId="{70AA7DBB-4CE8-4938-9766-3FB7CEB26654}">
      <dgm:prSet/>
      <dgm:spPr/>
      <dgm:t>
        <a:bodyPr/>
        <a:lstStyle/>
        <a:p>
          <a:r>
            <a:rPr lang="en-GB"/>
            <a:t>Financial Forecasting</a:t>
          </a:r>
          <a:endParaRPr lang="en-US"/>
        </a:p>
      </dgm:t>
    </dgm:pt>
    <dgm:pt modelId="{FB504080-32FE-48FD-A6D1-D5FCAC3B04B3}" type="parTrans" cxnId="{347AC7FE-BB28-4395-827F-8561615DA4E0}">
      <dgm:prSet/>
      <dgm:spPr/>
      <dgm:t>
        <a:bodyPr/>
        <a:lstStyle/>
        <a:p>
          <a:endParaRPr lang="en-US"/>
        </a:p>
      </dgm:t>
    </dgm:pt>
    <dgm:pt modelId="{21FFCE27-FFBA-4FB4-8FDD-2B705129696E}" type="sibTrans" cxnId="{347AC7FE-BB28-4395-827F-8561615DA4E0}">
      <dgm:prSet/>
      <dgm:spPr/>
      <dgm:t>
        <a:bodyPr/>
        <a:lstStyle/>
        <a:p>
          <a:endParaRPr lang="en-US"/>
        </a:p>
      </dgm:t>
    </dgm:pt>
    <dgm:pt modelId="{42F0084B-A07B-4C58-9C70-844DD8601FF3}">
      <dgm:prSet/>
      <dgm:spPr/>
      <dgm:t>
        <a:bodyPr/>
        <a:lstStyle/>
        <a:p>
          <a:r>
            <a:rPr lang="en-GB"/>
            <a:t>Yield Management</a:t>
          </a:r>
          <a:endParaRPr lang="en-US"/>
        </a:p>
      </dgm:t>
    </dgm:pt>
    <dgm:pt modelId="{024FC365-234C-49CD-B051-3D2E34347D16}" type="parTrans" cxnId="{2224EE78-7623-4533-821A-6DADFFEEB8FD}">
      <dgm:prSet/>
      <dgm:spPr/>
      <dgm:t>
        <a:bodyPr/>
        <a:lstStyle/>
        <a:p>
          <a:endParaRPr lang="en-US"/>
        </a:p>
      </dgm:t>
    </dgm:pt>
    <dgm:pt modelId="{EA8EDE5E-1274-4716-A168-A9B1017F80BA}" type="sibTrans" cxnId="{2224EE78-7623-4533-821A-6DADFFEEB8FD}">
      <dgm:prSet/>
      <dgm:spPr/>
      <dgm:t>
        <a:bodyPr/>
        <a:lstStyle/>
        <a:p>
          <a:endParaRPr lang="en-US"/>
        </a:p>
      </dgm:t>
    </dgm:pt>
    <dgm:pt modelId="{79583E91-BC60-4677-B3A1-77F6505FCD9E}">
      <dgm:prSet/>
      <dgm:spPr/>
      <dgm:t>
        <a:bodyPr/>
        <a:lstStyle/>
        <a:p>
          <a:r>
            <a:rPr lang="en-GB"/>
            <a:t>Budgets </a:t>
          </a:r>
          <a:endParaRPr lang="en-US"/>
        </a:p>
      </dgm:t>
    </dgm:pt>
    <dgm:pt modelId="{03A564A9-3B98-46E3-8F46-49BFAD75A76C}" type="parTrans" cxnId="{1ABAF2B2-A786-4A09-94D1-AAF04AB715E1}">
      <dgm:prSet/>
      <dgm:spPr/>
      <dgm:t>
        <a:bodyPr/>
        <a:lstStyle/>
        <a:p>
          <a:endParaRPr lang="en-US"/>
        </a:p>
      </dgm:t>
    </dgm:pt>
    <dgm:pt modelId="{554E9423-E8B2-497C-BB65-99151EB899AA}" type="sibTrans" cxnId="{1ABAF2B2-A786-4A09-94D1-AAF04AB715E1}">
      <dgm:prSet/>
      <dgm:spPr/>
      <dgm:t>
        <a:bodyPr/>
        <a:lstStyle/>
        <a:p>
          <a:endParaRPr lang="en-US"/>
        </a:p>
      </dgm:t>
    </dgm:pt>
    <dgm:pt modelId="{C9FAAB6E-84FB-496F-A871-973C61056AEE}" type="pres">
      <dgm:prSet presAssocID="{9BD15FC6-AA99-43B0-ADD2-89422989FFED}" presName="diagram" presStyleCnt="0">
        <dgm:presLayoutVars>
          <dgm:dir/>
          <dgm:resizeHandles val="exact"/>
        </dgm:presLayoutVars>
      </dgm:prSet>
      <dgm:spPr/>
    </dgm:pt>
    <dgm:pt modelId="{582D8CD5-5337-45E7-BAAD-3CB3CCBAB2B3}" type="pres">
      <dgm:prSet presAssocID="{1EF666A8-5BF8-42A8-81C4-68ED06B4EC57}" presName="node" presStyleLbl="node1" presStyleIdx="0" presStyleCnt="7">
        <dgm:presLayoutVars>
          <dgm:bulletEnabled val="1"/>
        </dgm:presLayoutVars>
      </dgm:prSet>
      <dgm:spPr/>
    </dgm:pt>
    <dgm:pt modelId="{26EA6B56-9B10-4F7F-BE11-320B9B73EE06}" type="pres">
      <dgm:prSet presAssocID="{4A8E81F1-D4CE-4AE4-8E69-4EAE144F8B86}" presName="sibTrans" presStyleCnt="0"/>
      <dgm:spPr/>
    </dgm:pt>
    <dgm:pt modelId="{E86D0C81-9E72-48F8-BCC4-F003641604FB}" type="pres">
      <dgm:prSet presAssocID="{7A33BBF3-12CE-402F-9748-2A8DE6DD4388}" presName="node" presStyleLbl="node1" presStyleIdx="1" presStyleCnt="7">
        <dgm:presLayoutVars>
          <dgm:bulletEnabled val="1"/>
        </dgm:presLayoutVars>
      </dgm:prSet>
      <dgm:spPr/>
    </dgm:pt>
    <dgm:pt modelId="{BED7CD85-DA55-49F9-B8CC-33AD114D5993}" type="pres">
      <dgm:prSet presAssocID="{F6A661B3-E80A-47E8-8DBF-B784A5841788}" presName="sibTrans" presStyleCnt="0"/>
      <dgm:spPr/>
    </dgm:pt>
    <dgm:pt modelId="{C369D7A2-6030-4FB4-AAC7-4D0A960226CD}" type="pres">
      <dgm:prSet presAssocID="{72ABBE47-034E-4B6F-9D7C-7E5FFB0A1EC5}" presName="node" presStyleLbl="node1" presStyleIdx="2" presStyleCnt="7">
        <dgm:presLayoutVars>
          <dgm:bulletEnabled val="1"/>
        </dgm:presLayoutVars>
      </dgm:prSet>
      <dgm:spPr/>
    </dgm:pt>
    <dgm:pt modelId="{7FE2CC7E-6F20-4D1D-BA34-D0853F5935A9}" type="pres">
      <dgm:prSet presAssocID="{A0514580-AC01-4BE6-915F-DD2309F56387}" presName="sibTrans" presStyleCnt="0"/>
      <dgm:spPr/>
    </dgm:pt>
    <dgm:pt modelId="{5CB24ADD-D4F2-4AA0-A89F-D7A448D7378A}" type="pres">
      <dgm:prSet presAssocID="{B99D04B2-904D-45D5-874B-A80AD5FB6417}" presName="node" presStyleLbl="node1" presStyleIdx="3" presStyleCnt="7">
        <dgm:presLayoutVars>
          <dgm:bulletEnabled val="1"/>
        </dgm:presLayoutVars>
      </dgm:prSet>
      <dgm:spPr/>
    </dgm:pt>
    <dgm:pt modelId="{0A9E5986-D9D2-492C-AE22-494F961D8A3F}" type="pres">
      <dgm:prSet presAssocID="{D4FEA88B-F2D5-41D7-915B-FDD3FBA70316}" presName="sibTrans" presStyleCnt="0"/>
      <dgm:spPr/>
    </dgm:pt>
    <dgm:pt modelId="{DF7044ED-F4B4-4274-A117-B48FC35F347A}" type="pres">
      <dgm:prSet presAssocID="{70AA7DBB-4CE8-4938-9766-3FB7CEB26654}" presName="node" presStyleLbl="node1" presStyleIdx="4" presStyleCnt="7">
        <dgm:presLayoutVars>
          <dgm:bulletEnabled val="1"/>
        </dgm:presLayoutVars>
      </dgm:prSet>
      <dgm:spPr/>
    </dgm:pt>
    <dgm:pt modelId="{474E2ABD-42C4-4358-B759-26689AFE6F0A}" type="pres">
      <dgm:prSet presAssocID="{21FFCE27-FFBA-4FB4-8FDD-2B705129696E}" presName="sibTrans" presStyleCnt="0"/>
      <dgm:spPr/>
    </dgm:pt>
    <dgm:pt modelId="{4BFC8E83-26CB-4014-AA9A-C5E4EE26017F}" type="pres">
      <dgm:prSet presAssocID="{42F0084B-A07B-4C58-9C70-844DD8601FF3}" presName="node" presStyleLbl="node1" presStyleIdx="5" presStyleCnt="7">
        <dgm:presLayoutVars>
          <dgm:bulletEnabled val="1"/>
        </dgm:presLayoutVars>
      </dgm:prSet>
      <dgm:spPr/>
    </dgm:pt>
    <dgm:pt modelId="{1CC88B73-72FD-4EE5-A2F4-5E84449AABB6}" type="pres">
      <dgm:prSet presAssocID="{EA8EDE5E-1274-4716-A168-A9B1017F80BA}" presName="sibTrans" presStyleCnt="0"/>
      <dgm:spPr/>
    </dgm:pt>
    <dgm:pt modelId="{5E1C371F-B0C1-4B6B-A92F-245884200902}" type="pres">
      <dgm:prSet presAssocID="{79583E91-BC60-4677-B3A1-77F6505FCD9E}" presName="node" presStyleLbl="node1" presStyleIdx="6" presStyleCnt="7">
        <dgm:presLayoutVars>
          <dgm:bulletEnabled val="1"/>
        </dgm:presLayoutVars>
      </dgm:prSet>
      <dgm:spPr/>
    </dgm:pt>
  </dgm:ptLst>
  <dgm:cxnLst>
    <dgm:cxn modelId="{D47D6300-A720-4DF3-A8C7-A0CBFB9CCCF9}" srcId="{9BD15FC6-AA99-43B0-ADD2-89422989FFED}" destId="{7A33BBF3-12CE-402F-9748-2A8DE6DD4388}" srcOrd="1" destOrd="0" parTransId="{FB621537-A832-430D-A423-4DEE9B57FDC0}" sibTransId="{F6A661B3-E80A-47E8-8DBF-B784A5841788}"/>
    <dgm:cxn modelId="{8A2EDB2B-B14B-4EEB-9A74-F2EBFAA099C8}" type="presOf" srcId="{9BD15FC6-AA99-43B0-ADD2-89422989FFED}" destId="{C9FAAB6E-84FB-496F-A871-973C61056AEE}" srcOrd="0" destOrd="0" presId="urn:microsoft.com/office/officeart/2005/8/layout/default"/>
    <dgm:cxn modelId="{CB2F8A3E-9FF7-45B1-BC60-4B5B845E105D}" type="presOf" srcId="{79583E91-BC60-4677-B3A1-77F6505FCD9E}" destId="{5E1C371F-B0C1-4B6B-A92F-245884200902}" srcOrd="0" destOrd="0" presId="urn:microsoft.com/office/officeart/2005/8/layout/default"/>
    <dgm:cxn modelId="{2224EE78-7623-4533-821A-6DADFFEEB8FD}" srcId="{9BD15FC6-AA99-43B0-ADD2-89422989FFED}" destId="{42F0084B-A07B-4C58-9C70-844DD8601FF3}" srcOrd="5" destOrd="0" parTransId="{024FC365-234C-49CD-B051-3D2E34347D16}" sibTransId="{EA8EDE5E-1274-4716-A168-A9B1017F80BA}"/>
    <dgm:cxn modelId="{7E4B545A-1659-4763-AD90-62B67E489205}" srcId="{9BD15FC6-AA99-43B0-ADD2-89422989FFED}" destId="{72ABBE47-034E-4B6F-9D7C-7E5FFB0A1EC5}" srcOrd="2" destOrd="0" parTransId="{A3F92494-62B0-4F16-A193-656D69A45CAA}" sibTransId="{A0514580-AC01-4BE6-915F-DD2309F56387}"/>
    <dgm:cxn modelId="{8DC8B97F-10F6-4510-BCF4-9B8E74D1CAED}" type="presOf" srcId="{7A33BBF3-12CE-402F-9748-2A8DE6DD4388}" destId="{E86D0C81-9E72-48F8-BCC4-F003641604FB}" srcOrd="0" destOrd="0" presId="urn:microsoft.com/office/officeart/2005/8/layout/default"/>
    <dgm:cxn modelId="{1D1A3698-9B28-48B6-AA7F-CB81A26F0E2B}" srcId="{9BD15FC6-AA99-43B0-ADD2-89422989FFED}" destId="{1EF666A8-5BF8-42A8-81C4-68ED06B4EC57}" srcOrd="0" destOrd="0" parTransId="{77F4A4F1-28B4-43B2-AB69-8A447440FD96}" sibTransId="{4A8E81F1-D4CE-4AE4-8E69-4EAE144F8B86}"/>
    <dgm:cxn modelId="{F936099B-4DB1-4F44-87F3-D416783E2CA9}" type="presOf" srcId="{1EF666A8-5BF8-42A8-81C4-68ED06B4EC57}" destId="{582D8CD5-5337-45E7-BAAD-3CB3CCBAB2B3}" srcOrd="0" destOrd="0" presId="urn:microsoft.com/office/officeart/2005/8/layout/default"/>
    <dgm:cxn modelId="{9614059D-D66C-4FF6-A93C-2F97B224D13F}" srcId="{9BD15FC6-AA99-43B0-ADD2-89422989FFED}" destId="{B99D04B2-904D-45D5-874B-A80AD5FB6417}" srcOrd="3" destOrd="0" parTransId="{B18F3701-45A5-48EE-AF83-BBA744772036}" sibTransId="{D4FEA88B-F2D5-41D7-915B-FDD3FBA70316}"/>
    <dgm:cxn modelId="{ED2972A1-2DA8-48E1-B3E5-3C390459D48B}" type="presOf" srcId="{70AA7DBB-4CE8-4938-9766-3FB7CEB26654}" destId="{DF7044ED-F4B4-4274-A117-B48FC35F347A}" srcOrd="0" destOrd="0" presId="urn:microsoft.com/office/officeart/2005/8/layout/default"/>
    <dgm:cxn modelId="{2E3E8BA5-CA9A-4846-A685-FDF505449D81}" type="presOf" srcId="{B99D04B2-904D-45D5-874B-A80AD5FB6417}" destId="{5CB24ADD-D4F2-4AA0-A89F-D7A448D7378A}" srcOrd="0" destOrd="0" presId="urn:microsoft.com/office/officeart/2005/8/layout/default"/>
    <dgm:cxn modelId="{1ABAF2B2-A786-4A09-94D1-AAF04AB715E1}" srcId="{9BD15FC6-AA99-43B0-ADD2-89422989FFED}" destId="{79583E91-BC60-4677-B3A1-77F6505FCD9E}" srcOrd="6" destOrd="0" parTransId="{03A564A9-3B98-46E3-8F46-49BFAD75A76C}" sibTransId="{554E9423-E8B2-497C-BB65-99151EB899AA}"/>
    <dgm:cxn modelId="{F60DE3B6-5949-4B4D-ADD0-57E071FB8A6C}" type="presOf" srcId="{42F0084B-A07B-4C58-9C70-844DD8601FF3}" destId="{4BFC8E83-26CB-4014-AA9A-C5E4EE26017F}" srcOrd="0" destOrd="0" presId="urn:microsoft.com/office/officeart/2005/8/layout/default"/>
    <dgm:cxn modelId="{A92ECDBF-9BCB-4F14-8D70-4F7734EE17E8}" type="presOf" srcId="{72ABBE47-034E-4B6F-9D7C-7E5FFB0A1EC5}" destId="{C369D7A2-6030-4FB4-AAC7-4D0A960226CD}" srcOrd="0" destOrd="0" presId="urn:microsoft.com/office/officeart/2005/8/layout/default"/>
    <dgm:cxn modelId="{347AC7FE-BB28-4395-827F-8561615DA4E0}" srcId="{9BD15FC6-AA99-43B0-ADD2-89422989FFED}" destId="{70AA7DBB-4CE8-4938-9766-3FB7CEB26654}" srcOrd="4" destOrd="0" parTransId="{FB504080-32FE-48FD-A6D1-D5FCAC3B04B3}" sibTransId="{21FFCE27-FFBA-4FB4-8FDD-2B705129696E}"/>
    <dgm:cxn modelId="{7F45DAF1-BA20-48C0-8E28-E60574E38559}" type="presParOf" srcId="{C9FAAB6E-84FB-496F-A871-973C61056AEE}" destId="{582D8CD5-5337-45E7-BAAD-3CB3CCBAB2B3}" srcOrd="0" destOrd="0" presId="urn:microsoft.com/office/officeart/2005/8/layout/default"/>
    <dgm:cxn modelId="{BB301005-DDED-4115-9425-97C69607601E}" type="presParOf" srcId="{C9FAAB6E-84FB-496F-A871-973C61056AEE}" destId="{26EA6B56-9B10-4F7F-BE11-320B9B73EE06}" srcOrd="1" destOrd="0" presId="urn:microsoft.com/office/officeart/2005/8/layout/default"/>
    <dgm:cxn modelId="{F4DA3F02-B4BA-4DF8-B819-F0E6702A927B}" type="presParOf" srcId="{C9FAAB6E-84FB-496F-A871-973C61056AEE}" destId="{E86D0C81-9E72-48F8-BCC4-F003641604FB}" srcOrd="2" destOrd="0" presId="urn:microsoft.com/office/officeart/2005/8/layout/default"/>
    <dgm:cxn modelId="{8370F1E0-4661-47C8-9D5A-948C89C850BB}" type="presParOf" srcId="{C9FAAB6E-84FB-496F-A871-973C61056AEE}" destId="{BED7CD85-DA55-49F9-B8CC-33AD114D5993}" srcOrd="3" destOrd="0" presId="urn:microsoft.com/office/officeart/2005/8/layout/default"/>
    <dgm:cxn modelId="{D888925A-5EB0-4BD3-941A-995C802E24A7}" type="presParOf" srcId="{C9FAAB6E-84FB-496F-A871-973C61056AEE}" destId="{C369D7A2-6030-4FB4-AAC7-4D0A960226CD}" srcOrd="4" destOrd="0" presId="urn:microsoft.com/office/officeart/2005/8/layout/default"/>
    <dgm:cxn modelId="{90B48863-36AA-4A4D-8FDD-A2C4A7CE40C3}" type="presParOf" srcId="{C9FAAB6E-84FB-496F-A871-973C61056AEE}" destId="{7FE2CC7E-6F20-4D1D-BA34-D0853F5935A9}" srcOrd="5" destOrd="0" presId="urn:microsoft.com/office/officeart/2005/8/layout/default"/>
    <dgm:cxn modelId="{7C85E73E-CDCE-4B5E-BEB9-CFE71586124E}" type="presParOf" srcId="{C9FAAB6E-84FB-496F-A871-973C61056AEE}" destId="{5CB24ADD-D4F2-4AA0-A89F-D7A448D7378A}" srcOrd="6" destOrd="0" presId="urn:microsoft.com/office/officeart/2005/8/layout/default"/>
    <dgm:cxn modelId="{11A60E56-EFDC-45AD-AD0B-3170E4A800E5}" type="presParOf" srcId="{C9FAAB6E-84FB-496F-A871-973C61056AEE}" destId="{0A9E5986-D9D2-492C-AE22-494F961D8A3F}" srcOrd="7" destOrd="0" presId="urn:microsoft.com/office/officeart/2005/8/layout/default"/>
    <dgm:cxn modelId="{981272B4-F75A-4FE0-87A7-38FEBF7DDA47}" type="presParOf" srcId="{C9FAAB6E-84FB-496F-A871-973C61056AEE}" destId="{DF7044ED-F4B4-4274-A117-B48FC35F347A}" srcOrd="8" destOrd="0" presId="urn:microsoft.com/office/officeart/2005/8/layout/default"/>
    <dgm:cxn modelId="{0A9F4C48-5E3C-42BC-AC35-676E394F6DE5}" type="presParOf" srcId="{C9FAAB6E-84FB-496F-A871-973C61056AEE}" destId="{474E2ABD-42C4-4358-B759-26689AFE6F0A}" srcOrd="9" destOrd="0" presId="urn:microsoft.com/office/officeart/2005/8/layout/default"/>
    <dgm:cxn modelId="{62D9764F-9103-4566-A6D6-1424DAA76EE1}" type="presParOf" srcId="{C9FAAB6E-84FB-496F-A871-973C61056AEE}" destId="{4BFC8E83-26CB-4014-AA9A-C5E4EE26017F}" srcOrd="10" destOrd="0" presId="urn:microsoft.com/office/officeart/2005/8/layout/default"/>
    <dgm:cxn modelId="{6F7443AB-4E3F-4ABE-AB6E-69E460182CB7}" type="presParOf" srcId="{C9FAAB6E-84FB-496F-A871-973C61056AEE}" destId="{1CC88B73-72FD-4EE5-A2F4-5E84449AABB6}" srcOrd="11" destOrd="0" presId="urn:microsoft.com/office/officeart/2005/8/layout/default"/>
    <dgm:cxn modelId="{7B0EBC13-3B7A-4679-B041-A18368D70E61}" type="presParOf" srcId="{C9FAAB6E-84FB-496F-A871-973C61056AEE}" destId="{5E1C371F-B0C1-4B6B-A92F-245884200902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DD2A93A-7DC5-4AC6-8005-66D8B49FF067}">
      <dsp:nvSpPr>
        <dsp:cNvPr id="0" name=""/>
        <dsp:cNvSpPr/>
      </dsp:nvSpPr>
      <dsp:spPr>
        <a:xfrm>
          <a:off x="0" y="853360"/>
          <a:ext cx="5913437" cy="15754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4044BA-5BEA-4F28-A9B3-40A8FD3F1E2E}">
      <dsp:nvSpPr>
        <dsp:cNvPr id="0" name=""/>
        <dsp:cNvSpPr/>
      </dsp:nvSpPr>
      <dsp:spPr>
        <a:xfrm>
          <a:off x="476569" y="1207833"/>
          <a:ext cx="866489" cy="86648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E35D0F-DCBE-41CB-AF85-6A10289E78CD}">
      <dsp:nvSpPr>
        <dsp:cNvPr id="0" name=""/>
        <dsp:cNvSpPr/>
      </dsp:nvSpPr>
      <dsp:spPr>
        <a:xfrm>
          <a:off x="1819627" y="853360"/>
          <a:ext cx="4093809" cy="1575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734" tIns="166734" rIns="166734" bIns="16673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Introduction to the module – Why learn Finance?</a:t>
          </a:r>
          <a:endParaRPr lang="en-US" sz="2500" kern="1200"/>
        </a:p>
      </dsp:txBody>
      <dsp:txXfrm>
        <a:off x="1819627" y="853360"/>
        <a:ext cx="4093809" cy="1575435"/>
      </dsp:txXfrm>
    </dsp:sp>
    <dsp:sp modelId="{BADD9408-D28C-4273-BE9A-CAF5F08E5D94}">
      <dsp:nvSpPr>
        <dsp:cNvPr id="0" name=""/>
        <dsp:cNvSpPr/>
      </dsp:nvSpPr>
      <dsp:spPr>
        <a:xfrm>
          <a:off x="0" y="2822654"/>
          <a:ext cx="5913437" cy="157543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FF0C49E-DED4-47CA-B4FB-0D2EC8B413D2}">
      <dsp:nvSpPr>
        <dsp:cNvPr id="0" name=""/>
        <dsp:cNvSpPr/>
      </dsp:nvSpPr>
      <dsp:spPr>
        <a:xfrm>
          <a:off x="476569" y="3177127"/>
          <a:ext cx="866489" cy="86648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C1D888-BFA1-49B6-BD39-E94A90423629}">
      <dsp:nvSpPr>
        <dsp:cNvPr id="0" name=""/>
        <dsp:cNvSpPr/>
      </dsp:nvSpPr>
      <dsp:spPr>
        <a:xfrm>
          <a:off x="1819627" y="2822654"/>
          <a:ext cx="4093809" cy="157543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66734" tIns="166734" rIns="166734" bIns="166734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Introduction to Accounting Terminology</a:t>
          </a:r>
          <a:endParaRPr lang="en-US" sz="2500" kern="1200"/>
        </a:p>
      </dsp:txBody>
      <dsp:txXfrm>
        <a:off x="1819627" y="2822654"/>
        <a:ext cx="4093809" cy="157543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82D8CD5-5337-45E7-BAAD-3CB3CCBAB2B3}">
      <dsp:nvSpPr>
        <dsp:cNvPr id="0" name=""/>
        <dsp:cNvSpPr/>
      </dsp:nvSpPr>
      <dsp:spPr>
        <a:xfrm>
          <a:off x="2813" y="410640"/>
          <a:ext cx="2232266" cy="133936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Accounting terminology</a:t>
          </a:r>
          <a:endParaRPr lang="en-US" sz="2400" kern="1200"/>
        </a:p>
      </dsp:txBody>
      <dsp:txXfrm>
        <a:off x="2813" y="410640"/>
        <a:ext cx="2232266" cy="1339360"/>
      </dsp:txXfrm>
    </dsp:sp>
    <dsp:sp modelId="{E86D0C81-9E72-48F8-BCC4-F003641604FB}">
      <dsp:nvSpPr>
        <dsp:cNvPr id="0" name=""/>
        <dsp:cNvSpPr/>
      </dsp:nvSpPr>
      <dsp:spPr>
        <a:xfrm>
          <a:off x="2458307" y="410640"/>
          <a:ext cx="2232266" cy="133936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Financial and Management accounting</a:t>
          </a:r>
          <a:endParaRPr lang="en-US" sz="2400" kern="1200"/>
        </a:p>
      </dsp:txBody>
      <dsp:txXfrm>
        <a:off x="2458307" y="410640"/>
        <a:ext cx="2232266" cy="1339360"/>
      </dsp:txXfrm>
    </dsp:sp>
    <dsp:sp modelId="{C369D7A2-6030-4FB4-AAC7-4D0A960226CD}">
      <dsp:nvSpPr>
        <dsp:cNvPr id="0" name=""/>
        <dsp:cNvSpPr/>
      </dsp:nvSpPr>
      <dsp:spPr>
        <a:xfrm>
          <a:off x="4913800" y="410640"/>
          <a:ext cx="2232266" cy="133936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Financial Statements</a:t>
          </a:r>
          <a:endParaRPr lang="en-US" sz="2400" kern="1200"/>
        </a:p>
      </dsp:txBody>
      <dsp:txXfrm>
        <a:off x="4913800" y="410640"/>
        <a:ext cx="2232266" cy="1339360"/>
      </dsp:txXfrm>
    </dsp:sp>
    <dsp:sp modelId="{5CB24ADD-D4F2-4AA0-A89F-D7A448D7378A}">
      <dsp:nvSpPr>
        <dsp:cNvPr id="0" name=""/>
        <dsp:cNvSpPr/>
      </dsp:nvSpPr>
      <dsp:spPr>
        <a:xfrm>
          <a:off x="7369294" y="410640"/>
          <a:ext cx="2232266" cy="133936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The role of Accounting in Decision Making</a:t>
          </a:r>
          <a:endParaRPr lang="en-US" sz="2400" kern="1200"/>
        </a:p>
      </dsp:txBody>
      <dsp:txXfrm>
        <a:off x="7369294" y="410640"/>
        <a:ext cx="2232266" cy="1339360"/>
      </dsp:txXfrm>
    </dsp:sp>
    <dsp:sp modelId="{DF7044ED-F4B4-4274-A117-B48FC35F347A}">
      <dsp:nvSpPr>
        <dsp:cNvPr id="0" name=""/>
        <dsp:cNvSpPr/>
      </dsp:nvSpPr>
      <dsp:spPr>
        <a:xfrm>
          <a:off x="1230560" y="1973226"/>
          <a:ext cx="2232266" cy="133936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Financial Forecasting</a:t>
          </a:r>
          <a:endParaRPr lang="en-US" sz="2400" kern="1200"/>
        </a:p>
      </dsp:txBody>
      <dsp:txXfrm>
        <a:off x="1230560" y="1973226"/>
        <a:ext cx="2232266" cy="1339360"/>
      </dsp:txXfrm>
    </dsp:sp>
    <dsp:sp modelId="{4BFC8E83-26CB-4014-AA9A-C5E4EE26017F}">
      <dsp:nvSpPr>
        <dsp:cNvPr id="0" name=""/>
        <dsp:cNvSpPr/>
      </dsp:nvSpPr>
      <dsp:spPr>
        <a:xfrm>
          <a:off x="3686054" y="1973226"/>
          <a:ext cx="2232266" cy="133936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Yield Management</a:t>
          </a:r>
          <a:endParaRPr lang="en-US" sz="2400" kern="1200"/>
        </a:p>
      </dsp:txBody>
      <dsp:txXfrm>
        <a:off x="3686054" y="1973226"/>
        <a:ext cx="2232266" cy="1339360"/>
      </dsp:txXfrm>
    </dsp:sp>
    <dsp:sp modelId="{5E1C371F-B0C1-4B6B-A92F-245884200902}">
      <dsp:nvSpPr>
        <dsp:cNvPr id="0" name=""/>
        <dsp:cNvSpPr/>
      </dsp:nvSpPr>
      <dsp:spPr>
        <a:xfrm>
          <a:off x="6141547" y="1973226"/>
          <a:ext cx="2232266" cy="1339360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Budgets </a:t>
          </a:r>
          <a:endParaRPr lang="en-US" sz="2400" kern="1200"/>
        </a:p>
      </dsp:txBody>
      <dsp:txXfrm>
        <a:off x="6141547" y="1973226"/>
        <a:ext cx="2232266" cy="13393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25/09/2020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503842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25/09/2020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76555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25/09/2020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120667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25/09/2020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804077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25/09/2020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129468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25/09/2020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705818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25/09/2020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2568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25/09/2020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005930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8127E0EB-F6FE-4D37-9310-3F567D3481D4}" type="datetimeFigureOut">
              <a:rPr lang="en-GB" smtClean="0"/>
              <a:t>25/09/2020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38099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25/09/2020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5822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27E0EB-F6FE-4D37-9310-3F567D3481D4}" type="datetimeFigureOut">
              <a:rPr lang="en-GB" smtClean="0"/>
              <a:t>25/09/2020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2826614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27E0EB-F6FE-4D37-9310-3F567D3481D4}" type="datetimeFigureOut">
              <a:rPr lang="en-GB" smtClean="0"/>
              <a:t>25/09/2020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DAE3475-CF19-4EC0-A3F1-9095C5282B07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40712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522FE7-5A29-4EF6-B1EF-2CA55748A7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C2192E09-EBC7-416C-B887-DFF915D7F4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924498D-E084-44BE-A196-CFCE355643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BBC7667-C352-4842-9AFD-E5C16AD002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C69834E-5EEE-4D61-833E-049288964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58E5D9BA-46E7-4BFA-9C74-75495BF6F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5B033D76-5800-44B6-AFE9-EE2106935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gradFill>
            <a:gsLst>
              <a:gs pos="0">
                <a:srgbClr val="000001"/>
              </a:gs>
              <a:gs pos="100000">
                <a:srgbClr val="191919"/>
              </a:gs>
            </a:gsLst>
          </a:gra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522D6F85-FFBA-4F81-AEE5-AAA17CB7A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0204" y="865667"/>
            <a:ext cx="10451592" cy="4389120"/>
          </a:xfrm>
          <a:prstGeom prst="rect">
            <a:avLst/>
          </a:prstGeom>
          <a:ln w="50800" cmpd="sng">
            <a:solidFill>
              <a:srgbClr val="191919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>
            <a:bevelT prst="relaxedInset"/>
          </a:sp3d>
        </p:spPr>
        <p:style>
          <a:lnRef idx="1">
            <a:schemeClr val="accent1"/>
          </a:lnRef>
          <a:fillRef idx="1003">
            <a:schemeClr val="lt2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13B31514-E6DF-4357-9EEA-EFB798308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ln>
            <a:solidFill>
              <a:srgbClr val="949494"/>
            </a:solidFill>
          </a:ln>
        </p:spPr>
        <p:style>
          <a:lnRef idx="2">
            <a:schemeClr val="accent1">
              <a:shade val="50000"/>
            </a:schemeClr>
          </a:lnRef>
          <a:fillRef idx="1003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7071" y="1584552"/>
            <a:ext cx="9099255" cy="2537251"/>
          </a:xfrm>
        </p:spPr>
        <p:txBody>
          <a:bodyPr vert="horz" lIns="91440" tIns="45720" rIns="91440" bIns="0" rtlCol="0" anchor="ctr">
            <a:normAutofit/>
          </a:bodyPr>
          <a:lstStyle/>
          <a:p>
            <a:pPr algn="ctr"/>
            <a:r>
              <a:rPr lang="en-US" sz="7200">
                <a:solidFill>
                  <a:srgbClr val="454545"/>
                </a:solidFill>
              </a:rPr>
              <a:t>Operations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type="body" idx="1"/>
          </p:nvPr>
        </p:nvSpPr>
        <p:spPr>
          <a:xfrm>
            <a:off x="1535372" y="4133234"/>
            <a:ext cx="9120954" cy="744373"/>
          </a:xfrm>
        </p:spPr>
        <p:txBody>
          <a:bodyPr vert="horz" lIns="91440" tIns="91440" rIns="91440" bIns="91440" rtlCol="0">
            <a:normAutofit/>
          </a:bodyPr>
          <a:lstStyle/>
          <a:p>
            <a:pPr algn="ctr"/>
            <a:r>
              <a:rPr lang="en-US" cap="all">
                <a:solidFill>
                  <a:schemeClr val="accent1"/>
                </a:solidFill>
              </a:rPr>
              <a:t>Introduction to the Finance Element</a:t>
            </a:r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4C401D57-600A-4C91-AC9A-14CA1ED6F7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412BDC66-00FA-4A3F-9BC7-BE05FF770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6020392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1A86B93D-0879-4BC3-B616-90E50448284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20E885D-F4D2-48FD-95D9-DA0751F3D6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992" y="2307409"/>
            <a:ext cx="3157577" cy="3747316"/>
          </a:xfrm>
        </p:spPr>
        <p:txBody>
          <a:bodyPr anchor="t">
            <a:normAutofit/>
          </a:bodyPr>
          <a:lstStyle/>
          <a:p>
            <a:r>
              <a:rPr lang="en-GB" dirty="0"/>
              <a:t>Today’s Lesson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39EC1CB8-4497-451C-9F6C-6BC9B65056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555992" y="2146542"/>
            <a:ext cx="3157578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6" name="Title 1">
            <a:extLst>
              <a:ext uri="{FF2B5EF4-FFF2-40B4-BE49-F238E27FC236}">
                <a16:creationId xmlns:a16="http://schemas.microsoft.com/office/drawing/2014/main" id="{A599AF7C-8D7E-4D1B-AB28-587084B3DE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51580" y="3122496"/>
            <a:ext cx="3530157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3200" b="0" i="0" kern="1200" cap="all">
                <a:solidFill>
                  <a:schemeClr val="tx1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A81CC23-B29A-4FCD-8694-B92A510BB61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45328435"/>
              </p:ext>
            </p:extLst>
          </p:nvPr>
        </p:nvGraphicFramePr>
        <p:xfrm>
          <a:off x="1136347" y="803275"/>
          <a:ext cx="5913437" cy="52514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616175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E9E5E629-7060-41F9-8B50-02B2E85F7D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41455" y="1268898"/>
            <a:ext cx="3441845" cy="4361688"/>
          </a:xfrm>
        </p:spPr>
        <p:txBody>
          <a:bodyPr anchor="ctr">
            <a:normAutofit/>
          </a:bodyPr>
          <a:lstStyle/>
          <a:p>
            <a:r>
              <a:rPr lang="en-GB"/>
              <a:t>Finance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F0A74D93-ED7F-4633-8594-99D9FA43DA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03005" y="676656"/>
            <a:ext cx="6945528" cy="5546173"/>
            <a:chOff x="4603005" y="1286439"/>
            <a:chExt cx="6292376" cy="4289488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88493448-FE74-4227-AC61-AF38A22278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603005" y="1286439"/>
              <a:ext cx="6292376" cy="4289488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1BDA5412-7A0F-451B-86FE-5B4B38E058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02049" y="1490915"/>
              <a:ext cx="5894288" cy="3880536"/>
            </a:xfrm>
            <a:prstGeom prst="rect">
              <a:avLst/>
            </a:prstGeom>
            <a:solidFill>
              <a:schemeClr val="bg1">
                <a:alpha val="98000"/>
              </a:schemeClr>
            </a:soli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9" name="Rectangle 28">
            <a:extLst>
              <a:ext uri="{FF2B5EF4-FFF2-40B4-BE49-F238E27FC236}">
                <a16:creationId xmlns:a16="http://schemas.microsoft.com/office/drawing/2014/main" id="{D1598E19-BACC-4AD6-8E51-F08B186A0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5097" y="1104306"/>
            <a:ext cx="6181344" cy="4690872"/>
          </a:xfrm>
          <a:prstGeom prst="rect">
            <a:avLst/>
          </a:prstGeom>
          <a:solidFill>
            <a:schemeClr val="tx2"/>
          </a:solidFill>
          <a:ln w="6350">
            <a:solidFill>
              <a:schemeClr val="bg2"/>
            </a:solidFill>
          </a:ln>
          <a:effectLst>
            <a:innerShdw blurRad="114300">
              <a:prstClr val="black">
                <a:alpha val="78000"/>
              </a:prstClr>
            </a:innerShdw>
          </a:effectLst>
        </p:spPr>
        <p:style>
          <a:lnRef idx="2">
            <a:schemeClr val="accent1">
              <a:shade val="50000"/>
            </a:schemeClr>
          </a:lnRef>
          <a:fillRef idx="1002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49689" y="1268898"/>
            <a:ext cx="5852160" cy="4361688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Why would Tourism, Leisure and Events students need to know about finance?</a:t>
            </a:r>
          </a:p>
          <a:p>
            <a:endParaRPr lang="en-GB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09247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482E7304-2AC2-4A5C-924D-A6AC3FFC5E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FE73E3-6652-4414-BEB1-045B2EB497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r>
              <a:rPr lang="en-GB" sz="1800" dirty="0"/>
              <a:t>The Finance element of the module will be taught over the next 5 weeks.  </a:t>
            </a:r>
            <a:br>
              <a:rPr lang="en-GB" sz="1800" dirty="0"/>
            </a:br>
            <a:r>
              <a:rPr lang="en-GB" sz="1800" dirty="0"/>
              <a:t>We will be covering topics including:</a:t>
            </a:r>
            <a:br>
              <a:rPr lang="en-GB" sz="1800" dirty="0"/>
            </a:br>
            <a:endParaRPr lang="en-GB" sz="18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D259FEF2-F6A5-442F-BA10-4E39EECD0A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1579" y="1853754"/>
            <a:ext cx="9603274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1" name="Rectangle 20">
            <a:extLst>
              <a:ext uri="{FF2B5EF4-FFF2-40B4-BE49-F238E27FC236}">
                <a16:creationId xmlns:a16="http://schemas.microsoft.com/office/drawing/2014/main" id="{A3C183B1-1D4B-4E3D-A02E-A426E3BFA0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83852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031C03E8-C283-4581-BEEA-95186ADE477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3249032"/>
              </p:ext>
            </p:extLst>
          </p:nvPr>
        </p:nvGraphicFramePr>
        <p:xfrm>
          <a:off x="1450975" y="2331497"/>
          <a:ext cx="9604375" cy="372322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76373152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73</Words>
  <Application>Microsoft Office PowerPoint</Application>
  <PresentationFormat>Widescreen</PresentationFormat>
  <Paragraphs>15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7" baseType="lpstr">
      <vt:lpstr>Arial</vt:lpstr>
      <vt:lpstr>Gill Sans MT</vt:lpstr>
      <vt:lpstr>Gallery</vt:lpstr>
      <vt:lpstr>Operations Management</vt:lpstr>
      <vt:lpstr>Today’s Lesson</vt:lpstr>
      <vt:lpstr>Finance</vt:lpstr>
      <vt:lpstr>The Finance element of the module will be taught over the next 5 weeks.   We will be covering topics including: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Operations Management</dc:title>
  <dc:creator>Marie Pitson</dc:creator>
  <cp:lastModifiedBy>Marie Pitson</cp:lastModifiedBy>
  <cp:revision>1</cp:revision>
  <dcterms:created xsi:type="dcterms:W3CDTF">2020-09-25T09:49:26Z</dcterms:created>
  <dcterms:modified xsi:type="dcterms:W3CDTF">2020-09-25T09:50:00Z</dcterms:modified>
</cp:coreProperties>
</file>