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75" r:id="rId4"/>
    <p:sldId id="258" r:id="rId5"/>
    <p:sldId id="260" r:id="rId6"/>
    <p:sldId id="264" r:id="rId7"/>
    <p:sldId id="259" r:id="rId8"/>
    <p:sldId id="262" r:id="rId9"/>
    <p:sldId id="272" r:id="rId10"/>
    <p:sldId id="263" r:id="rId11"/>
    <p:sldId id="261" r:id="rId12"/>
    <p:sldId id="266" r:id="rId13"/>
    <p:sldId id="267" r:id="rId14"/>
    <p:sldId id="268" r:id="rId15"/>
    <p:sldId id="273" r:id="rId16"/>
    <p:sldId id="269" r:id="rId17"/>
    <p:sldId id="270" r:id="rId18"/>
    <p:sldId id="271" r:id="rId19"/>
    <p:sldId id="265" r:id="rId20"/>
    <p:sldId id="27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4" autoAdjust="0"/>
    <p:restoredTop sz="86458" autoAdjust="0"/>
  </p:normalViewPr>
  <p:slideViewPr>
    <p:cSldViewPr snapToGrid="0">
      <p:cViewPr varScale="1">
        <p:scale>
          <a:sx n="81" d="100"/>
          <a:sy n="81" d="100"/>
        </p:scale>
        <p:origin x="120" y="624"/>
      </p:cViewPr>
      <p:guideLst/>
    </p:cSldViewPr>
  </p:slideViewPr>
  <p:outlineViewPr>
    <p:cViewPr>
      <p:scale>
        <a:sx n="33" d="100"/>
        <a:sy n="33" d="100"/>
      </p:scale>
      <p:origin x="0" y="-2880"/>
    </p:cViewPr>
  </p:outlineViewPr>
  <p:notesTextViewPr>
    <p:cViewPr>
      <p:scale>
        <a:sx n="66" d="100"/>
        <a:sy n="66" d="100"/>
      </p:scale>
      <p:origin x="0" y="0"/>
    </p:cViewPr>
  </p:notesTextViewPr>
  <p:sorterViewPr>
    <p:cViewPr>
      <p:scale>
        <a:sx n="100" d="100"/>
        <a:sy n="100" d="100"/>
      </p:scale>
      <p:origin x="0" y="-47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/>
              <a:t>Norway’s</a:t>
            </a:r>
            <a:r>
              <a:rPr lang="en-GB" baseline="0" dirty="0" smtClean="0"/>
              <a:t> electricity Consumption. </a:t>
            </a:r>
            <a:endParaRPr lang="en-GB" dirty="0"/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</c:dPt>
          <c:cat>
            <c:strRef>
              <c:f>Sheet1!$A$2:$A$6</c:f>
              <c:strCache>
                <c:ptCount val="4"/>
                <c:pt idx="0">
                  <c:v>Fossile fules</c:v>
                </c:pt>
                <c:pt idx="1">
                  <c:v>Nuclear plants</c:v>
                </c:pt>
                <c:pt idx="2">
                  <c:v>Hydro electric</c:v>
                </c:pt>
                <c:pt idx="3">
                  <c:v>Other Renewables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4.3</c:v>
                </c:pt>
                <c:pt idx="1">
                  <c:v>0</c:v>
                </c:pt>
                <c:pt idx="2">
                  <c:v>88.6</c:v>
                </c:pt>
                <c:pt idx="3">
                  <c:v>2.9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4"/>
        <c:delete val="1"/>
      </c:legendEntry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0F7A96-62D5-4F07-B2EA-83D97A9FDB06}" type="datetimeFigureOut">
              <a:rPr lang="en-GB" smtClean="0"/>
              <a:t>14/03/2016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88E226-C008-4EBA-A587-4BC8DF944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109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Photo</a:t>
            </a:r>
            <a:r>
              <a:rPr lang="en-GB" baseline="0" dirty="0" smtClean="0"/>
              <a:t> 1 </a:t>
            </a:r>
            <a:r>
              <a:rPr lang="en-GB" baseline="0" dirty="0" err="1" smtClean="0"/>
              <a:t>fitjar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vindmøllepark</a:t>
            </a:r>
            <a:r>
              <a:rPr lang="en-GB" baseline="0" dirty="0" smtClean="0"/>
              <a:t>  (Nitter, 2014)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162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Photo</a:t>
            </a:r>
            <a:r>
              <a:rPr lang="en-GB" baseline="0" dirty="0" smtClean="0"/>
              <a:t> 2 </a:t>
            </a:r>
            <a:r>
              <a:rPr lang="en-GB" baseline="0" dirty="0" err="1" smtClean="0"/>
              <a:t>fitjar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vindmøllepark</a:t>
            </a:r>
            <a:r>
              <a:rPr lang="en-GB" baseline="0" dirty="0" smtClean="0"/>
              <a:t> (Nitter, 2014)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6326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Chart data : (cia.gov,2012)</a:t>
            </a:r>
            <a:r>
              <a:rPr lang="en-GB" baseline="0" dirty="0" smtClean="0"/>
              <a:t>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9524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Photo 3.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3775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Photo 4 efta.int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7695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Photo 13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1338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Photo 5 and 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8707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Photo</a:t>
            </a:r>
            <a:r>
              <a:rPr lang="en-GB" baseline="0" dirty="0" smtClean="0"/>
              <a:t> 7 eeagrants.org/who-we-are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4150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Photo 12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6869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Photo</a:t>
            </a:r>
            <a:r>
              <a:rPr lang="en-GB" baseline="0" dirty="0" smtClean="0"/>
              <a:t> 8 and 9.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9880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Regjeringen.no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5260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Photo 10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8464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1935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(Solberg. E,</a:t>
            </a:r>
            <a:r>
              <a:rPr lang="en-GB" baseline="0" dirty="0" smtClean="0"/>
              <a:t> </a:t>
            </a:r>
            <a:r>
              <a:rPr lang="en-GB" dirty="0" smtClean="0"/>
              <a:t>2015)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1712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Photo</a:t>
            </a:r>
            <a:r>
              <a:rPr lang="en-GB" baseline="0" dirty="0" smtClean="0"/>
              <a:t> 11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8E226-C008-4EBA-A587-4BC8DF94489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831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D3E1-84A1-487C-9CED-62247E4BC6CF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86293-9B0C-47D5-BA41-A9F20CF3B9ED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69E16-A816-4F26-B73C-D22A2060FB08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37BB5-1938-42F3-8291-695278A4E390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E9DA-601E-42FB-9BC0-BE7223CF0088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37D9F-8C90-4C70-B350-6DC0535A76EB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E502-F94F-4853-9F0E-FD74C1B6E43B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A1CA-E81A-45B4-8C58-7CF256C5DFAB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3D5A8-9871-46EA-BDFF-BA8A6031C22B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7664B-59C6-45F2-876D-D5FEB01952C4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8719-5F9D-4D46-BDBF-E74DFA880781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39EE9-1211-4356-95CE-5658D7E6428E}" type="datetime1">
              <a:rPr lang="en-US" smtClean="0"/>
              <a:t>3/14/2016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6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pik.com/free-icon/question-mark-in-a-circle-outline_732208.htm" TargetMode="External"/><Relationship Id="rId2" Type="http://schemas.openxmlformats.org/officeDocument/2006/relationships/hyperlink" Target="http://creativecommons.org/licenses/by/2.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g.no/forbruker/bil-baat-og-motor/bil-og-miljoe/norge-best-i-europa-paa-co2-fra-bil-knuser-svenskene/a/2363629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1021492"/>
          </a:xfrm>
        </p:spPr>
        <p:txBody>
          <a:bodyPr>
            <a:normAutofit/>
          </a:bodyPr>
          <a:lstStyle/>
          <a:p>
            <a:r>
              <a:rPr lang="en-GB" sz="5000" dirty="0" smtClean="0"/>
              <a:t>Governance of renewable energy. </a:t>
            </a:r>
            <a:endParaRPr lang="en-GB" sz="5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3384" y="5202238"/>
            <a:ext cx="9144000" cy="1655762"/>
          </a:xfrm>
        </p:spPr>
        <p:txBody>
          <a:bodyPr/>
          <a:lstStyle/>
          <a:p>
            <a:r>
              <a:rPr lang="en-GB" dirty="0" smtClean="0"/>
              <a:t>The case study of Norway. </a:t>
            </a:r>
          </a:p>
          <a:p>
            <a:endParaRPr lang="en-GB" dirty="0"/>
          </a:p>
        </p:txBody>
      </p:sp>
      <p:pic>
        <p:nvPicPr>
          <p:cNvPr id="5122" name="Picture 2" descr="https://scontent-bru2-1.xx.fbcdn.net/hphotos-xpa1/v/wl/t35.0-12/12517051_10153208756241887_1274848541_o.jpg?oh=d49651875cc5096096ca2772d498cffe&amp;oe=56E75A18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"/>
          <a:stretch/>
        </p:blipFill>
        <p:spPr bwMode="auto">
          <a:xfrm>
            <a:off x="2708763" y="1337650"/>
            <a:ext cx="6774474" cy="35484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02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Renewable energy and Norway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Introductory words: energy and Norway. </a:t>
            </a:r>
          </a:p>
          <a:p>
            <a:r>
              <a:rPr lang="en-GB" dirty="0" smtClean="0"/>
              <a:t>Diversification – Looking outwards</a:t>
            </a:r>
            <a:endParaRPr lang="en-GB" dirty="0" smtClean="0"/>
          </a:p>
          <a:p>
            <a:r>
              <a:rPr lang="en-GB" dirty="0" smtClean="0"/>
              <a:t>Current energy overview: </a:t>
            </a:r>
            <a:r>
              <a:rPr lang="en-GB" dirty="0" smtClean="0"/>
              <a:t>No stranger to renewables.</a:t>
            </a:r>
            <a:endParaRPr lang="en-GB" dirty="0" smtClean="0"/>
          </a:p>
          <a:p>
            <a:pPr>
              <a:buFontTx/>
              <a:buChar char="-"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https://scontent-bru2-1.xx.fbcdn.net/hphotos-xpt1/v/wl/t35.0-12/12823070_10153208756036887_1523961358_o.jpg?oh=6222d820e713a3f36d660f62966ffeb0&amp;oe=56E8720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41" r="1633" b="35385"/>
          <a:stretch/>
        </p:blipFill>
        <p:spPr bwMode="auto">
          <a:xfrm>
            <a:off x="0" y="3535907"/>
            <a:ext cx="12192000" cy="3322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31846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Renewable energy and Norway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01343" cy="46763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Electricity consumption by source. </a:t>
            </a:r>
            <a:endParaRPr lang="en-GB" dirty="0"/>
          </a:p>
        </p:txBody>
      </p:sp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1357981465"/>
              </p:ext>
            </p:extLst>
          </p:nvPr>
        </p:nvGraphicFramePr>
        <p:xfrm>
          <a:off x="4542971" y="1706638"/>
          <a:ext cx="8128000" cy="51513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921566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Governance – Political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Norwegian Parliament - Stortinget. </a:t>
            </a:r>
            <a:br>
              <a:rPr lang="en-GB" dirty="0" smtClean="0"/>
            </a:br>
            <a:r>
              <a:rPr lang="en-GB" dirty="0" smtClean="0"/>
              <a:t>-Standing </a:t>
            </a:r>
            <a:r>
              <a:rPr lang="en-GB" dirty="0"/>
              <a:t>Committee on Energy and the </a:t>
            </a:r>
            <a:r>
              <a:rPr lang="en-GB" dirty="0" smtClean="0"/>
              <a:t>Environment</a:t>
            </a:r>
          </a:p>
          <a:p>
            <a:r>
              <a:rPr lang="en-GB" dirty="0" smtClean="0"/>
              <a:t>The Government - Regjeringen. </a:t>
            </a:r>
            <a:br>
              <a:rPr lang="en-GB" dirty="0" smtClean="0"/>
            </a:br>
            <a:r>
              <a:rPr lang="en-GB" dirty="0" smtClean="0"/>
              <a:t>-Ministry of Petroleum </a:t>
            </a:r>
            <a:r>
              <a:rPr lang="en-GB" dirty="0"/>
              <a:t>and energy</a:t>
            </a:r>
            <a:br>
              <a:rPr lang="en-GB" dirty="0"/>
            </a:br>
            <a:r>
              <a:rPr lang="en-GB" dirty="0"/>
              <a:t>-Ministry of the Environment.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7180" name="Picture 12" descr="https://upload.wikimedia.org/wikipedia/commons/1/1d/Stortinget,_Oslo,_Norway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0" b="30155"/>
          <a:stretch/>
        </p:blipFill>
        <p:spPr bwMode="auto">
          <a:xfrm>
            <a:off x="7431314" y="3764915"/>
            <a:ext cx="4760686" cy="241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9187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Governance–European </a:t>
            </a:r>
            <a:r>
              <a:rPr lang="en-GB" dirty="0" smtClean="0"/>
              <a:t>Economic </a:t>
            </a:r>
            <a:r>
              <a:rPr lang="en-GB" dirty="0" smtClean="0"/>
              <a:t>area, EEA/</a:t>
            </a:r>
            <a:r>
              <a:rPr lang="en-GB" dirty="0" smtClean="0"/>
              <a:t>EØS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Norway’s economic relations</a:t>
            </a:r>
            <a:r>
              <a:rPr lang="en-GB" dirty="0" smtClean="0"/>
              <a:t>. </a:t>
            </a:r>
            <a:br>
              <a:rPr lang="en-GB" dirty="0" smtClean="0"/>
            </a:br>
            <a:r>
              <a:rPr lang="en-GB" dirty="0" smtClean="0"/>
              <a:t>-Iceland, Lichtenstein.</a:t>
            </a:r>
          </a:p>
          <a:p>
            <a:r>
              <a:rPr lang="en-GB" dirty="0" smtClean="0"/>
              <a:t>Provides free movement of people, goods, services</a:t>
            </a:r>
            <a:r>
              <a:rPr lang="en-GB" dirty="0" smtClean="0"/>
              <a:t> and capital within EU’s internal market. Essential for growth </a:t>
            </a:r>
            <a:r>
              <a:rPr lang="en-GB" dirty="0" smtClean="0"/>
              <a:t>within the renewable sector.</a:t>
            </a:r>
            <a:endParaRPr lang="en-GB" u="sng" dirty="0" smtClean="0"/>
          </a:p>
        </p:txBody>
      </p:sp>
    </p:spTree>
    <p:extLst>
      <p:ext uri="{BB962C8B-B14F-4D97-AF65-F5344CB8AC3E}">
        <p14:creationId xmlns:p14="http://schemas.microsoft.com/office/powerpoint/2010/main" val="577649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Governance – Financial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Governmental ownership in businesses</a:t>
            </a:r>
            <a:br>
              <a:rPr lang="en-GB" dirty="0"/>
            </a:br>
            <a:r>
              <a:rPr lang="en-GB" dirty="0"/>
              <a:t>-Statoil, </a:t>
            </a:r>
            <a:r>
              <a:rPr lang="en-GB" u="sng" dirty="0"/>
              <a:t>Statkraft</a:t>
            </a:r>
            <a:r>
              <a:rPr lang="en-GB" dirty="0"/>
              <a:t>, Innovasjon Norge etc.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-</a:t>
            </a:r>
            <a:r>
              <a:rPr lang="en-GB" dirty="0" smtClean="0"/>
              <a:t>Corporate pluralism.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-Leading in several aspects of the renewable industry.  </a:t>
            </a:r>
            <a:endParaRPr lang="en-GB" dirty="0" smtClean="0"/>
          </a:p>
          <a:p>
            <a:r>
              <a:rPr lang="en-GB" dirty="0" smtClean="0"/>
              <a:t>Off-shore legislation; oil and gas sector responsible for 15% of GDP, </a:t>
            </a:r>
            <a:br>
              <a:rPr lang="en-GB" dirty="0" smtClean="0"/>
            </a:br>
            <a:r>
              <a:rPr lang="en-GB" dirty="0" smtClean="0"/>
              <a:t>-Vast potential for off-shore </a:t>
            </a:r>
            <a:r>
              <a:rPr lang="en-GB" dirty="0" smtClean="0"/>
              <a:t>wind.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2" descr="https://upload.wikimedia.org/wikipedia/commons/thumb/7/75/EFTA_logo.svg/130px-EFTA_logo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8138" y="365125"/>
            <a:ext cx="3253862" cy="1805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07529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Governance – Financial – </a:t>
            </a:r>
            <a:r>
              <a:rPr lang="en-GB" dirty="0" smtClean="0"/>
              <a:t>promotive</a:t>
            </a:r>
            <a:r>
              <a:rPr lang="en-GB" dirty="0" smtClean="0"/>
              <a:t>	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Targeted </a:t>
            </a:r>
            <a:r>
              <a:rPr lang="en-GB" dirty="0" smtClean="0"/>
              <a:t>taxation</a:t>
            </a:r>
            <a:br>
              <a:rPr lang="en-GB" dirty="0" smtClean="0"/>
            </a:br>
            <a:r>
              <a:rPr lang="en-GB" dirty="0" smtClean="0"/>
              <a:t>-Emission pricing (E.g. taxing diesel cars for </a:t>
            </a:r>
            <a:br>
              <a:rPr lang="en-GB" dirty="0" smtClean="0"/>
            </a:br>
            <a:r>
              <a:rPr lang="en-GB" dirty="0" smtClean="0"/>
              <a:t>increased pollution.) </a:t>
            </a:r>
            <a:br>
              <a:rPr lang="en-GB" dirty="0" smtClean="0"/>
            </a:br>
            <a:r>
              <a:rPr lang="en-GB" dirty="0" smtClean="0"/>
              <a:t>“Grønn skattekommisjon”</a:t>
            </a:r>
            <a:br>
              <a:rPr lang="en-GB" dirty="0" smtClean="0"/>
            </a:br>
            <a:r>
              <a:rPr lang="en-GB" dirty="0" smtClean="0"/>
              <a:t> Green tax commission 2014, emission pricing.</a:t>
            </a:r>
            <a:br>
              <a:rPr lang="en-GB" dirty="0" smtClean="0"/>
            </a:br>
            <a:r>
              <a:rPr lang="en-GB" dirty="0" smtClean="0"/>
              <a:t>emission trading systems (ETS)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8850" y="4359475"/>
            <a:ext cx="6153150" cy="838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8850" y="3959425"/>
            <a:ext cx="1485900" cy="4000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8850" y="5102565"/>
            <a:ext cx="2181225" cy="5334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8850" y="5643563"/>
            <a:ext cx="2286000" cy="53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862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Governance – Financial Mechanisms  </a:t>
            </a:r>
            <a:endParaRPr lang="en-GB" dirty="0"/>
          </a:p>
        </p:txBody>
      </p:sp>
      <p:pic>
        <p:nvPicPr>
          <p:cNvPr id="2050" name="Picture 2" descr="http://eeagrants.org/content/download/6663/71306/version/1/file/EEA+Grants+-+JPG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46" y="1241727"/>
            <a:ext cx="4351338" cy="2106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ngonorway.org/images/stories/logo/norwaygrant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4927" y="1579391"/>
            <a:ext cx="3072777" cy="143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458097" y="3682314"/>
            <a:ext cx="1065811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Advisory bodies</a:t>
            </a:r>
            <a:br>
              <a:rPr lang="en-GB" dirty="0" smtClean="0"/>
            </a:br>
            <a:r>
              <a:rPr lang="en-GB" dirty="0" smtClean="0"/>
              <a:t>Consultant committees-EEA consultancy committee, Parliamentary </a:t>
            </a:r>
            <a:r>
              <a:rPr lang="en-GB" dirty="0" smtClean="0"/>
              <a:t>committee etc.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“to </a:t>
            </a:r>
            <a:r>
              <a:rPr lang="en-GB" dirty="0"/>
              <a:t>contribute to the reduction of economic </a:t>
            </a:r>
            <a:r>
              <a:rPr lang="en-GB" dirty="0" smtClean="0"/>
              <a:t>and</a:t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dirty="0"/>
              <a:t>social disparities in the European Economic Area (EEA</a:t>
            </a:r>
            <a:r>
              <a:rPr lang="en-GB" dirty="0" smtClean="0"/>
              <a:t>)”(Norway grants, </a:t>
            </a:r>
            <a:r>
              <a:rPr lang="en-GB" dirty="0" err="1" smtClean="0"/>
              <a:t>nd</a:t>
            </a:r>
            <a:r>
              <a:rPr lang="en-GB" dirty="0" smtClean="0"/>
              <a:t>.)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Norway grants: </a:t>
            </a:r>
            <a:r>
              <a:rPr lang="en-GB" dirty="0" smtClean="0"/>
              <a:t>“Program </a:t>
            </a:r>
            <a:r>
              <a:rPr lang="en-GB" dirty="0" smtClean="0"/>
              <a:t>operated </a:t>
            </a:r>
            <a:r>
              <a:rPr lang="en-GB" dirty="0" smtClean="0"/>
              <a:t>by ”Innovasjon Norge“ is </a:t>
            </a:r>
            <a:r>
              <a:rPr lang="en-GB" dirty="0"/>
              <a:t>a public company owned by the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Norwegian </a:t>
            </a:r>
            <a:r>
              <a:rPr lang="en-GB" dirty="0"/>
              <a:t>Ministry of Trade and Industry and the 19 Norwegian County Municipalities</a:t>
            </a:r>
            <a:r>
              <a:rPr lang="en-GB" dirty="0" smtClean="0"/>
              <a:t>.”(Norway grants, </a:t>
            </a:r>
            <a:r>
              <a:rPr lang="en-GB" dirty="0" err="1" smtClean="0"/>
              <a:t>nd</a:t>
            </a:r>
            <a:r>
              <a:rPr lang="en-GB" dirty="0" smtClean="0"/>
              <a:t>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6204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Government – Financial Mechanisms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92314" y="2140629"/>
            <a:ext cx="5807371" cy="3810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735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Governance- International organisations.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2891971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UN.</a:t>
            </a:r>
          </a:p>
          <a:p>
            <a:r>
              <a:rPr lang="en-GB" dirty="0" smtClean="0"/>
              <a:t>CoE – Council of Europe. </a:t>
            </a:r>
            <a:endParaRPr lang="en-GB" dirty="0" smtClean="0"/>
          </a:p>
          <a:p>
            <a:r>
              <a:rPr lang="en-GB" dirty="0" smtClean="0"/>
              <a:t>NATO.</a:t>
            </a:r>
          </a:p>
          <a:p>
            <a:r>
              <a:rPr lang="en-GB" dirty="0" smtClean="0"/>
              <a:t>UNESCO. </a:t>
            </a:r>
            <a:r>
              <a:rPr lang="en-GB" dirty="0" smtClean="0"/>
              <a:t>(MAB)</a:t>
            </a:r>
            <a:endParaRPr lang="en-GB" dirty="0" smtClean="0"/>
          </a:p>
          <a:p>
            <a:r>
              <a:rPr lang="en-GB" dirty="0" smtClean="0"/>
              <a:t>UNFCCC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smtClean="0"/>
              <a:t>OECD.</a:t>
            </a:r>
            <a:endParaRPr lang="en-GB" dirty="0" smtClean="0"/>
          </a:p>
          <a:p>
            <a:r>
              <a:rPr lang="en-GB" dirty="0" smtClean="0"/>
              <a:t>WTO.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8" name="Picture 4" descr="http://www.coe.int/documents/5492562/7044393/COE-Logo-Quadri.png/ee7b1fc6-055b-490b-a59b-a65969e440a2?t=137122281900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696" y="1690688"/>
            <a:ext cx="3371850" cy="269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0931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Governance - Domestic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Environmental NGO’s – How big are their role? </a:t>
            </a:r>
            <a:br>
              <a:rPr lang="en-GB" dirty="0" smtClean="0"/>
            </a:br>
            <a:r>
              <a:rPr lang="en-GB" dirty="0" smtClean="0"/>
              <a:t>-Naturvernforbundet, founded 1914. </a:t>
            </a:r>
          </a:p>
          <a:p>
            <a:r>
              <a:rPr lang="en-GB" dirty="0" smtClean="0"/>
              <a:t>Primary governmental organisation</a:t>
            </a:r>
            <a:br>
              <a:rPr lang="en-GB" dirty="0" smtClean="0"/>
            </a:br>
            <a:r>
              <a:rPr lang="en-GB" dirty="0" smtClean="0"/>
              <a:t>  -Department of Petroleum and energy. </a:t>
            </a:r>
            <a:br>
              <a:rPr lang="en-GB" dirty="0" smtClean="0"/>
            </a:br>
            <a:r>
              <a:rPr lang="en-GB" dirty="0" smtClean="0"/>
              <a:t>  -Energy and environmental committee.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- Is there sufficient support systems in place to enable the governance sector to exercise enforcement of legislation if needed?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662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Governance – Local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Local Development </a:t>
            </a:r>
            <a:r>
              <a:rPr lang="en-GB" dirty="0" smtClean="0"/>
              <a:t>Planning </a:t>
            </a:r>
            <a:br>
              <a:rPr lang="en-GB" dirty="0" smtClean="0"/>
            </a:br>
            <a:r>
              <a:rPr lang="en-GB" dirty="0" smtClean="0"/>
              <a:t>-Communal vote system highly traditional.</a:t>
            </a:r>
            <a:br>
              <a:rPr lang="en-GB" dirty="0" smtClean="0"/>
            </a:br>
            <a:r>
              <a:rPr lang="en-GB" dirty="0" smtClean="0"/>
              <a:t>-Community first, always. </a:t>
            </a:r>
            <a:endParaRPr lang="en-GB" dirty="0" smtClean="0"/>
          </a:p>
          <a:p>
            <a:r>
              <a:rPr lang="en-GB" dirty="0" smtClean="0"/>
              <a:t>Police has main responsibility for enforcement of local laws.</a:t>
            </a:r>
            <a:endParaRPr lang="en-GB" dirty="0" smtClean="0"/>
          </a:p>
          <a:p>
            <a:r>
              <a:rPr lang="en-GB" dirty="0" smtClean="0"/>
              <a:t>Environment Agencies </a:t>
            </a:r>
            <a:r>
              <a:rPr lang="en-GB" dirty="0" smtClean="0"/>
              <a:t>impact valued to a certain degree.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806033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Good governance? 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5323" y="2222846"/>
            <a:ext cx="5249434" cy="375068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956854" y="1853514"/>
            <a:ext cx="3953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case of </a:t>
            </a:r>
            <a:r>
              <a:rPr lang="en-GB" u="sng" dirty="0" smtClean="0"/>
              <a:t>Statkraft</a:t>
            </a:r>
            <a:r>
              <a:rPr lang="en-GB" dirty="0" smtClean="0"/>
              <a:t>’s wind production.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5367" y="2712484"/>
            <a:ext cx="4895978" cy="3344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2048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Statkraft investment Contra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637" y="2294481"/>
            <a:ext cx="5038725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2294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Statkraft - continuity in </a:t>
            </a:r>
            <a:r>
              <a:rPr lang="en-GB" dirty="0" smtClean="0"/>
              <a:t>uncertainty?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Another project</a:t>
            </a:r>
            <a:br>
              <a:rPr lang="en-GB" dirty="0" smtClean="0"/>
            </a:br>
            <a:r>
              <a:rPr lang="en-GB" dirty="0" smtClean="0"/>
              <a:t>cancelled:</a:t>
            </a:r>
          </a:p>
          <a:p>
            <a:r>
              <a:rPr lang="en-GB" dirty="0" smtClean="0"/>
              <a:t>Led to several </a:t>
            </a:r>
            <a:br>
              <a:rPr lang="en-GB" dirty="0" smtClean="0"/>
            </a:br>
            <a:r>
              <a:rPr lang="en-GB" dirty="0" smtClean="0"/>
              <a:t>other off-shore</a:t>
            </a:r>
            <a:br>
              <a:rPr lang="en-GB" dirty="0" smtClean="0"/>
            </a:br>
            <a:r>
              <a:rPr lang="en-GB" dirty="0" smtClean="0"/>
              <a:t>cancellations.  </a:t>
            </a:r>
            <a:endParaRPr lang="en-GB" dirty="0" smtClean="0"/>
          </a:p>
          <a:p>
            <a:r>
              <a:rPr lang="en-GB" dirty="0" smtClean="0"/>
              <a:t>Similar patterns</a:t>
            </a:r>
            <a:br>
              <a:rPr lang="en-GB" dirty="0" smtClean="0"/>
            </a:br>
            <a:r>
              <a:rPr lang="en-GB" dirty="0" smtClean="0"/>
              <a:t>seen in CCS-</a:t>
            </a:r>
            <a:br>
              <a:rPr lang="en-GB" dirty="0" smtClean="0"/>
            </a:br>
            <a:r>
              <a:rPr lang="en-GB" dirty="0" smtClean="0"/>
              <a:t>sector (</a:t>
            </a:r>
            <a:r>
              <a:rPr lang="en-GB" dirty="0"/>
              <a:t>S</a:t>
            </a:r>
            <a:r>
              <a:rPr lang="en-GB" dirty="0" smtClean="0"/>
              <a:t>tatoil.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6493" y="1764665"/>
            <a:ext cx="5179014" cy="3926749"/>
          </a:xfrm>
          <a:prstGeom prst="rect">
            <a:avLst/>
          </a:prstGeom>
        </p:spPr>
      </p:pic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8549004"/>
              </p:ext>
            </p:extLst>
          </p:nvPr>
        </p:nvGraphicFramePr>
        <p:xfrm>
          <a:off x="3506493" y="5752374"/>
          <a:ext cx="6353175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Bitmap Image" r:id="rId5" imgW="6353280" imgH="685800" progId="Paint.Picture">
                  <p:embed/>
                </p:oleObj>
              </mc:Choice>
              <mc:Fallback>
                <p:oleObj name="Bitmap Image" r:id="rId5" imgW="6353280" imgH="685800" progId="Paint.Pictur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506493" y="5752374"/>
                        <a:ext cx="6353175" cy="685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904989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Targets – CoE negotiations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Climate targets for 2030 passed 27.10.2014: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-40% of 1990 emission cut. </a:t>
            </a:r>
            <a:br>
              <a:rPr lang="en-GB" dirty="0" smtClean="0"/>
            </a:br>
            <a:r>
              <a:rPr lang="en-GB" dirty="0" smtClean="0"/>
              <a:t>-Substantial increase in energy efficiency. </a:t>
            </a:r>
            <a:br>
              <a:rPr lang="en-GB" dirty="0" smtClean="0"/>
            </a:br>
            <a:r>
              <a:rPr lang="en-GB" dirty="0" smtClean="0"/>
              <a:t>-Development of renewable energy and strengthening the ETS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63087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Finishing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2" algn="ctr"/>
            <a:r>
              <a:rPr lang="en-GB" dirty="0" smtClean="0"/>
              <a:t>Prime minister Erna Solberg’s opening </a:t>
            </a:r>
            <a:r>
              <a:rPr lang="en-GB" dirty="0"/>
              <a:t>speech at conference on sustainable growth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6252" y="2779316"/>
            <a:ext cx="5391150" cy="32194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7402" y="2779316"/>
            <a:ext cx="5267325" cy="3114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0303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Questions</a:t>
            </a:r>
            <a:endParaRPr lang="en-GB" dirty="0"/>
          </a:p>
        </p:txBody>
      </p:sp>
      <p:pic>
        <p:nvPicPr>
          <p:cNvPr id="3074" name="Picture 2" descr="https://image.freepik.com/free-icon/question-mark-in-a-circle-outline_318-534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479" y="1773067"/>
            <a:ext cx="4507041" cy="465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51864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– work cited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dirty="0"/>
              <a:t>Nilsen, J. (2015) '</a:t>
            </a:r>
            <a:r>
              <a:rPr lang="en-GB" dirty="0" err="1"/>
              <a:t>Statkraft</a:t>
            </a:r>
            <a:r>
              <a:rPr lang="en-GB" dirty="0"/>
              <a:t> </a:t>
            </a:r>
            <a:r>
              <a:rPr lang="en-GB" dirty="0" err="1"/>
              <a:t>avlyser</a:t>
            </a:r>
            <a:r>
              <a:rPr lang="en-GB" dirty="0"/>
              <a:t> </a:t>
            </a:r>
            <a:r>
              <a:rPr lang="en-GB" dirty="0" err="1"/>
              <a:t>gigantisk</a:t>
            </a:r>
            <a:r>
              <a:rPr lang="en-GB" dirty="0"/>
              <a:t> </a:t>
            </a:r>
            <a:r>
              <a:rPr lang="en-GB" dirty="0" err="1"/>
              <a:t>vindmølle</a:t>
            </a:r>
            <a:r>
              <a:rPr lang="en-GB" dirty="0"/>
              <a:t> </a:t>
            </a:r>
            <a:r>
              <a:rPr lang="en-GB" dirty="0" err="1"/>
              <a:t>på</a:t>
            </a:r>
            <a:r>
              <a:rPr lang="en-GB" dirty="0"/>
              <a:t> </a:t>
            </a:r>
            <a:r>
              <a:rPr lang="en-GB" dirty="0" err="1"/>
              <a:t>Smøla</a:t>
            </a:r>
            <a:r>
              <a:rPr lang="en-GB" dirty="0"/>
              <a:t> -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siste</a:t>
            </a:r>
            <a:r>
              <a:rPr lang="en-GB" dirty="0"/>
              <a:t> time', available at http://www.tu.no/artikler/statkraft-avlyser-gigantisk-vindmolle-pa-smola-i-siste-time/276290, accessed 13 March 2016.</a:t>
            </a:r>
          </a:p>
          <a:p>
            <a:r>
              <a:rPr lang="en-GB" dirty="0" err="1"/>
              <a:t>Norwaygrants</a:t>
            </a:r>
            <a:r>
              <a:rPr lang="en-GB" dirty="0"/>
              <a:t> (no date) 'Norway grants', available at http://www.norwaygrants-greeninnovation.no/, accessed 13 March 2016.</a:t>
            </a:r>
          </a:p>
          <a:p>
            <a:r>
              <a:rPr lang="en-GB" dirty="0" err="1"/>
              <a:t>Olje</a:t>
            </a:r>
            <a:r>
              <a:rPr lang="en-GB" dirty="0"/>
              <a:t>- </a:t>
            </a:r>
            <a:r>
              <a:rPr lang="en-GB" dirty="0" err="1"/>
              <a:t>og-energidepartementet</a:t>
            </a:r>
            <a:r>
              <a:rPr lang="en-GB" dirty="0"/>
              <a:t> (2016) '</a:t>
            </a:r>
            <a:r>
              <a:rPr lang="en-GB" dirty="0" err="1"/>
              <a:t>Spennende</a:t>
            </a:r>
            <a:r>
              <a:rPr lang="en-GB" dirty="0"/>
              <a:t> </a:t>
            </a:r>
            <a:r>
              <a:rPr lang="en-GB" dirty="0" err="1"/>
              <a:t>tider</a:t>
            </a:r>
            <a:r>
              <a:rPr lang="en-GB" dirty="0"/>
              <a:t> for </a:t>
            </a:r>
            <a:r>
              <a:rPr lang="en-GB" dirty="0" err="1"/>
              <a:t>norsk</a:t>
            </a:r>
            <a:r>
              <a:rPr lang="en-GB" dirty="0"/>
              <a:t> </a:t>
            </a:r>
            <a:r>
              <a:rPr lang="en-GB" dirty="0" err="1"/>
              <a:t>vindkraft</a:t>
            </a:r>
            <a:r>
              <a:rPr lang="en-GB" dirty="0"/>
              <a:t> (exciting times for Norwegian wind power.)', available at https://www.regjeringen.no/no/aktuelt/--spennende-tider-for-norsk-vindkraft/id2477953/, accessed 13 March 2016.</a:t>
            </a:r>
          </a:p>
          <a:p>
            <a:r>
              <a:rPr lang="en-GB" dirty="0"/>
              <a:t>Solberg, E. (2015) 'Opening speech at conference on sustainable growth', 14 October, available online at https://www.regjeringen.no/en/aktuelt/opening-speech-at-conference-on-sustainable-growth/id2458008/, accessed 13 March 2016.</a:t>
            </a:r>
          </a:p>
          <a:p>
            <a:r>
              <a:rPr lang="en-GB" dirty="0"/>
              <a:t>cia.gov (2012) 'The world </a:t>
            </a:r>
            <a:r>
              <a:rPr lang="en-GB" dirty="0" err="1"/>
              <a:t>Factbook</a:t>
            </a:r>
            <a:r>
              <a:rPr lang="en-GB" dirty="0"/>
              <a:t>', available at https://www.cia.gov/library/publications/the-world-factbook/geos/no.html, accessed 13 March 2016.</a:t>
            </a:r>
          </a:p>
          <a:p>
            <a:r>
              <a:rPr lang="en-GB" dirty="0"/>
              <a:t>Citations, Quotes &amp; Annotations</a:t>
            </a:r>
          </a:p>
          <a:p>
            <a:r>
              <a:rPr lang="en-GB" dirty="0"/>
              <a:t>Nilsen, J. (2015) '</a:t>
            </a:r>
            <a:r>
              <a:rPr lang="en-GB" dirty="0" err="1"/>
              <a:t>Statkraft</a:t>
            </a:r>
            <a:r>
              <a:rPr lang="en-GB" dirty="0"/>
              <a:t> </a:t>
            </a:r>
            <a:r>
              <a:rPr lang="en-GB" dirty="0" err="1"/>
              <a:t>avlyser</a:t>
            </a:r>
            <a:r>
              <a:rPr lang="en-GB" dirty="0"/>
              <a:t> </a:t>
            </a:r>
            <a:r>
              <a:rPr lang="en-GB" dirty="0" err="1"/>
              <a:t>gigantisk</a:t>
            </a:r>
            <a:r>
              <a:rPr lang="en-GB" dirty="0"/>
              <a:t> </a:t>
            </a:r>
            <a:r>
              <a:rPr lang="en-GB" dirty="0" err="1"/>
              <a:t>vindmølle</a:t>
            </a:r>
            <a:r>
              <a:rPr lang="en-GB" dirty="0"/>
              <a:t> </a:t>
            </a:r>
            <a:r>
              <a:rPr lang="en-GB" dirty="0" err="1"/>
              <a:t>på</a:t>
            </a:r>
            <a:r>
              <a:rPr lang="en-GB" dirty="0"/>
              <a:t> </a:t>
            </a:r>
            <a:r>
              <a:rPr lang="en-GB" dirty="0" err="1"/>
              <a:t>Smøla</a:t>
            </a:r>
            <a:r>
              <a:rPr lang="en-GB" dirty="0"/>
              <a:t> -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siste</a:t>
            </a:r>
            <a:r>
              <a:rPr lang="en-GB" dirty="0"/>
              <a:t> time', available at http://www.tu.no/artikler/statkraft-avlyser-gigantisk-vindmolle-pa-smola-i-siste-time/276290, accessed 13 March 2016.</a:t>
            </a:r>
          </a:p>
          <a:p>
            <a:r>
              <a:rPr lang="en-GB" dirty="0"/>
              <a:t>(Nilsen, 2015)</a:t>
            </a:r>
          </a:p>
          <a:p>
            <a:r>
              <a:rPr lang="en-GB" dirty="0" err="1"/>
              <a:t>Norwaygrants</a:t>
            </a:r>
            <a:r>
              <a:rPr lang="en-GB" dirty="0"/>
              <a:t> (no date) 'Norway grants', available at http://www.norwaygrants-greeninnovation.no/, accessed 13 March 2016.</a:t>
            </a:r>
          </a:p>
          <a:p>
            <a:r>
              <a:rPr lang="en-GB" dirty="0"/>
              <a:t>, no date)</a:t>
            </a:r>
          </a:p>
          <a:p>
            <a:r>
              <a:rPr lang="en-GB" dirty="0" err="1"/>
              <a:t>Olje</a:t>
            </a:r>
            <a:r>
              <a:rPr lang="en-GB" dirty="0"/>
              <a:t>- </a:t>
            </a:r>
            <a:r>
              <a:rPr lang="en-GB" dirty="0" err="1"/>
              <a:t>og-energidepartementet</a:t>
            </a:r>
            <a:r>
              <a:rPr lang="en-GB" dirty="0"/>
              <a:t> (2016) '</a:t>
            </a:r>
            <a:r>
              <a:rPr lang="en-GB" dirty="0" err="1"/>
              <a:t>Spennende</a:t>
            </a:r>
            <a:r>
              <a:rPr lang="en-GB" dirty="0"/>
              <a:t> </a:t>
            </a:r>
            <a:r>
              <a:rPr lang="en-GB" dirty="0" err="1"/>
              <a:t>tider</a:t>
            </a:r>
            <a:r>
              <a:rPr lang="en-GB" dirty="0"/>
              <a:t> for </a:t>
            </a:r>
            <a:r>
              <a:rPr lang="en-GB" dirty="0" err="1"/>
              <a:t>norsk</a:t>
            </a:r>
            <a:r>
              <a:rPr lang="en-GB" dirty="0"/>
              <a:t> </a:t>
            </a:r>
            <a:r>
              <a:rPr lang="en-GB" dirty="0" err="1"/>
              <a:t>vindkraft</a:t>
            </a:r>
            <a:r>
              <a:rPr lang="en-GB" dirty="0"/>
              <a:t> (exciting times for Norwegian wind power.)', available at https://www.regjeringen.no/no/aktuelt/--spennende-tider-for-norsk-vindkraft/id2477953/, accessed 13 March 2016.</a:t>
            </a:r>
          </a:p>
          <a:p>
            <a:r>
              <a:rPr lang="en-GB" dirty="0"/>
              <a:t>, 2016)</a:t>
            </a:r>
          </a:p>
          <a:p>
            <a:r>
              <a:rPr lang="en-GB" dirty="0"/>
              <a:t>Solberg, E. (2015) 'Opening speech at conference on sustainable growth', 14 October, available online at https://www.regjeringen.no/en/aktuelt/opening-speech-at-conference-on-sustainable-growth/id2458008/, accessed 13 March 2016.</a:t>
            </a:r>
          </a:p>
          <a:p>
            <a:r>
              <a:rPr lang="en-GB" dirty="0"/>
              <a:t>(Solberg, 2015)</a:t>
            </a:r>
          </a:p>
          <a:p>
            <a:r>
              <a:rPr lang="en-GB" dirty="0"/>
              <a:t>cia.gov (2012) 'The world </a:t>
            </a:r>
            <a:r>
              <a:rPr lang="en-GB" dirty="0" err="1"/>
              <a:t>Factbook</a:t>
            </a:r>
            <a:r>
              <a:rPr lang="en-GB" dirty="0"/>
              <a:t>', available at https://www.cia.gov/library/publications/the-world-factbook/geos/no.html, accessed 13 March 2016.</a:t>
            </a:r>
          </a:p>
          <a:p>
            <a:r>
              <a:rPr lang="en-GB" dirty="0"/>
              <a:t>, 2012)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9815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– Photographs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L. N. Havro </a:t>
            </a:r>
            <a:r>
              <a:rPr lang="en-GB" dirty="0" smtClean="0"/>
              <a:t>2014 of </a:t>
            </a:r>
            <a:r>
              <a:rPr lang="en-GB" dirty="0" err="1" smtClean="0"/>
              <a:t>Fitjar</a:t>
            </a:r>
            <a:r>
              <a:rPr lang="en-GB" dirty="0" smtClean="0"/>
              <a:t> </a:t>
            </a:r>
            <a:r>
              <a:rPr lang="en-GB" dirty="0" err="1" smtClean="0"/>
              <a:t>vindmollepark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L. N. </a:t>
            </a:r>
            <a:r>
              <a:rPr lang="en-GB" dirty="0" smtClean="0"/>
              <a:t>Havro </a:t>
            </a:r>
            <a:r>
              <a:rPr lang="en-GB" dirty="0"/>
              <a:t>2014 of </a:t>
            </a:r>
            <a:r>
              <a:rPr lang="en-GB" dirty="0" err="1"/>
              <a:t>Fitjar</a:t>
            </a:r>
            <a:r>
              <a:rPr lang="en-GB" dirty="0"/>
              <a:t> </a:t>
            </a:r>
            <a:r>
              <a:rPr lang="en-GB" dirty="0" err="1" smtClean="0"/>
              <a:t>vindmollepark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 </a:t>
            </a:r>
            <a:r>
              <a:rPr lang="en-GB" dirty="0"/>
              <a:t>By </a:t>
            </a:r>
            <a:r>
              <a:rPr lang="en-GB" dirty="0" err="1"/>
              <a:t>gcardinal</a:t>
            </a:r>
            <a:r>
              <a:rPr lang="en-GB" dirty="0"/>
              <a:t> from Norway (Stortinget, Oslo, Norway) [CC BY 2.0 (</a:t>
            </a:r>
            <a:r>
              <a:rPr lang="en-GB" dirty="0">
                <a:hlinkClick r:id="rId2"/>
              </a:rPr>
              <a:t>http://creativecommons.org/licenses/by/2.0</a:t>
            </a:r>
            <a:r>
              <a:rPr lang="en-GB" dirty="0" smtClean="0"/>
              <a:t>)]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efta.int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http://eeagrants.org/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http</a:t>
            </a:r>
            <a:r>
              <a:rPr lang="en-GB" dirty="0"/>
              <a:t>://eeagrants.org/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http;//eeagrants.org/who-we-are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Environmental </a:t>
            </a:r>
            <a:r>
              <a:rPr lang="en-GB" dirty="0"/>
              <a:t>Governance Session III: Cross‐Cutting issues Wednesday, 18 November </a:t>
            </a:r>
            <a:r>
              <a:rPr lang="en-GB" dirty="0" smtClean="0"/>
              <a:t>2009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https://www.E24.no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https</a:t>
            </a:r>
            <a:r>
              <a:rPr lang="en-GB" dirty="0"/>
              <a:t>://www.regjeringen.no/no/aktuelt/--spennende-tider-for-norsk-vindkraft/id2477953/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www.freepik.com/free-icon/question-mark-in-a-circle-outline_732208.htm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http://www.coe.int/documents/5492562/7044393/COE-Logo-Quadri.png/ee7b1fc6-055b-490b-a59b-a65969e440a2?t=1371222819000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hlinkClick r:id="rId4"/>
              </a:rPr>
              <a:t>http://www.vg.no/forbruker/bil-baat-og-motor/bil-og-miljoe/norge-best-i-europa-paa-co2-fra-bil-knuser-svenskene/a/23636299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(Retrieved 14/03/2016)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18865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818</TotalTime>
  <Words>628</Words>
  <Application>Microsoft Office PowerPoint</Application>
  <PresentationFormat>Widescreen</PresentationFormat>
  <Paragraphs>119</Paragraphs>
  <Slides>20</Slides>
  <Notes>15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Paintbrush Picture</vt:lpstr>
      <vt:lpstr>Governance of renewable energy. </vt:lpstr>
      <vt:lpstr>Renewable energy and Norway</vt:lpstr>
      <vt:lpstr>Renewable energy and Norway</vt:lpstr>
      <vt:lpstr>Governance – Political overview</vt:lpstr>
      <vt:lpstr>Governance–European Economic area, EEA/EØS </vt:lpstr>
      <vt:lpstr>Governance – Financial</vt:lpstr>
      <vt:lpstr>Governance – Financial – promotive  </vt:lpstr>
      <vt:lpstr>Governance – Financial Mechanisms  </vt:lpstr>
      <vt:lpstr>Government – Financial Mechanisms</vt:lpstr>
      <vt:lpstr>Governance- International organisations. </vt:lpstr>
      <vt:lpstr>Governance - Domestic </vt:lpstr>
      <vt:lpstr>Governance – Local environment</vt:lpstr>
      <vt:lpstr>Good governance?  </vt:lpstr>
      <vt:lpstr>Statkraft investment Contra</vt:lpstr>
      <vt:lpstr>Statkraft - continuity in uncertainty?  </vt:lpstr>
      <vt:lpstr>Targets – CoE negotiations</vt:lpstr>
      <vt:lpstr>Finishing statement</vt:lpstr>
      <vt:lpstr>Questions</vt:lpstr>
      <vt:lpstr>References – work cited</vt:lpstr>
      <vt:lpstr>References – Photographs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Governance of renewable energy.</dc:title>
  <dc:creator>Havro Lars Ivar Nitter</dc:creator>
  <cp:lastModifiedBy>Havro Lars Ivar Nitter</cp:lastModifiedBy>
  <cp:revision>67</cp:revision>
  <dcterms:created xsi:type="dcterms:W3CDTF">2016-03-13T11:38:03Z</dcterms:created>
  <dcterms:modified xsi:type="dcterms:W3CDTF">2016-03-14T11:01:23Z</dcterms:modified>
</cp:coreProperties>
</file>