
<file path=[Content_Types].xml><?xml version="1.0" encoding="utf-8"?>
<Types xmlns="http://schemas.openxmlformats.org/package/2006/content-types">
  <Default ContentType="image/gif" Extension="gif"/>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ms-office.drawingml.diagramDrawing+xml" PartName="/ppt/diagrams/drawing1.xml"/>
  <Override ContentType="application/vnd.ms-office.drawingml.diagramDrawing+xml" PartName="/ppt/diagrams/drawing2.xml"/>
  <Override ContentType="application/vnd.ms-office.drawingml.diagramDrawing+xml" PartName="/ppt/diagrams/drawing3.xml"/>
  <Override ContentType="application/vnd.openxmlformats-officedocument.drawingml.diagramColors+xml" PartName="/ppt/diagrams/colors1.xml"/>
  <Override ContentType="application/vnd.openxmlformats-officedocument.drawingml.diagramColors+xml" PartName="/ppt/diagrams/colors2.xml"/>
  <Override ContentType="application/vnd.openxmlformats-officedocument.drawingml.diagramColors+xml" PartName="/ppt/diagrams/colors3.xml"/>
  <Override ContentType="application/vnd.openxmlformats-officedocument.drawingml.diagramData+xml" PartName="/ppt/diagrams/data1.xml"/>
  <Override ContentType="application/vnd.openxmlformats-officedocument.drawingml.diagramData+xml" PartName="/ppt/diagrams/data2.xml"/>
  <Override ContentType="application/vnd.openxmlformats-officedocument.drawingml.diagramData+xml" PartName="/ppt/diagrams/data3.xml"/>
  <Override ContentType="application/vnd.openxmlformats-officedocument.drawingml.diagramLayout+xml" PartName="/ppt/diagrams/layout1.xml"/>
  <Override ContentType="application/vnd.openxmlformats-officedocument.drawingml.diagramLayout+xml" PartName="/ppt/diagrams/layout2.xml"/>
  <Override ContentType="application/vnd.openxmlformats-officedocument.drawingml.diagramLayout+xml" PartName="/ppt/diagrams/layout3.xml"/>
  <Override ContentType="application/vnd.openxmlformats-officedocument.drawingml.diagramStyle+xml" PartName="/ppt/diagrams/quickStyle1.xml"/>
  <Override ContentType="application/vnd.openxmlformats-officedocument.drawingml.diagramStyle+xml" PartName="/ppt/diagrams/quickStyle2.xml"/>
  <Override ContentType="application/vnd.openxmlformats-officedocument.drawingml.diagramStyle+xml" PartName="/ppt/diagrams/quickStyle3.xml"/>
  <Override ContentType="application/vnd.openxmlformats-officedocument.extended-properties+xml" PartName="/docProps/app.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x="12192000" cy="6858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d="100" n="62"/>
          <a:sy d="100" n="62"/>
        </p:scale>
        <p:origin x="88" y="56"/>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17" Target="slides/slide12.xml" Type="http://schemas.openxmlformats.org/officeDocument/2006/relationships/slide"/><Relationship Id="rId16" Target="slides/slide11.xml" Type="http://schemas.openxmlformats.org/officeDocument/2006/relationships/slide"/><Relationship Id="rId15" Target="slides/slide10.xml" Type="http://schemas.openxmlformats.org/officeDocument/2006/relationships/slide"/><Relationship Id="rId14" Target="slides/slide9.xml" Type="http://schemas.openxmlformats.org/officeDocument/2006/relationships/slide"/><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diagrams/_rels/data1.xml.rels><?xml version="1.0" encoding="UTF-8" standalone="yes"?><Relationships xmlns="http://schemas.openxmlformats.org/package/2006/relationships"><Relationship Id="rId12" Target="../media/image14.svg" Type="http://schemas.openxmlformats.org/officeDocument/2006/relationships/image"/><Relationship Id="rId11" Target="../media/image13.png" Type="http://schemas.openxmlformats.org/officeDocument/2006/relationships/image"/><Relationship Id="rId10" Target="../media/image12.svg" Type="http://schemas.openxmlformats.org/officeDocument/2006/relationships/image"/><Relationship Id="rId9" Target="../media/image11.png" Type="http://schemas.openxmlformats.org/officeDocument/2006/relationships/image"/><Relationship Id="rId8" Target="../media/image10.svg" Type="http://schemas.openxmlformats.org/officeDocument/2006/relationships/image"/><Relationship Id="rId7" Target="../media/image9.png" Type="http://schemas.openxmlformats.org/officeDocument/2006/relationships/image"/><Relationship Id="rId6" Target="../media/image8.svg" Type="http://schemas.openxmlformats.org/officeDocument/2006/relationships/image"/><Relationship Id="rId5" Target="../media/image7.png" Type="http://schemas.openxmlformats.org/officeDocument/2006/relationships/image"/><Relationship Id="rId4" Target="../media/image6.svg" Type="http://schemas.openxmlformats.org/officeDocument/2006/relationships/image"/><Relationship Id="rId3" Target="../media/image5.png" Type="http://schemas.openxmlformats.org/officeDocument/2006/relationships/image"/><Relationship Id="rId2" Target="../media/image4.svg" Type="http://schemas.openxmlformats.org/officeDocument/2006/relationships/image"/><Relationship Id="rId1" Target="../media/image3.png" Type="http://schemas.openxmlformats.org/officeDocument/2006/relationships/image"/></Relationships>
</file>

<file path=ppt/diagrams/_rels/drawing1.xml.rels><?xml version="1.0" encoding="UTF-8" standalone="yes"?><Relationships xmlns="http://schemas.openxmlformats.org/package/2006/relationships"><Relationship Id="rId12" Target="../media/image14.svg" Type="http://schemas.openxmlformats.org/officeDocument/2006/relationships/image"/><Relationship Id="rId11" Target="../media/image13.png" Type="http://schemas.openxmlformats.org/officeDocument/2006/relationships/image"/><Relationship Id="rId10" Target="../media/image12.svg" Type="http://schemas.openxmlformats.org/officeDocument/2006/relationships/image"/><Relationship Id="rId9" Target="../media/image11.png" Type="http://schemas.openxmlformats.org/officeDocument/2006/relationships/image"/><Relationship Id="rId8" Target="../media/image10.svg" Type="http://schemas.openxmlformats.org/officeDocument/2006/relationships/image"/><Relationship Id="rId7" Target="../media/image9.png" Type="http://schemas.openxmlformats.org/officeDocument/2006/relationships/image"/><Relationship Id="rId6" Target="../media/image8.svg" Type="http://schemas.openxmlformats.org/officeDocument/2006/relationships/image"/><Relationship Id="rId5" Target="../media/image7.png" Type="http://schemas.openxmlformats.org/officeDocument/2006/relationships/image"/><Relationship Id="rId4" Target="../media/image6.svg" Type="http://schemas.openxmlformats.org/officeDocument/2006/relationships/image"/><Relationship Id="rId3" Target="../media/image5.png" Type="http://schemas.openxmlformats.org/officeDocument/2006/relationships/image"/><Relationship Id="rId2" Target="../media/image4.svg" Type="http://schemas.openxmlformats.org/officeDocument/2006/relationships/image"/><Relationship Id="rId1" Target="../media/image3.png" Type="http://schemas.openxmlformats.org/officeDocument/2006/relationships/image"/></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pri="10300" type="mainScheme"/>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pri="10300" type="mainScheme"/>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pri="11200" type="accent6"/>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5731C8-8971-4F4B-8581-0B3076394EEA}" type="doc">
      <dgm:prSet csCatId="mainScheme" csTypeId="urn:microsoft.com/office/officeart/2018/5/colors/Iconchunking_neutralbg_accent0_3" loCatId="icon" loTypeId="urn:microsoft.com/office/officeart/2018/2/layout/IconVerticalSolidList" phldr="1" qsCatId="simple" qsTypeId="urn:microsoft.com/office/officeart/2005/8/quickstyle/simple1"/>
      <dgm:spPr/>
      <dgm:t>
        <a:bodyPr numCol="1"/>
        <a:lstStyle/>
        <a:p>
          <a:endParaRPr lang="en-US"/>
        </a:p>
      </dgm:t>
    </dgm:pt>
    <dgm:pt modelId="{D7A546F2-E59C-4D08-A359-6BE9F46908DC}">
      <dgm:prSet/>
      <dgm:spPr/>
      <dgm:t>
        <a:bodyPr numCol="1"/>
        <a:lstStyle/>
        <a:p>
          <a:pPr>
            <a:lnSpc>
              <a:spcPct val="100000"/>
            </a:lnSpc>
          </a:pPr>
          <a:r>
            <a:rPr lang="en-US"/>
            <a:t>Worker engagement is important to organizations of all types, including those in the hospitality and tourism sector. </a:t>
          </a:r>
        </a:p>
      </dgm:t>
    </dgm:pt>
    <dgm:pt cxnId="{7D407A83-A6AE-4180-B90D-CDDE78CC32B8}" modelId="{35F4802D-8745-4CB1-8B33-AD36221A4659}" type="parTrans">
      <dgm:prSet/>
      <dgm:spPr/>
      <dgm:t>
        <a:bodyPr numCol="1"/>
        <a:lstStyle/>
        <a:p>
          <a:endParaRPr lang="en-US"/>
        </a:p>
      </dgm:t>
    </dgm:pt>
    <dgm:pt cxnId="{7D407A83-A6AE-4180-B90D-CDDE78CC32B8}" modelId="{41F48A2D-FC9C-46FB-9BDD-41DC73E1CF93}" type="sibTrans">
      <dgm:prSet/>
      <dgm:spPr/>
      <dgm:t>
        <a:bodyPr numCol="1"/>
        <a:lstStyle/>
        <a:p>
          <a:endParaRPr lang="en-US"/>
        </a:p>
      </dgm:t>
    </dgm:pt>
    <dgm:pt modelId="{BF06EE0B-A7B2-4A3D-8C8C-ED9B04611FF0}">
      <dgm:prSet/>
      <dgm:spPr/>
      <dgm:t>
        <a:bodyPr numCol="1"/>
        <a:lstStyle/>
        <a:p>
          <a:pPr>
            <a:lnSpc>
              <a:spcPct val="100000"/>
            </a:lnSpc>
          </a:pPr>
          <a:r>
            <a:rPr lang="en-US"/>
            <a:t>Specialists with in hospitality sector serve as the sole figureheads due to their committed to providing excellent service. </a:t>
          </a:r>
        </a:p>
      </dgm:t>
    </dgm:pt>
    <dgm:pt cxnId="{45C4511A-3A91-47DC-94CD-6395CB7E43A5}" modelId="{E5F201D2-D509-4D91-B053-AB10F04D3012}" type="parTrans">
      <dgm:prSet/>
      <dgm:spPr/>
      <dgm:t>
        <a:bodyPr numCol="1"/>
        <a:lstStyle/>
        <a:p>
          <a:endParaRPr lang="en-US"/>
        </a:p>
      </dgm:t>
    </dgm:pt>
    <dgm:pt cxnId="{45C4511A-3A91-47DC-94CD-6395CB7E43A5}" modelId="{8498BBB3-63F5-42FF-BC6B-73818756BB6F}" type="sibTrans">
      <dgm:prSet/>
      <dgm:spPr/>
      <dgm:t>
        <a:bodyPr numCol="1"/>
        <a:lstStyle/>
        <a:p>
          <a:endParaRPr lang="en-US"/>
        </a:p>
      </dgm:t>
    </dgm:pt>
    <dgm:pt modelId="{C46BE0A8-71DD-49CC-9D44-BBF8652656F0}">
      <dgm:prSet/>
      <dgm:spPr/>
      <dgm:t>
        <a:bodyPr numCol="1"/>
        <a:lstStyle/>
        <a:p>
          <a:pPr>
            <a:lnSpc>
              <a:spcPct val="100000"/>
            </a:lnSpc>
          </a:pPr>
          <a:r>
            <a:rPr lang="en-US"/>
            <a:t>Every error might mean the difference between a happy and angry customer.</a:t>
          </a:r>
        </a:p>
      </dgm:t>
    </dgm:pt>
    <dgm:pt cxnId="{07A206B2-7D95-4C1B-83A4-B5AFF3FF595D}" modelId="{C1F60D21-A753-42FA-BB48-621FFDB4A6DF}" type="parTrans">
      <dgm:prSet/>
      <dgm:spPr/>
      <dgm:t>
        <a:bodyPr numCol="1"/>
        <a:lstStyle/>
        <a:p>
          <a:endParaRPr lang="en-US"/>
        </a:p>
      </dgm:t>
    </dgm:pt>
    <dgm:pt cxnId="{07A206B2-7D95-4C1B-83A4-B5AFF3FF595D}" modelId="{54748F11-30A8-4B70-89B9-49FB78D97D05}" type="sibTrans">
      <dgm:prSet/>
      <dgm:spPr/>
      <dgm:t>
        <a:bodyPr numCol="1"/>
        <a:lstStyle/>
        <a:p>
          <a:endParaRPr lang="en-US"/>
        </a:p>
      </dgm:t>
    </dgm:pt>
    <dgm:pt modelId="{1264C33C-2BA0-402D-85B1-C07211427905}">
      <dgm:prSet/>
      <dgm:spPr/>
      <dgm:t>
        <a:bodyPr numCol="1"/>
        <a:lstStyle/>
        <a:p>
          <a:pPr>
            <a:lnSpc>
              <a:spcPct val="100000"/>
            </a:lnSpc>
          </a:pPr>
          <a:r>
            <a:rPr lang="en-US"/>
            <a:t>Customers-facing specialists get the chance to bring their personalities to the workplace, and those who succeed at it make their companies differentiate themselves from their competitors.</a:t>
          </a:r>
        </a:p>
      </dgm:t>
    </dgm:pt>
    <dgm:pt cxnId="{CA6CA73D-3D70-485E-8A35-66C9E3D59C54}" modelId="{477EC87E-5A4D-4023-ACD7-25CFCE9E0221}" type="parTrans">
      <dgm:prSet/>
      <dgm:spPr/>
      <dgm:t>
        <a:bodyPr numCol="1"/>
        <a:lstStyle/>
        <a:p>
          <a:endParaRPr lang="en-US"/>
        </a:p>
      </dgm:t>
    </dgm:pt>
    <dgm:pt cxnId="{CA6CA73D-3D70-485E-8A35-66C9E3D59C54}" modelId="{A7ADD81F-1A38-4E28-8D84-BF7F65C079C6}" type="sibTrans">
      <dgm:prSet/>
      <dgm:spPr/>
      <dgm:t>
        <a:bodyPr numCol="1"/>
        <a:lstStyle/>
        <a:p>
          <a:endParaRPr lang="en-US"/>
        </a:p>
      </dgm:t>
    </dgm:pt>
    <dgm:pt modelId="{66FD9BF5-475D-4BED-9255-F086B6DBA0AA}">
      <dgm:prSet/>
      <dgm:spPr/>
      <dgm:t>
        <a:bodyPr numCol="1"/>
        <a:lstStyle/>
        <a:p>
          <a:pPr>
            <a:lnSpc>
              <a:spcPct val="100000"/>
            </a:lnSpc>
          </a:pPr>
          <a:r>
            <a:rPr lang="en-US"/>
            <a:t>Since consumers represent a corporation, retaining them happy is crucial to preserving a positive public image.</a:t>
          </a:r>
        </a:p>
      </dgm:t>
    </dgm:pt>
    <dgm:pt cxnId="{BFAE13FF-B91F-44CF-9FBB-177AD4727EAE}" modelId="{3F5A6CB0-52A1-4372-9E01-B681F3E352F7}" type="parTrans">
      <dgm:prSet/>
      <dgm:spPr/>
      <dgm:t>
        <a:bodyPr numCol="1"/>
        <a:lstStyle/>
        <a:p>
          <a:endParaRPr lang="en-US"/>
        </a:p>
      </dgm:t>
    </dgm:pt>
    <dgm:pt cxnId="{BFAE13FF-B91F-44CF-9FBB-177AD4727EAE}" modelId="{D3078BE3-EE76-440D-98BA-424265176F13}" type="sibTrans">
      <dgm:prSet/>
      <dgm:spPr/>
      <dgm:t>
        <a:bodyPr numCol="1"/>
        <a:lstStyle/>
        <a:p>
          <a:endParaRPr lang="en-US"/>
        </a:p>
      </dgm:t>
    </dgm:pt>
    <dgm:pt modelId="{21E59C21-F02F-4377-8A6E-262D38A0D6F1}">
      <dgm:prSet/>
      <dgm:spPr/>
      <dgm:t>
        <a:bodyPr numCol="1"/>
        <a:lstStyle/>
        <a:p>
          <a:pPr>
            <a:lnSpc>
              <a:spcPct val="100000"/>
            </a:lnSpc>
          </a:pPr>
          <a:r>
            <a:rPr dirty="0" lang="en-US"/>
            <a:t>Experienced, skilled employees are better able to provide excellent services level of possibility to convenience and maintaining them engaged is the best approach to keep anyone on employees and satisfied with their duties.</a:t>
          </a:r>
        </a:p>
      </dgm:t>
    </dgm:pt>
    <dgm:pt cxnId="{5A8ECFB8-C1AC-4C83-92B2-1691088E1BC7}" modelId="{107FBFC8-AFC1-4A7E-9988-0CD91CBAA14A}" type="sibTrans">
      <dgm:prSet/>
      <dgm:spPr/>
      <dgm:t>
        <a:bodyPr numCol="1"/>
        <a:lstStyle/>
        <a:p>
          <a:endParaRPr lang="en-US"/>
        </a:p>
      </dgm:t>
    </dgm:pt>
    <dgm:pt cxnId="{5A8ECFB8-C1AC-4C83-92B2-1691088E1BC7}" modelId="{5F305D8F-2132-4A05-947C-72EDB887DC81}" type="parTrans">
      <dgm:prSet/>
      <dgm:spPr/>
      <dgm:t>
        <a:bodyPr numCol="1"/>
        <a:lstStyle/>
        <a:p>
          <a:endParaRPr lang="en-US"/>
        </a:p>
      </dgm:t>
    </dgm:pt>
    <dgm:pt modelId="{787DF8F1-C7BE-4A09-A2E2-9DC3DEB7806B}" type="pres">
      <dgm:prSet presAssocID="{BD5731C8-8971-4F4B-8581-0B3076394EEA}" presName="root" presStyleCnt="0">
        <dgm:presLayoutVars>
          <dgm:dir/>
          <dgm:resizeHandles val="exact"/>
        </dgm:presLayoutVars>
      </dgm:prSet>
      <dgm:spPr/>
    </dgm:pt>
    <dgm:pt modelId="{AEDEFD3D-40D2-4E7D-9BF2-E0D703FD6375}" type="pres">
      <dgm:prSet presAssocID="{D7A546F2-E59C-4D08-A359-6BE9F46908DC}" presName="compNode" presStyleCnt="0"/>
      <dgm:spPr/>
    </dgm:pt>
    <dgm:pt modelId="{6A0D8249-4C45-4C31-8431-127592183A0F}" type="pres">
      <dgm:prSet presAssocID="{D7A546F2-E59C-4D08-A359-6BE9F46908DC}" presName="bgRect" presStyleCnt="6" presStyleIdx="0" presStyleLbl="bgShp"/>
      <dgm:spPr/>
    </dgm:pt>
    <dgm:pt modelId="{4DE907F8-B5D3-43D6-AB1D-2D2C00E8695A}" type="pres">
      <dgm:prSet presAssocID="{D7A546F2-E59C-4D08-A359-6BE9F46908DC}" presName="iconRect" presStyleCnt="6"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descr="Office Worker" id="0" name=""/>
        </a:ext>
      </dgm:extLst>
    </dgm:pt>
    <dgm:pt modelId="{5FC42336-EF0E-453A-810B-013BDB71E1C1}" type="pres">
      <dgm:prSet presAssocID="{D7A546F2-E59C-4D08-A359-6BE9F46908DC}" presName="spaceRect" presStyleCnt="0"/>
      <dgm:spPr/>
    </dgm:pt>
    <dgm:pt modelId="{7E97772C-5341-40F2-8FE2-29BA6C319A0C}" type="pres">
      <dgm:prSet presAssocID="{D7A546F2-E59C-4D08-A359-6BE9F46908DC}" presName="parTx" presStyleCnt="6" presStyleIdx="0" presStyleLbl="revTx">
        <dgm:presLayoutVars>
          <dgm:chMax val="0"/>
          <dgm:chPref val="0"/>
        </dgm:presLayoutVars>
      </dgm:prSet>
      <dgm:spPr/>
    </dgm:pt>
    <dgm:pt modelId="{59ADD653-F620-4F32-900B-7415FFC8EE76}" type="pres">
      <dgm:prSet presAssocID="{41F48A2D-FC9C-46FB-9BDD-41DC73E1CF93}" presName="sibTrans" presStyleCnt="0"/>
      <dgm:spPr/>
    </dgm:pt>
    <dgm:pt modelId="{9A3B01AA-0C7D-4899-A1FD-834298144C22}" type="pres">
      <dgm:prSet presAssocID="{BF06EE0B-A7B2-4A3D-8C8C-ED9B04611FF0}" presName="compNode" presStyleCnt="0"/>
      <dgm:spPr/>
    </dgm:pt>
    <dgm:pt modelId="{F118213D-F58B-41CB-A178-A59715C8A8F7}" type="pres">
      <dgm:prSet presAssocID="{BF06EE0B-A7B2-4A3D-8C8C-ED9B04611FF0}" presName="bgRect" presStyleCnt="6" presStyleIdx="1" presStyleLbl="bgShp"/>
      <dgm:spPr/>
    </dgm:pt>
    <dgm:pt modelId="{48A2887A-13FA-49AE-A96F-430DCA88046C}" type="pres">
      <dgm:prSet presAssocID="{BF06EE0B-A7B2-4A3D-8C8C-ED9B04611FF0}" presName="iconRect" presStyleCnt="6"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descr="Waiter" id="0" name=""/>
        </a:ext>
      </dgm:extLst>
    </dgm:pt>
    <dgm:pt modelId="{5724C209-EEC8-43F6-A6EE-E5533916298A}" type="pres">
      <dgm:prSet presAssocID="{BF06EE0B-A7B2-4A3D-8C8C-ED9B04611FF0}" presName="spaceRect" presStyleCnt="0"/>
      <dgm:spPr/>
    </dgm:pt>
    <dgm:pt modelId="{D0F67EA0-5B3D-4A34-A48F-243F3038B40A}" type="pres">
      <dgm:prSet presAssocID="{BF06EE0B-A7B2-4A3D-8C8C-ED9B04611FF0}" presName="parTx" presStyleCnt="6" presStyleIdx="1" presStyleLbl="revTx">
        <dgm:presLayoutVars>
          <dgm:chMax val="0"/>
          <dgm:chPref val="0"/>
        </dgm:presLayoutVars>
      </dgm:prSet>
      <dgm:spPr/>
    </dgm:pt>
    <dgm:pt modelId="{47CF94B4-CCF6-436C-AB7E-B9197D311A28}" type="pres">
      <dgm:prSet presAssocID="{8498BBB3-63F5-42FF-BC6B-73818756BB6F}" presName="sibTrans" presStyleCnt="0"/>
      <dgm:spPr/>
    </dgm:pt>
    <dgm:pt modelId="{DCB76B41-46D1-44B8-AA69-4FBE01A76CDF}" type="pres">
      <dgm:prSet presAssocID="{C46BE0A8-71DD-49CC-9D44-BBF8652656F0}" presName="compNode" presStyleCnt="0"/>
      <dgm:spPr/>
    </dgm:pt>
    <dgm:pt modelId="{6C6A73D0-0121-44B3-A7E3-B59B9B1869F7}" type="pres">
      <dgm:prSet presAssocID="{C46BE0A8-71DD-49CC-9D44-BBF8652656F0}" presName="bgRect" presStyleCnt="6" presStyleIdx="2" presStyleLbl="bgShp"/>
      <dgm:spPr/>
    </dgm:pt>
    <dgm:pt modelId="{E072F8F7-C837-484B-8F3F-2BF92EAD59C7}" type="pres">
      <dgm:prSet presAssocID="{C46BE0A8-71DD-49CC-9D44-BBF8652656F0}" presName="iconRect" presStyleCnt="6"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descr="Angry Face with No Fill" id="0" name=""/>
        </a:ext>
      </dgm:extLst>
    </dgm:pt>
    <dgm:pt modelId="{15632C7C-05FD-4932-891D-54F8531CB2E0}" type="pres">
      <dgm:prSet presAssocID="{C46BE0A8-71DD-49CC-9D44-BBF8652656F0}" presName="spaceRect" presStyleCnt="0"/>
      <dgm:spPr/>
    </dgm:pt>
    <dgm:pt modelId="{A6A835C2-AD58-466B-8111-D7D97A92026F}" type="pres">
      <dgm:prSet presAssocID="{C46BE0A8-71DD-49CC-9D44-BBF8652656F0}" presName="parTx" presStyleCnt="6" presStyleIdx="2" presStyleLbl="revTx">
        <dgm:presLayoutVars>
          <dgm:chMax val="0"/>
          <dgm:chPref val="0"/>
        </dgm:presLayoutVars>
      </dgm:prSet>
      <dgm:spPr/>
    </dgm:pt>
    <dgm:pt modelId="{ED0D24E0-C9F6-498B-948E-1394BDCBCFB2}" type="pres">
      <dgm:prSet presAssocID="{54748F11-30A8-4B70-89B9-49FB78D97D05}" presName="sibTrans" presStyleCnt="0"/>
      <dgm:spPr/>
    </dgm:pt>
    <dgm:pt modelId="{F9F52B30-8C74-4900-94A1-C3E57B1C8A99}" type="pres">
      <dgm:prSet presAssocID="{21E59C21-F02F-4377-8A6E-262D38A0D6F1}" presName="compNode" presStyleCnt="0"/>
      <dgm:spPr/>
    </dgm:pt>
    <dgm:pt modelId="{65CE4F13-34D1-4F54-B3A0-97D11F90D6A8}" type="pres">
      <dgm:prSet presAssocID="{21E59C21-F02F-4377-8A6E-262D38A0D6F1}" presName="bgRect" presStyleCnt="6" presStyleIdx="3" presStyleLbl="bgShp"/>
      <dgm:spPr/>
    </dgm:pt>
    <dgm:pt modelId="{4B541157-B8EF-47AD-9795-7C0B937F6E93}" type="pres">
      <dgm:prSet presAssocID="{21E59C21-F02F-4377-8A6E-262D38A0D6F1}" presName="iconRect" presStyleCnt="6" presStyleIdx="3" presStyleLbl="node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descr="Business Growth" id="0" name=""/>
        </a:ext>
      </dgm:extLst>
    </dgm:pt>
    <dgm:pt modelId="{D9F76EB1-8DC0-46B9-B0AD-8B8790E93DB1}" type="pres">
      <dgm:prSet presAssocID="{21E59C21-F02F-4377-8A6E-262D38A0D6F1}" presName="spaceRect" presStyleCnt="0"/>
      <dgm:spPr/>
    </dgm:pt>
    <dgm:pt modelId="{17792DBD-269B-4086-9F31-71F03FD143C3}" type="pres">
      <dgm:prSet presAssocID="{21E59C21-F02F-4377-8A6E-262D38A0D6F1}" presName="parTx" presStyleCnt="6" presStyleIdx="3" presStyleLbl="revTx">
        <dgm:presLayoutVars>
          <dgm:chMax val="0"/>
          <dgm:chPref val="0"/>
        </dgm:presLayoutVars>
      </dgm:prSet>
      <dgm:spPr/>
    </dgm:pt>
    <dgm:pt modelId="{362AE87C-8B7F-4DE7-9E76-E36DC719C10F}" type="pres">
      <dgm:prSet presAssocID="{107FBFC8-AFC1-4A7E-9988-0CD91CBAA14A}" presName="sibTrans" presStyleCnt="0"/>
      <dgm:spPr/>
    </dgm:pt>
    <dgm:pt modelId="{6711AE51-30FB-4A1A-8A5D-450DDD44EF66}" type="pres">
      <dgm:prSet presAssocID="{1264C33C-2BA0-402D-85B1-C07211427905}" presName="compNode" presStyleCnt="0"/>
      <dgm:spPr/>
    </dgm:pt>
    <dgm:pt modelId="{EF8739B6-AAF8-4896-8813-F83C746D6611}" type="pres">
      <dgm:prSet presAssocID="{1264C33C-2BA0-402D-85B1-C07211427905}" presName="bgRect" presStyleCnt="6" presStyleIdx="4" presStyleLbl="bgShp"/>
      <dgm:spPr/>
    </dgm:pt>
    <dgm:pt modelId="{A3ECB42E-8EAE-4C90-81D2-8EB83DA4D62B}" type="pres">
      <dgm:prSet presAssocID="{1264C33C-2BA0-402D-85B1-C07211427905}" presName="iconRect" presStyleCnt="6" presStyleIdx="4" presStyleLbl="node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descr="Connections" id="0" name=""/>
        </a:ext>
      </dgm:extLst>
    </dgm:pt>
    <dgm:pt modelId="{E7A8F5F3-6102-41D3-BB5C-D6D40AA8CAC3}" type="pres">
      <dgm:prSet presAssocID="{1264C33C-2BA0-402D-85B1-C07211427905}" presName="spaceRect" presStyleCnt="0"/>
      <dgm:spPr/>
    </dgm:pt>
    <dgm:pt modelId="{A509C07E-AD64-44CE-9B8C-6BF43A53CB94}" type="pres">
      <dgm:prSet presAssocID="{1264C33C-2BA0-402D-85B1-C07211427905}" presName="parTx" presStyleCnt="6" presStyleIdx="4" presStyleLbl="revTx">
        <dgm:presLayoutVars>
          <dgm:chMax val="0"/>
          <dgm:chPref val="0"/>
        </dgm:presLayoutVars>
      </dgm:prSet>
      <dgm:spPr/>
    </dgm:pt>
    <dgm:pt modelId="{2D34E4D1-B52C-4024-9972-385732827264}" type="pres">
      <dgm:prSet presAssocID="{A7ADD81F-1A38-4E28-8D84-BF7F65C079C6}" presName="sibTrans" presStyleCnt="0"/>
      <dgm:spPr/>
    </dgm:pt>
    <dgm:pt modelId="{59C2C889-2FB2-4926-9D7E-74FD9399CAF1}" type="pres">
      <dgm:prSet presAssocID="{66FD9BF5-475D-4BED-9255-F086B6DBA0AA}" presName="compNode" presStyleCnt="0"/>
      <dgm:spPr/>
    </dgm:pt>
    <dgm:pt modelId="{5DD32CA3-F74C-4129-A6B3-8979B6BD5A2A}" type="pres">
      <dgm:prSet presAssocID="{66FD9BF5-475D-4BED-9255-F086B6DBA0AA}" presName="bgRect" presStyleCnt="6" presStyleIdx="5" presStyleLbl="bgShp"/>
      <dgm:spPr/>
    </dgm:pt>
    <dgm:pt modelId="{21D76337-13F2-406A-9CA2-A785434BD0AA}" type="pres">
      <dgm:prSet presAssocID="{66FD9BF5-475D-4BED-9255-F086B6DBA0AA}" presName="iconRect" presStyleCnt="6" presStyleIdx="5" presStyleLbl="node1"/>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descr="Angel Face with Solid Fill" id="0" name=""/>
        </a:ext>
      </dgm:extLst>
    </dgm:pt>
    <dgm:pt modelId="{6CF65F38-1268-430B-A615-1E27284E5656}" type="pres">
      <dgm:prSet presAssocID="{66FD9BF5-475D-4BED-9255-F086B6DBA0AA}" presName="spaceRect" presStyleCnt="0"/>
      <dgm:spPr/>
    </dgm:pt>
    <dgm:pt modelId="{4FB3D268-A88F-4592-BD34-6E1916F4BB87}" type="pres">
      <dgm:prSet presAssocID="{66FD9BF5-475D-4BED-9255-F086B6DBA0AA}" presName="parTx" presStyleCnt="6" presStyleIdx="5" presStyleLbl="revTx">
        <dgm:presLayoutVars>
          <dgm:chMax val="0"/>
          <dgm:chPref val="0"/>
        </dgm:presLayoutVars>
      </dgm:prSet>
      <dgm:spPr/>
    </dgm:pt>
  </dgm:ptLst>
  <dgm:cxnLst>
    <dgm:cxn destId="{4FB3D268-A88F-4592-BD34-6E1916F4BB87}" destOrd="0" modelId="{54311B17-439D-499A-9171-10C4F4A502AE}" presId="urn:microsoft.com/office/officeart/2018/2/layout/IconVerticalSolidList" srcId="{66FD9BF5-475D-4BED-9255-F086B6DBA0AA}" srcOrd="0" type="presOf"/>
    <dgm:cxn destId="{BF06EE0B-A7B2-4A3D-8C8C-ED9B04611FF0}" destOrd="0" modelId="{45C4511A-3A91-47DC-94CD-6395CB7E43A5}" parTransId="{E5F201D2-D509-4D91-B053-AB10F04D3012}" sibTransId="{8498BBB3-63F5-42FF-BC6B-73818756BB6F}" srcId="{BD5731C8-8971-4F4B-8581-0B3076394EEA}" srcOrd="1"/>
    <dgm:cxn destId="{17792DBD-269B-4086-9F31-71F03FD143C3}" destOrd="0" modelId="{E8DFEB2C-07F1-4699-B8C5-508C705940A9}" presId="urn:microsoft.com/office/officeart/2018/2/layout/IconVerticalSolidList" srcId="{21E59C21-F02F-4377-8A6E-262D38A0D6F1}" srcOrd="0" type="presOf"/>
    <dgm:cxn destId="{1264C33C-2BA0-402D-85B1-C07211427905}" destOrd="0" modelId="{CA6CA73D-3D70-485E-8A35-66C9E3D59C54}" parTransId="{477EC87E-5A4D-4023-ACD7-25CFCE9E0221}" sibTransId="{A7ADD81F-1A38-4E28-8D84-BF7F65C079C6}" srcId="{BD5731C8-8971-4F4B-8581-0B3076394EEA}" srcOrd="4"/>
    <dgm:cxn destId="{7E97772C-5341-40F2-8FE2-29BA6C319A0C}" destOrd="0" modelId="{DE478D61-1B5B-4B8C-B333-14D8854A2206}" presId="urn:microsoft.com/office/officeart/2018/2/layout/IconVerticalSolidList" srcId="{D7A546F2-E59C-4D08-A359-6BE9F46908DC}" srcOrd="0" type="presOf"/>
    <dgm:cxn destId="{A509C07E-AD64-44CE-9B8C-6BF43A53CB94}" destOrd="0" modelId="{0E45956A-C23A-4B29-B0FF-FA3D60B6D8FB}" presId="urn:microsoft.com/office/officeart/2018/2/layout/IconVerticalSolidList" srcId="{1264C33C-2BA0-402D-85B1-C07211427905}" srcOrd="0" type="presOf"/>
    <dgm:cxn destId="{787DF8F1-C7BE-4A09-A2E2-9DC3DEB7806B}" destOrd="0" modelId="{F4314F6D-9E64-412B-B865-6B7DE1E308DB}" presId="urn:microsoft.com/office/officeart/2018/2/layout/IconVerticalSolidList" srcId="{BD5731C8-8971-4F4B-8581-0B3076394EEA}" srcOrd="0" type="presOf"/>
    <dgm:cxn destId="{D7A546F2-E59C-4D08-A359-6BE9F46908DC}" destOrd="0" modelId="{7D407A83-A6AE-4180-B90D-CDDE78CC32B8}" parTransId="{35F4802D-8745-4CB1-8B33-AD36221A4659}" sibTransId="{41F48A2D-FC9C-46FB-9BDD-41DC73E1CF93}" srcId="{BD5731C8-8971-4F4B-8581-0B3076394EEA}" srcOrd="0"/>
    <dgm:cxn destId="{D0F67EA0-5B3D-4A34-A48F-243F3038B40A}" destOrd="0" modelId="{78267BA8-6B6A-4925-B05B-842D35418751}" presId="urn:microsoft.com/office/officeart/2018/2/layout/IconVerticalSolidList" srcId="{BF06EE0B-A7B2-4A3D-8C8C-ED9B04611FF0}" srcOrd="0" type="presOf"/>
    <dgm:cxn destId="{C46BE0A8-71DD-49CC-9D44-BBF8652656F0}" destOrd="0" modelId="{07A206B2-7D95-4C1B-83A4-B5AFF3FF595D}" parTransId="{C1F60D21-A753-42FA-BB48-621FFDB4A6DF}" sibTransId="{54748F11-30A8-4B70-89B9-49FB78D97D05}" srcId="{BD5731C8-8971-4F4B-8581-0B3076394EEA}" srcOrd="2"/>
    <dgm:cxn destId="{21E59C21-F02F-4377-8A6E-262D38A0D6F1}" destOrd="0" modelId="{5A8ECFB8-C1AC-4C83-92B2-1691088E1BC7}" parTransId="{5F305D8F-2132-4A05-947C-72EDB887DC81}" sibTransId="{107FBFC8-AFC1-4A7E-9988-0CD91CBAA14A}" srcId="{BD5731C8-8971-4F4B-8581-0B3076394EEA}" srcOrd="3"/>
    <dgm:cxn destId="{A6A835C2-AD58-466B-8111-D7D97A92026F}" destOrd="0" modelId="{005EB0FB-5830-4E0D-A1E6-9A8A598F573A}" presId="urn:microsoft.com/office/officeart/2018/2/layout/IconVerticalSolidList" srcId="{C46BE0A8-71DD-49CC-9D44-BBF8652656F0}" srcOrd="0" type="presOf"/>
    <dgm:cxn destId="{66FD9BF5-475D-4BED-9255-F086B6DBA0AA}" destOrd="0" modelId="{BFAE13FF-B91F-44CF-9FBB-177AD4727EAE}" parTransId="{3F5A6CB0-52A1-4372-9E01-B681F3E352F7}" sibTransId="{D3078BE3-EE76-440D-98BA-424265176F13}" srcId="{BD5731C8-8971-4F4B-8581-0B3076394EEA}" srcOrd="5"/>
    <dgm:cxn destId="{AEDEFD3D-40D2-4E7D-9BF2-E0D703FD6375}" destOrd="0" modelId="{41BBC472-CCEC-49B2-956B-38570F0D8B90}" presId="urn:microsoft.com/office/officeart/2018/2/layout/IconVerticalSolidList" srcId="{787DF8F1-C7BE-4A09-A2E2-9DC3DEB7806B}" srcOrd="0" type="presParOf"/>
    <dgm:cxn destId="{6A0D8249-4C45-4C31-8431-127592183A0F}" destOrd="0" modelId="{C3E2CB9C-E92B-4014-884B-D91ABB41973D}" presId="urn:microsoft.com/office/officeart/2018/2/layout/IconVerticalSolidList" srcId="{AEDEFD3D-40D2-4E7D-9BF2-E0D703FD6375}" srcOrd="0" type="presParOf"/>
    <dgm:cxn destId="{4DE907F8-B5D3-43D6-AB1D-2D2C00E8695A}" destOrd="0" modelId="{630662B2-A171-4013-B396-3F110AD77461}" presId="urn:microsoft.com/office/officeart/2018/2/layout/IconVerticalSolidList" srcId="{AEDEFD3D-40D2-4E7D-9BF2-E0D703FD6375}" srcOrd="1" type="presParOf"/>
    <dgm:cxn destId="{5FC42336-EF0E-453A-810B-013BDB71E1C1}" destOrd="0" modelId="{902819B6-EE72-4ABD-9DD3-95B5A5B17E78}" presId="urn:microsoft.com/office/officeart/2018/2/layout/IconVerticalSolidList" srcId="{AEDEFD3D-40D2-4E7D-9BF2-E0D703FD6375}" srcOrd="2" type="presParOf"/>
    <dgm:cxn destId="{7E97772C-5341-40F2-8FE2-29BA6C319A0C}" destOrd="0" modelId="{D78B83C7-A832-4105-8397-11E1F5641DBC}" presId="urn:microsoft.com/office/officeart/2018/2/layout/IconVerticalSolidList" srcId="{AEDEFD3D-40D2-4E7D-9BF2-E0D703FD6375}" srcOrd="3" type="presParOf"/>
    <dgm:cxn destId="{59ADD653-F620-4F32-900B-7415FFC8EE76}" destOrd="0" modelId="{A51F7369-18C2-4E43-9A9B-87AA2CBFDD35}" presId="urn:microsoft.com/office/officeart/2018/2/layout/IconVerticalSolidList" srcId="{787DF8F1-C7BE-4A09-A2E2-9DC3DEB7806B}" srcOrd="1" type="presParOf"/>
    <dgm:cxn destId="{9A3B01AA-0C7D-4899-A1FD-834298144C22}" destOrd="0" modelId="{C8883D4F-F357-4A5D-AADC-CF7258E0BAEA}" presId="urn:microsoft.com/office/officeart/2018/2/layout/IconVerticalSolidList" srcId="{787DF8F1-C7BE-4A09-A2E2-9DC3DEB7806B}" srcOrd="2" type="presParOf"/>
    <dgm:cxn destId="{F118213D-F58B-41CB-A178-A59715C8A8F7}" destOrd="0" modelId="{FB984454-8EA4-4FE2-9B4C-D5B621C25C18}" presId="urn:microsoft.com/office/officeart/2018/2/layout/IconVerticalSolidList" srcId="{9A3B01AA-0C7D-4899-A1FD-834298144C22}" srcOrd="0" type="presParOf"/>
    <dgm:cxn destId="{48A2887A-13FA-49AE-A96F-430DCA88046C}" destOrd="0" modelId="{EDB5F510-A8E5-4D35-8995-7B5B2356F590}" presId="urn:microsoft.com/office/officeart/2018/2/layout/IconVerticalSolidList" srcId="{9A3B01AA-0C7D-4899-A1FD-834298144C22}" srcOrd="1" type="presParOf"/>
    <dgm:cxn destId="{5724C209-EEC8-43F6-A6EE-E5533916298A}" destOrd="0" modelId="{6C92BE39-2002-4685-8AFE-7945BEAD98B0}" presId="urn:microsoft.com/office/officeart/2018/2/layout/IconVerticalSolidList" srcId="{9A3B01AA-0C7D-4899-A1FD-834298144C22}" srcOrd="2" type="presParOf"/>
    <dgm:cxn destId="{D0F67EA0-5B3D-4A34-A48F-243F3038B40A}" destOrd="0" modelId="{4DA90AA9-C399-441E-B2A3-C167B4D0E1CD}" presId="urn:microsoft.com/office/officeart/2018/2/layout/IconVerticalSolidList" srcId="{9A3B01AA-0C7D-4899-A1FD-834298144C22}" srcOrd="3" type="presParOf"/>
    <dgm:cxn destId="{47CF94B4-CCF6-436C-AB7E-B9197D311A28}" destOrd="0" modelId="{E3B1D9C4-1AAE-409D-B226-3F6C25756BF9}" presId="urn:microsoft.com/office/officeart/2018/2/layout/IconVerticalSolidList" srcId="{787DF8F1-C7BE-4A09-A2E2-9DC3DEB7806B}" srcOrd="3" type="presParOf"/>
    <dgm:cxn destId="{DCB76B41-46D1-44B8-AA69-4FBE01A76CDF}" destOrd="0" modelId="{B590E0CA-78FE-472D-8FBF-080BCCF14774}" presId="urn:microsoft.com/office/officeart/2018/2/layout/IconVerticalSolidList" srcId="{787DF8F1-C7BE-4A09-A2E2-9DC3DEB7806B}" srcOrd="4" type="presParOf"/>
    <dgm:cxn destId="{6C6A73D0-0121-44B3-A7E3-B59B9B1869F7}" destOrd="0" modelId="{D1017412-850F-42FE-84B9-BF37349BB01E}" presId="urn:microsoft.com/office/officeart/2018/2/layout/IconVerticalSolidList" srcId="{DCB76B41-46D1-44B8-AA69-4FBE01A76CDF}" srcOrd="0" type="presParOf"/>
    <dgm:cxn destId="{E072F8F7-C837-484B-8F3F-2BF92EAD59C7}" destOrd="0" modelId="{8B5964C1-263A-47BB-A586-FAA648229B9A}" presId="urn:microsoft.com/office/officeart/2018/2/layout/IconVerticalSolidList" srcId="{DCB76B41-46D1-44B8-AA69-4FBE01A76CDF}" srcOrd="1" type="presParOf"/>
    <dgm:cxn destId="{15632C7C-05FD-4932-891D-54F8531CB2E0}" destOrd="0" modelId="{88149B8A-DC1C-49B9-8D73-7BB4B39A9325}" presId="urn:microsoft.com/office/officeart/2018/2/layout/IconVerticalSolidList" srcId="{DCB76B41-46D1-44B8-AA69-4FBE01A76CDF}" srcOrd="2" type="presParOf"/>
    <dgm:cxn destId="{A6A835C2-AD58-466B-8111-D7D97A92026F}" destOrd="0" modelId="{9733989D-6C22-48AA-BDF9-0EEBEBF038C8}" presId="urn:microsoft.com/office/officeart/2018/2/layout/IconVerticalSolidList" srcId="{DCB76B41-46D1-44B8-AA69-4FBE01A76CDF}" srcOrd="3" type="presParOf"/>
    <dgm:cxn destId="{ED0D24E0-C9F6-498B-948E-1394BDCBCFB2}" destOrd="0" modelId="{6B19747D-5B34-4D88-9DF3-AAA78555F10B}" presId="urn:microsoft.com/office/officeart/2018/2/layout/IconVerticalSolidList" srcId="{787DF8F1-C7BE-4A09-A2E2-9DC3DEB7806B}" srcOrd="5" type="presParOf"/>
    <dgm:cxn destId="{F9F52B30-8C74-4900-94A1-C3E57B1C8A99}" destOrd="0" modelId="{3F2B7EB8-A42E-47F7-8850-7C84C6D2F49D}" presId="urn:microsoft.com/office/officeart/2018/2/layout/IconVerticalSolidList" srcId="{787DF8F1-C7BE-4A09-A2E2-9DC3DEB7806B}" srcOrd="6" type="presParOf"/>
    <dgm:cxn destId="{65CE4F13-34D1-4F54-B3A0-97D11F90D6A8}" destOrd="0" modelId="{0630E06E-DC4E-4D6F-B6DE-3F29C53AAEF6}" presId="urn:microsoft.com/office/officeart/2018/2/layout/IconVerticalSolidList" srcId="{F9F52B30-8C74-4900-94A1-C3E57B1C8A99}" srcOrd="0" type="presParOf"/>
    <dgm:cxn destId="{4B541157-B8EF-47AD-9795-7C0B937F6E93}" destOrd="0" modelId="{6271D371-D56C-4599-AB80-F5705D08B78E}" presId="urn:microsoft.com/office/officeart/2018/2/layout/IconVerticalSolidList" srcId="{F9F52B30-8C74-4900-94A1-C3E57B1C8A99}" srcOrd="1" type="presParOf"/>
    <dgm:cxn destId="{D9F76EB1-8DC0-46B9-B0AD-8B8790E93DB1}" destOrd="0" modelId="{4E381BF7-3BD5-4367-B933-A66241022DB2}" presId="urn:microsoft.com/office/officeart/2018/2/layout/IconVerticalSolidList" srcId="{F9F52B30-8C74-4900-94A1-C3E57B1C8A99}" srcOrd="2" type="presParOf"/>
    <dgm:cxn destId="{17792DBD-269B-4086-9F31-71F03FD143C3}" destOrd="0" modelId="{31EDFEB2-A891-4B90-9E23-2530AD4AB09E}" presId="urn:microsoft.com/office/officeart/2018/2/layout/IconVerticalSolidList" srcId="{F9F52B30-8C74-4900-94A1-C3E57B1C8A99}" srcOrd="3" type="presParOf"/>
    <dgm:cxn destId="{362AE87C-8B7F-4DE7-9E76-E36DC719C10F}" destOrd="0" modelId="{BDB8DA4E-3266-42BA-91B7-D9ABFACC3648}" presId="urn:microsoft.com/office/officeart/2018/2/layout/IconVerticalSolidList" srcId="{787DF8F1-C7BE-4A09-A2E2-9DC3DEB7806B}" srcOrd="7" type="presParOf"/>
    <dgm:cxn destId="{6711AE51-30FB-4A1A-8A5D-450DDD44EF66}" destOrd="0" modelId="{5CFDC99F-0EA3-4D73-BA64-E3E97C43849A}" presId="urn:microsoft.com/office/officeart/2018/2/layout/IconVerticalSolidList" srcId="{787DF8F1-C7BE-4A09-A2E2-9DC3DEB7806B}" srcOrd="8" type="presParOf"/>
    <dgm:cxn destId="{EF8739B6-AAF8-4896-8813-F83C746D6611}" destOrd="0" modelId="{784554EF-282D-4CB9-AB04-47C71C8919EB}" presId="urn:microsoft.com/office/officeart/2018/2/layout/IconVerticalSolidList" srcId="{6711AE51-30FB-4A1A-8A5D-450DDD44EF66}" srcOrd="0" type="presParOf"/>
    <dgm:cxn destId="{A3ECB42E-8EAE-4C90-81D2-8EB83DA4D62B}" destOrd="0" modelId="{B6420DC8-0377-43A6-A9AC-B92ACF6E9536}" presId="urn:microsoft.com/office/officeart/2018/2/layout/IconVerticalSolidList" srcId="{6711AE51-30FB-4A1A-8A5D-450DDD44EF66}" srcOrd="1" type="presParOf"/>
    <dgm:cxn destId="{E7A8F5F3-6102-41D3-BB5C-D6D40AA8CAC3}" destOrd="0" modelId="{8E88D3DE-2EC2-4708-ADD0-1FDF15781626}" presId="urn:microsoft.com/office/officeart/2018/2/layout/IconVerticalSolidList" srcId="{6711AE51-30FB-4A1A-8A5D-450DDD44EF66}" srcOrd="2" type="presParOf"/>
    <dgm:cxn destId="{A509C07E-AD64-44CE-9B8C-6BF43A53CB94}" destOrd="0" modelId="{48F63335-81CD-4928-986D-E1F11ED2F518}" presId="urn:microsoft.com/office/officeart/2018/2/layout/IconVerticalSolidList" srcId="{6711AE51-30FB-4A1A-8A5D-450DDD44EF66}" srcOrd="3" type="presParOf"/>
    <dgm:cxn destId="{2D34E4D1-B52C-4024-9972-385732827264}" destOrd="0" modelId="{F8ECDE23-7075-48E3-89F1-B9B4139C0352}" presId="urn:microsoft.com/office/officeart/2018/2/layout/IconVerticalSolidList" srcId="{787DF8F1-C7BE-4A09-A2E2-9DC3DEB7806B}" srcOrd="9" type="presParOf"/>
    <dgm:cxn destId="{59C2C889-2FB2-4926-9D7E-74FD9399CAF1}" destOrd="0" modelId="{93B4ACFD-F32E-4B61-B695-6054939590BD}" presId="urn:microsoft.com/office/officeart/2018/2/layout/IconVerticalSolidList" srcId="{787DF8F1-C7BE-4A09-A2E2-9DC3DEB7806B}" srcOrd="10" type="presParOf"/>
    <dgm:cxn destId="{5DD32CA3-F74C-4129-A6B3-8979B6BD5A2A}" destOrd="0" modelId="{96872615-2C93-48B0-905C-4827175766DD}" presId="urn:microsoft.com/office/officeart/2018/2/layout/IconVerticalSolidList" srcId="{59C2C889-2FB2-4926-9D7E-74FD9399CAF1}" srcOrd="0" type="presParOf"/>
    <dgm:cxn destId="{21D76337-13F2-406A-9CA2-A785434BD0AA}" destOrd="0" modelId="{7AD48DA9-B86A-4DE2-A6E3-1D02DB141463}" presId="urn:microsoft.com/office/officeart/2018/2/layout/IconVerticalSolidList" srcId="{59C2C889-2FB2-4926-9D7E-74FD9399CAF1}" srcOrd="1" type="presParOf"/>
    <dgm:cxn destId="{6CF65F38-1268-430B-A615-1E27284E5656}" destOrd="0" modelId="{DB8D17A8-319A-4A0D-9D34-F17816AC2199}" presId="urn:microsoft.com/office/officeart/2018/2/layout/IconVerticalSolidList" srcId="{59C2C889-2FB2-4926-9D7E-74FD9399CAF1}" srcOrd="2" type="presParOf"/>
    <dgm:cxn destId="{4FB3D268-A88F-4592-BD34-6E1916F4BB87}" destOrd="0" modelId="{B0DC9A90-EAD2-49EB-9397-B8F6009E761C}" presId="urn:microsoft.com/office/officeart/2018/2/layout/IconVerticalSolidList" srcId="{59C2C889-2FB2-4926-9D7E-74FD9399CAF1}" srcOrd="3"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2.xml><?xml version="1.0" encoding="utf-8"?>
<dgm:dataModel xmlns:dgm="http://schemas.openxmlformats.org/drawingml/2006/diagram" xmlns:a="http://schemas.openxmlformats.org/drawingml/2006/main">
  <dgm:ptLst>
    <dgm:pt modelId="{07F358CD-9367-4000-A486-58234CCE6028}" type="doc">
      <dgm:prSet csCatId="mainScheme" csTypeId="urn:microsoft.com/office/officeart/2005/8/colors/accent0_3" loCatId="list" loTypeId="urn:microsoft.com/office/officeart/2005/8/layout/vList2" qsCatId="simple" qsTypeId="urn:microsoft.com/office/officeart/2005/8/quickstyle/simple2"/>
      <dgm:spPr/>
      <dgm:t>
        <a:bodyPr numCol="1"/>
        <a:lstStyle/>
        <a:p>
          <a:endParaRPr lang="en-US"/>
        </a:p>
      </dgm:t>
    </dgm:pt>
    <dgm:pt modelId="{7FD20EA5-2439-4955-AF54-671ACBC9245B}">
      <dgm:prSet/>
      <dgm:spPr/>
      <dgm:t>
        <a:bodyPr numCol="1"/>
        <a:lstStyle/>
        <a:p>
          <a:r>
            <a:rPr lang="en-US"/>
            <a:t>The extent to which individuals devote one‘s perceptual, sentimental, and psychosocial resources to achieving successful business effectiveness is known as voluntary interaction. </a:t>
          </a:r>
        </a:p>
      </dgm:t>
    </dgm:pt>
    <dgm:pt cxnId="{63DB0E20-F9C5-4631-8251-0F24C610FB1D}" modelId="{FF1341F7-79E8-4871-A8B0-F4064A9B4B00}" type="parTrans">
      <dgm:prSet/>
      <dgm:spPr/>
      <dgm:t>
        <a:bodyPr numCol="1"/>
        <a:lstStyle/>
        <a:p>
          <a:endParaRPr lang="en-US"/>
        </a:p>
      </dgm:t>
    </dgm:pt>
    <dgm:pt cxnId="{63DB0E20-F9C5-4631-8251-0F24C610FB1D}" modelId="{7BF1803C-8A7C-481A-8FE2-255BBCE03DD9}" type="sibTrans">
      <dgm:prSet/>
      <dgm:spPr/>
      <dgm:t>
        <a:bodyPr numCol="1"/>
        <a:lstStyle/>
        <a:p>
          <a:endParaRPr lang="en-US"/>
        </a:p>
      </dgm:t>
    </dgm:pt>
    <dgm:pt modelId="{78519853-934A-4323-9BDD-D2EDEED48942}">
      <dgm:prSet/>
      <dgm:spPr/>
      <dgm:t>
        <a:bodyPr numCol="1"/>
        <a:lstStyle/>
        <a:p>
          <a:r>
            <a:rPr lang="en-US"/>
            <a:t>What then does an inclusive workplace glance like? Typically, individuals are enthused and engrossed in one‘s employment. discover a deeper sense of mission in their work (Handa and Gulati, 2014).</a:t>
          </a:r>
        </a:p>
      </dgm:t>
    </dgm:pt>
    <dgm:pt cxnId="{E1F0952E-BC9F-4655-B8B3-AB8392983466}" modelId="{7C817A47-5795-4615-8F6A-07565FF9524C}" type="parTrans">
      <dgm:prSet/>
      <dgm:spPr/>
      <dgm:t>
        <a:bodyPr numCol="1"/>
        <a:lstStyle/>
        <a:p>
          <a:endParaRPr lang="en-US"/>
        </a:p>
      </dgm:t>
    </dgm:pt>
    <dgm:pt cxnId="{E1F0952E-BC9F-4655-B8B3-AB8392983466}" modelId="{A21378BF-156E-4185-8B9B-7A97FB546822}" type="sibTrans">
      <dgm:prSet/>
      <dgm:spPr/>
      <dgm:t>
        <a:bodyPr numCol="1"/>
        <a:lstStyle/>
        <a:p>
          <a:endParaRPr lang="en-US"/>
        </a:p>
      </dgm:t>
    </dgm:pt>
    <dgm:pt modelId="{2DA8514F-7880-4968-9F63-D7DB1A71D40C}" type="pres">
      <dgm:prSet presAssocID="{07F358CD-9367-4000-A486-58234CCE6028}" presName="linear" presStyleCnt="0">
        <dgm:presLayoutVars>
          <dgm:animLvl val="lvl"/>
          <dgm:resizeHandles val="exact"/>
        </dgm:presLayoutVars>
      </dgm:prSet>
      <dgm:spPr/>
    </dgm:pt>
    <dgm:pt modelId="{61319E97-117E-4B55-9533-45AA19BF7DD3}" type="pres">
      <dgm:prSet presAssocID="{7FD20EA5-2439-4955-AF54-671ACBC9245B}" presName="parentText" presStyleCnt="2" presStyleIdx="0" presStyleLbl="node1">
        <dgm:presLayoutVars>
          <dgm:chMax val="0"/>
          <dgm:bulletEnabled val="1"/>
        </dgm:presLayoutVars>
      </dgm:prSet>
      <dgm:spPr/>
    </dgm:pt>
    <dgm:pt modelId="{EDF33DE6-D5E1-4D41-9AD8-D85B728F94E2}" type="pres">
      <dgm:prSet presAssocID="{7BF1803C-8A7C-481A-8FE2-255BBCE03DD9}" presName="spacer" presStyleCnt="0"/>
      <dgm:spPr/>
    </dgm:pt>
    <dgm:pt modelId="{C8F3B4B7-BF7B-4416-8B8C-A5460100511F}" type="pres">
      <dgm:prSet presAssocID="{78519853-934A-4323-9BDD-D2EDEED48942}" presName="parentText" presStyleCnt="2" presStyleIdx="1" presStyleLbl="node1">
        <dgm:presLayoutVars>
          <dgm:chMax val="0"/>
          <dgm:bulletEnabled val="1"/>
        </dgm:presLayoutVars>
      </dgm:prSet>
      <dgm:spPr/>
    </dgm:pt>
  </dgm:ptLst>
  <dgm:cxnLst>
    <dgm:cxn destId="{7FD20EA5-2439-4955-AF54-671ACBC9245B}" destOrd="0" modelId="{63DB0E20-F9C5-4631-8251-0F24C610FB1D}" parTransId="{FF1341F7-79E8-4871-A8B0-F4064A9B4B00}" sibTransId="{7BF1803C-8A7C-481A-8FE2-255BBCE03DD9}" srcId="{07F358CD-9367-4000-A486-58234CCE6028}" srcOrd="0"/>
    <dgm:cxn destId="{78519853-934A-4323-9BDD-D2EDEED48942}" destOrd="0" modelId="{E1F0952E-BC9F-4655-B8B3-AB8392983466}" parTransId="{7C817A47-5795-4615-8F6A-07565FF9524C}" sibTransId="{A21378BF-156E-4185-8B9B-7A97FB546822}" srcId="{07F358CD-9367-4000-A486-58234CCE6028}" srcOrd="1"/>
    <dgm:cxn destId="{2DA8514F-7880-4968-9F63-D7DB1A71D40C}" destOrd="0" modelId="{06965DBA-3A9D-443C-AFB5-D7B2E9227D40}" presId="urn:microsoft.com/office/officeart/2005/8/layout/vList2" srcId="{07F358CD-9367-4000-A486-58234CCE6028}" srcOrd="0" type="presOf"/>
    <dgm:cxn destId="{C8F3B4B7-BF7B-4416-8B8C-A5460100511F}" destOrd="0" modelId="{A2852ACE-9E07-4457-A00A-A88354ACACC3}" presId="urn:microsoft.com/office/officeart/2005/8/layout/vList2" srcId="{78519853-934A-4323-9BDD-D2EDEED48942}" srcOrd="0" type="presOf"/>
    <dgm:cxn destId="{61319E97-117E-4B55-9533-45AA19BF7DD3}" destOrd="0" modelId="{246085E8-6CA5-489D-89F1-53CA7855AD76}" presId="urn:microsoft.com/office/officeart/2005/8/layout/vList2" srcId="{7FD20EA5-2439-4955-AF54-671ACBC9245B}" srcOrd="0" type="presOf"/>
    <dgm:cxn destId="{61319E97-117E-4B55-9533-45AA19BF7DD3}" destOrd="0" modelId="{69F3CE95-1DBF-4530-A90B-5794AD7B8F68}" presId="urn:microsoft.com/office/officeart/2005/8/layout/vList2" srcId="{2DA8514F-7880-4968-9F63-D7DB1A71D40C}" srcOrd="0" type="presParOf"/>
    <dgm:cxn destId="{EDF33DE6-D5E1-4D41-9AD8-D85B728F94E2}" destOrd="0" modelId="{D2890F61-3CF9-46AF-B2C7-902E71A15687}" presId="urn:microsoft.com/office/officeart/2005/8/layout/vList2" srcId="{2DA8514F-7880-4968-9F63-D7DB1A71D40C}" srcOrd="1" type="presParOf"/>
    <dgm:cxn destId="{C8F3B4B7-BF7B-4416-8B8C-A5460100511F}" destOrd="0" modelId="{56C7BD45-3EA2-4867-AF79-C39F92DF0603}" presId="urn:microsoft.com/office/officeart/2005/8/layout/vList2" srcId="{2DA8514F-7880-4968-9F63-D7DB1A71D40C}" srcOrd="2"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3.xml><?xml version="1.0" encoding="utf-8"?>
<dgm:dataModel xmlns:dgm="http://schemas.openxmlformats.org/drawingml/2006/diagram" xmlns:a="http://schemas.openxmlformats.org/drawingml/2006/main">
  <dgm:ptLst>
    <dgm:pt modelId="{9EA8A834-2566-4335-A4C5-3E652479807B}" type="doc">
      <dgm:prSet csCatId="accent6" csTypeId="urn:microsoft.com/office/officeart/2005/8/colors/accent6_2" loCatId="list" loTypeId="urn:microsoft.com/office/officeart/2008/layout/LinedList" phldr="1" qsCatId="simple" qsTypeId="urn:microsoft.com/office/officeart/2005/8/quickstyle/simple2"/>
      <dgm:spPr/>
      <dgm:t>
        <a:bodyPr numCol="1"/>
        <a:lstStyle/>
        <a:p>
          <a:endParaRPr lang="en-US"/>
        </a:p>
      </dgm:t>
    </dgm:pt>
    <dgm:pt modelId="{101A944B-E81F-4868-8A9C-AA4904E717C0}">
      <dgm:prSet phldr="0" phldrT="[Text]"/>
      <dgm:spPr/>
      <dgm:t>
        <a:bodyPr numCol="1"/>
        <a:lstStyle/>
        <a:p>
          <a:pPr rtl="0"/>
          <a:r>
            <a:rPr lang="en-US"/>
            <a:t>The smartest candidates to connect with your clients are frequently those who are enthusiastic about what they do. this is done since your clients would then realize your contagious enthusiasm.</a:t>
          </a:r>
        </a:p>
      </dgm:t>
    </dgm:pt>
    <dgm:pt cxnId="{B381961A-CEAF-4D33-A6BA-2FD7104C0F24}" modelId="{9571C8D7-25E9-40E6-B84A-E17898399660}" type="parTrans">
      <dgm:prSet/>
      <dgm:spPr/>
      <dgm:t>
        <a:bodyPr numCol="1"/>
        <a:lstStyle/>
        <a:p>
          <a:endParaRPr lang="en-US"/>
        </a:p>
      </dgm:t>
    </dgm:pt>
    <dgm:pt cxnId="{B381961A-CEAF-4D33-A6BA-2FD7104C0F24}" modelId="{66CDC2BB-4A3F-4AAB-ACBA-8DD5057FDF97}" type="sibTrans">
      <dgm:prSet/>
      <dgm:spPr/>
      <dgm:t>
        <a:bodyPr numCol="1"/>
        <a:lstStyle/>
        <a:p>
          <a:endParaRPr lang="en-US"/>
        </a:p>
      </dgm:t>
    </dgm:pt>
    <dgm:pt modelId="{E739BD5F-C8E6-4198-B9F2-8C3A5F633D98}">
      <dgm:prSet phldr="0" phldrT="[Text]"/>
      <dgm:spPr/>
      <dgm:t>
        <a:bodyPr numCol="1"/>
        <a:lstStyle/>
        <a:p>
          <a:pPr rtl="0"/>
          <a:r>
            <a:rPr lang="en-US"/>
            <a:t>Employees who are passionate and committed in their work become less likely to abandon one‘s positions. Ones employees might not always be engrossed, and you potentially lose them. To make them work at ones institution at one‘s greatest, users must make them feel special.</a:t>
          </a:r>
        </a:p>
      </dgm:t>
    </dgm:pt>
    <dgm:pt cxnId="{583E519A-1827-49CF-A2AB-58B01BC0F7E9}" modelId="{86B6782B-B7AD-4ECA-AD41-89C943A5B69C}" type="parTrans">
      <dgm:prSet/>
      <dgm:spPr/>
      <dgm:t>
        <a:bodyPr numCol="1"/>
        <a:lstStyle/>
        <a:p>
          <a:endParaRPr lang="en-US"/>
        </a:p>
      </dgm:t>
    </dgm:pt>
    <dgm:pt cxnId="{583E519A-1827-49CF-A2AB-58B01BC0F7E9}" modelId="{A29FCDAA-A54F-4F8B-97FC-998E420E5500}" type="sibTrans">
      <dgm:prSet/>
      <dgm:spPr/>
      <dgm:t>
        <a:bodyPr numCol="1"/>
        <a:lstStyle/>
        <a:p>
          <a:endParaRPr lang="en-US"/>
        </a:p>
      </dgm:t>
    </dgm:pt>
    <dgm:pt modelId="{A3018B5F-CA16-4626-9B43-BB80EE457908}">
      <dgm:prSet phldr="0" phldrT="[Text]"/>
      <dgm:spPr/>
      <dgm:t>
        <a:bodyPr numCol="1"/>
        <a:lstStyle/>
        <a:p>
          <a:pPr rtl="0"/>
          <a:r>
            <a:rPr lang="en-US"/>
            <a:t>In other statements, motivated individuals are trained even though people believe their people ’s work, and they're not constructive or great to maintain with. They experience value. But then when one‘s accomplishments were also acknowledged, your employees will believe they have been successful in making a significant contribution at employment</a:t>
          </a:r>
          <a:r>
            <a:rPr lang="en-US">
              <a:latin panose="020F0302020204030204" typeface="Calibri Light"/>
            </a:rPr>
            <a:t> (Moseley, 2009).</a:t>
          </a:r>
          <a:endParaRPr lang="en-US"/>
        </a:p>
      </dgm:t>
    </dgm:pt>
    <dgm:pt cxnId="{433B29D9-5F63-4C0A-9D07-D0D139BDDC35}" modelId="{B2EC7503-3444-4CF0-B178-161B37695235}" type="parTrans">
      <dgm:prSet/>
      <dgm:spPr/>
      <dgm:t>
        <a:bodyPr numCol="1"/>
        <a:lstStyle/>
        <a:p>
          <a:endParaRPr lang="en-US"/>
        </a:p>
      </dgm:t>
    </dgm:pt>
    <dgm:pt cxnId="{433B29D9-5F63-4C0A-9D07-D0D139BDDC35}" modelId="{95B4B6D9-58A0-4780-953C-3AA18B32E7AC}" type="sibTrans">
      <dgm:prSet/>
      <dgm:spPr/>
      <dgm:t>
        <a:bodyPr numCol="1"/>
        <a:lstStyle/>
        <a:p>
          <a:endParaRPr lang="en-US"/>
        </a:p>
      </dgm:t>
    </dgm:pt>
    <dgm:pt modelId="{D8230218-1AF5-46E3-B367-BD91F67EA496}">
      <dgm:prSet phldr="0" phldrT="[Text]"/>
      <dgm:spPr/>
      <dgm:t>
        <a:bodyPr numCol="1"/>
        <a:lstStyle/>
        <a:p>
          <a:pPr rtl="0"/>
          <a:r>
            <a:rPr lang="en-US"/>
            <a:t>At finest, interaction is a harbinger of accomplishment. Normally, workers are able to feel important, appreciative to be employed by you and pleased to show up for work per day if they are prospering and satisfied with their donations.</a:t>
          </a:r>
        </a:p>
      </dgm:t>
    </dgm:pt>
    <dgm:pt cxnId="{D95A6C79-D7B9-45D1-9577-51D94C383FC9}" modelId="{48D5E6CF-FE72-4CDC-A0C5-DA9EDCC1091D}" type="parTrans">
      <dgm:prSet/>
      <dgm:spPr/>
      <dgm:t>
        <a:bodyPr numCol="1"/>
        <a:lstStyle/>
        <a:p>
          <a:endParaRPr lang="en-US"/>
        </a:p>
      </dgm:t>
    </dgm:pt>
    <dgm:pt cxnId="{D95A6C79-D7B9-45D1-9577-51D94C383FC9}" modelId="{F4D2E421-1F98-4A4A-84FD-A2F53E737855}" type="sibTrans">
      <dgm:prSet/>
      <dgm:spPr/>
      <dgm:t>
        <a:bodyPr numCol="1"/>
        <a:lstStyle/>
        <a:p>
          <a:endParaRPr lang="en-US"/>
        </a:p>
      </dgm:t>
    </dgm:pt>
    <dgm:pt modelId="{98E4425A-E535-445D-9BF5-13D1D2F4A9C0}">
      <dgm:prSet phldr="0" phldrT="[Text]"/>
      <dgm:spPr/>
      <dgm:t>
        <a:bodyPr numCol="1"/>
        <a:lstStyle/>
        <a:p>
          <a:pPr rtl="0"/>
          <a:r>
            <a:rPr lang="en-US"/>
            <a:t>Employees who are enthusiastic and started investing in their work would be less inclined to quit one‘s positions. </a:t>
          </a:r>
          <a:r>
            <a:rPr lang="en-US">
              <a:latin panose="020F0302020204030204" typeface="Calibri Light"/>
            </a:rPr>
            <a:t>One's</a:t>
          </a:r>
          <a:r>
            <a:rPr lang="en-US"/>
            <a:t> potential candidates might not always be involved, and users have the potential to lose humans. To ensure that they remain at your institution at about </a:t>
          </a:r>
          <a:r>
            <a:rPr lang="en-US">
              <a:latin panose="020F0302020204030204" typeface="Calibri Light"/>
            </a:rPr>
            <a:t>their</a:t>
          </a:r>
          <a:r>
            <a:rPr lang="en-US"/>
            <a:t> greatest, you must maintain their involvement</a:t>
          </a:r>
          <a:r>
            <a:rPr lang="en-US">
              <a:latin panose="020F0302020204030204" typeface="Calibri Light"/>
            </a:rPr>
            <a:t> (Moseley, 2009).</a:t>
          </a:r>
          <a:endParaRPr lang="en-US"/>
        </a:p>
      </dgm:t>
    </dgm:pt>
    <dgm:pt cxnId="{3AF045AA-980C-4E5F-AA18-72D7041E5015}" modelId="{68CAB339-EB4F-4CB9-A5AE-4C079AA42991}" type="parTrans">
      <dgm:prSet/>
      <dgm:spPr/>
      <dgm:t>
        <a:bodyPr numCol="1"/>
        <a:lstStyle/>
        <a:p>
          <a:endParaRPr lang="en-US"/>
        </a:p>
      </dgm:t>
    </dgm:pt>
    <dgm:pt cxnId="{3AF045AA-980C-4E5F-AA18-72D7041E5015}" modelId="{ACDAA3EF-2413-4991-AD84-F4C8D5B6819E}" type="sibTrans">
      <dgm:prSet/>
      <dgm:spPr/>
      <dgm:t>
        <a:bodyPr numCol="1"/>
        <a:lstStyle/>
        <a:p>
          <a:endParaRPr lang="en-US"/>
        </a:p>
      </dgm:t>
    </dgm:pt>
    <dgm:pt modelId="{9A126A2C-FF77-4967-809D-A0F4D2046810}">
      <dgm:prSet phldr="0"/>
      <dgm:spPr/>
      <dgm:t>
        <a:bodyPr numCol="1"/>
        <a:lstStyle/>
        <a:p>
          <a:pPr rtl="0"/>
          <a:endParaRPr lang="en-US">
            <a:latin panose="020F0302020204030204" typeface="Calibri Light"/>
          </a:endParaRPr>
        </a:p>
      </dgm:t>
    </dgm:pt>
    <dgm:pt cxnId="{9A54DE24-CB60-4D9B-B704-EB80549DD372}" modelId="{BB68F3EE-456B-417C-B511-BB2F0A2D4254}" type="parTrans">
      <dgm:prSet/>
      <dgm:spPr/>
    </dgm:pt>
    <dgm:pt cxnId="{9A54DE24-CB60-4D9B-B704-EB80549DD372}" modelId="{01F53955-FC66-4D22-A006-B4211C55DD76}" type="sibTrans">
      <dgm:prSet/>
      <dgm:spPr/>
      <dgm:t>
        <a:bodyPr numCol="1"/>
        <a:lstStyle/>
        <a:p>
          <a:endParaRPr lang="en-US"/>
        </a:p>
      </dgm:t>
    </dgm:pt>
    <dgm:pt modelId="{F54F6782-3205-41CA-B136-8F00CC63032A}" type="pres">
      <dgm:prSet presAssocID="{9EA8A834-2566-4335-A4C5-3E652479807B}" presName="vert0" presStyleCnt="0">
        <dgm:presLayoutVars>
          <dgm:dir/>
          <dgm:animOne val="branch"/>
          <dgm:animLvl val="lvl"/>
        </dgm:presLayoutVars>
      </dgm:prSet>
      <dgm:spPr/>
    </dgm:pt>
    <dgm:pt modelId="{D9D4C652-C5A3-4BE1-AA55-1DE9D1C034A3}" type="pres">
      <dgm:prSet presAssocID="{101A944B-E81F-4868-8A9C-AA4904E717C0}" presName="thickLine" presStyleCnt="6" presStyleIdx="0" presStyleLbl="alignNode1"/>
      <dgm:spPr/>
    </dgm:pt>
    <dgm:pt modelId="{59B69634-839F-4A96-A00C-887145FF0B79}" type="pres">
      <dgm:prSet presAssocID="{101A944B-E81F-4868-8A9C-AA4904E717C0}" presName="horz1" presStyleCnt="0"/>
      <dgm:spPr/>
    </dgm:pt>
    <dgm:pt modelId="{44E11BFD-102C-465F-B226-ADF7C5743DB5}" type="pres">
      <dgm:prSet presAssocID="{101A944B-E81F-4868-8A9C-AA4904E717C0}" presName="tx1" presStyleCnt="6" presStyleIdx="0" presStyleLbl="revTx"/>
      <dgm:spPr/>
    </dgm:pt>
    <dgm:pt modelId="{9F54BC6A-1ADF-4AAA-8CA5-355E0E1FCA6C}" type="pres">
      <dgm:prSet presAssocID="{101A944B-E81F-4868-8A9C-AA4904E717C0}" presName="vert1" presStyleCnt="0"/>
      <dgm:spPr/>
    </dgm:pt>
    <dgm:pt modelId="{768B6B0C-DABE-488B-84D7-79FB75BFB793}" type="pres">
      <dgm:prSet presAssocID="{E739BD5F-C8E6-4198-B9F2-8C3A5F633D98}" presName="thickLine" presStyleCnt="6" presStyleIdx="1" presStyleLbl="alignNode1"/>
      <dgm:spPr/>
    </dgm:pt>
    <dgm:pt modelId="{7B4DCD38-3E30-4051-B257-403C1595431A}" type="pres">
      <dgm:prSet presAssocID="{E739BD5F-C8E6-4198-B9F2-8C3A5F633D98}" presName="horz1" presStyleCnt="0"/>
      <dgm:spPr/>
    </dgm:pt>
    <dgm:pt modelId="{CB665EDC-591A-4D61-8C82-FCC03DAC20D2}" type="pres">
      <dgm:prSet presAssocID="{E739BD5F-C8E6-4198-B9F2-8C3A5F633D98}" presName="tx1" presStyleCnt="6" presStyleIdx="1" presStyleLbl="revTx"/>
      <dgm:spPr/>
    </dgm:pt>
    <dgm:pt modelId="{27F357EE-3080-4944-A52C-40C1BA376064}" type="pres">
      <dgm:prSet presAssocID="{E739BD5F-C8E6-4198-B9F2-8C3A5F633D98}" presName="vert1" presStyleCnt="0"/>
      <dgm:spPr/>
    </dgm:pt>
    <dgm:pt modelId="{56C60E18-5158-42C1-879E-0656AB348D0B}" type="pres">
      <dgm:prSet presAssocID="{A3018B5F-CA16-4626-9B43-BB80EE457908}" presName="thickLine" presStyleCnt="6" presStyleIdx="2" presStyleLbl="alignNode1"/>
      <dgm:spPr/>
    </dgm:pt>
    <dgm:pt modelId="{8078276B-F7C9-4FF5-AEA8-308B30A373AC}" type="pres">
      <dgm:prSet presAssocID="{A3018B5F-CA16-4626-9B43-BB80EE457908}" presName="horz1" presStyleCnt="0"/>
      <dgm:spPr/>
    </dgm:pt>
    <dgm:pt modelId="{B718C2C2-63F6-4E5C-9930-FF8B6123F2CA}" type="pres">
      <dgm:prSet presAssocID="{A3018B5F-CA16-4626-9B43-BB80EE457908}" presName="tx1" presStyleCnt="6" presStyleIdx="2" presStyleLbl="revTx"/>
      <dgm:spPr/>
    </dgm:pt>
    <dgm:pt modelId="{DBAADCB6-D6CE-4EB7-89C9-AF2F1C901493}" type="pres">
      <dgm:prSet presAssocID="{A3018B5F-CA16-4626-9B43-BB80EE457908}" presName="vert1" presStyleCnt="0"/>
      <dgm:spPr/>
    </dgm:pt>
    <dgm:pt modelId="{2E25AB50-D515-4DEB-963A-51539F2714E6}" type="pres">
      <dgm:prSet presAssocID="{D8230218-1AF5-46E3-B367-BD91F67EA496}" presName="thickLine" presStyleCnt="6" presStyleIdx="3" presStyleLbl="alignNode1"/>
      <dgm:spPr/>
    </dgm:pt>
    <dgm:pt modelId="{4B5E09CF-97D5-4AD3-82BF-2129748CAD2E}" type="pres">
      <dgm:prSet presAssocID="{D8230218-1AF5-46E3-B367-BD91F67EA496}" presName="horz1" presStyleCnt="0"/>
      <dgm:spPr/>
    </dgm:pt>
    <dgm:pt modelId="{63DA6234-A02C-4E6F-A3F9-D391F04B6DCF}" type="pres">
      <dgm:prSet presAssocID="{D8230218-1AF5-46E3-B367-BD91F67EA496}" presName="tx1" presStyleCnt="6" presStyleIdx="3" presStyleLbl="revTx"/>
      <dgm:spPr/>
    </dgm:pt>
    <dgm:pt modelId="{2894ADE5-182B-4DC5-B377-10C19CC3234F}" type="pres">
      <dgm:prSet presAssocID="{D8230218-1AF5-46E3-B367-BD91F67EA496}" presName="vert1" presStyleCnt="0"/>
      <dgm:spPr/>
    </dgm:pt>
    <dgm:pt modelId="{AF9C7E28-1B41-48BB-BA4C-CE3739563210}" type="pres">
      <dgm:prSet presAssocID="{98E4425A-E535-445D-9BF5-13D1D2F4A9C0}" presName="thickLine" presStyleCnt="6" presStyleIdx="4" presStyleLbl="alignNode1"/>
      <dgm:spPr/>
    </dgm:pt>
    <dgm:pt modelId="{22CCD2FC-CDD2-4A01-BDF3-3B16CB6DA4E3}" type="pres">
      <dgm:prSet presAssocID="{98E4425A-E535-445D-9BF5-13D1D2F4A9C0}" presName="horz1" presStyleCnt="0"/>
      <dgm:spPr/>
    </dgm:pt>
    <dgm:pt modelId="{EDEAD2AA-92C5-4A85-B0D4-DA18DF0DDDD1}" type="pres">
      <dgm:prSet presAssocID="{98E4425A-E535-445D-9BF5-13D1D2F4A9C0}" presName="tx1" presStyleCnt="6" presStyleIdx="4" presStyleLbl="revTx"/>
      <dgm:spPr/>
    </dgm:pt>
    <dgm:pt modelId="{0EF0C0BA-7DAA-42A6-830B-B6D238B10CBD}" type="pres">
      <dgm:prSet presAssocID="{98E4425A-E535-445D-9BF5-13D1D2F4A9C0}" presName="vert1" presStyleCnt="0"/>
      <dgm:spPr/>
    </dgm:pt>
    <dgm:pt modelId="{89EB4D3B-DFE4-4C86-93A0-7A73ACCBD2BA}" type="pres">
      <dgm:prSet presAssocID="{9A126A2C-FF77-4967-809D-A0F4D2046810}" presName="thickLine" presStyleCnt="6" presStyleIdx="5" presStyleLbl="alignNode1"/>
      <dgm:spPr/>
    </dgm:pt>
    <dgm:pt modelId="{36DDA50F-1334-4383-9379-412DF6C9EA11}" type="pres">
      <dgm:prSet presAssocID="{9A126A2C-FF77-4967-809D-A0F4D2046810}" presName="horz1" presStyleCnt="0"/>
      <dgm:spPr/>
    </dgm:pt>
    <dgm:pt modelId="{A9DB18C1-68FB-458D-AA72-14F96E71598A}" type="pres">
      <dgm:prSet presAssocID="{9A126A2C-FF77-4967-809D-A0F4D2046810}" presName="tx1" presStyleCnt="6" presStyleIdx="5" presStyleLbl="revTx"/>
      <dgm:spPr/>
    </dgm:pt>
    <dgm:pt modelId="{A858EEFD-1C6E-4FC6-BE2B-20CC4A34EAA4}" type="pres">
      <dgm:prSet presAssocID="{9A126A2C-FF77-4967-809D-A0F4D2046810}" presName="vert1" presStyleCnt="0"/>
      <dgm:spPr/>
    </dgm:pt>
  </dgm:ptLst>
  <dgm:cxnLst>
    <dgm:cxn destId="{F54F6782-3205-41CA-B136-8F00CC63032A}" destOrd="0" modelId="{7608E604-7439-4CD9-AC45-856DA1960D6E}" presId="urn:microsoft.com/office/officeart/2008/layout/LinedList" srcId="{9EA8A834-2566-4335-A4C5-3E652479807B}" srcOrd="0" type="presOf"/>
    <dgm:cxn destId="{101A944B-E81F-4868-8A9C-AA4904E717C0}" destOrd="0" modelId="{B381961A-CEAF-4D33-A6BA-2FD7104C0F24}" parTransId="{9571C8D7-25E9-40E6-B84A-E17898399660}" sibTransId="{66CDC2BB-4A3F-4AAB-ACBA-8DD5057FDF97}" srcId="{9EA8A834-2566-4335-A4C5-3E652479807B}" srcOrd="0"/>
    <dgm:cxn destId="{9A126A2C-FF77-4967-809D-A0F4D2046810}" destOrd="0" modelId="{9A54DE24-CB60-4D9B-B704-EB80549DD372}" parTransId="{BB68F3EE-456B-417C-B511-BB2F0A2D4254}" sibTransId="{01F53955-FC66-4D22-A006-B4211C55DD76}" srcId="{9EA8A834-2566-4335-A4C5-3E652479807B}" srcOrd="5"/>
    <dgm:cxn destId="{D8230218-1AF5-46E3-B367-BD91F67EA496}" destOrd="0" modelId="{D95A6C79-D7B9-45D1-9577-51D94C383FC9}" parTransId="{48D5E6CF-FE72-4CDC-A0C5-DA9EDCC1091D}" sibTransId="{F4D2E421-1F98-4A4A-84FD-A2F53E737855}" srcId="{9EA8A834-2566-4335-A4C5-3E652479807B}" srcOrd="3"/>
    <dgm:cxn destId="{CB665EDC-591A-4D61-8C82-FCC03DAC20D2}" destOrd="0" modelId="{6FA05C7D-E39C-4A08-B329-A35BBC64AB9A}" presId="urn:microsoft.com/office/officeart/2008/layout/LinedList" srcId="{E739BD5F-C8E6-4198-B9F2-8C3A5F633D98}" srcOrd="0" type="presOf"/>
    <dgm:cxn destId="{B718C2C2-63F6-4E5C-9930-FF8B6123F2CA}" destOrd="0" modelId="{CBBE7B98-1224-42AD-B326-9278614FF2B6}" presId="urn:microsoft.com/office/officeart/2008/layout/LinedList" srcId="{A3018B5F-CA16-4626-9B43-BB80EE457908}" srcOrd="0" type="presOf"/>
    <dgm:cxn destId="{E739BD5F-C8E6-4198-B9F2-8C3A5F633D98}" destOrd="0" modelId="{583E519A-1827-49CF-A2AB-58B01BC0F7E9}" parTransId="{86B6782B-B7AD-4ECA-AD41-89C943A5B69C}" sibTransId="{A29FCDAA-A54F-4F8B-97FC-998E420E5500}" srcId="{9EA8A834-2566-4335-A4C5-3E652479807B}" srcOrd="1"/>
    <dgm:cxn destId="{98E4425A-E535-445D-9BF5-13D1D2F4A9C0}" destOrd="0" modelId="{3AF045AA-980C-4E5F-AA18-72D7041E5015}" parTransId="{68CAB339-EB4F-4CB9-A5AE-4C079AA42991}" sibTransId="{ACDAA3EF-2413-4991-AD84-F4C8D5B6819E}" srcId="{9EA8A834-2566-4335-A4C5-3E652479807B}" srcOrd="4"/>
    <dgm:cxn destId="{44E11BFD-102C-465F-B226-ADF7C5743DB5}" destOrd="0" modelId="{78BCB4B2-78A2-42C7-92CE-5D3A7D5B4FD8}" presId="urn:microsoft.com/office/officeart/2008/layout/LinedList" srcId="{101A944B-E81F-4868-8A9C-AA4904E717C0}" srcOrd="0" type="presOf"/>
    <dgm:cxn destId="{EDEAD2AA-92C5-4A85-B0D4-DA18DF0DDDD1}" destOrd="0" modelId="{0EFB49CB-7BAE-49F7-8B93-007E3E99B2FB}" presId="urn:microsoft.com/office/officeart/2008/layout/LinedList" srcId="{98E4425A-E535-445D-9BF5-13D1D2F4A9C0}" srcOrd="0" type="presOf"/>
    <dgm:cxn destId="{A9DB18C1-68FB-458D-AA72-14F96E71598A}" destOrd="0" modelId="{A40473D7-473B-4758-B4D5-A19C1C7C878B}" presId="urn:microsoft.com/office/officeart/2008/layout/LinedList" srcId="{9A126A2C-FF77-4967-809D-A0F4D2046810}" srcOrd="0" type="presOf"/>
    <dgm:cxn destId="{63DA6234-A02C-4E6F-A3F9-D391F04B6DCF}" destOrd="0" modelId="{E98D29D8-044F-4E32-93BC-1A8D05CB0757}" presId="urn:microsoft.com/office/officeart/2008/layout/LinedList" srcId="{D8230218-1AF5-46E3-B367-BD91F67EA496}" srcOrd="0" type="presOf"/>
    <dgm:cxn destId="{A3018B5F-CA16-4626-9B43-BB80EE457908}" destOrd="0" modelId="{433B29D9-5F63-4C0A-9D07-D0D139BDDC35}" parTransId="{B2EC7503-3444-4CF0-B178-161B37695235}" sibTransId="{95B4B6D9-58A0-4780-953C-3AA18B32E7AC}" srcId="{9EA8A834-2566-4335-A4C5-3E652479807B}" srcOrd="2"/>
    <dgm:cxn destId="{D9D4C652-C5A3-4BE1-AA55-1DE9D1C034A3}" destOrd="0" modelId="{8376EBB9-1D86-4590-8BE2-4FF974A712F6}" presId="urn:microsoft.com/office/officeart/2008/layout/LinedList" srcId="{F54F6782-3205-41CA-B136-8F00CC63032A}" srcOrd="0" type="presParOf"/>
    <dgm:cxn destId="{59B69634-839F-4A96-A00C-887145FF0B79}" destOrd="0" modelId="{BF286384-46E3-493D-9430-8C58A3563C34}" presId="urn:microsoft.com/office/officeart/2008/layout/LinedList" srcId="{F54F6782-3205-41CA-B136-8F00CC63032A}" srcOrd="1" type="presParOf"/>
    <dgm:cxn destId="{44E11BFD-102C-465F-B226-ADF7C5743DB5}" destOrd="0" modelId="{6E06BD1A-9008-4355-A15C-9374A38A257B}" presId="urn:microsoft.com/office/officeart/2008/layout/LinedList" srcId="{59B69634-839F-4A96-A00C-887145FF0B79}" srcOrd="0" type="presParOf"/>
    <dgm:cxn destId="{9F54BC6A-1ADF-4AAA-8CA5-355E0E1FCA6C}" destOrd="0" modelId="{3F63E1E1-4150-46F9-A981-CDF39093A513}" presId="urn:microsoft.com/office/officeart/2008/layout/LinedList" srcId="{59B69634-839F-4A96-A00C-887145FF0B79}" srcOrd="1" type="presParOf"/>
    <dgm:cxn destId="{768B6B0C-DABE-488B-84D7-79FB75BFB793}" destOrd="0" modelId="{56CEEA3B-628A-428C-93ED-71F2049DB630}" presId="urn:microsoft.com/office/officeart/2008/layout/LinedList" srcId="{F54F6782-3205-41CA-B136-8F00CC63032A}" srcOrd="2" type="presParOf"/>
    <dgm:cxn destId="{7B4DCD38-3E30-4051-B257-403C1595431A}" destOrd="0" modelId="{9068F0A4-9911-4A8A-9A16-2367742ADD08}" presId="urn:microsoft.com/office/officeart/2008/layout/LinedList" srcId="{F54F6782-3205-41CA-B136-8F00CC63032A}" srcOrd="3" type="presParOf"/>
    <dgm:cxn destId="{CB665EDC-591A-4D61-8C82-FCC03DAC20D2}" destOrd="0" modelId="{DCC35795-1658-417B-8F14-227F248ED2E4}" presId="urn:microsoft.com/office/officeart/2008/layout/LinedList" srcId="{7B4DCD38-3E30-4051-B257-403C1595431A}" srcOrd="0" type="presParOf"/>
    <dgm:cxn destId="{27F357EE-3080-4944-A52C-40C1BA376064}" destOrd="0" modelId="{084B27C7-798F-4F6A-B466-4EC75B2DE8ED}" presId="urn:microsoft.com/office/officeart/2008/layout/LinedList" srcId="{7B4DCD38-3E30-4051-B257-403C1595431A}" srcOrd="1" type="presParOf"/>
    <dgm:cxn destId="{56C60E18-5158-42C1-879E-0656AB348D0B}" destOrd="0" modelId="{CD0A0DB8-0BC6-40C7-85A0-BD304CE20C57}" presId="urn:microsoft.com/office/officeart/2008/layout/LinedList" srcId="{F54F6782-3205-41CA-B136-8F00CC63032A}" srcOrd="4" type="presParOf"/>
    <dgm:cxn destId="{8078276B-F7C9-4FF5-AEA8-308B30A373AC}" destOrd="0" modelId="{AC0826ED-A752-443B-B9BB-7B6A0F69C719}" presId="urn:microsoft.com/office/officeart/2008/layout/LinedList" srcId="{F54F6782-3205-41CA-B136-8F00CC63032A}" srcOrd="5" type="presParOf"/>
    <dgm:cxn destId="{B718C2C2-63F6-4E5C-9930-FF8B6123F2CA}" destOrd="0" modelId="{6F1825F4-775C-49F2-ACCD-6A0764687459}" presId="urn:microsoft.com/office/officeart/2008/layout/LinedList" srcId="{8078276B-F7C9-4FF5-AEA8-308B30A373AC}" srcOrd="0" type="presParOf"/>
    <dgm:cxn destId="{DBAADCB6-D6CE-4EB7-89C9-AF2F1C901493}" destOrd="0" modelId="{40658316-DDA0-4D7B-A5D5-78FF285F1767}" presId="urn:microsoft.com/office/officeart/2008/layout/LinedList" srcId="{8078276B-F7C9-4FF5-AEA8-308B30A373AC}" srcOrd="1" type="presParOf"/>
    <dgm:cxn destId="{2E25AB50-D515-4DEB-963A-51539F2714E6}" destOrd="0" modelId="{EB71F1AA-B7B1-44EA-AB28-CC1195D2AEE3}" presId="urn:microsoft.com/office/officeart/2008/layout/LinedList" srcId="{F54F6782-3205-41CA-B136-8F00CC63032A}" srcOrd="6" type="presParOf"/>
    <dgm:cxn destId="{4B5E09CF-97D5-4AD3-82BF-2129748CAD2E}" destOrd="0" modelId="{F70C858F-9291-4FC4-BAEB-CE6B07B220F5}" presId="urn:microsoft.com/office/officeart/2008/layout/LinedList" srcId="{F54F6782-3205-41CA-B136-8F00CC63032A}" srcOrd="7" type="presParOf"/>
    <dgm:cxn destId="{63DA6234-A02C-4E6F-A3F9-D391F04B6DCF}" destOrd="0" modelId="{57A4EF38-34DA-4245-86F8-16068173841D}" presId="urn:microsoft.com/office/officeart/2008/layout/LinedList" srcId="{4B5E09CF-97D5-4AD3-82BF-2129748CAD2E}" srcOrd="0" type="presParOf"/>
    <dgm:cxn destId="{2894ADE5-182B-4DC5-B377-10C19CC3234F}" destOrd="0" modelId="{F2E583BA-C3DE-4C13-B703-4F17B39A702E}" presId="urn:microsoft.com/office/officeart/2008/layout/LinedList" srcId="{4B5E09CF-97D5-4AD3-82BF-2129748CAD2E}" srcOrd="1" type="presParOf"/>
    <dgm:cxn destId="{AF9C7E28-1B41-48BB-BA4C-CE3739563210}" destOrd="0" modelId="{224E9321-2D07-4D0C-A10D-723A25E4FFC5}" presId="urn:microsoft.com/office/officeart/2008/layout/LinedList" srcId="{F54F6782-3205-41CA-B136-8F00CC63032A}" srcOrd="8" type="presParOf"/>
    <dgm:cxn destId="{22CCD2FC-CDD2-4A01-BDF3-3B16CB6DA4E3}" destOrd="0" modelId="{79B92C5A-5A0B-405F-B3BB-651BC13F5F86}" presId="urn:microsoft.com/office/officeart/2008/layout/LinedList" srcId="{F54F6782-3205-41CA-B136-8F00CC63032A}" srcOrd="9" type="presParOf"/>
    <dgm:cxn destId="{EDEAD2AA-92C5-4A85-B0D4-DA18DF0DDDD1}" destOrd="0" modelId="{772C61BD-905E-4371-8956-7E994BE10724}" presId="urn:microsoft.com/office/officeart/2008/layout/LinedList" srcId="{22CCD2FC-CDD2-4A01-BDF3-3B16CB6DA4E3}" srcOrd="0" type="presParOf"/>
    <dgm:cxn destId="{0EF0C0BA-7DAA-42A6-830B-B6D238B10CBD}" destOrd="0" modelId="{E4D6B5BF-6B19-40A3-9BB1-2B23F5E8CDC8}" presId="urn:microsoft.com/office/officeart/2008/layout/LinedList" srcId="{22CCD2FC-CDD2-4A01-BDF3-3B16CB6DA4E3}" srcOrd="1" type="presParOf"/>
    <dgm:cxn destId="{89EB4D3B-DFE4-4C86-93A0-7A73ACCBD2BA}" destOrd="0" modelId="{4B306838-E9D2-403C-9954-A45A19404214}" presId="urn:microsoft.com/office/officeart/2008/layout/LinedList" srcId="{F54F6782-3205-41CA-B136-8F00CC63032A}" srcOrd="10" type="presParOf"/>
    <dgm:cxn destId="{36DDA50F-1334-4383-9379-412DF6C9EA11}" destOrd="0" modelId="{19014D1E-823E-42BA-8386-32F787B071C8}" presId="urn:microsoft.com/office/officeart/2008/layout/LinedList" srcId="{F54F6782-3205-41CA-B136-8F00CC63032A}" srcOrd="11" type="presParOf"/>
    <dgm:cxn destId="{A9DB18C1-68FB-458D-AA72-14F96E71598A}" destOrd="0" modelId="{52630917-424D-4DA8-837E-33E1A060BB0F}" presId="urn:microsoft.com/office/officeart/2008/layout/LinedList" srcId="{36DDA50F-1334-4383-9379-412DF6C9EA11}" srcOrd="0" type="presParOf"/>
    <dgm:cxn destId="{A858EEFD-1C6E-4FC6-BE2B-20CC4A34EAA4}" destOrd="0" modelId="{5444EB18-D239-4F95-919B-CFA5BC6C2391}" presId="urn:microsoft.com/office/officeart/2008/layout/LinedList" srcId="{36DDA50F-1334-4383-9379-412DF6C9EA11}" srcOrd="1"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6A0D8249-4C45-4C31-8431-127592183A0F}">
      <dsp:nvSpPr>
        <dsp:cNvPr id="0" name=""/>
        <dsp:cNvSpPr/>
      </dsp:nvSpPr>
      <dsp:spPr>
        <a:xfrm>
          <a:off x="0" y="3746"/>
          <a:ext cx="5597193" cy="363361"/>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4DE907F8-B5D3-43D6-AB1D-2D2C00E8695A}">
      <dsp:nvSpPr>
        <dsp:cNvPr id="0" name=""/>
        <dsp:cNvSpPr/>
      </dsp:nvSpPr>
      <dsp:spPr>
        <a:xfrm>
          <a:off x="109916" y="85503"/>
          <a:ext cx="200044" cy="1998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flat" cmpd="sng" w="12700">
          <a:noFill/>
          <a:prstDash val="solid"/>
          <a:miter lim="800000"/>
        </a:ln>
        <a:effectLst/>
      </dsp:spPr>
      <dsp:style>
        <a:lnRef idx="2">
          <a:scrgbClr b="0" g="0" r="0"/>
        </a:lnRef>
        <a:fillRef idx="1">
          <a:scrgbClr b="0" g="0" r="0"/>
        </a:fillRef>
        <a:effectRef idx="0">
          <a:scrgbClr b="0" g="0" r="0"/>
        </a:effectRef>
        <a:fontRef idx="minor">
          <a:schemeClr val="lt1"/>
        </a:fontRef>
      </dsp:style>
    </dsp:sp>
    <dsp:sp modelId="{7E97772C-5341-40F2-8FE2-29BA6C319A0C}">
      <dsp:nvSpPr>
        <dsp:cNvPr id="0" name=""/>
        <dsp:cNvSpPr/>
      </dsp:nvSpPr>
      <dsp:spPr>
        <a:xfrm>
          <a:off x="419878" y="3746"/>
          <a:ext cx="5027066" cy="635882"/>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7298" lIns="67298" numCol="1" rIns="67298" spcCol="1270" spcFirstLastPara="0" tIns="67298" vert="horz" wrap="square">
          <a:noAutofit/>
        </a:bodyPr>
        <a:lstStyle/>
        <a:p>
          <a:pPr algn="l" defTabSz="622300" indent="0" lvl="0" marL="0">
            <a:lnSpc>
              <a:spcPct val="100000"/>
            </a:lnSpc>
            <a:spcBef>
              <a:spcPct val="0"/>
            </a:spcBef>
            <a:spcAft>
              <a:spcPct val="35000"/>
            </a:spcAft>
            <a:buNone/>
          </a:pPr>
          <a:r>
            <a:rPr kern="1200" lang="en-US" sz="1400"/>
            <a:t>Worker engagement is important to organizations of all types, including those in the hospitality and tourism sector. </a:t>
          </a:r>
        </a:p>
      </dsp:txBody>
      <dsp:txXfrm>
        <a:off x="419878" y="3746"/>
        <a:ext cx="5027066" cy="635882"/>
      </dsp:txXfrm>
    </dsp:sp>
    <dsp:sp modelId="{F118213D-F58B-41CB-A178-A59715C8A8F7}">
      <dsp:nvSpPr>
        <dsp:cNvPr id="0" name=""/>
        <dsp:cNvSpPr/>
      </dsp:nvSpPr>
      <dsp:spPr>
        <a:xfrm>
          <a:off x="0" y="798600"/>
          <a:ext cx="5597193" cy="363361"/>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48A2887A-13FA-49AE-A96F-430DCA88046C}">
      <dsp:nvSpPr>
        <dsp:cNvPr id="0" name=""/>
        <dsp:cNvSpPr/>
      </dsp:nvSpPr>
      <dsp:spPr>
        <a:xfrm>
          <a:off x="109916" y="880356"/>
          <a:ext cx="200044" cy="1998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flat" cmpd="sng" w="12700">
          <a:noFill/>
          <a:prstDash val="solid"/>
          <a:miter lim="800000"/>
        </a:ln>
        <a:effectLst/>
      </dsp:spPr>
      <dsp:style>
        <a:lnRef idx="2">
          <a:scrgbClr b="0" g="0" r="0"/>
        </a:lnRef>
        <a:fillRef idx="1">
          <a:scrgbClr b="0" g="0" r="0"/>
        </a:fillRef>
        <a:effectRef idx="0">
          <a:scrgbClr b="0" g="0" r="0"/>
        </a:effectRef>
        <a:fontRef idx="minor">
          <a:schemeClr val="lt1"/>
        </a:fontRef>
      </dsp:style>
    </dsp:sp>
    <dsp:sp modelId="{D0F67EA0-5B3D-4A34-A48F-243F3038B40A}">
      <dsp:nvSpPr>
        <dsp:cNvPr id="0" name=""/>
        <dsp:cNvSpPr/>
      </dsp:nvSpPr>
      <dsp:spPr>
        <a:xfrm>
          <a:off x="419878" y="798600"/>
          <a:ext cx="5027066" cy="635882"/>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7298" lIns="67298" numCol="1" rIns="67298" spcCol="1270" spcFirstLastPara="0" tIns="67298" vert="horz" wrap="square">
          <a:noAutofit/>
        </a:bodyPr>
        <a:lstStyle/>
        <a:p>
          <a:pPr algn="l" defTabSz="622300" indent="0" lvl="0" marL="0">
            <a:lnSpc>
              <a:spcPct val="100000"/>
            </a:lnSpc>
            <a:spcBef>
              <a:spcPct val="0"/>
            </a:spcBef>
            <a:spcAft>
              <a:spcPct val="35000"/>
            </a:spcAft>
            <a:buNone/>
          </a:pPr>
          <a:r>
            <a:rPr kern="1200" lang="en-US" sz="1400"/>
            <a:t>Specialists with in hospitality sector serve as the sole figureheads due to their committed to providing excellent service. </a:t>
          </a:r>
        </a:p>
      </dsp:txBody>
      <dsp:txXfrm>
        <a:off x="419878" y="798600"/>
        <a:ext cx="5027066" cy="635882"/>
      </dsp:txXfrm>
    </dsp:sp>
    <dsp:sp modelId="{6C6A73D0-0121-44B3-A7E3-B59B9B1869F7}">
      <dsp:nvSpPr>
        <dsp:cNvPr id="0" name=""/>
        <dsp:cNvSpPr/>
      </dsp:nvSpPr>
      <dsp:spPr>
        <a:xfrm>
          <a:off x="0" y="1593454"/>
          <a:ext cx="5597193" cy="363361"/>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E072F8F7-C837-484B-8F3F-2BF92EAD59C7}">
      <dsp:nvSpPr>
        <dsp:cNvPr id="0" name=""/>
        <dsp:cNvSpPr/>
      </dsp:nvSpPr>
      <dsp:spPr>
        <a:xfrm>
          <a:off x="109916" y="1675210"/>
          <a:ext cx="200044" cy="1998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flat" cmpd="sng" w="12700">
          <a:noFill/>
          <a:prstDash val="solid"/>
          <a:miter lim="800000"/>
        </a:ln>
        <a:effectLst/>
      </dsp:spPr>
      <dsp:style>
        <a:lnRef idx="2">
          <a:scrgbClr b="0" g="0" r="0"/>
        </a:lnRef>
        <a:fillRef idx="1">
          <a:scrgbClr b="0" g="0" r="0"/>
        </a:fillRef>
        <a:effectRef idx="0">
          <a:scrgbClr b="0" g="0" r="0"/>
        </a:effectRef>
        <a:fontRef idx="minor">
          <a:schemeClr val="lt1"/>
        </a:fontRef>
      </dsp:style>
    </dsp:sp>
    <dsp:sp modelId="{A6A835C2-AD58-466B-8111-D7D97A92026F}">
      <dsp:nvSpPr>
        <dsp:cNvPr id="0" name=""/>
        <dsp:cNvSpPr/>
      </dsp:nvSpPr>
      <dsp:spPr>
        <a:xfrm>
          <a:off x="419878" y="1593454"/>
          <a:ext cx="5027066" cy="635882"/>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7298" lIns="67298" numCol="1" rIns="67298" spcCol="1270" spcFirstLastPara="0" tIns="67298" vert="horz" wrap="square">
          <a:noAutofit/>
        </a:bodyPr>
        <a:lstStyle/>
        <a:p>
          <a:pPr algn="l" defTabSz="622300" indent="0" lvl="0" marL="0">
            <a:lnSpc>
              <a:spcPct val="100000"/>
            </a:lnSpc>
            <a:spcBef>
              <a:spcPct val="0"/>
            </a:spcBef>
            <a:spcAft>
              <a:spcPct val="35000"/>
            </a:spcAft>
            <a:buNone/>
          </a:pPr>
          <a:r>
            <a:rPr kern="1200" lang="en-US" sz="1400"/>
            <a:t>Every error might mean the difference between a happy and angry customer.</a:t>
          </a:r>
        </a:p>
      </dsp:txBody>
      <dsp:txXfrm>
        <a:off x="419878" y="1593454"/>
        <a:ext cx="5027066" cy="635882"/>
      </dsp:txXfrm>
    </dsp:sp>
    <dsp:sp modelId="{65CE4F13-34D1-4F54-B3A0-97D11F90D6A8}">
      <dsp:nvSpPr>
        <dsp:cNvPr id="0" name=""/>
        <dsp:cNvSpPr/>
      </dsp:nvSpPr>
      <dsp:spPr>
        <a:xfrm>
          <a:off x="0" y="2388307"/>
          <a:ext cx="5597193" cy="363361"/>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4B541157-B8EF-47AD-9795-7C0B937F6E93}">
      <dsp:nvSpPr>
        <dsp:cNvPr id="0" name=""/>
        <dsp:cNvSpPr/>
      </dsp:nvSpPr>
      <dsp:spPr>
        <a:xfrm>
          <a:off x="109916" y="2470064"/>
          <a:ext cx="200044" cy="1998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lgn="ctr" cap="flat" cmpd="sng" w="12700">
          <a:noFill/>
          <a:prstDash val="solid"/>
          <a:miter lim="800000"/>
        </a:ln>
        <a:effectLst/>
      </dsp:spPr>
      <dsp:style>
        <a:lnRef idx="2">
          <a:scrgbClr b="0" g="0" r="0"/>
        </a:lnRef>
        <a:fillRef idx="1">
          <a:scrgbClr b="0" g="0" r="0"/>
        </a:fillRef>
        <a:effectRef idx="0">
          <a:scrgbClr b="0" g="0" r="0"/>
        </a:effectRef>
        <a:fontRef idx="minor">
          <a:schemeClr val="lt1"/>
        </a:fontRef>
      </dsp:style>
    </dsp:sp>
    <dsp:sp modelId="{17792DBD-269B-4086-9F31-71F03FD143C3}">
      <dsp:nvSpPr>
        <dsp:cNvPr id="0" name=""/>
        <dsp:cNvSpPr/>
      </dsp:nvSpPr>
      <dsp:spPr>
        <a:xfrm>
          <a:off x="419878" y="2388307"/>
          <a:ext cx="5027066" cy="635882"/>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7298" lIns="67298" numCol="1" rIns="67298" spcCol="1270" spcFirstLastPara="0" tIns="67298" vert="horz" wrap="square">
          <a:noAutofit/>
        </a:bodyPr>
        <a:lstStyle/>
        <a:p>
          <a:pPr algn="l" defTabSz="622300" indent="0" lvl="0" marL="0">
            <a:lnSpc>
              <a:spcPct val="100000"/>
            </a:lnSpc>
            <a:spcBef>
              <a:spcPct val="0"/>
            </a:spcBef>
            <a:spcAft>
              <a:spcPct val="35000"/>
            </a:spcAft>
            <a:buNone/>
          </a:pPr>
          <a:r>
            <a:rPr dirty="0" kern="1200" lang="en-US" sz="1400"/>
            <a:t>Experienced, skilled employees are better able to provide excellent services level of possibility to convenience and maintaining them engaged is the best approach to keep anyone on employees and satisfied with their duties.</a:t>
          </a:r>
        </a:p>
      </dsp:txBody>
      <dsp:txXfrm>
        <a:off x="419878" y="2388307"/>
        <a:ext cx="5027066" cy="635882"/>
      </dsp:txXfrm>
    </dsp:sp>
    <dsp:sp modelId="{EF8739B6-AAF8-4896-8813-F83C746D6611}">
      <dsp:nvSpPr>
        <dsp:cNvPr id="0" name=""/>
        <dsp:cNvSpPr/>
      </dsp:nvSpPr>
      <dsp:spPr>
        <a:xfrm>
          <a:off x="0" y="3183161"/>
          <a:ext cx="5597193" cy="363361"/>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A3ECB42E-8EAE-4C90-81D2-8EB83DA4D62B}">
      <dsp:nvSpPr>
        <dsp:cNvPr id="0" name=""/>
        <dsp:cNvSpPr/>
      </dsp:nvSpPr>
      <dsp:spPr>
        <a:xfrm>
          <a:off x="109916" y="3264917"/>
          <a:ext cx="200044" cy="1998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lgn="ctr" cap="flat" cmpd="sng" w="12700">
          <a:noFill/>
          <a:prstDash val="solid"/>
          <a:miter lim="800000"/>
        </a:ln>
        <a:effectLst/>
      </dsp:spPr>
      <dsp:style>
        <a:lnRef idx="2">
          <a:scrgbClr b="0" g="0" r="0"/>
        </a:lnRef>
        <a:fillRef idx="1">
          <a:scrgbClr b="0" g="0" r="0"/>
        </a:fillRef>
        <a:effectRef idx="0">
          <a:scrgbClr b="0" g="0" r="0"/>
        </a:effectRef>
        <a:fontRef idx="minor">
          <a:schemeClr val="lt1"/>
        </a:fontRef>
      </dsp:style>
    </dsp:sp>
    <dsp:sp modelId="{A509C07E-AD64-44CE-9B8C-6BF43A53CB94}">
      <dsp:nvSpPr>
        <dsp:cNvPr id="0" name=""/>
        <dsp:cNvSpPr/>
      </dsp:nvSpPr>
      <dsp:spPr>
        <a:xfrm>
          <a:off x="419878" y="3183161"/>
          <a:ext cx="5027066" cy="635882"/>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7298" lIns="67298" numCol="1" rIns="67298" spcCol="1270" spcFirstLastPara="0" tIns="67298" vert="horz" wrap="square">
          <a:noAutofit/>
        </a:bodyPr>
        <a:lstStyle/>
        <a:p>
          <a:pPr algn="l" defTabSz="622300" indent="0" lvl="0" marL="0">
            <a:lnSpc>
              <a:spcPct val="100000"/>
            </a:lnSpc>
            <a:spcBef>
              <a:spcPct val="0"/>
            </a:spcBef>
            <a:spcAft>
              <a:spcPct val="35000"/>
            </a:spcAft>
            <a:buNone/>
          </a:pPr>
          <a:r>
            <a:rPr kern="1200" lang="en-US" sz="1400"/>
            <a:t>Customers-facing specialists get the chance to bring their personalities to the workplace, and those who succeed at it make their companies differentiate themselves from their competitors.</a:t>
          </a:r>
        </a:p>
      </dsp:txBody>
      <dsp:txXfrm>
        <a:off x="419878" y="3183161"/>
        <a:ext cx="5027066" cy="635882"/>
      </dsp:txXfrm>
    </dsp:sp>
    <dsp:sp modelId="{5DD32CA3-F74C-4129-A6B3-8979B6BD5A2A}">
      <dsp:nvSpPr>
        <dsp:cNvPr id="0" name=""/>
        <dsp:cNvSpPr/>
      </dsp:nvSpPr>
      <dsp:spPr>
        <a:xfrm>
          <a:off x="0" y="3978015"/>
          <a:ext cx="5597193" cy="363361"/>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21D76337-13F2-406A-9CA2-A785434BD0AA}">
      <dsp:nvSpPr>
        <dsp:cNvPr id="0" name=""/>
        <dsp:cNvSpPr/>
      </dsp:nvSpPr>
      <dsp:spPr>
        <a:xfrm>
          <a:off x="109916" y="4059771"/>
          <a:ext cx="200044" cy="1998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lgn="ctr" cap="flat" cmpd="sng" w="12700">
          <a:noFill/>
          <a:prstDash val="solid"/>
          <a:miter lim="800000"/>
        </a:ln>
        <a:effectLst/>
      </dsp:spPr>
      <dsp:style>
        <a:lnRef idx="2">
          <a:scrgbClr b="0" g="0" r="0"/>
        </a:lnRef>
        <a:fillRef idx="1">
          <a:scrgbClr b="0" g="0" r="0"/>
        </a:fillRef>
        <a:effectRef idx="0">
          <a:scrgbClr b="0" g="0" r="0"/>
        </a:effectRef>
        <a:fontRef idx="minor">
          <a:schemeClr val="lt1"/>
        </a:fontRef>
      </dsp:style>
    </dsp:sp>
    <dsp:sp modelId="{4FB3D268-A88F-4592-BD34-6E1916F4BB87}">
      <dsp:nvSpPr>
        <dsp:cNvPr id="0" name=""/>
        <dsp:cNvSpPr/>
      </dsp:nvSpPr>
      <dsp:spPr>
        <a:xfrm>
          <a:off x="419878" y="3978015"/>
          <a:ext cx="5027066" cy="635882"/>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7298" lIns="67298" numCol="1" rIns="67298" spcCol="1270" spcFirstLastPara="0" tIns="67298" vert="horz" wrap="square">
          <a:noAutofit/>
        </a:bodyPr>
        <a:lstStyle/>
        <a:p>
          <a:pPr algn="l" defTabSz="622300" indent="0" lvl="0" marL="0">
            <a:lnSpc>
              <a:spcPct val="100000"/>
            </a:lnSpc>
            <a:spcBef>
              <a:spcPct val="0"/>
            </a:spcBef>
            <a:spcAft>
              <a:spcPct val="35000"/>
            </a:spcAft>
            <a:buNone/>
          </a:pPr>
          <a:r>
            <a:rPr kern="1200" lang="en-US" sz="1400"/>
            <a:t>Since consumers represent a corporation, retaining them happy is crucial to preserving a positive public image.</a:t>
          </a:r>
        </a:p>
      </dsp:txBody>
      <dsp:txXfrm>
        <a:off x="419878" y="3978015"/>
        <a:ext cx="5027066" cy="6358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61319E97-117E-4B55-9533-45AA19BF7DD3}">
      <dsp:nvSpPr>
        <dsp:cNvPr id="0" name=""/>
        <dsp:cNvSpPr/>
      </dsp:nvSpPr>
      <dsp:spPr>
        <a:xfrm>
          <a:off x="0" y="59724"/>
          <a:ext cx="5887479" cy="1913608"/>
        </a:xfrm>
        <a:prstGeom prst="roundRect">
          <a:avLst/>
        </a:prstGeom>
        <a:solidFill>
          <a:schemeClr val="dk2">
            <a:hueOff val="0"/>
            <a:satOff val="0"/>
            <a:lumOff val="0"/>
            <a:alphaOff val="0"/>
          </a:schemeClr>
        </a:solidFill>
        <a:ln algn="ctr" cap="flat" cmpd="sng" w="19050">
          <a:solidFill>
            <a:schemeClr val="lt2">
              <a:hueOff val="0"/>
              <a:satOff val="0"/>
              <a:lumOff val="0"/>
              <a:alphaOff val="0"/>
            </a:schemeClr>
          </a:solidFill>
          <a:prstDash val="solid"/>
          <a:miter lim="800000"/>
        </a:ln>
        <a:effectLst/>
      </dsp:spPr>
      <dsp:style>
        <a:lnRef idx="3">
          <a:scrgbClr b="0" g="0" r="0"/>
        </a:lnRef>
        <a:fillRef idx="1">
          <a:scrgbClr b="0" g="0" r="0"/>
        </a:fillRef>
        <a:effectRef idx="1">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The extent to which individuals devote one‘s perceptual, sentimental, and psychosocial resources to achieving successful business effectiveness is known as voluntary interaction. </a:t>
          </a:r>
        </a:p>
      </dsp:txBody>
      <dsp:txXfrm>
        <a:off x="93415" y="153139"/>
        <a:ext cx="5700649" cy="1726778"/>
      </dsp:txXfrm>
    </dsp:sp>
    <dsp:sp modelId="{C8F3B4B7-BF7B-4416-8B8C-A5460100511F}">
      <dsp:nvSpPr>
        <dsp:cNvPr id="0" name=""/>
        <dsp:cNvSpPr/>
      </dsp:nvSpPr>
      <dsp:spPr>
        <a:xfrm>
          <a:off x="0" y="2036692"/>
          <a:ext cx="5887479" cy="1913608"/>
        </a:xfrm>
        <a:prstGeom prst="roundRect">
          <a:avLst/>
        </a:prstGeom>
        <a:solidFill>
          <a:schemeClr val="dk2">
            <a:hueOff val="0"/>
            <a:satOff val="0"/>
            <a:lumOff val="0"/>
            <a:alphaOff val="0"/>
          </a:schemeClr>
        </a:solidFill>
        <a:ln algn="ctr" cap="flat" cmpd="sng" w="19050">
          <a:solidFill>
            <a:schemeClr val="lt2">
              <a:hueOff val="0"/>
              <a:satOff val="0"/>
              <a:lumOff val="0"/>
              <a:alphaOff val="0"/>
            </a:schemeClr>
          </a:solidFill>
          <a:prstDash val="solid"/>
          <a:miter lim="800000"/>
        </a:ln>
        <a:effectLst/>
      </dsp:spPr>
      <dsp:style>
        <a:lnRef idx="3">
          <a:scrgbClr b="0" g="0" r="0"/>
        </a:lnRef>
        <a:fillRef idx="1">
          <a:scrgbClr b="0" g="0" r="0"/>
        </a:fillRef>
        <a:effectRef idx="1">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What then does an inclusive workplace glance like? Typically, individuals are enthused and engrossed in one‘s employment. discover a deeper sense of mission in their work (Handa and Gulati, 2014).</a:t>
          </a:r>
        </a:p>
      </dsp:txBody>
      <dsp:txXfrm>
        <a:off x="93415" y="2130107"/>
        <a:ext cx="5700649" cy="17267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D9D4C652-C5A3-4BE1-AA55-1DE9D1C034A3}">
      <dsp:nvSpPr>
        <dsp:cNvPr id="0" name=""/>
        <dsp:cNvSpPr/>
      </dsp:nvSpPr>
      <dsp:spPr>
        <a:xfrm>
          <a:off x="0" y="1958"/>
          <a:ext cx="5887479" cy="0"/>
        </a:xfrm>
        <a:prstGeom prst="line">
          <a:avLst/>
        </a:prstGeom>
        <a:solidFill>
          <a:schemeClr val="accent6">
            <a:hueOff val="0"/>
            <a:satOff val="0"/>
            <a:lumOff val="0"/>
            <a:alphaOff val="0"/>
          </a:schemeClr>
        </a:solidFill>
        <a:ln algn="ctr" cap="flat" cmpd="sng" w="12700">
          <a:solidFill>
            <a:schemeClr val="accent6">
              <a:hueOff val="0"/>
              <a:satOff val="0"/>
              <a:lumOff val="0"/>
              <a:alphaOff val="0"/>
            </a:schemeClr>
          </a:solidFill>
          <a:prstDash val="solid"/>
          <a:miter lim="800000"/>
        </a:ln>
        <a:effectLst/>
      </dsp:spPr>
      <dsp:style>
        <a:lnRef idx="2">
          <a:scrgbClr b="0" g="0" r="0"/>
        </a:lnRef>
        <a:fillRef idx="1">
          <a:scrgbClr b="0" g="0" r="0"/>
        </a:fillRef>
        <a:effectRef idx="1">
          <a:scrgbClr b="0" g="0" r="0"/>
        </a:effectRef>
        <a:fontRef idx="minor">
          <a:schemeClr val="lt1"/>
        </a:fontRef>
      </dsp:style>
    </dsp:sp>
    <dsp:sp modelId="{44E11BFD-102C-465F-B226-ADF7C5743DB5}">
      <dsp:nvSpPr>
        <dsp:cNvPr id="0" name=""/>
        <dsp:cNvSpPr/>
      </dsp:nvSpPr>
      <dsp:spPr>
        <a:xfrm>
          <a:off x="0" y="1958"/>
          <a:ext cx="5887479" cy="66768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38100" lIns="38100" numCol="1" rIns="38100" spcCol="1270" spcFirstLastPara="0" tIns="38100" vert="horz" wrap="square">
          <a:noAutofit/>
        </a:bodyPr>
        <a:lstStyle/>
        <a:p>
          <a:pPr algn="l" defTabSz="444500" indent="0" lvl="0" marL="0" rtl="0">
            <a:lnSpc>
              <a:spcPct val="90000"/>
            </a:lnSpc>
            <a:spcBef>
              <a:spcPct val="0"/>
            </a:spcBef>
            <a:spcAft>
              <a:spcPct val="35000"/>
            </a:spcAft>
            <a:buNone/>
          </a:pPr>
          <a:r>
            <a:rPr kern="1200" lang="en-US" sz="1000"/>
            <a:t>The smartest candidates to connect with your clients are frequently those who are enthusiastic about what they do. this is done since your clients would then realize your contagious enthusiasm.</a:t>
          </a:r>
        </a:p>
      </dsp:txBody>
      <dsp:txXfrm>
        <a:off x="0" y="1958"/>
        <a:ext cx="5887479" cy="667684"/>
      </dsp:txXfrm>
    </dsp:sp>
    <dsp:sp modelId="{768B6B0C-DABE-488B-84D7-79FB75BFB793}">
      <dsp:nvSpPr>
        <dsp:cNvPr id="0" name=""/>
        <dsp:cNvSpPr/>
      </dsp:nvSpPr>
      <dsp:spPr>
        <a:xfrm>
          <a:off x="0" y="669642"/>
          <a:ext cx="5887479" cy="0"/>
        </a:xfrm>
        <a:prstGeom prst="line">
          <a:avLst/>
        </a:prstGeom>
        <a:solidFill>
          <a:schemeClr val="accent6">
            <a:hueOff val="0"/>
            <a:satOff val="0"/>
            <a:lumOff val="0"/>
            <a:alphaOff val="0"/>
          </a:schemeClr>
        </a:solidFill>
        <a:ln algn="ctr" cap="flat" cmpd="sng" w="12700">
          <a:solidFill>
            <a:schemeClr val="accent6">
              <a:hueOff val="0"/>
              <a:satOff val="0"/>
              <a:lumOff val="0"/>
              <a:alphaOff val="0"/>
            </a:schemeClr>
          </a:solidFill>
          <a:prstDash val="solid"/>
          <a:miter lim="800000"/>
        </a:ln>
        <a:effectLst/>
      </dsp:spPr>
      <dsp:style>
        <a:lnRef idx="2">
          <a:scrgbClr b="0" g="0" r="0"/>
        </a:lnRef>
        <a:fillRef idx="1">
          <a:scrgbClr b="0" g="0" r="0"/>
        </a:fillRef>
        <a:effectRef idx="1">
          <a:scrgbClr b="0" g="0" r="0"/>
        </a:effectRef>
        <a:fontRef idx="minor">
          <a:schemeClr val="lt1"/>
        </a:fontRef>
      </dsp:style>
    </dsp:sp>
    <dsp:sp modelId="{CB665EDC-591A-4D61-8C82-FCC03DAC20D2}">
      <dsp:nvSpPr>
        <dsp:cNvPr id="0" name=""/>
        <dsp:cNvSpPr/>
      </dsp:nvSpPr>
      <dsp:spPr>
        <a:xfrm>
          <a:off x="0" y="669642"/>
          <a:ext cx="5887479" cy="66768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38100" lIns="38100" numCol="1" rIns="38100" spcCol="1270" spcFirstLastPara="0" tIns="38100" vert="horz" wrap="square">
          <a:noAutofit/>
        </a:bodyPr>
        <a:lstStyle/>
        <a:p>
          <a:pPr algn="l" defTabSz="444500" indent="0" lvl="0" marL="0" rtl="0">
            <a:lnSpc>
              <a:spcPct val="90000"/>
            </a:lnSpc>
            <a:spcBef>
              <a:spcPct val="0"/>
            </a:spcBef>
            <a:spcAft>
              <a:spcPct val="35000"/>
            </a:spcAft>
            <a:buNone/>
          </a:pPr>
          <a:r>
            <a:rPr kern="1200" lang="en-US" sz="1000"/>
            <a:t>Employees who are passionate and committed in their work become less likely to abandon one‘s positions. Ones employees might not always be engrossed, and you potentially lose them. To make them work at ones institution at one‘s greatest, users must make them feel special.</a:t>
          </a:r>
        </a:p>
      </dsp:txBody>
      <dsp:txXfrm>
        <a:off x="0" y="669642"/>
        <a:ext cx="5887479" cy="667684"/>
      </dsp:txXfrm>
    </dsp:sp>
    <dsp:sp modelId="{56C60E18-5158-42C1-879E-0656AB348D0B}">
      <dsp:nvSpPr>
        <dsp:cNvPr id="0" name=""/>
        <dsp:cNvSpPr/>
      </dsp:nvSpPr>
      <dsp:spPr>
        <a:xfrm>
          <a:off x="0" y="1337327"/>
          <a:ext cx="5887479" cy="0"/>
        </a:xfrm>
        <a:prstGeom prst="line">
          <a:avLst/>
        </a:prstGeom>
        <a:solidFill>
          <a:schemeClr val="accent6">
            <a:hueOff val="0"/>
            <a:satOff val="0"/>
            <a:lumOff val="0"/>
            <a:alphaOff val="0"/>
          </a:schemeClr>
        </a:solidFill>
        <a:ln algn="ctr" cap="flat" cmpd="sng" w="12700">
          <a:solidFill>
            <a:schemeClr val="accent6">
              <a:hueOff val="0"/>
              <a:satOff val="0"/>
              <a:lumOff val="0"/>
              <a:alphaOff val="0"/>
            </a:schemeClr>
          </a:solidFill>
          <a:prstDash val="solid"/>
          <a:miter lim="800000"/>
        </a:ln>
        <a:effectLst/>
      </dsp:spPr>
      <dsp:style>
        <a:lnRef idx="2">
          <a:scrgbClr b="0" g="0" r="0"/>
        </a:lnRef>
        <a:fillRef idx="1">
          <a:scrgbClr b="0" g="0" r="0"/>
        </a:fillRef>
        <a:effectRef idx="1">
          <a:scrgbClr b="0" g="0" r="0"/>
        </a:effectRef>
        <a:fontRef idx="minor">
          <a:schemeClr val="lt1"/>
        </a:fontRef>
      </dsp:style>
    </dsp:sp>
    <dsp:sp modelId="{B718C2C2-63F6-4E5C-9930-FF8B6123F2CA}">
      <dsp:nvSpPr>
        <dsp:cNvPr id="0" name=""/>
        <dsp:cNvSpPr/>
      </dsp:nvSpPr>
      <dsp:spPr>
        <a:xfrm>
          <a:off x="0" y="1337327"/>
          <a:ext cx="5887479" cy="66768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38100" lIns="38100" numCol="1" rIns="38100" spcCol="1270" spcFirstLastPara="0" tIns="38100" vert="horz" wrap="square">
          <a:noAutofit/>
        </a:bodyPr>
        <a:lstStyle/>
        <a:p>
          <a:pPr algn="l" defTabSz="444500" indent="0" lvl="0" marL="0" rtl="0">
            <a:lnSpc>
              <a:spcPct val="90000"/>
            </a:lnSpc>
            <a:spcBef>
              <a:spcPct val="0"/>
            </a:spcBef>
            <a:spcAft>
              <a:spcPct val="35000"/>
            </a:spcAft>
            <a:buNone/>
          </a:pPr>
          <a:r>
            <a:rPr kern="1200" lang="en-US" sz="1000"/>
            <a:t>In other statements, motivated individuals are trained even though people believe their people ’s work, and they're not constructive or great to maintain with. They experience value. But then when one‘s accomplishments were also acknowledged, your employees will believe they have been successful in making a significant contribution at employment</a:t>
          </a:r>
          <a:r>
            <a:rPr kern="1200" lang="en-US" sz="1000">
              <a:latin panose="020F0302020204030204" typeface="Calibri Light"/>
            </a:rPr>
            <a:t> (Moseley, 2009).</a:t>
          </a:r>
          <a:endParaRPr kern="1200" lang="en-US" sz="1000"/>
        </a:p>
      </dsp:txBody>
      <dsp:txXfrm>
        <a:off x="0" y="1337327"/>
        <a:ext cx="5887479" cy="667684"/>
      </dsp:txXfrm>
    </dsp:sp>
    <dsp:sp modelId="{2E25AB50-D515-4DEB-963A-51539F2714E6}">
      <dsp:nvSpPr>
        <dsp:cNvPr id="0" name=""/>
        <dsp:cNvSpPr/>
      </dsp:nvSpPr>
      <dsp:spPr>
        <a:xfrm>
          <a:off x="0" y="2005012"/>
          <a:ext cx="5887479" cy="0"/>
        </a:xfrm>
        <a:prstGeom prst="line">
          <a:avLst/>
        </a:prstGeom>
        <a:solidFill>
          <a:schemeClr val="accent6">
            <a:hueOff val="0"/>
            <a:satOff val="0"/>
            <a:lumOff val="0"/>
            <a:alphaOff val="0"/>
          </a:schemeClr>
        </a:solidFill>
        <a:ln algn="ctr" cap="flat" cmpd="sng" w="12700">
          <a:solidFill>
            <a:schemeClr val="accent6">
              <a:hueOff val="0"/>
              <a:satOff val="0"/>
              <a:lumOff val="0"/>
              <a:alphaOff val="0"/>
            </a:schemeClr>
          </a:solidFill>
          <a:prstDash val="solid"/>
          <a:miter lim="800000"/>
        </a:ln>
        <a:effectLst/>
      </dsp:spPr>
      <dsp:style>
        <a:lnRef idx="2">
          <a:scrgbClr b="0" g="0" r="0"/>
        </a:lnRef>
        <a:fillRef idx="1">
          <a:scrgbClr b="0" g="0" r="0"/>
        </a:fillRef>
        <a:effectRef idx="1">
          <a:scrgbClr b="0" g="0" r="0"/>
        </a:effectRef>
        <a:fontRef idx="minor">
          <a:schemeClr val="lt1"/>
        </a:fontRef>
      </dsp:style>
    </dsp:sp>
    <dsp:sp modelId="{63DA6234-A02C-4E6F-A3F9-D391F04B6DCF}">
      <dsp:nvSpPr>
        <dsp:cNvPr id="0" name=""/>
        <dsp:cNvSpPr/>
      </dsp:nvSpPr>
      <dsp:spPr>
        <a:xfrm>
          <a:off x="0" y="2005012"/>
          <a:ext cx="5887479" cy="66768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38100" lIns="38100" numCol="1" rIns="38100" spcCol="1270" spcFirstLastPara="0" tIns="38100" vert="horz" wrap="square">
          <a:noAutofit/>
        </a:bodyPr>
        <a:lstStyle/>
        <a:p>
          <a:pPr algn="l" defTabSz="444500" indent="0" lvl="0" marL="0" rtl="0">
            <a:lnSpc>
              <a:spcPct val="90000"/>
            </a:lnSpc>
            <a:spcBef>
              <a:spcPct val="0"/>
            </a:spcBef>
            <a:spcAft>
              <a:spcPct val="35000"/>
            </a:spcAft>
            <a:buNone/>
          </a:pPr>
          <a:r>
            <a:rPr kern="1200" lang="en-US" sz="1000"/>
            <a:t>At finest, interaction is a harbinger of accomplishment. Normally, workers are able to feel important, appreciative to be employed by you and pleased to show up for work per day if they are prospering and satisfied with their donations.</a:t>
          </a:r>
        </a:p>
      </dsp:txBody>
      <dsp:txXfrm>
        <a:off x="0" y="2005012"/>
        <a:ext cx="5887479" cy="667684"/>
      </dsp:txXfrm>
    </dsp:sp>
    <dsp:sp modelId="{AF9C7E28-1B41-48BB-BA4C-CE3739563210}">
      <dsp:nvSpPr>
        <dsp:cNvPr id="0" name=""/>
        <dsp:cNvSpPr/>
      </dsp:nvSpPr>
      <dsp:spPr>
        <a:xfrm>
          <a:off x="0" y="2672697"/>
          <a:ext cx="5887479" cy="0"/>
        </a:xfrm>
        <a:prstGeom prst="line">
          <a:avLst/>
        </a:prstGeom>
        <a:solidFill>
          <a:schemeClr val="accent6">
            <a:hueOff val="0"/>
            <a:satOff val="0"/>
            <a:lumOff val="0"/>
            <a:alphaOff val="0"/>
          </a:schemeClr>
        </a:solidFill>
        <a:ln algn="ctr" cap="flat" cmpd="sng" w="12700">
          <a:solidFill>
            <a:schemeClr val="accent6">
              <a:hueOff val="0"/>
              <a:satOff val="0"/>
              <a:lumOff val="0"/>
              <a:alphaOff val="0"/>
            </a:schemeClr>
          </a:solidFill>
          <a:prstDash val="solid"/>
          <a:miter lim="800000"/>
        </a:ln>
        <a:effectLst/>
      </dsp:spPr>
      <dsp:style>
        <a:lnRef idx="2">
          <a:scrgbClr b="0" g="0" r="0"/>
        </a:lnRef>
        <a:fillRef idx="1">
          <a:scrgbClr b="0" g="0" r="0"/>
        </a:fillRef>
        <a:effectRef idx="1">
          <a:scrgbClr b="0" g="0" r="0"/>
        </a:effectRef>
        <a:fontRef idx="minor">
          <a:schemeClr val="lt1"/>
        </a:fontRef>
      </dsp:style>
    </dsp:sp>
    <dsp:sp modelId="{EDEAD2AA-92C5-4A85-B0D4-DA18DF0DDDD1}">
      <dsp:nvSpPr>
        <dsp:cNvPr id="0" name=""/>
        <dsp:cNvSpPr/>
      </dsp:nvSpPr>
      <dsp:spPr>
        <a:xfrm>
          <a:off x="0" y="2672697"/>
          <a:ext cx="5887479" cy="66768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38100" lIns="38100" numCol="1" rIns="38100" spcCol="1270" spcFirstLastPara="0" tIns="38100" vert="horz" wrap="square">
          <a:noAutofit/>
        </a:bodyPr>
        <a:lstStyle/>
        <a:p>
          <a:pPr algn="l" defTabSz="444500" indent="0" lvl="0" marL="0" rtl="0">
            <a:lnSpc>
              <a:spcPct val="90000"/>
            </a:lnSpc>
            <a:spcBef>
              <a:spcPct val="0"/>
            </a:spcBef>
            <a:spcAft>
              <a:spcPct val="35000"/>
            </a:spcAft>
            <a:buNone/>
          </a:pPr>
          <a:r>
            <a:rPr kern="1200" lang="en-US" sz="1000"/>
            <a:t>Employees who are enthusiastic and started investing in their work would be less inclined to quit one‘s positions. </a:t>
          </a:r>
          <a:r>
            <a:rPr kern="1200" lang="en-US" sz="1000">
              <a:latin panose="020F0302020204030204" typeface="Calibri Light"/>
            </a:rPr>
            <a:t>One's</a:t>
          </a:r>
          <a:r>
            <a:rPr kern="1200" lang="en-US" sz="1000"/>
            <a:t> potential candidates might not always be involved, and users have the potential to lose humans. To ensure that they remain at your institution at about </a:t>
          </a:r>
          <a:r>
            <a:rPr kern="1200" lang="en-US" sz="1000">
              <a:latin panose="020F0302020204030204" typeface="Calibri Light"/>
            </a:rPr>
            <a:t>their</a:t>
          </a:r>
          <a:r>
            <a:rPr kern="1200" lang="en-US" sz="1000"/>
            <a:t> greatest, you must maintain their involvement</a:t>
          </a:r>
          <a:r>
            <a:rPr kern="1200" lang="en-US" sz="1000">
              <a:latin panose="020F0302020204030204" typeface="Calibri Light"/>
            </a:rPr>
            <a:t> (Moseley, 2009).</a:t>
          </a:r>
          <a:endParaRPr kern="1200" lang="en-US" sz="1000"/>
        </a:p>
      </dsp:txBody>
      <dsp:txXfrm>
        <a:off x="0" y="2672697"/>
        <a:ext cx="5887479" cy="667684"/>
      </dsp:txXfrm>
    </dsp:sp>
    <dsp:sp modelId="{89EB4D3B-DFE4-4C86-93A0-7A73ACCBD2BA}">
      <dsp:nvSpPr>
        <dsp:cNvPr id="0" name=""/>
        <dsp:cNvSpPr/>
      </dsp:nvSpPr>
      <dsp:spPr>
        <a:xfrm>
          <a:off x="0" y="3340382"/>
          <a:ext cx="5887479" cy="0"/>
        </a:xfrm>
        <a:prstGeom prst="line">
          <a:avLst/>
        </a:prstGeom>
        <a:solidFill>
          <a:schemeClr val="accent6">
            <a:hueOff val="0"/>
            <a:satOff val="0"/>
            <a:lumOff val="0"/>
            <a:alphaOff val="0"/>
          </a:schemeClr>
        </a:solidFill>
        <a:ln algn="ctr" cap="flat" cmpd="sng" w="12700">
          <a:solidFill>
            <a:schemeClr val="accent6">
              <a:hueOff val="0"/>
              <a:satOff val="0"/>
              <a:lumOff val="0"/>
              <a:alphaOff val="0"/>
            </a:schemeClr>
          </a:solidFill>
          <a:prstDash val="solid"/>
          <a:miter lim="800000"/>
        </a:ln>
        <a:effectLst/>
      </dsp:spPr>
      <dsp:style>
        <a:lnRef idx="2">
          <a:scrgbClr b="0" g="0" r="0"/>
        </a:lnRef>
        <a:fillRef idx="1">
          <a:scrgbClr b="0" g="0" r="0"/>
        </a:fillRef>
        <a:effectRef idx="1">
          <a:scrgbClr b="0" g="0" r="0"/>
        </a:effectRef>
        <a:fontRef idx="minor">
          <a:schemeClr val="lt1"/>
        </a:fontRef>
      </dsp:style>
    </dsp:sp>
    <dsp:sp modelId="{A9DB18C1-68FB-458D-AA72-14F96E71598A}">
      <dsp:nvSpPr>
        <dsp:cNvPr id="0" name=""/>
        <dsp:cNvSpPr/>
      </dsp:nvSpPr>
      <dsp:spPr>
        <a:xfrm>
          <a:off x="0" y="3340382"/>
          <a:ext cx="5887479" cy="66768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38100" lIns="38100" numCol="1" rIns="38100" spcCol="1270" spcFirstLastPara="0" tIns="38100" vert="horz" wrap="square">
          <a:noAutofit/>
        </a:bodyPr>
        <a:lstStyle/>
        <a:p>
          <a:pPr algn="l" defTabSz="444500" indent="0" lvl="0" marL="0" rtl="0">
            <a:lnSpc>
              <a:spcPct val="90000"/>
            </a:lnSpc>
            <a:spcBef>
              <a:spcPct val="0"/>
            </a:spcBef>
            <a:spcAft>
              <a:spcPct val="35000"/>
            </a:spcAft>
            <a:buNone/>
          </a:pPr>
          <a:endParaRPr kern="1200" lang="en-US" sz="1000">
            <a:latin panose="020F0302020204030204" typeface="Calibri Light"/>
          </a:endParaRPr>
        </a:p>
      </dsp:txBody>
      <dsp:txXfrm>
        <a:off x="0" y="3340382"/>
        <a:ext cx="5887479" cy="6676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arg="dir" axis="self" func="var" name="Name1" op="equ" val="norm">
        <dgm:alg type="lin">
          <dgm:param type="linDir" val="fromT"/>
          <dgm:param type="nodeHorzAlign" val="l"/>
        </dgm:alg>
      </dgm:if>
      <dgm:else name="Name2">
        <dgm:alg type="lin">
          <dgm:param type="linDir" val="fromT"/>
          <dgm:param type="nodeHorzAlign" val="r"/>
        </dgm:alg>
      </dgm:else>
    </dgm:choose>
    <dgm:presOf/>
    <dgm:choose name="Name3">
      <dgm:if axis="ch" func="cnt" name="Name4" op="lte" ptType="node" val="3">
        <dgm:constrLst>
          <dgm:constr fact="0.3" for="ch" forName="compNode" refType="h" type="h"/>
          <dgm:constr for="ch" forName="compNode" refType="w" type="w"/>
          <dgm:constr fact="0.25" for="ch" forName="sibTrans" refFor="ch" refForName="compNode" refType="h" type="h"/>
          <dgm:constr for="des" forName="parTx" type="primFontSz" val="25"/>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5" op="lte" ptType="node" val="4">
        <dgm:constrLst>
          <dgm:constr fact="0.3" for="ch" forName="compNode" refType="h" type="h"/>
          <dgm:constr for="ch" forName="compNode" refType="w" type="w"/>
          <dgm:constr fact="0.25" for="ch" forName="sibTrans" refFor="ch" refForName="compNode" refType="h" type="h"/>
          <dgm:constr for="des" forName="parTx" type="primFontSz" val="22"/>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6" op="lte" ptType="node" val="6">
        <dgm:constrLst>
          <dgm:constr fact="0.3" for="ch" forName="compNode" refType="h" type="h"/>
          <dgm:constr for="ch" forName="compNode" refType="w" type="w"/>
          <dgm:constr fact="0.25" for="ch" forName="sibTrans" refFor="ch" refForName="compNode" refType="h" type="h"/>
          <dgm:constr for="des" forName="parTx" type="primFontSz" val="19"/>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else name="Name7">
        <dgm:constrLst>
          <dgm:constr fact="0.3" for="ch" forName="compNode" refType="h" type="h"/>
          <dgm:constr for="ch" forName="compNode" refType="w" type="w"/>
          <dgm:constr fact="0.25" for="ch" forName="sibTrans" refFor="ch" refForName="compNode" refType="h" type="h"/>
          <dgm:constr for="des" forName="parTx" type="primFontSz" val="16"/>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else>
    </dgm:choose>
    <dgm:ruleLst>
      <dgm:rule fact="NaN" for="ch" forName="compNode" max="NaN" type="h" val="0"/>
    </dgm:ruleLst>
    <dgm:forEach axis="ch" name="Name8"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r:blip="" type="roundRect">
            <dgm:adjLst>
              <dgm:adj idx="1" val="0.1"/>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r:blip="" type="rect">
            <dgm:adjLst/>
          </dgm:shape>
          <dgm:varLst>
            <dgm:chMax val="0"/>
            <dgm:chPref val="0"/>
          </dgm:varLst>
          <dgm:presOf axis="self" ptType="node"/>
          <dgm:constrLst>
            <dgm:constr fact="0.3" refType="h" type="lMarg"/>
            <dgm:constr fact="0.3" refType="h" type="rMarg"/>
            <dgm:constr fact="0.3" refType="h" type="tMarg"/>
            <dgm:constr fact="0.3" refType="h" type="bMarg"/>
          </dgm:constrLst>
          <dgm:ruleLst>
            <dgm:rule fact="NaN" max="NaN" type="primFontSz" val="14"/>
            <dgm:rule fact="NaN" max="NaN" type="h" val="INF"/>
          </dgm:ruleLst>
        </dgm:layoutNode>
        <dgm:presOf axis="self"/>
        <dgm:choose name="Name9">
          <dgm:if axis="ch" func="cnt" name="Name10" op="gte" ptType="node" val="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act="0.45" for="ch" forName="parTx" refType="w" type="w"/>
              <dgm:constr for="ch" forName="parTx" refType="h" type="h"/>
              <dgm:constr for="ch" forName="parTx" refFor="ch" refForName="spaceRect" refType="r" type="l"/>
              <dgm:constr for="ch" forName="parTx" type="t"/>
              <dgm:constr for="ch" forName="desTx" refType="h" type="h"/>
              <dgm:constr for="ch" forName="desTx" refFor="ch" refForName="parTx" refType="r" type="l"/>
              <dgm:constr for="ch" forName="desTx" type="t"/>
            </dgm:constrLst>
          </dgm:if>
          <dgm:else name="Name1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or="ch" forName="parTx" refType="h" type="h"/>
              <dgm:constr for="ch" forName="parTx" refFor="ch" refForName="spaceRect" refType="r" type="l"/>
              <dgm:constr for="ch" forName="parTx" type="t"/>
            </dgm:constrLst>
          </dgm:else>
        </dgm:choose>
        <dgm:ruleLst>
          <dgm:rule fact="NaN" max="NaN" type="h" val="INF"/>
        </dgm:ruleLst>
        <dgm:choose name="Name12">
          <dgm:if axis="ch" func="cnt" name="Name13" op="gte" ptType="nod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r:blip="" type="rect">
                <dgm:adjLst/>
              </dgm:shape>
              <dgm:varLst/>
              <dgm:presOf axis="des" ptType="node"/>
              <dgm:constrLst>
                <dgm:constr type="primFontSz" val="18"/>
                <dgm:constr refType="primFontSz" type="secFontSz"/>
                <dgm:constr fact="0.3" refType="h" type="lMarg"/>
                <dgm:constr fact="0.3" refType="h" type="rMarg"/>
                <dgm:constr fact="0.3" refType="h" type="tMarg"/>
                <dgm:constr fact="0.3" refType="h" type="bMarg"/>
              </dgm:constrLst>
              <dgm:ruleLst>
                <dgm:rule fact="NaN" max="NaN" type="primFontSz" val="11"/>
              </dgm:ruleLst>
            </dgm:layoutNode>
          </dgm:if>
          <dgm:else name="Name14"/>
        </dgm:choose>
      </dgm:layoutNode>
      <dgm:forEach axis="followSib" cnt="1" name="Name15" ptType="sibTrans">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pri="8000" type="hierarchy"/>
    <dgm:cat pri="2500" type="list"/>
  </dgm:catLst>
  <dgm:sampData>
    <dgm:dataModel>
      <dgm:ptLst>
        <dgm:pt modelId="0" type="doc"/>
        <dgm:pt modelId="1">
          <dgm:prSet phldr="1"/>
        </dgm:pt>
        <dgm:pt modelId="11">
          <dgm:prSet phldr="1"/>
        </dgm:pt>
        <dgm:pt modelId="12">
          <dgm:prSet phldr="1"/>
        </dgm:pt>
        <dgm:pt modelId="13">
          <dgm:prSet phldr="1"/>
        </dgm:pt>
      </dgm:ptLst>
      <dgm:cxnLst>
        <dgm:cxn destId="1" destOrd="0" modelId="2" srcId="0" srcOrd="0"/>
        <dgm:cxn destId="11" destOrd="0" modelId="3" srcId="1" srcOrd="0"/>
        <dgm:cxn destId="12" destOrd="0" modelId="4" srcId="1" srcOrd="1"/>
        <dgm:cxn destId="13" destOrd="0" modelId="5" srcId="1" srcOrd="2"/>
      </dgm:cxnLst>
      <dgm:bg/>
      <dgm:whole/>
    </dgm:dataModel>
  </dgm:sampData>
  <dgm:style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styleData>
  <dgm:clr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clrData>
  <dgm:layoutNode name="vert0">
    <dgm:shape xmlns:r="http://schemas.openxmlformats.org/officeDocument/2006/relationships" r:blip="">
      <dgm:adjLst/>
    </dgm:shape>
    <dgm:varLst>
      <dgm:dir/>
      <dgm:animOne val="branch"/>
      <dgm:animLvl val="lvl"/>
    </dgm:varLst>
    <dgm:choose name="Name0">
      <dgm:if arg="dir" func="var" name="Name1" op="equ" val="norm">
        <dgm:alg type="lin">
          <dgm:param type="linDir" val="fromT"/>
          <dgm:param type="nodeHorzAlign" val="l"/>
        </dgm:alg>
      </dgm:if>
      <dgm:else name="Name2">
        <dgm:alg type="lin">
          <dgm:param type="linDir" val="fromT"/>
          <dgm:param type="nodeHorzAlign" val="r"/>
        </dgm:alg>
      </dgm:else>
    </dgm:choose>
    <dgm:presOf/>
    <dgm:constrLst>
      <dgm:constr for="ch" forName="horz1" refType="w" type="w"/>
      <dgm:constr for="ch" forName="horz1" refType="h" type="h"/>
      <dgm:constr for="des" forName="vert1" refType="h" type="h"/>
      <dgm:constr for="des" forName="tx1" refType="h" type="h"/>
      <dgm:constr for="des" forName="horz2" refType="h" type="h"/>
      <dgm:constr for="des" forName="vert2" refType="h" type="h"/>
      <dgm:constr for="des" forName="horz3" refType="h" type="h"/>
      <dgm:constr for="des" forName="vert3" refType="h" type="h"/>
      <dgm:constr for="des" forName="horz4" refType="h" type="h"/>
      <dgm:constr for="des" ptType="node" refType="h" type="h"/>
      <dgm:constr for="des" forName="tx1" op="equ" type="primFontSz" val="65"/>
      <dgm:constr for="des" forName="tx2" op="equ" type="primFontSz" val="65"/>
      <dgm:constr for="des" forName="tx3" op="equ" type="primFontSz" val="65"/>
      <dgm:constr for="des" forName="tx4" op="equ" type="primFontSz" val="65"/>
      <dgm:constr for="des" forName="thickLine" refType="w" type="w"/>
      <dgm:constr for="des" forName="thickLine" type="h"/>
      <dgm:constr for="des" forName="thinLine1" type="h"/>
      <dgm:constr for="des" forName="thinLine2b" type="h"/>
      <dgm:constr for="des" forName="thinLine3" type="h"/>
      <dgm:constr fact="0.05" for="des" forName="vertSpace2a" refType="h" type="h"/>
      <dgm:constr for="des" forName="vertSpace2b" refFor="des" refForName="vertSpace2a" refType="h" type="h"/>
    </dgm:constrLst>
    <dgm:forEach axis="ch" name="Name3" ptType="node">
      <dgm:layoutNode name="thickLine" styleLbl="alignNode1">
        <dgm:alg type="sp"/>
        <dgm:shape xmlns:r="http://schemas.openxmlformats.org/officeDocument/2006/relationships" r:blip="" type="line">
          <dgm:adjLst/>
        </dgm:shape>
        <dgm:presOf/>
      </dgm:layoutNode>
      <dgm:layoutNode name="horz1">
        <dgm:shape xmlns:r="http://schemas.openxmlformats.org/officeDocument/2006/relationships" r:blip="">
          <dgm:adjLst/>
        </dgm:shape>
        <dgm:layoutNode name="tx1"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1">
          <dgm:shape xmlns:r="http://schemas.openxmlformats.org/officeDocument/2006/relationships" r:blip="">
            <dgm:adjLst/>
          </dgm:shape>
          <dgm:choose name="Name13">
            <dgm:if arg="dir" func="var" name="Name14" op="equ" val="norm">
              <dgm:alg type="lin">
                <dgm:param type="linDir" val="fromT"/>
                <dgm:param type="nodeHorzAlign" val="l"/>
              </dgm:alg>
            </dgm:if>
            <dgm:else name="Name15">
              <dgm:alg type="lin">
                <dgm:param type="linDir" val="fromT"/>
                <dgm:param type="nodeHorzAlign" val="r"/>
              </dgm:alg>
            </dgm:else>
          </dgm:choose>
          <dgm:presOf/>
          <dgm:forEach axis="ch" name="Name16" ptType="node">
            <dgm:choose name="Name17">
              <dgm:if axis="self" func="pos" name="Name18" op="equ" ptType="node"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2">
                <dgm:shape xmlns:r="http://schemas.openxmlformats.org/officeDocument/2006/relationships" r:blip="">
                  <dgm:adjLst/>
                </dgm:shape>
                <dgm:choose name="Name23">
                  <dgm:if arg="dir" func="var" name="Name24" op="equ" val="norm">
                    <dgm:alg type="lin">
                      <dgm:param type="linDir" val="fromT"/>
                      <dgm:param type="nodeHorzAlign" val="l"/>
                    </dgm:alg>
                  </dgm:if>
                  <dgm:else name="Name25">
                    <dgm:alg type="lin">
                      <dgm:param type="linDir" val="fromT"/>
                      <dgm:param type="nodeHorzAlign" val="r"/>
                    </dgm:alg>
                  </dgm:else>
                </dgm:choose>
                <dgm:presOf/>
                <dgm:forEach axis="ch" name="Name26" ptType="node">
                  <dgm:layoutNode name="horz3">
                    <dgm:shape xmlns:r="http://schemas.openxmlformats.org/officeDocument/2006/relationships" r:blip="">
                      <dgm:adjLst/>
                    </dgm:shap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3">
                      <dgm:shape xmlns:r="http://schemas.openxmlformats.org/officeDocument/2006/relationships" r:blip="">
                        <dgm:adjLst/>
                      </dgm:shape>
                      <dgm:choose name="Name30">
                        <dgm:if arg="dir" func="var" name="Name31" op="equ" val="norm">
                          <dgm:alg type="lin">
                            <dgm:param type="linDir" val="fromT"/>
                            <dgm:param type="nodeHorzAlign" val="l"/>
                          </dgm:alg>
                        </dgm:if>
                        <dgm:else name="Name32">
                          <dgm:alg type="lin">
                            <dgm:param type="linDir" val="fromT"/>
                            <dgm:param type="nodeHorzAlign" val="r"/>
                          </dgm:alg>
                        </dgm:else>
                      </dgm:choose>
                      <dgm:presOf/>
                      <dgm:forEach axis="ch" name="Name33" ptType="node">
                        <dgm:layoutNode name="horz4">
                          <dgm:shape xmlns:r="http://schemas.openxmlformats.org/officeDocument/2006/relationships" r:blip="">
                            <dgm:adjLst/>
                          </dgm:shap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r:blip="" type="rect">
                              <dgm:adjLst/>
                            </dgm:shape>
                            <dgm:varLst>
                              <dgm:bulletEnabled val="1"/>
                            </dgm:varLst>
                            <dgm:presOf axis="desOrSelf" ptType="node"/>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choose name="Name34">
                            <dgm:if arg="dir" func="var" name="Name35" op="equ" val="norm">
                              <dgm:alg type="lin">
                                <dgm:param type="linDir" val="fromL"/>
                                <dgm:param type="nodeVertAlign" val="t"/>
                              </dgm:alg>
                            </dgm:if>
                            <dgm:else name="Name36">
                              <dgm:alg type="lin">
                                <dgm:param type="linDir" val="fromR"/>
                                <dgm:param type="nodeVertAlign" val="t"/>
                              </dgm:alg>
                            </dgm:else>
                          </dgm:choose>
                          <dgm:presOf/>
                        </dgm:layoutNode>
                      </dgm:forEach>
                    </dgm:layoutNode>
                    <dgm:choose name="Name27">
                      <dgm:if arg="dir" func="var" name="Name28" op="equ" val="norm">
                        <dgm:alg type="lin">
                          <dgm:param type="linDir" val="fromL"/>
                          <dgm:param type="nodeVertAlign" val="t"/>
                        </dgm:alg>
                      </dgm:if>
                      <dgm:else name="Name29">
                        <dgm:alg type="lin">
                          <dgm:param type="linDir" val="fromR"/>
                          <dgm:param type="nodeVertAlign" val="t"/>
                        </dgm:alg>
                      </dgm:else>
                    </dgm:choose>
                    <dgm:presOf/>
                  </dgm:layoutNode>
                  <dgm:forEach axis="followSib" cnt="1" name="Name37" ptType="sibTrans">
                    <dgm:layoutNode name="thinLine3" styleLbl="callout">
                      <dgm:alg type="sp"/>
                      <dgm:shape xmlns:r="http://schemas.openxmlformats.org/officeDocument/2006/relationships" r:blip="" type="line">
                        <dgm:adjLst/>
                      </dgm:shape>
                      <dgm:presOf/>
                    </dgm:layoutNode>
                  </dgm:forEach>
                </dgm:forEach>
              </dgm:layoutNode>
              <dgm:choose name="Name20">
                <dgm:if arg="dir" func="var" name="Name21" op="equ" val="norm">
                  <dgm:alg type="lin">
                    <dgm:param type="linDir" val="fromL"/>
                    <dgm:param type="nodeVertAlign" val="t"/>
                  </dgm:alg>
                </dgm:if>
                <dgm:else name="Name22">
                  <dgm:alg type="lin">
                    <dgm:param type="linDir" val="fromR"/>
                    <dgm:param type="nodeVertAlign" val="t"/>
                  </dgm:alg>
                </dgm:else>
              </dgm:choose>
              <dgm:presOf/>
            </dgm:layoutNode>
            <dgm:layoutNode name="thinLine2b" styleLbl="callout">
              <dgm:alg type="sp"/>
              <dgm:shape xmlns:r="http://schemas.openxmlformats.org/officeDocument/2006/relationships" r:blip="" type="line">
                <dgm:adjLst/>
              </dgm:shape>
              <dgm:presOf/>
            </dgm:layoutNode>
            <dgm:layoutNode name="vertSpace2b">
              <dgm:alg type="sp"/>
              <dgm:shape xmlns:r="http://schemas.openxmlformats.org/officeDocument/2006/relationships" r:blip="">
                <dgm:adjLst/>
              </dgm:shape>
              <dgm:presOf/>
            </dgm:layoutNode>
          </dgm:forEach>
        </dgm:layoutNode>
        <dgm:choose name="Name4">
          <dgm:if arg="dir" func="var" name="Name5" op="equ" val="norm">
            <dgm:alg type="lin">
              <dgm:param type="linDir" val="fromL"/>
              <dgm:param type="nodeVertAlign" val="t"/>
            </dgm:alg>
          </dgm:if>
          <dgm:else name="Name6">
            <dgm:alg type="lin">
              <dgm:param type="linDir" val="fromR"/>
              <dgm:param type="nodeVertAlign" val="t"/>
            </dgm:alg>
          </dgm:else>
        </dgm:choose>
        <dgm:presOf/>
        <dgm:choose name="Name7">
          <dgm:if axis="root des" func="maxDepth" name="Name8" op="equ" val="1">
            <dgm:constrLst>
              <dgm:constr for="ch" forName="tx1" refType="w" type="w"/>
            </dgm:constrLst>
          </dgm:if>
          <dgm:if axis="root des" func="maxDepth" name="Name9" op="equ" val="2">
            <dgm:constrLst>
              <dgm:constr fact="0.2" for="ch" forName="tx1" refType="w" type="w"/>
              <dgm:constr fact="0.785" for="des" forName="tx2" refType="w" type="w"/>
              <dgm:constr fact="0.015" for="des" forName="horzSpace2" refType="w" type="w"/>
              <dgm:constr fact="0.8" for="des" forName="thinLine2b" refType="w" type="w"/>
            </dgm:constrLst>
          </dgm:if>
          <dgm:if axis="root des" func="maxDepth" name="Name10" op="equ" val="3">
            <dgm:constrLst>
              <dgm:constr fact="0.2" for="ch" forName="tx1" refType="w" type="w"/>
              <dgm:constr fact="0.385" for="des" forName="tx2" refType="w" type="w"/>
              <dgm:constr fact="0.385" for="des" forName="tx3" refType="w" type="w"/>
              <dgm:constr fact="0.015" for="des" forName="horzSpace2" refType="w" type="w"/>
              <dgm:constr fact="0.015" for="des" forName="horzSpace3" refType="w" type="w"/>
              <dgm:constr fact="0.8" for="des" forName="thinLine2b" refType="w" type="w"/>
              <dgm:constr fact="0.385" for="des" forName="thinLine3" refType="w" type="w"/>
            </dgm:constrLst>
          </dgm:if>
          <dgm:if axis="root des" func="maxDepth" name="Name11" op="gte" val="4">
            <dgm:constrLst>
              <dgm:constr fact="0.2" for="ch" forName="tx1" refType="w" type="w"/>
              <dgm:constr fact="0.2516" for="des" forName="tx2" refType="w" type="w"/>
              <dgm:constr fact="0.2516" for="des" forName="tx3" refType="w" type="w"/>
              <dgm:constr fact="0.2516" for="des" forName="tx4" refType="w" type="w"/>
              <dgm:constr fact="0.015" for="des" forName="horzSpace2" refType="w" type="w"/>
              <dgm:constr fact="0.015" for="des" forName="horzSpace3" refType="w" type="w"/>
              <dgm:constr fact="0.015" for="des" forName="horzSpace4" refType="w" type="w"/>
              <dgm:constr fact="0.8" for="des" forName="thinLine2b" refType="w" type="w"/>
              <dgm:constr fact="0.5332" for="des" forName="thinLine3" refType="w" type="w"/>
            </dgm:constrLst>
          </dgm:if>
          <dgm:else name="Name12"/>
        </dgm:choos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pri="10200" type="simple"/>
  </dgm:catLst>
  <dgm:scene3d>
    <a:camera prst="orthographicFront"/>
    <a:lightRig dir="t" rig="threePt"/>
  </dgm:scene3d>
  <dgm:styleLbl name="node0">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lnNode1">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vennNode1">
    <dgm:scene3d>
      <a:camera prst="orthographicFront"/>
      <a:lightRig dir="t" rig="threePt"/>
    </dgm:scene3d>
    <dgm:sp3d/>
    <dgm:txPr/>
    <dgm:style>
      <a:lnRef idx="3">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1">
        <a:scrgbClr b="0" g="0" r="0"/>
      </a:effectRef>
      <a:fontRef idx="minor">
        <a:schemeClr val="lt1"/>
      </a:fontRef>
    </dgm:style>
  </dgm:styleLbl>
  <dgm:styleLbl name="node1">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node2">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node3">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node4">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fgImgPlace1">
    <dgm:scene3d>
      <a:camera prst="orthographicFront"/>
      <a:lightRig dir="t" rig="threePt"/>
    </dgm:scene3d>
    <dgm:sp3d/>
    <dgm:txPr/>
    <dgm:style>
      <a:lnRef idx="3">
        <a:scrgbClr b="0" g="0" r="0"/>
      </a:lnRef>
      <a:fillRef idx="1">
        <a:scrgbClr b="0" g="0" r="0"/>
      </a:fillRef>
      <a:effectRef idx="1">
        <a:scrgbClr b="0" g="0" r="0"/>
      </a:effectRef>
      <a:fontRef idx="minor"/>
    </dgm:style>
  </dgm:styleLbl>
  <dgm:styleLbl name="alignImgPlace1">
    <dgm:scene3d>
      <a:camera prst="orthographicFront"/>
      <a:lightRig dir="t" rig="threePt"/>
    </dgm:scene3d>
    <dgm:sp3d/>
    <dgm:txPr/>
    <dgm:style>
      <a:lnRef idx="3">
        <a:scrgbClr b="0" g="0" r="0"/>
      </a:lnRef>
      <a:fillRef idx="1">
        <a:scrgbClr b="0" g="0" r="0"/>
      </a:fillRef>
      <a:effectRef idx="1">
        <a:scrgbClr b="0" g="0" r="0"/>
      </a:effectRef>
      <a:fontRef idx="minor"/>
    </dgm:style>
  </dgm:styleLbl>
  <dgm:styleLbl name="bgImgPlace1">
    <dgm:scene3d>
      <a:camera prst="orthographicFront"/>
      <a:lightRig dir="t" rig="threePt"/>
    </dgm:scene3d>
    <dgm:sp3d/>
    <dgm:txPr/>
    <dgm:style>
      <a:lnRef idx="3">
        <a:scrgbClr b="0" g="0" r="0"/>
      </a:lnRef>
      <a:fillRef idx="1">
        <a:scrgbClr b="0" g="0" r="0"/>
      </a:fillRef>
      <a:effectRef idx="1">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1">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1">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1">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1">
        <a:scrgbClr b="0" g="0" r="0"/>
      </a:effectRef>
      <a:fontRef idx="minor"/>
    </dgm:style>
  </dgm:styleLbl>
  <dgm:styleLbl name="asst0">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asst1">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asst2">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asst3">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asst4">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parChTrans2D1">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parChTrans2D2">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parChTrans2D3">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parChTrans2D4">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3">
        <a:scrgbClr b="0" g="0" r="0"/>
      </a:lnRef>
      <a:fillRef idx="1">
        <a:scrgbClr b="0" g="0" r="0"/>
      </a:fillRef>
      <a:effectRef idx="1">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pri="10200" type="simple"/>
  </dgm:catLst>
  <dgm:scene3d>
    <a:camera prst="orthographicFront"/>
    <a:lightRig dir="t" rig="threePt"/>
  </dgm:scene3d>
  <dgm:styleLbl name="node0">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lnNode1">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vennNode1">
    <dgm:scene3d>
      <a:camera prst="orthographicFront"/>
      <a:lightRig dir="t" rig="threePt"/>
    </dgm:scene3d>
    <dgm:sp3d/>
    <dgm:txPr/>
    <dgm:style>
      <a:lnRef idx="3">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1">
        <a:scrgbClr b="0" g="0" r="0"/>
      </a:effectRef>
      <a:fontRef idx="minor">
        <a:schemeClr val="lt1"/>
      </a:fontRef>
    </dgm:style>
  </dgm:styleLbl>
  <dgm:styleLbl name="node1">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node2">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node3">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node4">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fgImgPlace1">
    <dgm:scene3d>
      <a:camera prst="orthographicFront"/>
      <a:lightRig dir="t" rig="threePt"/>
    </dgm:scene3d>
    <dgm:sp3d/>
    <dgm:txPr/>
    <dgm:style>
      <a:lnRef idx="3">
        <a:scrgbClr b="0" g="0" r="0"/>
      </a:lnRef>
      <a:fillRef idx="1">
        <a:scrgbClr b="0" g="0" r="0"/>
      </a:fillRef>
      <a:effectRef idx="1">
        <a:scrgbClr b="0" g="0" r="0"/>
      </a:effectRef>
      <a:fontRef idx="minor"/>
    </dgm:style>
  </dgm:styleLbl>
  <dgm:styleLbl name="alignImgPlace1">
    <dgm:scene3d>
      <a:camera prst="orthographicFront"/>
      <a:lightRig dir="t" rig="threePt"/>
    </dgm:scene3d>
    <dgm:sp3d/>
    <dgm:txPr/>
    <dgm:style>
      <a:lnRef idx="3">
        <a:scrgbClr b="0" g="0" r="0"/>
      </a:lnRef>
      <a:fillRef idx="1">
        <a:scrgbClr b="0" g="0" r="0"/>
      </a:fillRef>
      <a:effectRef idx="1">
        <a:scrgbClr b="0" g="0" r="0"/>
      </a:effectRef>
      <a:fontRef idx="minor"/>
    </dgm:style>
  </dgm:styleLbl>
  <dgm:styleLbl name="bgImgPlace1">
    <dgm:scene3d>
      <a:camera prst="orthographicFront"/>
      <a:lightRig dir="t" rig="threePt"/>
    </dgm:scene3d>
    <dgm:sp3d/>
    <dgm:txPr/>
    <dgm:style>
      <a:lnRef idx="3">
        <a:scrgbClr b="0" g="0" r="0"/>
      </a:lnRef>
      <a:fillRef idx="1">
        <a:scrgbClr b="0" g="0" r="0"/>
      </a:fillRef>
      <a:effectRef idx="1">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1">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1">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1">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1">
        <a:scrgbClr b="0" g="0" r="0"/>
      </a:effectRef>
      <a:fontRef idx="minor"/>
    </dgm:style>
  </dgm:styleLbl>
  <dgm:styleLbl name="asst0">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asst1">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asst2">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asst3">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asst4">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parChTrans2D1">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parChTrans2D2">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parChTrans2D3">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parChTrans2D4">
    <dgm:scene3d>
      <a:camera prst="orthographicFront"/>
      <a:lightRig dir="t" rig="threePt"/>
    </dgm:scene3d>
    <dgm:sp3d/>
    <dgm:txPr/>
    <dgm:style>
      <a:lnRef idx="3">
        <a:scrgbClr b="0" g="0" r="0"/>
      </a:lnRef>
      <a:fillRef idx="1">
        <a:scrgbClr b="0" g="0" r="0"/>
      </a:fillRef>
      <a:effectRef idx="1">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3">
        <a:scrgbClr b="0" g="0" r="0"/>
      </a:lnRef>
      <a:fillRef idx="1">
        <a:scrgbClr b="0" g="0" r="0"/>
      </a:fillRef>
      <a:effectRef idx="1">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numCol="1"/>
          <a:lstStyle>
            <a:lvl1pPr algn="ctr">
              <a:defRPr sz="6000"/>
            </a:lvl1pPr>
          </a:lstStyle>
          <a:p>
            <a:r>
              <a:rPr lang="en-US"/>
              <a:t>Click to edit Master title style</a:t>
            </a:r>
          </a:p>
        </p:txBody>
      </p:sp>
      <p:sp>
        <p:nvSpPr>
          <p:cNvPr id="3" name="Subtitle 2"/>
          <p:cNvSpPr>
            <a:spLocks noGrp="1"/>
          </p:cNvSpPr>
          <p:nvPr>
            <p:ph idx="1" type="subTitle"/>
          </p:nvPr>
        </p:nvSpPr>
        <p:spPr>
          <a:xfrm>
            <a:off x="1524000" y="3602038"/>
            <a:ext cx="9144000" cy="1655762"/>
          </a:xfrm>
        </p:spPr>
        <p:txBody>
          <a:bodyPr numCol="1"/>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p>
        </p:txBody>
      </p:sp>
      <p:sp>
        <p:nvSpPr>
          <p:cNvPr id="4" name="Date Placeholder 3"/>
          <p:cNvSpPr>
            <a:spLocks noGrp="1"/>
          </p:cNvSpPr>
          <p:nvPr>
            <p:ph idx="10" sz="half" type="dt"/>
          </p:nvPr>
        </p:nvSpPr>
        <p:spPr/>
        <p:txBody>
          <a:bodyPr numCol="1"/>
          <a:lstStyle/>
          <a:p>
            <a:fld id="{846CE7D5-CF57-46EF-B807-FDD0502418D4}" type="datetimeFigureOut">
              <a:rPr lang="en-US" smtClean="0"/>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846CE7D5-CF57-46EF-B807-FDD0502418D4}" type="datetimeFigureOut">
              <a:rPr lang="en-US" smtClean="0"/>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numCol="1"/>
          <a:lstStyle>
            <a:lvl1pPr>
              <a:defRPr sz="6000"/>
            </a:lvl1pPr>
          </a:lstStyle>
          <a:p>
            <a:r>
              <a:rPr lang="en-US"/>
              <a:t>Click to edit Master title style</a:t>
            </a:r>
          </a:p>
        </p:txBody>
      </p:sp>
      <p:sp>
        <p:nvSpPr>
          <p:cNvPr id="3" name="Text Placeholder 2"/>
          <p:cNvSpPr>
            <a:spLocks noGrp="1"/>
          </p:cNvSpPr>
          <p:nvPr>
            <p:ph idx="1" type="body"/>
          </p:nvPr>
        </p:nvSpPr>
        <p:spPr>
          <a:xfrm>
            <a:off x="831850" y="4589463"/>
            <a:ext cx="10515600" cy="1500187"/>
          </a:xfrm>
        </p:spPr>
        <p:txBody>
          <a:bodyPr numCol="1"/>
          <a:lstStyle>
            <a:lvl1pPr indent="0" marL="0">
              <a:buNone/>
              <a:defRPr sz="2400">
                <a:solidFill>
                  <a:schemeClr val="tx1">
                    <a:tint val="75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846CE7D5-CF57-46EF-B807-FDD0502418D4}" type="datetimeFigureOut">
              <a:rPr lang="en-US" smtClean="0"/>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sz="half"/>
          </p:nvPr>
        </p:nvSpPr>
        <p:spPr>
          <a:xfrm>
            <a:off x="838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idx="2" sz="half"/>
          </p:nvPr>
        </p:nvSpPr>
        <p:spPr>
          <a:xfrm>
            <a:off x="6172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idx="10" sz="half" type="dt"/>
          </p:nvPr>
        </p:nvSpPr>
        <p:spPr/>
        <p:txBody>
          <a:bodyPr numCol="1"/>
          <a:lstStyle/>
          <a:p>
            <a:fld id="{846CE7D5-CF57-46EF-B807-FDD0502418D4}" type="datetimeFigureOut">
              <a:rPr lang="en-US" smtClean="0"/>
              <a:t>12/4/2022</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numCol="1"/>
          <a:lstStyle/>
          <a:p>
            <a:r>
              <a:rPr lang="en-US"/>
              <a:t>Click to edit Master title style</a:t>
            </a:r>
          </a:p>
        </p:txBody>
      </p:sp>
      <p:sp>
        <p:nvSpPr>
          <p:cNvPr id="3" name="Text Placeholder 2"/>
          <p:cNvSpPr>
            <a:spLocks noGrp="1"/>
          </p:cNvSpPr>
          <p:nvPr>
            <p:ph idx="1" type="body"/>
          </p:nvPr>
        </p:nvSpPr>
        <p:spPr>
          <a:xfrm>
            <a:off x="839788" y="1681163"/>
            <a:ext cx="5157787"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839788" y="2505075"/>
            <a:ext cx="5157787"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idx="3" sz="quarter" type="body"/>
          </p:nvPr>
        </p:nvSpPr>
        <p:spPr>
          <a:xfrm>
            <a:off x="6172200" y="1681163"/>
            <a:ext cx="5183188"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6172200" y="2505075"/>
            <a:ext cx="5183188"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idx="10" sz="half" type="dt"/>
          </p:nvPr>
        </p:nvSpPr>
        <p:spPr/>
        <p:txBody>
          <a:bodyPr numCol="1"/>
          <a:lstStyle/>
          <a:p>
            <a:fld id="{846CE7D5-CF57-46EF-B807-FDD0502418D4}" type="datetimeFigureOut">
              <a:rPr lang="en-US" smtClean="0"/>
              <a:t>12/4/2022</a:t>
            </a:fld>
            <a:endParaRPr lang="en-US"/>
          </a:p>
        </p:txBody>
      </p:sp>
      <p:sp>
        <p:nvSpPr>
          <p:cNvPr id="8" name="Footer Placeholder 7"/>
          <p:cNvSpPr>
            <a:spLocks noGrp="1"/>
          </p:cNvSpPr>
          <p:nvPr>
            <p:ph idx="11" sz="quarter" type="ftr"/>
          </p:nvPr>
        </p:nvSpPr>
        <p:spPr/>
        <p:txBody>
          <a:bodyPr numCol="1"/>
          <a:lstStyle/>
          <a:p>
            <a:endParaRPr lang="en-US"/>
          </a:p>
        </p:txBody>
      </p:sp>
      <p:sp>
        <p:nvSpPr>
          <p:cNvPr id="9" name="Slide Number Placeholder 8"/>
          <p:cNvSpPr>
            <a:spLocks noGrp="1"/>
          </p:cNvSpPr>
          <p:nvPr>
            <p:ph idx="12" sz="quarter" type="sldNum"/>
          </p:nvPr>
        </p:nvSpPr>
        <p:spPr/>
        <p:txBody>
          <a:bodyPr numCol="1"/>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Date Placeholder 2"/>
          <p:cNvSpPr>
            <a:spLocks noGrp="1"/>
          </p:cNvSpPr>
          <p:nvPr>
            <p:ph idx="10" sz="half" type="dt"/>
          </p:nvPr>
        </p:nvSpPr>
        <p:spPr/>
        <p:txBody>
          <a:bodyPr numCol="1"/>
          <a:lstStyle/>
          <a:p>
            <a:fld id="{846CE7D5-CF57-46EF-B807-FDD0502418D4}" type="datetimeFigureOut">
              <a:rPr lang="en-US" smtClean="0"/>
              <a:t>12/4/2022</a:t>
            </a:fld>
            <a:endParaRPr lang="en-US"/>
          </a:p>
        </p:txBody>
      </p:sp>
      <p:sp>
        <p:nvSpPr>
          <p:cNvPr id="4" name="Footer Placeholder 3"/>
          <p:cNvSpPr>
            <a:spLocks noGrp="1"/>
          </p:cNvSpPr>
          <p:nvPr>
            <p:ph idx="11" sz="quarter" type="ftr"/>
          </p:nvPr>
        </p:nvSpPr>
        <p:spPr/>
        <p:txBody>
          <a:bodyPr numCol="1"/>
          <a:lstStyle/>
          <a:p>
            <a:endParaRPr lang="en-US"/>
          </a:p>
        </p:txBody>
      </p:sp>
      <p:sp>
        <p:nvSpPr>
          <p:cNvPr id="5" name="Slide Number Placeholder 4"/>
          <p:cNvSpPr>
            <a:spLocks noGrp="1"/>
          </p:cNvSpPr>
          <p:nvPr>
            <p:ph idx="12" sz="quarter" type="sldNum"/>
          </p:nvPr>
        </p:nvSpPr>
        <p:spPr/>
        <p:txBody>
          <a:bodyPr numCol="1"/>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846CE7D5-CF57-46EF-B807-FDD0502418D4}" type="datetimeFigureOut">
              <a:rPr lang="en-US" smtClean="0"/>
              <a:t>12/4/2022</a:t>
            </a:fld>
            <a:endParaRPr lang="en-US"/>
          </a:p>
        </p:txBody>
      </p:sp>
      <p:sp>
        <p:nvSpPr>
          <p:cNvPr id="3" name="Footer Placeholder 2"/>
          <p:cNvSpPr>
            <a:spLocks noGrp="1"/>
          </p:cNvSpPr>
          <p:nvPr>
            <p:ph idx="11" sz="quarter" type="ftr"/>
          </p:nvPr>
        </p:nvSpPr>
        <p:spPr/>
        <p:txBody>
          <a:bodyPr numCol="1"/>
          <a:lstStyle/>
          <a:p>
            <a:endParaRPr lang="en-US"/>
          </a:p>
        </p:txBody>
      </p:sp>
      <p:sp>
        <p:nvSpPr>
          <p:cNvPr id="4" name="Slide Number Placeholder 3"/>
          <p:cNvSpPr>
            <a:spLocks noGrp="1"/>
          </p:cNvSpPr>
          <p:nvPr>
            <p:ph idx="12" sz="quarter" type="sldNum"/>
          </p:nvPr>
        </p:nvSpPr>
        <p:spPr/>
        <p:txBody>
          <a:bodyPr numCol="1"/>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846CE7D5-CF57-46EF-B807-FDD0502418D4}" type="datetimeFigureOut">
              <a:rPr lang="en-US" smtClean="0"/>
              <a:t>12/4/2022</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p>
        </p:txBody>
      </p:sp>
      <p:sp>
        <p:nvSpPr>
          <p:cNvPr id="3" name="Picture Placeholder 2"/>
          <p:cNvSpPr>
            <a:spLocks noChangeAspect="1" noGrp="1"/>
          </p:cNvSpPr>
          <p:nvPr>
            <p:ph idx="1" type="pic"/>
          </p:nvPr>
        </p:nvSpPr>
        <p:spPr>
          <a:xfrm>
            <a:off x="5183188" y="987425"/>
            <a:ext cx="6172200" cy="4873625"/>
          </a:xfrm>
        </p:spPr>
        <p:txBody>
          <a:bodyPr anchor="t"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p>
        </p:txBody>
      </p:sp>
      <p:sp>
        <p:nvSpPr>
          <p:cNvPr id="4" name="Text Placeholder 3"/>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846CE7D5-CF57-46EF-B807-FDD0502418D4}" type="datetimeFigureOut">
              <a:rPr lang="en-US" smtClean="0"/>
              <a:t>12/4/2022</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Vertical Text Placeholder 2"/>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846CE7D5-CF57-46EF-B807-FDD0502418D4}" type="datetimeFigureOut">
              <a:rPr lang="en-US" smtClean="0"/>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8724900" y="365125"/>
            <a:ext cx="2628900" cy="5811838"/>
          </a:xfrm>
        </p:spPr>
        <p:txBody>
          <a:bodyPr numCol="1" vert="eaVert"/>
          <a:lstStyle/>
          <a:p>
            <a:r>
              <a:rPr lang="en-US"/>
              <a:t>Click to edit Master title style</a:t>
            </a:r>
          </a:p>
        </p:txBody>
      </p:sp>
      <p:sp>
        <p:nvSpPr>
          <p:cNvPr id="3" name="Vertical Text Placeholder 2"/>
          <p:cNvSpPr>
            <a:spLocks noGrp="1"/>
          </p:cNvSpPr>
          <p:nvPr>
            <p:ph idx="1" orient="vert" type="body"/>
          </p:nvPr>
        </p:nvSpPr>
        <p:spPr>
          <a:xfrm>
            <a:off x="838200" y="365125"/>
            <a:ext cx="7734300" cy="5811838"/>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846CE7D5-CF57-46EF-B807-FDD0502418D4}" type="datetimeFigureOut">
              <a:rPr lang="en-US" smtClean="0"/>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anchor="ctr" bIns="45720" lIns="91440" numCol="1" rIns="91440" rtlCol="0" tIns="45720" vert="horz">
            <a:normAutofit/>
          </a:bodyPr>
          <a:lstStyle/>
          <a:p>
            <a:r>
              <a:rPr lang="en-US"/>
              <a:t>Click to edit Master title style</a:t>
            </a:r>
          </a:p>
        </p:txBody>
      </p:sp>
      <p:sp>
        <p:nvSpPr>
          <p:cNvPr id="3" name="Text Placeholder 2"/>
          <p:cNvSpPr>
            <a:spLocks noGrp="1"/>
          </p:cNvSpPr>
          <p:nvPr>
            <p:ph idx="1" type="body"/>
          </p:nvPr>
        </p:nvSpPr>
        <p:spPr>
          <a:xfrm>
            <a:off x="838200" y="1825625"/>
            <a:ext cx="10515600" cy="4351338"/>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2" sz="half" type="dt"/>
          </p:nvPr>
        </p:nvSpPr>
        <p:spPr>
          <a:xfrm>
            <a:off x="838200" y="6356350"/>
            <a:ext cx="2743200" cy="365125"/>
          </a:xfrm>
          <a:prstGeom prst="rect">
            <a:avLst/>
          </a:prstGeom>
        </p:spPr>
        <p:txBody>
          <a:bodyPr anchor="ctr" bIns="45720" lIns="91440" numCol="1" rIns="91440" rtlCol="0" tIns="45720" vert="horz"/>
          <a:lstStyle>
            <a:lvl1pPr algn="l">
              <a:defRPr sz="1200">
                <a:solidFill>
                  <a:schemeClr val="tx1">
                    <a:tint val="75000"/>
                  </a:schemeClr>
                </a:solidFill>
              </a:defRPr>
            </a:lvl1pPr>
          </a:lstStyle>
          <a:p>
            <a:fld id="{846CE7D5-CF57-46EF-B807-FDD0502418D4}" type="datetimeFigureOut">
              <a:rPr lang="en-US" smtClean="0"/>
              <a:t>12/4/2022</a:t>
            </a:fld>
            <a:endParaRPr lang="en-US"/>
          </a:p>
        </p:txBody>
      </p:sp>
      <p:sp>
        <p:nvSpPr>
          <p:cNvPr id="5" name="Footer Placeholder 4"/>
          <p:cNvSpPr>
            <a:spLocks noGrp="1"/>
          </p:cNvSpPr>
          <p:nvPr>
            <p:ph idx="3" sz="quarter" type="ftr"/>
          </p:nvPr>
        </p:nvSpPr>
        <p:spPr>
          <a:xfrm>
            <a:off x="4038600" y="6356350"/>
            <a:ext cx="4114800" cy="365125"/>
          </a:xfrm>
          <a:prstGeom prst="rect">
            <a:avLst/>
          </a:prstGeom>
        </p:spPr>
        <p:txBody>
          <a:bodyPr anchor="ctr" bIns="45720" lIns="91440" numCol="1" rIns="91440" rtlCol="0" tIns="45720" vert="horz"/>
          <a:lstStyle>
            <a:lvl1pPr algn="ctr">
              <a:defRPr sz="1200">
                <a:solidFill>
                  <a:schemeClr val="tx1">
                    <a:tint val="75000"/>
                  </a:schemeClr>
                </a:solidFill>
              </a:defRPr>
            </a:lvl1pPr>
          </a:lstStyle>
          <a:p>
            <a:endParaRPr lang="en-US"/>
          </a:p>
        </p:txBody>
      </p:sp>
      <p:sp>
        <p:nvSpPr>
          <p:cNvPr id="6" name="Slide Number Placeholder 5"/>
          <p:cNvSpPr>
            <a:spLocks noGrp="1"/>
          </p:cNvSpPr>
          <p:nvPr>
            <p:ph idx="4" sz="quarter" type="sldNum"/>
          </p:nvPr>
        </p:nvSpPr>
        <p:spPr>
          <a:xfrm>
            <a:off x="8610600" y="6356350"/>
            <a:ext cx="2743200" cy="365125"/>
          </a:xfrm>
          <a:prstGeom prst="rect">
            <a:avLst/>
          </a:prstGeom>
        </p:spPr>
        <p:txBody>
          <a:bodyPr anchor="ctr" bIns="45720" lIns="91440" numCol="1" rIns="91440" rtlCol="0" tIns="45720" vert="horz"/>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defTabSz="914400" eaLnBrk="1" hangingPunct="1" latinLnBrk="0" rtl="0">
        <a:lnSpc>
          <a:spcPct val="90000"/>
        </a:lnSpc>
        <a:spcBef>
          <a:spcPct val="0"/>
        </a:spcBef>
        <a:buNone/>
        <a:defRPr kern="1200" sz="44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charset="0" panose="020B0604020202020204" pitchFamily="34" typeface="Arial"/>
        <a:buChar char="•"/>
        <a:defRPr kern="1200" sz="28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4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arget="../media/image1.png" Type="http://schemas.openxmlformats.org/officeDocument/2006/relationships/imag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7" Target="../diagrams/drawing1.xml" Type="http://schemas.microsoft.com/office/2007/relationships/diagramDrawing"/><Relationship Id="rId6" Target="../diagrams/quickStyle1.xml" Type="http://schemas.openxmlformats.org/officeDocument/2006/relationships/diagramQuickStyle"/><Relationship Id="rId5" Target="../diagrams/layout1.xml" Type="http://schemas.openxmlformats.org/officeDocument/2006/relationships/diagramLayout"/><Relationship Id="rId4" Target="../diagrams/data1.xml" Type="http://schemas.openxmlformats.org/officeDocument/2006/relationships/diagramData"/><Relationship Id="rId3" Target="../diagrams/colors1.xml" Type="http://schemas.openxmlformats.org/officeDocument/2006/relationships/diagramColors"/><Relationship Id="rId2" Target="../media/image2.jpeg" Type="http://schemas.openxmlformats.org/officeDocument/2006/relationships/imag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7" Target="../diagrams/drawing2.xml" Type="http://schemas.microsoft.com/office/2007/relationships/diagramDrawing"/><Relationship Id="rId6" Target="../diagrams/quickStyle2.xml" Type="http://schemas.openxmlformats.org/officeDocument/2006/relationships/diagramQuickStyle"/><Relationship Id="rId5" Target="../diagrams/layout2.xml" Type="http://schemas.openxmlformats.org/officeDocument/2006/relationships/diagramLayout"/><Relationship Id="rId4" Target="../diagrams/data2.xml" Type="http://schemas.openxmlformats.org/officeDocument/2006/relationships/diagramData"/><Relationship Id="rId3" Target="../diagrams/colors2.xml" Type="http://schemas.openxmlformats.org/officeDocument/2006/relationships/diagramColors"/><Relationship Id="rId2" Target="../media/image15.jpeg" Type="http://schemas.openxmlformats.org/officeDocument/2006/relationships/imag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7" Target="../diagrams/drawing3.xml" Type="http://schemas.microsoft.com/office/2007/relationships/diagramDrawing"/><Relationship Id="rId6" Target="../diagrams/quickStyle3.xml" Type="http://schemas.openxmlformats.org/officeDocument/2006/relationships/diagramQuickStyle"/><Relationship Id="rId5" Target="../diagrams/layout3.xml" Type="http://schemas.openxmlformats.org/officeDocument/2006/relationships/diagramLayout"/><Relationship Id="rId4" Target="../diagrams/data3.xml" Type="http://schemas.openxmlformats.org/officeDocument/2006/relationships/diagramData"/><Relationship Id="rId3" Target="../diagrams/colors3.xml" Type="http://schemas.openxmlformats.org/officeDocument/2006/relationships/diagramColors"/><Relationship Id="rId2" Target="../media/image16.jpeg" Type="http://schemas.openxmlformats.org/officeDocument/2006/relationships/imag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2" Target="../media/image17.gif" Type="http://schemas.openxmlformats.org/officeDocument/2006/relationships/imag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19.jpeg" Type="http://schemas.openxmlformats.org/officeDocument/2006/relationships/image"/><Relationship Id="rId2" Target="../media/image18.jpeg" Type="http://schemas.openxmlformats.org/officeDocument/2006/relationships/imag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2" Target="../media/image20.jpeg" Type="http://schemas.openxmlformats.org/officeDocument/2006/relationships/imag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2" Target="../media/image21.jpeg" Type="http://schemas.openxmlformats.org/officeDocument/2006/relationships/imag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2" Target="../media/image22.png" Type="http://schemas.openxmlformats.org/officeDocument/2006/relationships/imag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2" Target="../media/image23.jpeg" Type="http://schemas.openxmlformats.org/officeDocument/2006/relationships/imag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2" Target="../media/image24.jpeg" Type="http://schemas.openxmlformats.org/officeDocument/2006/relationships/imag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2" Target="https://blog.jostle.me/blog/5-reasons-why-employee-engagement-is-important" TargetMode="External" Type="http://schemas.openxmlformats.org/officeDocument/2006/relationships/hyperlink"/><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descr="A picture containing toy, vector graphics  Description automatically generated" id="4" name="Picture 4">
            <a:extLst>
              <a:ext uri="{FF2B5EF4-FFF2-40B4-BE49-F238E27FC236}">
                <a16:creationId xmlns:a16="http://schemas.microsoft.com/office/drawing/2014/main" id="{95A10366-D53E-E689-B772-A362BA49CE7C}"/>
              </a:ext>
            </a:extLst>
          </p:cNvPr>
          <p:cNvPicPr>
            <a:picLocks noChangeAspect="1"/>
          </p:cNvPicPr>
          <p:nvPr/>
        </p:nvPicPr>
        <p:blipFill>
          <a:blip r:embed="rId2"/>
          <a:stretch>
            <a:fillRect/>
          </a:stretch>
        </p:blipFill>
        <p:spPr>
          <a:xfrm>
            <a:off x="7949045" y="2106438"/>
            <a:ext cx="3789988" cy="2522064"/>
          </a:xfrm>
          <a:prstGeom prst="rect">
            <a:avLst/>
          </a:prstGeom>
        </p:spPr>
      </p:pic>
      <p:sp>
        <p:nvSpPr>
          <p:cNvPr id="38" name="Freeform: Shape 37">
            <a:extLst>
              <a:ext uri="{FF2B5EF4-FFF2-40B4-BE49-F238E27FC236}">
                <a16:creationId xmlns:a16="http://schemas.microsoft.com/office/drawing/2014/main" id="{AB8B8498-A488-40AF-99EB-F622ED9AD6B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V="1">
            <a:off x="0" y="-478"/>
            <a:ext cx="8896786" cy="6858478"/>
          </a:xfrm>
          <a:custGeom>
            <a:avLst/>
            <a:gdLst>
              <a:gd fmla="*/ 1472231 w 8896786" name="connsiteX0"/>
              <a:gd fmla="*/ 6858478 h 6858478" name="connsiteY0"/>
              <a:gd fmla="*/ 8896786 w 8896786" name="connsiteX1"/>
              <a:gd fmla="*/ 6858478 h 6858478" name="connsiteY1"/>
              <a:gd fmla="*/ 5720411 w 8896786" name="connsiteX2"/>
              <a:gd fmla="*/ 0 h 6858478" name="connsiteY2"/>
              <a:gd fmla="*/ 5714834 w 8896786" name="connsiteX3"/>
              <a:gd fmla="*/ 0 h 6858478" name="connsiteY3"/>
              <a:gd fmla="*/ 4648606 w 8896786" name="connsiteX4"/>
              <a:gd fmla="*/ 0 h 6858478" name="connsiteY4"/>
              <a:gd fmla="*/ 0 w 8896786" name="connsiteX5"/>
              <a:gd fmla="*/ 0 h 6858478" name="connsiteY5"/>
              <a:gd fmla="*/ 0 w 8896786" name="connsiteX6"/>
              <a:gd fmla="*/ 6857915 h 6858478" name="connsiteY6"/>
              <a:gd fmla="*/ 1472491 w 8896786" name="connsiteX7"/>
              <a:gd fmla="*/ 6857915 h 6858478" name="connsiteY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b="b" l="l" r="r" t="t"/>
            <a:pathLst>
              <a:path h="6858478" w="8896786">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p:nvSpPr>
          <p:cNvPr id="40" name="Freeform: Shape 39">
            <a:extLst>
              <a:ext uri="{FF2B5EF4-FFF2-40B4-BE49-F238E27FC236}">
                <a16:creationId xmlns:a16="http://schemas.microsoft.com/office/drawing/2014/main" id="{2F033D07-FE42-4E5C-A00A-FFE1D42C0FF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V="1">
            <a:off x="0" y="-479"/>
            <a:ext cx="8096249" cy="6858479"/>
          </a:xfrm>
          <a:custGeom>
            <a:avLst/>
            <a:gdLst>
              <a:gd fmla="*/ 0 w 8096249" name="connsiteX0"/>
              <a:gd fmla="*/ 6858479 h 6858479" name="connsiteY0"/>
              <a:gd fmla="*/ 2130297 w 8096249" name="connsiteX1"/>
              <a:gd fmla="*/ 6858479 h 6858479" name="connsiteY1"/>
              <a:gd fmla="*/ 2130297 w 8096249" name="connsiteX2"/>
              <a:gd fmla="*/ 6858478 h 6858479" name="connsiteY2"/>
              <a:gd fmla="*/ 8096249 w 8096249" name="connsiteX3"/>
              <a:gd fmla="*/ 6858478 h 6858479" name="connsiteY3"/>
              <a:gd fmla="*/ 4919874 w 8096249" name="connsiteX4"/>
              <a:gd fmla="*/ 0 h 6858479" name="connsiteY4"/>
              <a:gd fmla="*/ 4914297 w 8096249" name="connsiteX5"/>
              <a:gd fmla="*/ 0 h 6858479" name="connsiteY5"/>
              <a:gd fmla="*/ 3848069 w 8096249" name="connsiteX6"/>
              <a:gd fmla="*/ 0 h 6858479" name="connsiteY6"/>
              <a:gd fmla="*/ 18197 w 8096249" name="connsiteX7"/>
              <a:gd fmla="*/ 0 h 6858479" name="connsiteY7"/>
              <a:gd fmla="*/ 18197 w 8096249" name="connsiteX8"/>
              <a:gd fmla="*/ 479 h 6858479" name="connsiteY8"/>
              <a:gd fmla="*/ 0 w 8096249" name="connsiteX9"/>
              <a:gd fmla="*/ 479 h 6858479" name="connsiteY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b="b" l="l" r="r" t="t"/>
            <a:pathLst>
              <a:path h="6858479" w="809624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p:nvSpPr>
          <p:cNvPr id="2" name="Title 1"/>
          <p:cNvSpPr>
            <a:spLocks noGrp="1"/>
          </p:cNvSpPr>
          <p:nvPr>
            <p:ph type="ctrTitle"/>
          </p:nvPr>
        </p:nvSpPr>
        <p:spPr>
          <a:xfrm>
            <a:off x="804672" y="877824"/>
            <a:ext cx="5294376" cy="3072384"/>
          </a:xfrm>
        </p:spPr>
        <p:txBody>
          <a:bodyPr anchor="b" numCol="1">
            <a:normAutofit/>
          </a:bodyPr>
          <a:lstStyle/>
          <a:p>
            <a:pPr algn="l"/>
            <a:r>
              <a:rPr lang="en-US" sz="4200">
                <a:ea typeface="+mj-lt"/>
                <a:cs typeface="+mj-lt"/>
              </a:rPr>
              <a:t>Importance of employee engagement in the success of the hotel industry</a:t>
            </a:r>
            <a:endParaRPr lang="en-US" sz="4200"/>
          </a:p>
        </p:txBody>
      </p:sp>
      <p:sp>
        <p:nvSpPr>
          <p:cNvPr id="3" name="Subtitle 2"/>
          <p:cNvSpPr>
            <a:spLocks noGrp="1"/>
          </p:cNvSpPr>
          <p:nvPr>
            <p:ph idx="1" type="subTitle"/>
          </p:nvPr>
        </p:nvSpPr>
        <p:spPr>
          <a:xfrm>
            <a:off x="804672" y="4096512"/>
            <a:ext cx="4167376" cy="1155525"/>
          </a:xfrm>
        </p:spPr>
        <p:txBody>
          <a:bodyPr anchor="t" bIns="45720" lIns="91440" numCol="1" rIns="91440" rtlCol="0" tIns="45720" vert="horz">
            <a:normAutofit/>
          </a:bodyPr>
          <a:lstStyle/>
          <a:p>
            <a:pPr algn="l"/>
            <a:r>
              <a:rPr lang="en-US" sz="2000">
                <a:cs typeface="Calibri"/>
              </a:rPr>
              <a:t>Student name: Iuliana Susanu</a:t>
            </a:r>
          </a:p>
          <a:p>
            <a:pPr algn="l"/>
            <a:r>
              <a:rPr lang="en-US" sz="2000">
                <a:cs typeface="Calibri"/>
              </a:rPr>
              <a:t>Id number: 2117501</a:t>
            </a:r>
          </a:p>
        </p:txBody>
      </p:sp>
    </p:spTree>
    <p:extLst>
      <p:ext uri="{BB962C8B-B14F-4D97-AF65-F5344CB8AC3E}">
        <p14:creationId xmlns:p14="http://schemas.microsoft.com/office/powerpoint/2010/main" val="109857222"/>
      </p:ext>
    </p:extLst>
  </p:cSld>
  <p:clrMapOvr>
    <a:overrideClrMapping accent1="accent1" accent2="accent2" accent3="accent3" accent4="accent4" accent5="accent5" accent6="accent6" bg1="dk1" bg2="dk2" folHlink="folHlink" hlink="hlink" tx1="lt1" tx2="lt2"/>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27">
            <a:extLst>
              <a:ext uri="{FF2B5EF4-FFF2-40B4-BE49-F238E27FC236}">
                <a16:creationId xmlns:a16="http://schemas.microsoft.com/office/drawing/2014/main" id="{48D20DA9-48A8-60FD-5F73-E622BA677A7B}"/>
              </a:ext>
            </a:extLst>
          </p:cNvPr>
          <p:cNvPicPr>
            <a:picLocks noChangeAspect="1"/>
          </p:cNvPicPr>
          <p:nvPr/>
        </p:nvPicPr>
        <p:blipFill rotWithShape="1">
          <a:blip r:embed="rId2"/>
          <a:srcRect b="-1" l="6917" r="14492"/>
          <a:stretch/>
        </p:blipFill>
        <p:spPr>
          <a:xfrm>
            <a:off x="4117521" y="10"/>
            <a:ext cx="8074479" cy="6857990"/>
          </a:xfrm>
          <a:prstGeom prst="rect">
            <a:avLst/>
          </a:prstGeom>
        </p:spPr>
      </p:pic>
      <p:sp>
        <p:nvSpPr>
          <p:cNvPr id="32" name="Freeform: Shape 31">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V="1">
            <a:off x="0" y="-478"/>
            <a:ext cx="7859800" cy="6858478"/>
          </a:xfrm>
          <a:custGeom>
            <a:avLst/>
            <a:gdLst>
              <a:gd fmla="*/ 7859800 w 7859800" name="connsiteX0"/>
              <a:gd fmla="*/ 6858478 h 6858478" name="connsiteY0"/>
              <a:gd fmla="*/ 435245 w 7859800" name="connsiteX1"/>
              <a:gd fmla="*/ 6858478 h 6858478" name="connsiteY1"/>
              <a:gd fmla="*/ 435505 w 7859800" name="connsiteX2"/>
              <a:gd fmla="*/ 6857916 h 6858478" name="connsiteY2"/>
              <a:gd fmla="*/ 0 w 7859800" name="connsiteX3"/>
              <a:gd fmla="*/ 6857916 h 6858478" name="connsiteY3"/>
              <a:gd fmla="*/ 0 w 7859800" name="connsiteX4"/>
              <a:gd fmla="*/ 0 h 6858478" name="connsiteY4"/>
              <a:gd fmla="*/ 3611620 w 7859800" name="connsiteX5"/>
              <a:gd fmla="*/ 0 h 6858478" name="connsiteY5"/>
              <a:gd fmla="*/ 4677848 w 7859800" name="connsiteX6"/>
              <a:gd fmla="*/ 0 h 6858478" name="connsiteY6"/>
              <a:gd fmla="*/ 4683425 w 7859800" name="connsiteX7"/>
              <a:gd fmla="*/ 0 h 6858478" name="connsiteY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b="b" l="l" r="r" t="t"/>
            <a:pathLst>
              <a:path h="6858478" w="7859800">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34" name="Freeform: Shape 33">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V="1">
            <a:off x="0" y="-478"/>
            <a:ext cx="7431174" cy="6858478"/>
          </a:xfrm>
          <a:custGeom>
            <a:avLst/>
            <a:gdLst>
              <a:gd fmla="*/ 7431174 w 7431174" name="connsiteX0"/>
              <a:gd fmla="*/ 6858478 h 6858478" name="connsiteY0"/>
              <a:gd fmla="*/ 6619 w 7431174" name="connsiteX1"/>
              <a:gd fmla="*/ 6858478 h 6858478" name="connsiteY1"/>
              <a:gd fmla="*/ 6879 w 7431174" name="connsiteX2"/>
              <a:gd fmla="*/ 6857916 h 6858478" name="connsiteY2"/>
              <a:gd fmla="*/ 0 w 7431174" name="connsiteX3"/>
              <a:gd fmla="*/ 6857916 h 6858478" name="connsiteY3"/>
              <a:gd fmla="*/ 0 w 7431174" name="connsiteX4"/>
              <a:gd fmla="*/ 0 h 6858478" name="connsiteY4"/>
              <a:gd fmla="*/ 3182994 w 7431174" name="connsiteX5"/>
              <a:gd fmla="*/ 0 h 6858478" name="connsiteY5"/>
              <a:gd fmla="*/ 4249222 w 7431174" name="connsiteX6"/>
              <a:gd fmla="*/ 0 h 6858478" name="connsiteY6"/>
              <a:gd fmla="*/ 4254799 w 7431174" name="connsiteX7"/>
              <a:gd fmla="*/ 0 h 6858478" name="connsiteY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b="b" l="l" r="r" t="t"/>
            <a:pathLst>
              <a:path h="6858478" w="7431174">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2" name="Title 1">
            <a:extLst>
              <a:ext uri="{FF2B5EF4-FFF2-40B4-BE49-F238E27FC236}">
                <a16:creationId xmlns:a16="http://schemas.microsoft.com/office/drawing/2014/main" id="{89E39163-E1B5-4611-8FBF-ADD0E01BD388}"/>
              </a:ext>
            </a:extLst>
          </p:cNvPr>
          <p:cNvSpPr>
            <a:spLocks noGrp="1"/>
          </p:cNvSpPr>
          <p:nvPr>
            <p:ph type="title"/>
          </p:nvPr>
        </p:nvSpPr>
        <p:spPr>
          <a:xfrm>
            <a:off x="804672" y="365125"/>
            <a:ext cx="5266155" cy="1325563"/>
          </a:xfrm>
        </p:spPr>
        <p:txBody>
          <a:bodyPr numCol="1">
            <a:normAutofit/>
          </a:bodyPr>
          <a:lstStyle/>
          <a:p>
            <a:r>
              <a:rPr lang="en-US">
                <a:cs typeface="Calibri Light"/>
              </a:rPr>
              <a:t>Introduction </a:t>
            </a:r>
            <a:endParaRPr lang="en-US"/>
          </a:p>
        </p:txBody>
      </p:sp>
      <p:graphicFrame>
        <p:nvGraphicFramePr>
          <p:cNvPr id="5" name="Content Placeholder 2">
            <a:extLst>
              <a:ext uri="{FF2B5EF4-FFF2-40B4-BE49-F238E27FC236}">
                <a16:creationId xmlns:a16="http://schemas.microsoft.com/office/drawing/2014/main" id="{CB27A5FC-D1BD-B60B-A4D2-F0706012C1EF}"/>
              </a:ext>
            </a:extLst>
          </p:cNvPr>
          <p:cNvGraphicFramePr>
            <a:graphicFrameLocks noGrp="1"/>
          </p:cNvGraphicFramePr>
          <p:nvPr>
            <p:ph idx="1"/>
            <p:extLst>
              <p:ext uri="{D42A27DB-BD31-4B8C-83A1-F6EECF244321}">
                <p14:modId xmlns:p14="http://schemas.microsoft.com/office/powerpoint/2010/main" val="1363956316"/>
              </p:ext>
            </p:extLst>
          </p:nvPr>
        </p:nvGraphicFramePr>
        <p:xfrm>
          <a:off x="523982" y="1690688"/>
          <a:ext cx="5597193" cy="4617645"/>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4038142419"/>
      </p:ext>
    </p:extLst>
  </p:cSld>
  <p:clrMapOvr>
    <a:overrideClrMapping accent1="accent1" accent2="accent2" accent3="accent3" accent4="accent4" accent5="accent5" accent6="accent6" bg1="dk1" bg2="dk2" folHlink="folHlink" hlink="hlink" tx1="lt1" tx2="lt2"/>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descr="A picture containing text, restaurant  Description automatically generated" id="8" name="Picture 9">
            <a:extLst>
              <a:ext uri="{FF2B5EF4-FFF2-40B4-BE49-F238E27FC236}">
                <a16:creationId xmlns:a16="http://schemas.microsoft.com/office/drawing/2014/main" id="{0A537758-9EFD-737C-4142-EDC0BFBA2C1E}"/>
              </a:ext>
            </a:extLst>
          </p:cNvPr>
          <p:cNvPicPr>
            <a:picLocks noChangeAspect="1"/>
          </p:cNvPicPr>
          <p:nvPr/>
        </p:nvPicPr>
        <p:blipFill rotWithShape="1">
          <a:blip r:embed="rId2"/>
          <a:srcRect b="1" l="36562" r="4231"/>
          <a:stretch/>
        </p:blipFill>
        <p:spPr>
          <a:xfrm>
            <a:off x="6728728" y="1690688"/>
            <a:ext cx="5463273" cy="5167312"/>
          </a:xfrm>
          <a:custGeom>
            <a:avLst/>
            <a:gdLst/>
            <a:ahLst/>
            <a:cxnLst/>
            <a:rect b="b" l="l" r="r" t="t"/>
            <a:pathLst>
              <a:path h="5167312" w="5463273">
                <a:moveTo>
                  <a:pt x="2391664" y="0"/>
                </a:moveTo>
                <a:lnTo>
                  <a:pt x="2729598" y="0"/>
                </a:lnTo>
                <a:lnTo>
                  <a:pt x="3668014" y="0"/>
                </a:lnTo>
                <a:lnTo>
                  <a:pt x="5463273" y="0"/>
                </a:lnTo>
                <a:lnTo>
                  <a:pt x="5463273" y="5167310"/>
                </a:lnTo>
                <a:lnTo>
                  <a:pt x="3668014" y="5167310"/>
                </a:lnTo>
                <a:lnTo>
                  <a:pt x="3668014" y="5167312"/>
                </a:lnTo>
                <a:lnTo>
                  <a:pt x="0" y="5167312"/>
                </a:lnTo>
                <a:lnTo>
                  <a:pt x="2393879" y="952"/>
                </a:lnTo>
                <a:lnTo>
                  <a:pt x="2391664" y="952"/>
                </a:lnTo>
                <a:close/>
              </a:path>
            </a:pathLst>
          </a:custGeom>
        </p:spPr>
      </p:pic>
      <p:sp>
        <p:nvSpPr>
          <p:cNvPr id="16" name="Freeform: Shape 15">
            <a:extLst>
              <a:ext uri="{FF2B5EF4-FFF2-40B4-BE49-F238E27FC236}">
                <a16:creationId xmlns:a16="http://schemas.microsoft.com/office/drawing/2014/main" id="{581DAA37-DAFB-47C9-9EE7-11C030BEC83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1690688"/>
            <a:ext cx="8958061" cy="5167312"/>
          </a:xfrm>
          <a:custGeom>
            <a:avLst/>
            <a:gdLst>
              <a:gd fmla="*/ 0 w 8958061" name="connsiteX0"/>
              <a:gd fmla="*/ 0 h 5167312" name="connsiteY0"/>
              <a:gd fmla="*/ 7885684 w 8958061" name="connsiteX1"/>
              <a:gd fmla="*/ 0 h 5167312" name="connsiteY1"/>
              <a:gd fmla="*/ 7884964 w 8958061" name="connsiteX2"/>
              <a:gd fmla="*/ 952 h 5167312" name="connsiteY2"/>
              <a:gd fmla="*/ 8958061 w 8958061" name="connsiteX3"/>
              <a:gd fmla="*/ 952 h 5167312" name="connsiteY3"/>
              <a:gd fmla="*/ 6564182 w 8958061" name="connsiteX4"/>
              <a:gd fmla="*/ 5167312 h 5167312" name="connsiteY4"/>
              <a:gd fmla="*/ 3026607 w 8958061" name="connsiteX5"/>
              <a:gd fmla="*/ 5167312 h 5167312" name="connsiteY5"/>
              <a:gd fmla="*/ 3026607 w 8958061" name="connsiteX6"/>
              <a:gd fmla="*/ 5166360 h 5167312" name="connsiteY6"/>
              <a:gd fmla="*/ 0 w 8958061" name="connsiteX7"/>
              <a:gd fmla="*/ 5166360 h 5167312" name="connsiteY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b="b" l="l" r="r" t="t"/>
            <a:pathLst>
              <a:path h="5167312" w="8958061">
                <a:moveTo>
                  <a:pt x="0" y="0"/>
                </a:moveTo>
                <a:lnTo>
                  <a:pt x="7885684" y="0"/>
                </a:lnTo>
                <a:lnTo>
                  <a:pt x="7884964" y="952"/>
                </a:lnTo>
                <a:lnTo>
                  <a:pt x="8958061" y="952"/>
                </a:lnTo>
                <a:lnTo>
                  <a:pt x="6564182" y="5167312"/>
                </a:lnTo>
                <a:lnTo>
                  <a:pt x="3026607" y="5167312"/>
                </a:lnTo>
                <a:lnTo>
                  <a:pt x="3026607"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2" name="Title 1">
            <a:extLst>
              <a:ext uri="{FF2B5EF4-FFF2-40B4-BE49-F238E27FC236}">
                <a16:creationId xmlns:a16="http://schemas.microsoft.com/office/drawing/2014/main" id="{51D6EA57-C320-B56F-7BB4-0FDA26606B0F}"/>
              </a:ext>
            </a:extLst>
          </p:cNvPr>
          <p:cNvSpPr>
            <a:spLocks noGrp="1"/>
          </p:cNvSpPr>
          <p:nvPr>
            <p:ph type="title"/>
          </p:nvPr>
        </p:nvSpPr>
        <p:spPr>
          <a:xfrm>
            <a:off x="841248" y="365759"/>
            <a:ext cx="7769352" cy="1325880"/>
          </a:xfrm>
        </p:spPr>
        <p:txBody>
          <a:bodyPr anchor="ctr" numCol="1">
            <a:normAutofit/>
          </a:bodyPr>
          <a:lstStyle/>
          <a:p>
            <a:r>
              <a:rPr lang="en-US">
                <a:solidFill>
                  <a:schemeClr val="bg1"/>
                </a:solidFill>
                <a:cs typeface="Calibri Light"/>
              </a:rPr>
              <a:t>What is employee engagement in the hospitality sector? </a:t>
            </a:r>
            <a:endParaRPr lang="en-US">
              <a:solidFill>
                <a:schemeClr val="bg1"/>
              </a:solidFill>
            </a:endParaRPr>
          </a:p>
        </p:txBody>
      </p:sp>
      <p:sp>
        <p:nvSpPr>
          <p:cNvPr id="18" name="Freeform: Shape 17">
            <a:extLst>
              <a:ext uri="{FF2B5EF4-FFF2-40B4-BE49-F238E27FC236}">
                <a16:creationId xmlns:a16="http://schemas.microsoft.com/office/drawing/2014/main" id="{F4CBD955-7E14-485C-919F-EC1D1B9BC25C}"/>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9205410" y="2"/>
            <a:ext cx="2986590" cy="1511301"/>
          </a:xfrm>
          <a:custGeom>
            <a:avLst/>
            <a:gdLst>
              <a:gd fmla="*/ 697617 w 2986590" name="connsiteX0"/>
              <a:gd fmla="*/ 0 h 1511301" name="connsiteY0"/>
              <a:gd fmla="*/ 1096710 w 2986590" name="connsiteX1"/>
              <a:gd fmla="*/ 0 h 1511301" name="connsiteY1"/>
              <a:gd fmla="*/ 1191330 w 2986590" name="connsiteX2"/>
              <a:gd fmla="*/ 0 h 1511301" name="connsiteY2"/>
              <a:gd fmla="*/ 2986590 w 2986590" name="connsiteX3"/>
              <a:gd fmla="*/ 0 h 1511301" name="connsiteY3"/>
              <a:gd fmla="*/ 2986590 w 2986590" name="connsiteX4"/>
              <a:gd fmla="*/ 1511301 h 1511301" name="connsiteY4"/>
              <a:gd fmla="*/ 1191330 w 2986590" name="connsiteX5"/>
              <a:gd fmla="*/ 1511301 h 1511301" name="connsiteY5"/>
              <a:gd fmla="*/ 399093 w 2986590" name="connsiteX6"/>
              <a:gd fmla="*/ 1511301 h 1511301" name="connsiteY6"/>
              <a:gd fmla="*/ 0 w 2986590" name="connsiteX7"/>
              <a:gd fmla="*/ 1511301 h 1511301" name="connsiteY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b="b" l="l" r="r" t="t"/>
            <a:pathLst>
              <a:path h="1511301" w="2986590">
                <a:moveTo>
                  <a:pt x="697617" y="0"/>
                </a:moveTo>
                <a:lnTo>
                  <a:pt x="1096710" y="0"/>
                </a:lnTo>
                <a:lnTo>
                  <a:pt x="1191330" y="0"/>
                </a:lnTo>
                <a:lnTo>
                  <a:pt x="2986590" y="0"/>
                </a:lnTo>
                <a:lnTo>
                  <a:pt x="2986590" y="1511301"/>
                </a:lnTo>
                <a:lnTo>
                  <a:pt x="1191330" y="1511301"/>
                </a:lnTo>
                <a:lnTo>
                  <a:pt x="399093"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graphicFrame>
        <p:nvGraphicFramePr>
          <p:cNvPr id="5" name="Content Placeholder 2">
            <a:extLst>
              <a:ext uri="{FF2B5EF4-FFF2-40B4-BE49-F238E27FC236}">
                <a16:creationId xmlns:a16="http://schemas.microsoft.com/office/drawing/2014/main" id="{ADE70600-1D7A-390A-2356-E9BC708F2E52}"/>
              </a:ext>
            </a:extLst>
          </p:cNvPr>
          <p:cNvGraphicFramePr>
            <a:graphicFrameLocks noGrp="1"/>
          </p:cNvGraphicFramePr>
          <p:nvPr>
            <p:ph idx="1"/>
            <p:extLst>
              <p:ext uri="{D42A27DB-BD31-4B8C-83A1-F6EECF244321}">
                <p14:modId xmlns:p14="http://schemas.microsoft.com/office/powerpoint/2010/main" val="1077574140"/>
              </p:ext>
            </p:extLst>
          </p:nvPr>
        </p:nvGraphicFramePr>
        <p:xfrm>
          <a:off x="841248" y="2209800"/>
          <a:ext cx="5887479" cy="4010025"/>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661256141"/>
      </p:ext>
    </p:extLst>
  </p:cSld>
  <p:clrMapOvr>
    <a:overrideClrMapping accent1="accent1" accent2="accent2" accent3="accent3" accent4="accent4" accent5="accent5" accent6="accent6" bg1="dk1" bg2="dk2" folHlink="folHlink" hlink="hlink" tx1="lt1" tx2="lt2"/>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 name="Rectangle 326">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descr="A picture containing person, person, indoor  Description automatically generated" id="317" name="Picture 317">
            <a:extLst>
              <a:ext uri="{FF2B5EF4-FFF2-40B4-BE49-F238E27FC236}">
                <a16:creationId xmlns:a16="http://schemas.microsoft.com/office/drawing/2014/main" id="{63E3E38A-80CA-E32E-7240-CE5D5CEAEC06}"/>
              </a:ext>
            </a:extLst>
          </p:cNvPr>
          <p:cNvPicPr>
            <a:picLocks noChangeAspect="1"/>
          </p:cNvPicPr>
          <p:nvPr/>
        </p:nvPicPr>
        <p:blipFill rotWithShape="1">
          <a:blip r:embed="rId2"/>
          <a:srcRect b="-1" l="8587" r="20839"/>
          <a:stretch/>
        </p:blipFill>
        <p:spPr>
          <a:xfrm>
            <a:off x="6728728" y="1690688"/>
            <a:ext cx="5463273" cy="5167312"/>
          </a:xfrm>
          <a:custGeom>
            <a:avLst/>
            <a:gdLst/>
            <a:ahLst/>
            <a:cxnLst/>
            <a:rect b="b" l="l" r="r" t="t"/>
            <a:pathLst>
              <a:path h="5167312" w="5463273">
                <a:moveTo>
                  <a:pt x="2391664" y="0"/>
                </a:moveTo>
                <a:lnTo>
                  <a:pt x="2729598" y="0"/>
                </a:lnTo>
                <a:lnTo>
                  <a:pt x="3668014" y="0"/>
                </a:lnTo>
                <a:lnTo>
                  <a:pt x="5463273" y="0"/>
                </a:lnTo>
                <a:lnTo>
                  <a:pt x="5463273" y="5167310"/>
                </a:lnTo>
                <a:lnTo>
                  <a:pt x="3668014" y="5167310"/>
                </a:lnTo>
                <a:lnTo>
                  <a:pt x="3668014" y="5167312"/>
                </a:lnTo>
                <a:lnTo>
                  <a:pt x="0" y="5167312"/>
                </a:lnTo>
                <a:lnTo>
                  <a:pt x="2393879" y="952"/>
                </a:lnTo>
                <a:lnTo>
                  <a:pt x="2391664" y="952"/>
                </a:lnTo>
                <a:close/>
              </a:path>
            </a:pathLst>
          </a:custGeom>
        </p:spPr>
      </p:pic>
      <p:sp>
        <p:nvSpPr>
          <p:cNvPr id="329" name="Freeform: Shape 328">
            <a:extLst>
              <a:ext uri="{FF2B5EF4-FFF2-40B4-BE49-F238E27FC236}">
                <a16:creationId xmlns:a16="http://schemas.microsoft.com/office/drawing/2014/main" id="{581DAA37-DAFB-47C9-9EE7-11C030BEC83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1690688"/>
            <a:ext cx="8958061" cy="5167312"/>
          </a:xfrm>
          <a:custGeom>
            <a:avLst/>
            <a:gdLst>
              <a:gd fmla="*/ 0 w 8958061" name="connsiteX0"/>
              <a:gd fmla="*/ 0 h 5167312" name="connsiteY0"/>
              <a:gd fmla="*/ 7885684 w 8958061" name="connsiteX1"/>
              <a:gd fmla="*/ 0 h 5167312" name="connsiteY1"/>
              <a:gd fmla="*/ 7884964 w 8958061" name="connsiteX2"/>
              <a:gd fmla="*/ 952 h 5167312" name="connsiteY2"/>
              <a:gd fmla="*/ 8958061 w 8958061" name="connsiteX3"/>
              <a:gd fmla="*/ 952 h 5167312" name="connsiteY3"/>
              <a:gd fmla="*/ 6564182 w 8958061" name="connsiteX4"/>
              <a:gd fmla="*/ 5167312 h 5167312" name="connsiteY4"/>
              <a:gd fmla="*/ 3026607 w 8958061" name="connsiteX5"/>
              <a:gd fmla="*/ 5167312 h 5167312" name="connsiteY5"/>
              <a:gd fmla="*/ 3026607 w 8958061" name="connsiteX6"/>
              <a:gd fmla="*/ 5166360 h 5167312" name="connsiteY6"/>
              <a:gd fmla="*/ 0 w 8958061" name="connsiteX7"/>
              <a:gd fmla="*/ 5166360 h 5167312" name="connsiteY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b="b" l="l" r="r" t="t"/>
            <a:pathLst>
              <a:path h="5167312" w="8958061">
                <a:moveTo>
                  <a:pt x="0" y="0"/>
                </a:moveTo>
                <a:lnTo>
                  <a:pt x="7885684" y="0"/>
                </a:lnTo>
                <a:lnTo>
                  <a:pt x="7884964" y="952"/>
                </a:lnTo>
                <a:lnTo>
                  <a:pt x="8958061" y="952"/>
                </a:lnTo>
                <a:lnTo>
                  <a:pt x="6564182" y="5167312"/>
                </a:lnTo>
                <a:lnTo>
                  <a:pt x="3026607" y="5167312"/>
                </a:lnTo>
                <a:lnTo>
                  <a:pt x="3026607"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2" name="Title 1">
            <a:extLst>
              <a:ext uri="{FF2B5EF4-FFF2-40B4-BE49-F238E27FC236}">
                <a16:creationId xmlns:a16="http://schemas.microsoft.com/office/drawing/2014/main" id="{62435BE4-EF33-78A7-98AA-586A3D4A6267}"/>
              </a:ext>
            </a:extLst>
          </p:cNvPr>
          <p:cNvSpPr>
            <a:spLocks noGrp="1"/>
          </p:cNvSpPr>
          <p:nvPr>
            <p:ph type="title"/>
          </p:nvPr>
        </p:nvSpPr>
        <p:spPr>
          <a:xfrm>
            <a:off x="841248" y="365759"/>
            <a:ext cx="7769352" cy="1325880"/>
          </a:xfrm>
        </p:spPr>
        <p:txBody>
          <a:bodyPr anchor="ctr" numCol="1">
            <a:normAutofit/>
          </a:bodyPr>
          <a:lstStyle/>
          <a:p>
            <a:r>
              <a:rPr lang="en-US">
                <a:solidFill>
                  <a:schemeClr val="bg1"/>
                </a:solidFill>
                <a:cs typeface="Calibri Light"/>
              </a:rPr>
              <a:t>Importance of employee engagement in the hotel industry</a:t>
            </a:r>
            <a:endParaRPr lang="en-US">
              <a:solidFill>
                <a:schemeClr val="bg1"/>
              </a:solidFill>
            </a:endParaRPr>
          </a:p>
        </p:txBody>
      </p:sp>
      <p:sp>
        <p:nvSpPr>
          <p:cNvPr id="331" name="Freeform: Shape 330">
            <a:extLst>
              <a:ext uri="{FF2B5EF4-FFF2-40B4-BE49-F238E27FC236}">
                <a16:creationId xmlns:a16="http://schemas.microsoft.com/office/drawing/2014/main" id="{F4CBD955-7E14-485C-919F-EC1D1B9BC25C}"/>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9205410" y="2"/>
            <a:ext cx="2986590" cy="1511301"/>
          </a:xfrm>
          <a:custGeom>
            <a:avLst/>
            <a:gdLst>
              <a:gd fmla="*/ 697617 w 2986590" name="connsiteX0"/>
              <a:gd fmla="*/ 0 h 1511301" name="connsiteY0"/>
              <a:gd fmla="*/ 1096710 w 2986590" name="connsiteX1"/>
              <a:gd fmla="*/ 0 h 1511301" name="connsiteY1"/>
              <a:gd fmla="*/ 1191330 w 2986590" name="connsiteX2"/>
              <a:gd fmla="*/ 0 h 1511301" name="connsiteY2"/>
              <a:gd fmla="*/ 2986590 w 2986590" name="connsiteX3"/>
              <a:gd fmla="*/ 0 h 1511301" name="connsiteY3"/>
              <a:gd fmla="*/ 2986590 w 2986590" name="connsiteX4"/>
              <a:gd fmla="*/ 1511301 h 1511301" name="connsiteY4"/>
              <a:gd fmla="*/ 1191330 w 2986590" name="connsiteX5"/>
              <a:gd fmla="*/ 1511301 h 1511301" name="connsiteY5"/>
              <a:gd fmla="*/ 399093 w 2986590" name="connsiteX6"/>
              <a:gd fmla="*/ 1511301 h 1511301" name="connsiteY6"/>
              <a:gd fmla="*/ 0 w 2986590" name="connsiteX7"/>
              <a:gd fmla="*/ 1511301 h 1511301" name="connsiteY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b="b" l="l" r="r" t="t"/>
            <a:pathLst>
              <a:path h="1511301" w="2986590">
                <a:moveTo>
                  <a:pt x="697617" y="0"/>
                </a:moveTo>
                <a:lnTo>
                  <a:pt x="1096710" y="0"/>
                </a:lnTo>
                <a:lnTo>
                  <a:pt x="1191330" y="0"/>
                </a:lnTo>
                <a:lnTo>
                  <a:pt x="2986590" y="0"/>
                </a:lnTo>
                <a:lnTo>
                  <a:pt x="2986590" y="1511301"/>
                </a:lnTo>
                <a:lnTo>
                  <a:pt x="1191330" y="1511301"/>
                </a:lnTo>
                <a:lnTo>
                  <a:pt x="399093"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graphicFrame>
        <p:nvGraphicFramePr>
          <p:cNvPr id="4" name="Diagram 4">
            <a:extLst>
              <a:ext uri="{FF2B5EF4-FFF2-40B4-BE49-F238E27FC236}">
                <a16:creationId xmlns:a16="http://schemas.microsoft.com/office/drawing/2014/main" id="{314F2148-9D9B-830F-C032-DF7A0F41B301}"/>
              </a:ext>
            </a:extLst>
          </p:cNvPr>
          <p:cNvGraphicFramePr>
            <a:graphicFrameLocks noGrp="1"/>
          </p:cNvGraphicFramePr>
          <p:nvPr>
            <p:ph idx="1"/>
            <p:extLst>
              <p:ext uri="{D42A27DB-BD31-4B8C-83A1-F6EECF244321}">
                <p14:modId xmlns:p14="http://schemas.microsoft.com/office/powerpoint/2010/main" val="931258275"/>
              </p:ext>
            </p:extLst>
          </p:nvPr>
        </p:nvGraphicFramePr>
        <p:xfrm>
          <a:off x="841248" y="2209800"/>
          <a:ext cx="5887479" cy="4010025"/>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897891823"/>
      </p:ext>
    </p:extLst>
  </p:cSld>
  <p:clrMapOvr>
    <a:overrideClrMapping accent1="accent1" accent2="accent2" accent3="accent3" accent4="accent4" accent5="accent5" accent6="accent6" bg1="dk1" bg2="dk2" folHlink="folHlink" hlink="hlink" tx1="lt1" tx2="lt2"/>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546337" cy="6858000"/>
          </a:xfrm>
          <a:custGeom>
            <a:avLst/>
            <a:gdLst>
              <a:gd fmla="*/ 0 w 4319042" name="connsiteX0"/>
              <a:gd fmla="*/ 0 h 6858000" name="connsiteY0"/>
              <a:gd fmla="*/ 1142888 w 4319042" name="connsiteX1"/>
              <a:gd fmla="*/ 0 h 6858000" name="connsiteY1"/>
              <a:gd fmla="*/ 4319042 w 4319042" name="connsiteX2"/>
              <a:gd fmla="*/ 6858000 h 6858000" name="connsiteY2"/>
              <a:gd fmla="*/ 0 w 4319042" name="connsiteX3"/>
              <a:gd fmla="*/ 6858000 h 6858000" name="connsiteY3"/>
            </a:gdLst>
            <a:ahLst/>
            <a:cxnLst>
              <a:cxn ang="0">
                <a:pos x="connsiteX0" y="connsiteY0"/>
              </a:cxn>
              <a:cxn ang="0">
                <a:pos x="connsiteX1" y="connsiteY1"/>
              </a:cxn>
              <a:cxn ang="0">
                <a:pos x="connsiteX2" y="connsiteY2"/>
              </a:cxn>
              <a:cxn ang="0">
                <a:pos x="connsiteX3" y="connsiteY3"/>
              </a:cxn>
            </a:cxnLst>
            <a:rect b="b" l="l" r="r" t="t"/>
            <a:pathLst>
              <a:path h="6858000" w="4319042">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2" name="Title 1">
            <a:extLst>
              <a:ext uri="{FF2B5EF4-FFF2-40B4-BE49-F238E27FC236}">
                <a16:creationId xmlns:a16="http://schemas.microsoft.com/office/drawing/2014/main" id="{4DCD34A7-D562-4F85-FA62-85D283DF910D}"/>
              </a:ext>
            </a:extLst>
          </p:cNvPr>
          <p:cNvSpPr>
            <a:spLocks noGrp="1"/>
          </p:cNvSpPr>
          <p:nvPr>
            <p:ph type="title"/>
          </p:nvPr>
        </p:nvSpPr>
        <p:spPr>
          <a:xfrm>
            <a:off x="804672" y="640263"/>
            <a:ext cx="5157216" cy="1344975"/>
          </a:xfrm>
        </p:spPr>
        <p:txBody>
          <a:bodyPr numCol="1">
            <a:normAutofit/>
          </a:bodyPr>
          <a:lstStyle/>
          <a:p>
            <a:r>
              <a:rPr cap="all" lang="en-US" sz="3100">
                <a:ea typeface="+mj-lt"/>
                <a:cs typeface="+mj-lt"/>
              </a:rPr>
              <a:t>ZINGER MODEL OF EMPLOYEE ENGAGEMENT</a:t>
            </a:r>
            <a:endParaRPr lang="en-US" sz="3100"/>
          </a:p>
        </p:txBody>
      </p:sp>
      <p:sp>
        <p:nvSpPr>
          <p:cNvPr id="3" name="Content Placeholder 2">
            <a:extLst>
              <a:ext uri="{FF2B5EF4-FFF2-40B4-BE49-F238E27FC236}">
                <a16:creationId xmlns:a16="http://schemas.microsoft.com/office/drawing/2014/main" id="{CDF54A87-6FBC-1346-4625-877D39C045EE}"/>
              </a:ext>
            </a:extLst>
          </p:cNvPr>
          <p:cNvSpPr>
            <a:spLocks noGrp="1"/>
          </p:cNvSpPr>
          <p:nvPr>
            <p:ph idx="1"/>
          </p:nvPr>
        </p:nvSpPr>
        <p:spPr>
          <a:xfrm>
            <a:off x="804672" y="2121763"/>
            <a:ext cx="5157216" cy="3773010"/>
          </a:xfrm>
        </p:spPr>
        <p:txBody>
          <a:bodyPr bIns="45720" lIns="91440" numCol="1" rIns="91440" rtlCol="0" tIns="45720" vert="horz">
            <a:normAutofit/>
          </a:bodyPr>
          <a:lstStyle/>
          <a:p>
            <a:r>
              <a:rPr lang="en-US" sz="2000">
                <a:ea typeface="+mn-lt"/>
                <a:cs typeface="+mn-lt"/>
              </a:rPr>
              <a:t>Under this framework, there's many ten crucial actions that managers should take into consideration in order to implement the Zinger model of employee retention. </a:t>
            </a:r>
            <a:endParaRPr lang="en-US" sz="2000"/>
          </a:p>
          <a:p>
            <a:r>
              <a:rPr lang="en-US" sz="2000">
                <a:ea typeface="+mn-lt"/>
                <a:cs typeface="+mn-lt"/>
              </a:rPr>
              <a:t>The pyramidal structure of David Zinger's internal communication model is evident. It emphasizes the value of job requirements, including the need to begin to results prior to actually relocating on to succession planning. </a:t>
            </a:r>
            <a:endParaRPr lang="en-US" sz="2000">
              <a:cs panose="020F0502020204030204" typeface="Calibri"/>
            </a:endParaRPr>
          </a:p>
          <a:p>
            <a:r>
              <a:rPr lang="en-US" sz="2000">
                <a:ea typeface="+mn-lt"/>
                <a:cs typeface="+mn-lt"/>
              </a:rPr>
              <a:t>Each "significant aspect" of the hierarchy represents a step that needs to be taken to encourage job satisfaction and commitment. </a:t>
            </a:r>
            <a:endParaRPr lang="en-US" sz="2000"/>
          </a:p>
        </p:txBody>
      </p:sp>
      <p:pic>
        <p:nvPicPr>
          <p:cNvPr descr="Diagram  Description automatically generated" id="4" name="Picture 4">
            <a:extLst>
              <a:ext uri="{FF2B5EF4-FFF2-40B4-BE49-F238E27FC236}">
                <a16:creationId xmlns:a16="http://schemas.microsoft.com/office/drawing/2014/main" id="{0866F78F-4C6C-4F45-B608-227DEE8AEF08}"/>
              </a:ext>
            </a:extLst>
          </p:cNvPr>
          <p:cNvPicPr>
            <a:picLocks noChangeAspect="1"/>
          </p:cNvPicPr>
          <p:nvPr/>
        </p:nvPicPr>
        <p:blipFill>
          <a:blip r:embed="rId2"/>
          <a:stretch>
            <a:fillRect/>
          </a:stretch>
        </p:blipFill>
        <p:spPr>
          <a:xfrm>
            <a:off x="6969642" y="1460310"/>
            <a:ext cx="4736963" cy="3781930"/>
          </a:xfrm>
          <a:prstGeom prst="rect">
            <a:avLst/>
          </a:prstGeom>
        </p:spPr>
      </p:pic>
    </p:spTree>
    <p:extLst>
      <p:ext uri="{BB962C8B-B14F-4D97-AF65-F5344CB8AC3E}">
        <p14:creationId xmlns:p14="http://schemas.microsoft.com/office/powerpoint/2010/main" val="250833693"/>
      </p:ext>
    </p:extLst>
  </p:cSld>
  <p:clrMapOvr>
    <a:overrideClrMapping accent1="accent1" accent2="accent2" accent3="accent3" accent4="accent4" accent5="accent5" accent6="accent6" bg1="dk1" bg2="dk2" folHlink="folHlink" hlink="hlink" tx1="lt1" tx2="lt2"/>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solidFill>
                <a:schemeClr val="tx1"/>
              </a:solidFill>
            </a:endParaRPr>
          </a:p>
        </p:txBody>
      </p:sp>
      <p:sp>
        <p:nvSpPr>
          <p:cNvPr id="2" name="Title 1">
            <a:extLst>
              <a:ext uri="{FF2B5EF4-FFF2-40B4-BE49-F238E27FC236}">
                <a16:creationId xmlns:a16="http://schemas.microsoft.com/office/drawing/2014/main" id="{12641ADD-DA9A-7B60-A06B-B0DA301D4A44}"/>
              </a:ext>
            </a:extLst>
          </p:cNvPr>
          <p:cNvSpPr>
            <a:spLocks noGrp="1"/>
          </p:cNvSpPr>
          <p:nvPr>
            <p:ph type="title"/>
          </p:nvPr>
        </p:nvSpPr>
        <p:spPr>
          <a:xfrm>
            <a:off x="1295400" y="669925"/>
            <a:ext cx="4800600" cy="1325563"/>
          </a:xfrm>
        </p:spPr>
        <p:txBody>
          <a:bodyPr anchor="b" numCol="1">
            <a:normAutofit/>
          </a:bodyPr>
          <a:lstStyle/>
          <a:p>
            <a:r>
              <a:rPr cap="all" lang="en-US" sz="2800">
                <a:solidFill>
                  <a:schemeClr val="bg1"/>
                </a:solidFill>
                <a:ea typeface="+mj-lt"/>
                <a:cs typeface="+mj-lt"/>
              </a:rPr>
              <a:t>THE BOTTOM ROW OF NECESSITIES IN ZINGER MODEL</a:t>
            </a:r>
            <a:endParaRPr lang="en-US" sz="2800">
              <a:solidFill>
                <a:schemeClr val="bg1"/>
              </a:solidFill>
              <a:ea typeface="+mj-lt"/>
              <a:cs typeface="+mj-lt"/>
            </a:endParaRPr>
          </a:p>
        </p:txBody>
      </p:sp>
      <p:cxnSp>
        <p:nvCxnSpPr>
          <p:cNvPr id="16" name="Straight Connector 15">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AdjustHandles="1" noChangeArrowheads="1" noChangeAspect="1" noChangeShapeType="1" noEditPoints="1" noGrp="1" noMove="1" noResize="1" noRot="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AEDD31-1DF0-3A76-387C-C4F8D273EDAF}"/>
              </a:ext>
            </a:extLst>
          </p:cNvPr>
          <p:cNvSpPr>
            <a:spLocks noGrp="1"/>
          </p:cNvSpPr>
          <p:nvPr>
            <p:ph idx="1"/>
          </p:nvPr>
        </p:nvSpPr>
        <p:spPr>
          <a:xfrm>
            <a:off x="1295400" y="2288833"/>
            <a:ext cx="4800600" cy="3711571"/>
          </a:xfrm>
        </p:spPr>
        <p:txBody>
          <a:bodyPr bIns="45720" lIns="91440" numCol="1" rIns="91440" rtlCol="0" tIns="45720" vert="horz">
            <a:normAutofit/>
          </a:bodyPr>
          <a:lstStyle/>
          <a:p>
            <a:r>
              <a:rPr lang="en-US" sz="1100">
                <a:solidFill>
                  <a:schemeClr val="bg1"/>
                </a:solidFill>
                <a:ea typeface="+mn-lt"/>
                <a:cs typeface="+mn-lt"/>
              </a:rPr>
              <a:t>The foundation of the Zinger pyramid highlights the requirements that each person needs to fulfill their better described. This may be demonstrated by improving staff wellness because then they experience security at work (Kalaiyarasan, 2013). </a:t>
            </a:r>
            <a:endParaRPr lang="en-US" sz="1100">
              <a:solidFill>
                <a:schemeClr val="bg1"/>
              </a:solidFill>
            </a:endParaRPr>
          </a:p>
          <a:p>
            <a:r>
              <a:rPr lang="en-US" sz="1100">
                <a:solidFill>
                  <a:schemeClr val="bg1"/>
                </a:solidFill>
                <a:ea typeface="+mn-lt"/>
                <a:cs typeface="+mn-lt"/>
              </a:rPr>
              <a:t>Polite rulers, generosity holiday pay, and sick leave initiatives all enhance the chances of achievement. </a:t>
            </a:r>
            <a:endParaRPr lang="en-US" sz="1100">
              <a:solidFill>
                <a:schemeClr val="bg1"/>
              </a:solidFill>
            </a:endParaRPr>
          </a:p>
          <a:p>
            <a:r>
              <a:rPr lang="en-US" sz="1100">
                <a:solidFill>
                  <a:schemeClr val="bg1"/>
                </a:solidFill>
                <a:ea typeface="+mn-lt"/>
                <a:cs typeface="+mn-lt"/>
              </a:rPr>
              <a:t>The hospitality sector can use this to improve and improve results. Utilize your strong points: Good leadership must create an environment where people can express their individual talents. </a:t>
            </a:r>
          </a:p>
          <a:p>
            <a:r>
              <a:rPr lang="en-US" sz="1100">
                <a:solidFill>
                  <a:schemeClr val="bg1"/>
                </a:solidFill>
                <a:ea typeface="+mn-lt"/>
                <a:cs typeface="+mn-lt"/>
              </a:rPr>
              <a:t>Along with enhancing the skills of your staff, this provides connectivity and reinforces ones organization. </a:t>
            </a:r>
            <a:endParaRPr lang="en-US" sz="1100">
              <a:solidFill>
                <a:schemeClr val="bg1"/>
              </a:solidFill>
              <a:cs typeface="Calibri"/>
            </a:endParaRPr>
          </a:p>
          <a:p>
            <a:endParaRPr lang="en-US" sz="1100">
              <a:solidFill>
                <a:schemeClr val="bg1"/>
              </a:solidFill>
            </a:endParaRPr>
          </a:p>
          <a:p>
            <a:r>
              <a:rPr lang="en-US" sz="1100">
                <a:solidFill>
                  <a:schemeClr val="bg1"/>
                </a:solidFill>
                <a:ea typeface="+mn-lt"/>
                <a:cs typeface="+mn-lt"/>
              </a:rPr>
              <a:t>The goal, in this prototype, is to create a workplace where staff members can both contribute to and benefit from their full time work (Alimama, 2017)</a:t>
            </a:r>
            <a:endParaRPr lang="en-US" sz="1100">
              <a:solidFill>
                <a:schemeClr val="bg1"/>
              </a:solidFill>
            </a:endParaRPr>
          </a:p>
        </p:txBody>
      </p:sp>
      <p:pic>
        <p:nvPicPr>
          <p:cNvPr descr="3D of colourful origami" id="5" name="Picture 4">
            <a:extLst>
              <a:ext uri="{FF2B5EF4-FFF2-40B4-BE49-F238E27FC236}">
                <a16:creationId xmlns:a16="http://schemas.microsoft.com/office/drawing/2014/main" id="{B1D3D59E-6515-7724-E6C3-6D4670982E3B}"/>
              </a:ext>
            </a:extLst>
          </p:cNvPr>
          <p:cNvPicPr>
            <a:picLocks noChangeAspect="1"/>
          </p:cNvPicPr>
          <p:nvPr/>
        </p:nvPicPr>
        <p:blipFill rotWithShape="1">
          <a:blip r:embed="rId2"/>
          <a:srcRect b="-1" l="35840" r="14685"/>
          <a:stretch/>
        </p:blipFill>
        <p:spPr>
          <a:xfrm>
            <a:off x="7499149" y="369913"/>
            <a:ext cx="1880728" cy="2784532"/>
          </a:xfrm>
          <a:prstGeom prst="rect">
            <a:avLst/>
          </a:prstGeom>
        </p:spPr>
      </p:pic>
      <p:sp>
        <p:nvSpPr>
          <p:cNvPr id="18" name="Rectangle 17">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id="4" name="Picture 5">
            <a:extLst>
              <a:ext uri="{FF2B5EF4-FFF2-40B4-BE49-F238E27FC236}">
                <a16:creationId xmlns:a16="http://schemas.microsoft.com/office/drawing/2014/main" id="{9922AFA3-2E76-4F76-CF4B-445344F9AD8F}"/>
              </a:ext>
            </a:extLst>
          </p:cNvPr>
          <p:cNvPicPr>
            <a:picLocks noChangeAspect="1"/>
          </p:cNvPicPr>
          <p:nvPr/>
        </p:nvPicPr>
        <p:blipFill>
          <a:blip r:embed="rId3"/>
          <a:stretch>
            <a:fillRect/>
          </a:stretch>
        </p:blipFill>
        <p:spPr>
          <a:xfrm>
            <a:off x="8038661" y="4008166"/>
            <a:ext cx="3588640" cy="2228734"/>
          </a:xfrm>
          <a:prstGeom prst="rect">
            <a:avLst/>
          </a:prstGeom>
        </p:spPr>
      </p:pic>
      <p:sp>
        <p:nvSpPr>
          <p:cNvPr id="20" name="Rectangle 19">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Tree>
    <p:extLst>
      <p:ext uri="{BB962C8B-B14F-4D97-AF65-F5344CB8AC3E}">
        <p14:creationId xmlns:p14="http://schemas.microsoft.com/office/powerpoint/2010/main" val="3244032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descr="Large skydiving group mid-air" id="5" name="Picture 4">
            <a:extLst>
              <a:ext uri="{FF2B5EF4-FFF2-40B4-BE49-F238E27FC236}">
                <a16:creationId xmlns:a16="http://schemas.microsoft.com/office/drawing/2014/main" id="{FAFDB4AA-3C36-5498-77C7-C98A7438AFEF}"/>
              </a:ext>
            </a:extLst>
          </p:cNvPr>
          <p:cNvPicPr>
            <a:picLocks noChangeAspect="1"/>
          </p:cNvPicPr>
          <p:nvPr/>
        </p:nvPicPr>
        <p:blipFill rotWithShape="1">
          <a:blip r:embed="rId2"/>
          <a:srcRect b="-9" l="15634" r="13943"/>
          <a:stretch/>
        </p:blipFill>
        <p:spPr>
          <a:xfrm>
            <a:off x="6728728" y="1690688"/>
            <a:ext cx="5463273" cy="5167312"/>
          </a:xfrm>
          <a:custGeom>
            <a:avLst/>
            <a:gdLst/>
            <a:ahLst/>
            <a:cxnLst/>
            <a:rect b="b" l="l" r="r" t="t"/>
            <a:pathLst>
              <a:path h="5167312" w="5463273">
                <a:moveTo>
                  <a:pt x="2391664" y="0"/>
                </a:moveTo>
                <a:lnTo>
                  <a:pt x="2729598" y="0"/>
                </a:lnTo>
                <a:lnTo>
                  <a:pt x="3668014" y="0"/>
                </a:lnTo>
                <a:lnTo>
                  <a:pt x="5463273" y="0"/>
                </a:lnTo>
                <a:lnTo>
                  <a:pt x="5463273" y="5167310"/>
                </a:lnTo>
                <a:lnTo>
                  <a:pt x="3668014" y="5167310"/>
                </a:lnTo>
                <a:lnTo>
                  <a:pt x="3668014" y="5167312"/>
                </a:lnTo>
                <a:lnTo>
                  <a:pt x="0" y="5167312"/>
                </a:lnTo>
                <a:lnTo>
                  <a:pt x="2393879" y="952"/>
                </a:lnTo>
                <a:lnTo>
                  <a:pt x="2391664" y="952"/>
                </a:lnTo>
                <a:close/>
              </a:path>
            </a:pathLst>
          </a:custGeom>
        </p:spPr>
      </p:pic>
      <p:sp>
        <p:nvSpPr>
          <p:cNvPr id="11" name="Freeform: Shape 10">
            <a:extLst>
              <a:ext uri="{FF2B5EF4-FFF2-40B4-BE49-F238E27FC236}">
                <a16:creationId xmlns:a16="http://schemas.microsoft.com/office/drawing/2014/main" id="{581DAA37-DAFB-47C9-9EE7-11C030BEC83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1690688"/>
            <a:ext cx="8958061" cy="5167312"/>
          </a:xfrm>
          <a:custGeom>
            <a:avLst/>
            <a:gdLst>
              <a:gd fmla="*/ 0 w 8958061" name="connsiteX0"/>
              <a:gd fmla="*/ 0 h 5167312" name="connsiteY0"/>
              <a:gd fmla="*/ 7885684 w 8958061" name="connsiteX1"/>
              <a:gd fmla="*/ 0 h 5167312" name="connsiteY1"/>
              <a:gd fmla="*/ 7884964 w 8958061" name="connsiteX2"/>
              <a:gd fmla="*/ 952 h 5167312" name="connsiteY2"/>
              <a:gd fmla="*/ 8958061 w 8958061" name="connsiteX3"/>
              <a:gd fmla="*/ 952 h 5167312" name="connsiteY3"/>
              <a:gd fmla="*/ 6564182 w 8958061" name="connsiteX4"/>
              <a:gd fmla="*/ 5167312 h 5167312" name="connsiteY4"/>
              <a:gd fmla="*/ 3026607 w 8958061" name="connsiteX5"/>
              <a:gd fmla="*/ 5167312 h 5167312" name="connsiteY5"/>
              <a:gd fmla="*/ 3026607 w 8958061" name="connsiteX6"/>
              <a:gd fmla="*/ 5166360 h 5167312" name="connsiteY6"/>
              <a:gd fmla="*/ 0 w 8958061" name="connsiteX7"/>
              <a:gd fmla="*/ 5166360 h 5167312" name="connsiteY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b="b" l="l" r="r" t="t"/>
            <a:pathLst>
              <a:path h="5167312" w="8958061">
                <a:moveTo>
                  <a:pt x="0" y="0"/>
                </a:moveTo>
                <a:lnTo>
                  <a:pt x="7885684" y="0"/>
                </a:lnTo>
                <a:lnTo>
                  <a:pt x="7884964" y="952"/>
                </a:lnTo>
                <a:lnTo>
                  <a:pt x="8958061" y="952"/>
                </a:lnTo>
                <a:lnTo>
                  <a:pt x="6564182" y="5167312"/>
                </a:lnTo>
                <a:lnTo>
                  <a:pt x="3026607" y="5167312"/>
                </a:lnTo>
                <a:lnTo>
                  <a:pt x="3026607"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2" name="Title 1">
            <a:extLst>
              <a:ext uri="{FF2B5EF4-FFF2-40B4-BE49-F238E27FC236}">
                <a16:creationId xmlns:a16="http://schemas.microsoft.com/office/drawing/2014/main" id="{5A00AF44-B8B0-1A95-E19F-027C16E8057B}"/>
              </a:ext>
            </a:extLst>
          </p:cNvPr>
          <p:cNvSpPr>
            <a:spLocks noGrp="1"/>
          </p:cNvSpPr>
          <p:nvPr>
            <p:ph type="title"/>
          </p:nvPr>
        </p:nvSpPr>
        <p:spPr>
          <a:xfrm>
            <a:off x="841248" y="365759"/>
            <a:ext cx="7769352" cy="1325880"/>
          </a:xfrm>
        </p:spPr>
        <p:txBody>
          <a:bodyPr anchor="ctr" numCol="1">
            <a:normAutofit/>
          </a:bodyPr>
          <a:lstStyle/>
          <a:p>
            <a:r>
              <a:rPr b="1" cap="all" lang="en-US" sz="3700">
                <a:solidFill>
                  <a:schemeClr val="bg1"/>
                </a:solidFill>
                <a:ea typeface="+mj-lt"/>
                <a:cs typeface="+mj-lt"/>
              </a:rPr>
              <a:t>SECOND ROW: UNITING THE COMPANY IN THE ZINGER MODEL</a:t>
            </a:r>
            <a:endParaRPr lang="en-US" sz="3700">
              <a:solidFill>
                <a:schemeClr val="bg1"/>
              </a:solidFill>
            </a:endParaRPr>
          </a:p>
        </p:txBody>
      </p:sp>
      <p:sp>
        <p:nvSpPr>
          <p:cNvPr id="13" name="Freeform: Shape 12">
            <a:extLst>
              <a:ext uri="{FF2B5EF4-FFF2-40B4-BE49-F238E27FC236}">
                <a16:creationId xmlns:a16="http://schemas.microsoft.com/office/drawing/2014/main" id="{F4CBD955-7E14-485C-919F-EC1D1B9BC25C}"/>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9205410" y="2"/>
            <a:ext cx="2986590" cy="1511301"/>
          </a:xfrm>
          <a:custGeom>
            <a:avLst/>
            <a:gdLst>
              <a:gd fmla="*/ 697617 w 2986590" name="connsiteX0"/>
              <a:gd fmla="*/ 0 h 1511301" name="connsiteY0"/>
              <a:gd fmla="*/ 1096710 w 2986590" name="connsiteX1"/>
              <a:gd fmla="*/ 0 h 1511301" name="connsiteY1"/>
              <a:gd fmla="*/ 1191330 w 2986590" name="connsiteX2"/>
              <a:gd fmla="*/ 0 h 1511301" name="connsiteY2"/>
              <a:gd fmla="*/ 2986590 w 2986590" name="connsiteX3"/>
              <a:gd fmla="*/ 0 h 1511301" name="connsiteY3"/>
              <a:gd fmla="*/ 2986590 w 2986590" name="connsiteX4"/>
              <a:gd fmla="*/ 1511301 h 1511301" name="connsiteY4"/>
              <a:gd fmla="*/ 1191330 w 2986590" name="connsiteX5"/>
              <a:gd fmla="*/ 1511301 h 1511301" name="connsiteY5"/>
              <a:gd fmla="*/ 399093 w 2986590" name="connsiteX6"/>
              <a:gd fmla="*/ 1511301 h 1511301" name="connsiteY6"/>
              <a:gd fmla="*/ 0 w 2986590" name="connsiteX7"/>
              <a:gd fmla="*/ 1511301 h 1511301" name="connsiteY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b="b" l="l" r="r" t="t"/>
            <a:pathLst>
              <a:path h="1511301" w="2986590">
                <a:moveTo>
                  <a:pt x="697617" y="0"/>
                </a:moveTo>
                <a:lnTo>
                  <a:pt x="1096710" y="0"/>
                </a:lnTo>
                <a:lnTo>
                  <a:pt x="1191330" y="0"/>
                </a:lnTo>
                <a:lnTo>
                  <a:pt x="2986590" y="0"/>
                </a:lnTo>
                <a:lnTo>
                  <a:pt x="2986590" y="1511301"/>
                </a:lnTo>
                <a:lnTo>
                  <a:pt x="1191330" y="1511301"/>
                </a:lnTo>
                <a:lnTo>
                  <a:pt x="399093"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3" name="Content Placeholder 2">
            <a:extLst>
              <a:ext uri="{FF2B5EF4-FFF2-40B4-BE49-F238E27FC236}">
                <a16:creationId xmlns:a16="http://schemas.microsoft.com/office/drawing/2014/main" id="{F3F9CD52-9217-CA2B-ADA9-34CA15EEF452}"/>
              </a:ext>
            </a:extLst>
          </p:cNvPr>
          <p:cNvSpPr>
            <a:spLocks noGrp="1"/>
          </p:cNvSpPr>
          <p:nvPr>
            <p:ph idx="1"/>
          </p:nvPr>
        </p:nvSpPr>
        <p:spPr>
          <a:xfrm>
            <a:off x="841248" y="2209800"/>
            <a:ext cx="5887479" cy="4010025"/>
          </a:xfrm>
        </p:spPr>
        <p:txBody>
          <a:bodyPr anchor="t" bIns="45720" lIns="91440" numCol="1" rIns="91440" rtlCol="0" tIns="45720" vert="horz">
            <a:normAutofit/>
          </a:bodyPr>
          <a:lstStyle/>
          <a:p>
            <a:r>
              <a:rPr lang="en-US" sz="1600">
                <a:solidFill>
                  <a:srgbClr val="FFFFFF"/>
                </a:solidFill>
                <a:ea typeface="+mn-lt"/>
                <a:cs typeface="+mn-lt"/>
              </a:rPr>
              <a:t>Build friendships - Legislators should extremely rewarding to connect with one another work through team members exercises. Staff members who seem to be extroverted at workplace are more likely to draw in more clients, which is advantageous for business, particularly inside the hospitality industry. </a:t>
            </a:r>
            <a:endParaRPr lang="en-US" sz="1600">
              <a:solidFill>
                <a:srgbClr val="FFFFFF"/>
              </a:solidFill>
              <a:cs panose="020F0502020204030204" typeface="Calibri"/>
            </a:endParaRPr>
          </a:p>
          <a:p>
            <a:endParaRPr lang="en-US" sz="1600">
              <a:solidFill>
                <a:srgbClr val="FFFFFF"/>
              </a:solidFill>
            </a:endParaRPr>
          </a:p>
          <a:p>
            <a:r>
              <a:rPr lang="en-US" sz="1600">
                <a:solidFill>
                  <a:srgbClr val="FFFFFF"/>
                </a:solidFill>
                <a:ea typeface="+mn-lt"/>
                <a:cs typeface="+mn-lt"/>
              </a:rPr>
              <a:t>Foster acknowledgement - To preserve high levels of interaction, this involves creating a culture in which customers and employees provide constructive advice for improving the work environment.</a:t>
            </a:r>
            <a:endParaRPr lang="en-US" sz="1600">
              <a:solidFill>
                <a:srgbClr val="FFFFFF"/>
              </a:solidFill>
            </a:endParaRPr>
          </a:p>
          <a:p>
            <a:endParaRPr lang="en-US" sz="1600">
              <a:solidFill>
                <a:srgbClr val="FFFFFF"/>
              </a:solidFill>
              <a:cs panose="020F0502020204030204" typeface="Calibri"/>
            </a:endParaRPr>
          </a:p>
          <a:p>
            <a:r>
              <a:rPr lang="en-US" sz="1600">
                <a:solidFill>
                  <a:srgbClr val="FFFFFF"/>
                </a:solidFill>
                <a:ea typeface="+mn-lt"/>
                <a:cs typeface="+mn-lt"/>
              </a:rPr>
              <a:t>Master moments - Employees must be intellectually and emotionally reveal at employment. By using direct gatherings to guarantee greater, get comments, and understand issues, supervisors can help with it now.</a:t>
            </a:r>
            <a:endParaRPr lang="en-US" sz="1600">
              <a:solidFill>
                <a:srgbClr val="FFFFFF"/>
              </a:solidFill>
            </a:endParaRPr>
          </a:p>
        </p:txBody>
      </p:sp>
    </p:spTree>
    <p:extLst>
      <p:ext uri="{BB962C8B-B14F-4D97-AF65-F5344CB8AC3E}">
        <p14:creationId xmlns:p14="http://schemas.microsoft.com/office/powerpoint/2010/main" val="651658333"/>
      </p:ext>
    </p:extLst>
  </p:cSld>
  <p:clrMapOvr>
    <a:overrideClrMapping accent1="accent1" accent2="accent2" accent3="accent3" accent4="accent4" accent5="accent5" accent6="accent6" bg1="dk1" bg2="dk2" folHlink="folHlink" hlink="hlink" tx1="lt1" tx2="lt2"/>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546337" cy="6858000"/>
          </a:xfrm>
          <a:custGeom>
            <a:avLst/>
            <a:gdLst>
              <a:gd fmla="*/ 0 w 4319042" name="connsiteX0"/>
              <a:gd fmla="*/ 0 h 6858000" name="connsiteY0"/>
              <a:gd fmla="*/ 1142888 w 4319042" name="connsiteX1"/>
              <a:gd fmla="*/ 0 h 6858000" name="connsiteY1"/>
              <a:gd fmla="*/ 4319042 w 4319042" name="connsiteX2"/>
              <a:gd fmla="*/ 6858000 h 6858000" name="connsiteY2"/>
              <a:gd fmla="*/ 0 w 4319042" name="connsiteX3"/>
              <a:gd fmla="*/ 6858000 h 6858000" name="connsiteY3"/>
            </a:gdLst>
            <a:ahLst/>
            <a:cxnLst>
              <a:cxn ang="0">
                <a:pos x="connsiteX0" y="connsiteY0"/>
              </a:cxn>
              <a:cxn ang="0">
                <a:pos x="connsiteX1" y="connsiteY1"/>
              </a:cxn>
              <a:cxn ang="0">
                <a:pos x="connsiteX2" y="connsiteY2"/>
              </a:cxn>
              <a:cxn ang="0">
                <a:pos x="connsiteX3" y="connsiteY3"/>
              </a:cxn>
            </a:cxnLst>
            <a:rect b="b" l="l" r="r" t="t"/>
            <a:pathLst>
              <a:path h="6858000" w="4319042">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2" name="Title 1">
            <a:extLst>
              <a:ext uri="{FF2B5EF4-FFF2-40B4-BE49-F238E27FC236}">
                <a16:creationId xmlns:a16="http://schemas.microsoft.com/office/drawing/2014/main" id="{F1D7BA00-5BB6-CBC8-8831-B90F729C10D4}"/>
              </a:ext>
            </a:extLst>
          </p:cNvPr>
          <p:cNvSpPr>
            <a:spLocks noGrp="1"/>
          </p:cNvSpPr>
          <p:nvPr>
            <p:ph type="title"/>
          </p:nvPr>
        </p:nvSpPr>
        <p:spPr>
          <a:xfrm>
            <a:off x="804672" y="640263"/>
            <a:ext cx="5157216" cy="1344975"/>
          </a:xfrm>
        </p:spPr>
        <p:txBody>
          <a:bodyPr numCol="1">
            <a:normAutofit/>
          </a:bodyPr>
          <a:lstStyle/>
          <a:p>
            <a:r>
              <a:rPr b="1" cap="all" lang="en-US" sz="2800">
                <a:ea typeface="+mj-lt"/>
                <a:cs typeface="+mj-lt"/>
              </a:rPr>
              <a:t>THIRD ROW: BOOSTING PERFORMANCE</a:t>
            </a:r>
            <a:endParaRPr lang="en-US" sz="2800"/>
          </a:p>
        </p:txBody>
      </p:sp>
      <p:sp>
        <p:nvSpPr>
          <p:cNvPr id="3" name="Content Placeholder 2">
            <a:extLst>
              <a:ext uri="{FF2B5EF4-FFF2-40B4-BE49-F238E27FC236}">
                <a16:creationId xmlns:a16="http://schemas.microsoft.com/office/drawing/2014/main" id="{FF36524A-A12C-3FE4-D6D4-E6B51641742A}"/>
              </a:ext>
            </a:extLst>
          </p:cNvPr>
          <p:cNvSpPr>
            <a:spLocks noGrp="1"/>
          </p:cNvSpPr>
          <p:nvPr>
            <p:ph idx="1"/>
          </p:nvPr>
        </p:nvSpPr>
        <p:spPr>
          <a:xfrm>
            <a:off x="804672" y="2121763"/>
            <a:ext cx="5157216" cy="3773010"/>
          </a:xfrm>
        </p:spPr>
        <p:txBody>
          <a:bodyPr bIns="45720" lIns="91440" numCol="1" rIns="91440" rtlCol="0" tIns="45720" vert="horz">
            <a:normAutofit/>
          </a:bodyPr>
          <a:lstStyle/>
          <a:p>
            <a:r>
              <a:rPr lang="en-US" sz="2000">
                <a:ea typeface="+mn-lt"/>
                <a:cs typeface="+mn-lt"/>
              </a:rPr>
              <a:t>Increase performance - By setting goals and explaining why they are important, you can keep employees engaged. </a:t>
            </a:r>
            <a:endParaRPr lang="en-US" sz="2000">
              <a:cs panose="020F0502020204030204" typeface="Calibri"/>
            </a:endParaRPr>
          </a:p>
          <a:p>
            <a:endParaRPr lang="en-US" sz="2000"/>
          </a:p>
          <a:p>
            <a:r>
              <a:rPr lang="en-US" sz="2000">
                <a:ea typeface="+mn-lt"/>
                <a:cs typeface="+mn-lt"/>
              </a:rPr>
              <a:t>Mark incremental changes - Consumers must set up a process for tracking and ability to share improvements if you really want to keep folks energized, as well as with regard to adverts and goals that are attained. Focusing on progress encourages learning skills between employees and provides them with a clear path forward</a:t>
            </a:r>
            <a:endParaRPr lang="en-US" sz="2000"/>
          </a:p>
        </p:txBody>
      </p:sp>
      <p:pic>
        <p:nvPicPr>
          <p:cNvPr descr="A picture containing text  Description automatically generated" id="4" name="Picture 4">
            <a:extLst>
              <a:ext uri="{FF2B5EF4-FFF2-40B4-BE49-F238E27FC236}">
                <a16:creationId xmlns:a16="http://schemas.microsoft.com/office/drawing/2014/main" id="{B310004E-3D20-3663-6F59-77F222B7D34B}"/>
              </a:ext>
            </a:extLst>
          </p:cNvPr>
          <p:cNvPicPr>
            <a:picLocks noChangeAspect="1"/>
          </p:cNvPicPr>
          <p:nvPr/>
        </p:nvPicPr>
        <p:blipFill>
          <a:blip r:embed="rId2"/>
          <a:stretch>
            <a:fillRect/>
          </a:stretch>
        </p:blipFill>
        <p:spPr>
          <a:xfrm>
            <a:off x="6969642" y="982794"/>
            <a:ext cx="4736963" cy="4736963"/>
          </a:xfrm>
          <a:prstGeom prst="rect">
            <a:avLst/>
          </a:prstGeom>
        </p:spPr>
      </p:pic>
    </p:spTree>
    <p:extLst>
      <p:ext uri="{BB962C8B-B14F-4D97-AF65-F5344CB8AC3E}">
        <p14:creationId xmlns:p14="http://schemas.microsoft.com/office/powerpoint/2010/main" val="2297339748"/>
      </p:ext>
    </p:extLst>
  </p:cSld>
  <p:clrMapOvr>
    <a:overrideClrMapping accent1="accent1" accent2="accent2" accent3="accent3" accent4="accent4" accent5="accent5" accent6="accent6" bg1="dk1" bg2="dk2" folHlink="folHlink" hlink="hlink" tx1="lt1" tx2="lt2"/>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546337" cy="6858000"/>
          </a:xfrm>
          <a:custGeom>
            <a:avLst/>
            <a:gdLst>
              <a:gd fmla="*/ 0 w 4319042" name="connsiteX0"/>
              <a:gd fmla="*/ 0 h 6858000" name="connsiteY0"/>
              <a:gd fmla="*/ 1142888 w 4319042" name="connsiteX1"/>
              <a:gd fmla="*/ 0 h 6858000" name="connsiteY1"/>
              <a:gd fmla="*/ 4319042 w 4319042" name="connsiteX2"/>
              <a:gd fmla="*/ 6858000 h 6858000" name="connsiteY2"/>
              <a:gd fmla="*/ 0 w 4319042" name="connsiteX3"/>
              <a:gd fmla="*/ 6858000 h 6858000" name="connsiteY3"/>
            </a:gdLst>
            <a:ahLst/>
            <a:cxnLst>
              <a:cxn ang="0">
                <a:pos x="connsiteX0" y="connsiteY0"/>
              </a:cxn>
              <a:cxn ang="0">
                <a:pos x="connsiteX1" y="connsiteY1"/>
              </a:cxn>
              <a:cxn ang="0">
                <a:pos x="connsiteX2" y="connsiteY2"/>
              </a:cxn>
              <a:cxn ang="0">
                <a:pos x="connsiteX3" y="connsiteY3"/>
              </a:cxn>
            </a:cxnLst>
            <a:rect b="b" l="l" r="r" t="t"/>
            <a:pathLst>
              <a:path h="6858000" w="4319042">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2" name="Title 1">
            <a:extLst>
              <a:ext uri="{FF2B5EF4-FFF2-40B4-BE49-F238E27FC236}">
                <a16:creationId xmlns:a16="http://schemas.microsoft.com/office/drawing/2014/main" id="{DE640575-8611-B7DB-6A7D-470B5F027851}"/>
              </a:ext>
            </a:extLst>
          </p:cNvPr>
          <p:cNvSpPr>
            <a:spLocks noGrp="1"/>
          </p:cNvSpPr>
          <p:nvPr>
            <p:ph type="title"/>
          </p:nvPr>
        </p:nvSpPr>
        <p:spPr>
          <a:xfrm>
            <a:off x="804672" y="640263"/>
            <a:ext cx="5157216" cy="1344975"/>
          </a:xfrm>
        </p:spPr>
        <p:txBody>
          <a:bodyPr numCol="1">
            <a:normAutofit/>
          </a:bodyPr>
          <a:lstStyle/>
          <a:p>
            <a:r>
              <a:rPr cap="all" lang="en-US" sz="4000">
                <a:ea typeface="+mj-lt"/>
                <a:cs typeface="+mj-lt"/>
              </a:rPr>
              <a:t>ACHIEVING RESULTS IN THE ZINGER MODEL</a:t>
            </a:r>
            <a:endParaRPr lang="en-US" sz="4000">
              <a:ea typeface="+mj-lt"/>
              <a:cs typeface="+mj-lt"/>
            </a:endParaRPr>
          </a:p>
          <a:p>
            <a:endParaRPr lang="en-US" sz="4000">
              <a:cs typeface="Calibri Light"/>
            </a:endParaRPr>
          </a:p>
        </p:txBody>
      </p:sp>
      <p:sp>
        <p:nvSpPr>
          <p:cNvPr id="3" name="Content Placeholder 2">
            <a:extLst>
              <a:ext uri="{FF2B5EF4-FFF2-40B4-BE49-F238E27FC236}">
                <a16:creationId xmlns:a16="http://schemas.microsoft.com/office/drawing/2014/main" id="{819A8B0D-A9E1-9523-6A1E-7432F3C123D5}"/>
              </a:ext>
            </a:extLst>
          </p:cNvPr>
          <p:cNvSpPr>
            <a:spLocks noGrp="1"/>
          </p:cNvSpPr>
          <p:nvPr>
            <p:ph idx="1"/>
          </p:nvPr>
        </p:nvSpPr>
        <p:spPr>
          <a:xfrm>
            <a:off x="804672" y="2121763"/>
            <a:ext cx="5157216" cy="3773010"/>
          </a:xfrm>
        </p:spPr>
        <p:txBody>
          <a:bodyPr anchor="t" bIns="45720" lIns="91440" numCol="1" rIns="91440" rtlCol="0" tIns="45720" vert="horz">
            <a:normAutofit/>
          </a:bodyPr>
          <a:lstStyle/>
          <a:p>
            <a:r>
              <a:rPr lang="en-US" sz="1700">
                <a:ea typeface="+mn-lt"/>
                <a:cs typeface="+mn-lt"/>
              </a:rPr>
              <a:t>The main objective of one's performance management programs is to have content employees who, as we stated earlier, result in soaring profitability (Kaur, 2017). However once you start this journey, you must be able to elucidate your company's strategic notion to guarantee that users achieve those results . </a:t>
            </a:r>
            <a:endParaRPr lang="en-US" sz="1700">
              <a:cs panose="020F0502020204030204" typeface="Calibri"/>
            </a:endParaRPr>
          </a:p>
          <a:p>
            <a:endParaRPr lang="en-US" sz="1700"/>
          </a:p>
          <a:p>
            <a:r>
              <a:rPr lang="en-US" sz="1700">
                <a:ea typeface="+mn-lt"/>
                <a:cs typeface="+mn-lt"/>
              </a:rPr>
              <a:t>Posting tracking is amongst the most critical corporate electronic mail quality level (Ghosh, 2019). By tracking employee booklet and e-mail success factors, consumers can determine your best content, the best times to offer up subscriptions, and the recipients who are much more entangled . </a:t>
            </a:r>
            <a:endParaRPr lang="en-US" sz="1700"/>
          </a:p>
        </p:txBody>
      </p:sp>
      <p:pic>
        <p:nvPicPr>
          <p:cNvPr descr="Text, logo, company name  Description automatically generated" id="4" name="Picture 4">
            <a:extLst>
              <a:ext uri="{FF2B5EF4-FFF2-40B4-BE49-F238E27FC236}">
                <a16:creationId xmlns:a16="http://schemas.microsoft.com/office/drawing/2014/main" id="{1A146E58-4E53-FF5E-F01B-13546442B1BF}"/>
              </a:ext>
            </a:extLst>
          </p:cNvPr>
          <p:cNvPicPr>
            <a:picLocks noChangeAspect="1"/>
          </p:cNvPicPr>
          <p:nvPr/>
        </p:nvPicPr>
        <p:blipFill>
          <a:blip r:embed="rId2"/>
          <a:stretch>
            <a:fillRect/>
          </a:stretch>
        </p:blipFill>
        <p:spPr>
          <a:xfrm>
            <a:off x="6969642" y="1577201"/>
            <a:ext cx="4736963" cy="3548149"/>
          </a:xfrm>
          <a:prstGeom prst="rect">
            <a:avLst/>
          </a:prstGeom>
        </p:spPr>
      </p:pic>
    </p:spTree>
    <p:extLst>
      <p:ext uri="{BB962C8B-B14F-4D97-AF65-F5344CB8AC3E}">
        <p14:creationId xmlns:p14="http://schemas.microsoft.com/office/powerpoint/2010/main" val="604239177"/>
      </p:ext>
    </p:extLst>
  </p:cSld>
  <p:clrMapOvr>
    <a:overrideClrMapping accent1="accent1" accent2="accent2" accent3="accent3" accent4="accent4" accent5="accent5" accent6="accent6" bg1="dk1" bg2="dk2" folHlink="folHlink" hlink="hlink" tx1="lt1" tx2="lt2"/>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6413A">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p:nvSpPr>
          <p:cNvPr id="2" name="Title 1">
            <a:extLst>
              <a:ext uri="{FF2B5EF4-FFF2-40B4-BE49-F238E27FC236}">
                <a16:creationId xmlns:a16="http://schemas.microsoft.com/office/drawing/2014/main" id="{81BA2FAA-1F27-24C4-EAD7-22C76CB2E1DA}"/>
              </a:ext>
            </a:extLst>
          </p:cNvPr>
          <p:cNvSpPr>
            <a:spLocks noGrp="1"/>
          </p:cNvSpPr>
          <p:nvPr>
            <p:ph type="title"/>
          </p:nvPr>
        </p:nvSpPr>
        <p:spPr>
          <a:xfrm>
            <a:off x="524256" y="491260"/>
            <a:ext cx="6594189" cy="1625210"/>
          </a:xfrm>
        </p:spPr>
        <p:txBody>
          <a:bodyPr numCol="1">
            <a:normAutofit/>
          </a:bodyPr>
          <a:lstStyle/>
          <a:p>
            <a:r>
              <a:rPr cap="all" lang="en-US" sz="3700">
                <a:solidFill>
                  <a:srgbClr val="FFFFFF"/>
                </a:solidFill>
                <a:ea typeface="+mj-lt"/>
                <a:cs typeface="+mj-lt"/>
              </a:rPr>
              <a:t> BEST PRACTICES TO ENGAGE EMPLOYEES FROM THE HOTEL INDUSTRY</a:t>
            </a:r>
            <a:endParaRPr lang="en-US" sz="3700">
              <a:solidFill>
                <a:srgbClr val="FFFFFF"/>
              </a:solidFill>
            </a:endParaRPr>
          </a:p>
        </p:txBody>
      </p:sp>
      <p:pic>
        <p:nvPicPr>
          <p:cNvPr id="4" name="Picture 4">
            <a:extLst>
              <a:ext uri="{FF2B5EF4-FFF2-40B4-BE49-F238E27FC236}">
                <a16:creationId xmlns:a16="http://schemas.microsoft.com/office/drawing/2014/main" id="{64D31977-DC26-571B-FC07-32D9BD17E5BC}"/>
              </a:ext>
            </a:extLst>
          </p:cNvPr>
          <p:cNvPicPr>
            <a:picLocks noChangeAspect="1"/>
          </p:cNvPicPr>
          <p:nvPr/>
        </p:nvPicPr>
        <p:blipFill rotWithShape="1">
          <a:blip r:embed="rId2"/>
          <a:srcRect b="-1" l="2803" r="-1"/>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p:nvSpPr>
          <p:cNvPr id="3" name="Content Placeholder 2">
            <a:extLst>
              <a:ext uri="{FF2B5EF4-FFF2-40B4-BE49-F238E27FC236}">
                <a16:creationId xmlns:a16="http://schemas.microsoft.com/office/drawing/2014/main" id="{BEB83BAA-FBF9-BA7C-1F0F-A9AF70287213}"/>
              </a:ext>
            </a:extLst>
          </p:cNvPr>
          <p:cNvSpPr>
            <a:spLocks noGrp="1"/>
          </p:cNvSpPr>
          <p:nvPr>
            <p:ph idx="1"/>
          </p:nvPr>
        </p:nvSpPr>
        <p:spPr>
          <a:xfrm>
            <a:off x="8029319" y="917725"/>
            <a:ext cx="3424739" cy="4852362"/>
          </a:xfrm>
        </p:spPr>
        <p:txBody>
          <a:bodyPr anchor="ctr" bIns="45720" lIns="91440" numCol="1" rIns="91440" rtlCol="0" tIns="45720" vert="horz">
            <a:normAutofit/>
          </a:bodyPr>
          <a:lstStyle/>
          <a:p>
            <a:r>
              <a:rPr lang="en-US" sz="1300">
                <a:solidFill>
                  <a:srgbClr val="FFFFFF"/>
                </a:solidFill>
                <a:ea typeface="+mn-lt"/>
                <a:cs typeface="+mn-lt"/>
              </a:rPr>
              <a:t>Acknowledging workplace anniversaries, household celebrations, or other huge psychological occurrences would then demonstrate to your employees much you appreciate people. It's going to be important to thank fellow players on media platforms, sing a tune during a social activity, or acknowledge a player's anniversary in the messaging application (McBain, 2007). </a:t>
            </a:r>
          </a:p>
          <a:p>
            <a:r>
              <a:rPr lang="en-US" sz="1300">
                <a:solidFill>
                  <a:srgbClr val="FFFFFF"/>
                </a:solidFill>
                <a:ea typeface="+mn-lt"/>
                <a:cs typeface="+mn-lt"/>
              </a:rPr>
              <a:t>Construct team-building activities. Waiters and waitresses keep quoting their coworkers as the finest aspect of one‘s professions, as per Cvetkovic (2020), a study on the fast food business conducted by shifts. Individuals will be more engaged and excited to collaborate once individuals believe because they're a member of a community. Job satisfaction is increased by private memos by 50%. Trying to make squad dinners a tradition, wanting to host after-work social affair for staff, or planning celebrations could all help to improve the feeling of belonging at job (Han, 2018). </a:t>
            </a:r>
            <a:endParaRPr lang="en-US" sz="1300">
              <a:solidFill>
                <a:srgbClr val="FFFFFF"/>
              </a:solidFill>
              <a:cs typeface="Calibri"/>
            </a:endParaRPr>
          </a:p>
        </p:txBody>
      </p:sp>
    </p:spTree>
    <p:extLst>
      <p:ext uri="{BB962C8B-B14F-4D97-AF65-F5344CB8AC3E}">
        <p14:creationId xmlns:p14="http://schemas.microsoft.com/office/powerpoint/2010/main" val="2313249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317A8-33F6-6D36-DCA7-EFDB1B2D827B}"/>
              </a:ext>
            </a:extLst>
          </p:cNvPr>
          <p:cNvSpPr>
            <a:spLocks noGrp="1"/>
          </p:cNvSpPr>
          <p:nvPr>
            <p:ph type="title"/>
          </p:nvPr>
        </p:nvSpPr>
        <p:spPr>
          <a:xfrm>
            <a:off x="762001" y="803325"/>
            <a:ext cx="5314536" cy="1325563"/>
          </a:xfrm>
        </p:spPr>
        <p:txBody>
          <a:bodyPr numCol="1">
            <a:normAutofit/>
          </a:bodyPr>
          <a:lstStyle/>
          <a:p>
            <a:r>
              <a:rPr lang="en-US">
                <a:cs typeface="Calibri Light"/>
              </a:rPr>
              <a:t>Conclusion </a:t>
            </a:r>
            <a:endParaRPr lang="en-US"/>
          </a:p>
        </p:txBody>
      </p:sp>
      <p:sp>
        <p:nvSpPr>
          <p:cNvPr id="3" name="Content Placeholder 2">
            <a:extLst>
              <a:ext uri="{FF2B5EF4-FFF2-40B4-BE49-F238E27FC236}">
                <a16:creationId xmlns:a16="http://schemas.microsoft.com/office/drawing/2014/main" id="{74579570-200F-2163-F984-2CB210AE61A5}"/>
              </a:ext>
            </a:extLst>
          </p:cNvPr>
          <p:cNvSpPr>
            <a:spLocks noGrp="1"/>
          </p:cNvSpPr>
          <p:nvPr>
            <p:ph idx="1"/>
          </p:nvPr>
        </p:nvSpPr>
        <p:spPr>
          <a:xfrm>
            <a:off x="762000" y="2279018"/>
            <a:ext cx="5314543" cy="3375920"/>
          </a:xfrm>
        </p:spPr>
        <p:txBody>
          <a:bodyPr anchor="t" bIns="45720" lIns="91440" numCol="1" rIns="91440" rtlCol="0" tIns="45720" vert="horz">
            <a:normAutofit/>
          </a:bodyPr>
          <a:lstStyle/>
          <a:p>
            <a:r>
              <a:rPr lang="en-US" sz="1500">
                <a:ea typeface="+mn-lt"/>
                <a:cs typeface="+mn-lt"/>
              </a:rPr>
              <a:t>You should put greater importance on letting workers have the best work experiences potential because you only want the best results, although if those who advance in their positions.</a:t>
            </a:r>
            <a:endParaRPr lang="en-US" sz="1500">
              <a:cs panose="020F0502020204030204" typeface="Calibri"/>
            </a:endParaRPr>
          </a:p>
          <a:p>
            <a:r>
              <a:rPr lang="en-US" sz="1500">
                <a:ea typeface="+mn-lt"/>
                <a:cs typeface="+mn-lt"/>
              </a:rPr>
              <a:t>People began to consider it more as a result of the disease outbreak although many have always been compelled to operate from residence. Despite the fact that there remain regular office positions, once they are allowed of doing their excellent efforts, employees are more productive.</a:t>
            </a:r>
            <a:endParaRPr lang="en-US" sz="1500"/>
          </a:p>
          <a:p>
            <a:endParaRPr lang="en-US" sz="1500"/>
          </a:p>
          <a:p>
            <a:r>
              <a:rPr lang="en-US" sz="1500">
                <a:ea typeface="+mn-lt"/>
                <a:cs typeface="+mn-lt"/>
              </a:rPr>
              <a:t>The classification of internal communication operating system may be extremely broad. Everything which benefits your business and is included by ones staff members might be contended to be a form of interaction. </a:t>
            </a:r>
            <a:endParaRPr lang="en-US" sz="150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a:off x="6582780" y="-2008"/>
            <a:ext cx="5609220" cy="5840278"/>
          </a:xfrm>
          <a:custGeom>
            <a:avLst/>
            <a:gdLst>
              <a:gd fmla="*/ 0 w 5609220" name="connsiteX0"/>
              <a:gd fmla="*/ 0 h 5840278" name="connsiteY0"/>
              <a:gd fmla="*/ 4637091 w 5609220" name="connsiteX1"/>
              <a:gd fmla="*/ 0 h 5840278" name="connsiteY1"/>
              <a:gd fmla="*/ 4822569 w 5609220" name="connsiteX2"/>
              <a:gd fmla="*/ 204077 h 5840278" name="connsiteY2"/>
              <a:gd fmla="*/ 5609220 w 5609220" name="connsiteX3"/>
              <a:gd fmla="*/ 2395363 h 5840278" name="connsiteY3"/>
              <a:gd fmla="*/ 2164305 w 5609220" name="connsiteX4"/>
              <a:gd fmla="*/ 5840278 h 5840278" name="connsiteY4"/>
              <a:gd fmla="*/ 238220 w 5609220" name="connsiteX5"/>
              <a:gd fmla="*/ 5251941 h 5840278" name="connsiteY5"/>
              <a:gd fmla="*/ 0 w 5609220" name="connsiteX6"/>
              <a:gd fmla="*/ 5073803 h 5840278"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5840278" w="5609220">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pic>
        <p:nvPicPr>
          <p:cNvPr id="4" name="Picture 4">
            <a:extLst>
              <a:ext uri="{FF2B5EF4-FFF2-40B4-BE49-F238E27FC236}">
                <a16:creationId xmlns:a16="http://schemas.microsoft.com/office/drawing/2014/main" id="{656DBE0B-67DB-7DA9-B8D9-AE5A20D34AB9}"/>
              </a:ext>
            </a:extLst>
          </p:cNvPr>
          <p:cNvPicPr>
            <a:picLocks noChangeAspect="1"/>
          </p:cNvPicPr>
          <p:nvPr/>
        </p:nvPicPr>
        <p:blipFill rotWithShape="1">
          <a:blip r:embed="rId2"/>
          <a:srcRect b="-1" l="31527" r="4435"/>
          <a:stretch/>
        </p:blipFill>
        <p:spPr>
          <a:xfrm>
            <a:off x="6750141" y="-2"/>
            <a:ext cx="5441859" cy="5654940"/>
          </a:xfrm>
          <a:custGeom>
            <a:avLst/>
            <a:gdLst/>
            <a:ahLst/>
            <a:cxnLst/>
            <a:rect b="b" l="l" r="r" t="t"/>
            <a:pathLst>
              <a:path h="5654940" w="5441859">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154298651"/>
      </p:ext>
    </p:extLst>
  </p:cSld>
  <p:clrMapOvr>
    <a:overrideClrMapping accent1="accent1" accent2="accent2" accent3="accent3" accent4="accent4" accent5="accent5" accent6="accent6" bg1="dk1" bg2="dk2" folHlink="folHlink" hlink="hlink" tx1="lt1" tx2="lt2"/>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solidFill>
                <a:schemeClr val="tx1"/>
              </a:solidFill>
            </a:endParaRPr>
          </a:p>
        </p:txBody>
      </p:sp>
      <p:sp>
        <p:nvSpPr>
          <p:cNvPr id="2" name="Title 1">
            <a:extLst>
              <a:ext uri="{FF2B5EF4-FFF2-40B4-BE49-F238E27FC236}">
                <a16:creationId xmlns:a16="http://schemas.microsoft.com/office/drawing/2014/main" id="{FC2B9664-2ECB-9ADC-FB79-0A55E19A4702}"/>
              </a:ext>
            </a:extLst>
          </p:cNvPr>
          <p:cNvSpPr>
            <a:spLocks noGrp="1"/>
          </p:cNvSpPr>
          <p:nvPr>
            <p:ph type="title"/>
          </p:nvPr>
        </p:nvSpPr>
        <p:spPr>
          <a:xfrm>
            <a:off x="838200" y="669925"/>
            <a:ext cx="4508946" cy="1325563"/>
          </a:xfrm>
        </p:spPr>
        <p:txBody>
          <a:bodyPr anchor="b" numCol="1">
            <a:normAutofit/>
          </a:bodyPr>
          <a:lstStyle/>
          <a:p>
            <a:pPr algn="r"/>
            <a:r>
              <a:rPr lang="en-US">
                <a:solidFill>
                  <a:schemeClr val="bg1"/>
                </a:solidFill>
                <a:cs typeface="Calibri Light"/>
              </a:rPr>
              <a:t>References </a:t>
            </a:r>
            <a:endParaRPr lang="en-US">
              <a:solidFill>
                <a:schemeClr val="bg1"/>
              </a:solidFill>
            </a:endParaRP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AdjustHandles="1" noChangeArrowheads="1" noChangeAspect="1" noChangeShapeType="1" noEditPoints="1" noGrp="1" noMove="1" noResize="1" noRot="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498153-DCFE-FA83-957E-2EF88E49B342}"/>
              </a:ext>
            </a:extLst>
          </p:cNvPr>
          <p:cNvSpPr>
            <a:spLocks noGrp="1"/>
          </p:cNvSpPr>
          <p:nvPr>
            <p:ph idx="1"/>
          </p:nvPr>
        </p:nvSpPr>
        <p:spPr>
          <a:xfrm>
            <a:off x="1392667" y="2398957"/>
            <a:ext cx="9406666" cy="3526144"/>
          </a:xfrm>
        </p:spPr>
        <p:txBody>
          <a:bodyPr bIns="45720" lIns="91440" numCol="1" rIns="91440" rtlCol="0" tIns="45720" vert="horz">
            <a:normAutofit/>
          </a:bodyPr>
          <a:lstStyle/>
          <a:p>
            <a:r>
              <a:rPr lang="en-US" sz="1300">
                <a:solidFill>
                  <a:schemeClr val="bg1"/>
                </a:solidFill>
                <a:ea typeface="+mn-lt"/>
                <a:cs typeface="+mn-lt"/>
              </a:rPr>
              <a:t>Moseley, C. (2009). </a:t>
            </a:r>
            <a:r>
              <a:rPr i="1" lang="en-US" sz="1300">
                <a:solidFill>
                  <a:schemeClr val="bg1"/>
                </a:solidFill>
                <a:ea typeface="+mn-lt"/>
                <a:cs typeface="+mn-lt"/>
              </a:rPr>
              <a:t>5 reasons why employee engagement is important</a:t>
            </a:r>
            <a:r>
              <a:rPr lang="en-US" sz="1300">
                <a:solidFill>
                  <a:schemeClr val="bg1"/>
                </a:solidFill>
                <a:ea typeface="+mn-lt"/>
                <a:cs typeface="+mn-lt"/>
              </a:rPr>
              <a:t>. [online] Jostle.me. Available at: </a:t>
            </a:r>
            <a:r>
              <a:rPr lang="en-US" sz="1300">
                <a:solidFill>
                  <a:schemeClr val="bg1"/>
                </a:solidFill>
                <a:ea typeface="+mn-lt"/>
                <a:cs typeface="+mn-lt"/>
                <a:hlinkClick r:id="rId2"/>
              </a:rPr>
              <a:t>https://blog.jostle.me/blog/5-reasons-why-employee-engagement-is-important</a:t>
            </a:r>
            <a:r>
              <a:rPr lang="en-US" sz="1300">
                <a:solidFill>
                  <a:schemeClr val="bg1"/>
                </a:solidFill>
                <a:ea typeface="+mn-lt"/>
                <a:cs typeface="+mn-lt"/>
              </a:rPr>
              <a:t>.</a:t>
            </a:r>
            <a:endParaRPr lang="en-US" sz="1300">
              <a:solidFill>
                <a:schemeClr val="bg1"/>
              </a:solidFill>
              <a:cs panose="020F0502020204030204" typeface="Calibri"/>
            </a:endParaRPr>
          </a:p>
          <a:p>
            <a:r>
              <a:rPr lang="en-US" sz="1300">
                <a:solidFill>
                  <a:schemeClr val="bg1"/>
                </a:solidFill>
                <a:ea typeface="+mn-lt"/>
                <a:cs typeface="+mn-lt"/>
              </a:rPr>
              <a:t>‌Handa, M. and Gulati, A., 2014. Employee Engagement. </a:t>
            </a:r>
            <a:r>
              <a:rPr i="1" lang="en-US" sz="1300">
                <a:solidFill>
                  <a:schemeClr val="bg1"/>
                </a:solidFill>
                <a:ea typeface="+mn-lt"/>
                <a:cs typeface="+mn-lt"/>
              </a:rPr>
              <a:t>Journal of Management Research (09725814)</a:t>
            </a:r>
            <a:r>
              <a:rPr lang="en-US" sz="1300">
                <a:solidFill>
                  <a:schemeClr val="bg1"/>
                </a:solidFill>
                <a:ea typeface="+mn-lt"/>
                <a:cs typeface="+mn-lt"/>
              </a:rPr>
              <a:t>, </a:t>
            </a:r>
            <a:r>
              <a:rPr i="1" lang="en-US" sz="1300">
                <a:solidFill>
                  <a:schemeClr val="bg1"/>
                </a:solidFill>
                <a:ea typeface="+mn-lt"/>
                <a:cs typeface="+mn-lt"/>
              </a:rPr>
              <a:t>14</a:t>
            </a:r>
            <a:r>
              <a:rPr lang="en-US" sz="1300">
                <a:solidFill>
                  <a:schemeClr val="bg1"/>
                </a:solidFill>
                <a:ea typeface="+mn-lt"/>
                <a:cs typeface="+mn-lt"/>
              </a:rPr>
              <a:t>(1).</a:t>
            </a:r>
            <a:endParaRPr lang="en-US" sz="1300">
              <a:solidFill>
                <a:schemeClr val="bg1"/>
              </a:solidFill>
            </a:endParaRPr>
          </a:p>
          <a:p>
            <a:r>
              <a:rPr lang="en-US" sz="1300">
                <a:solidFill>
                  <a:schemeClr val="bg1"/>
                </a:solidFill>
                <a:latin typeface="Calisto MT"/>
                <a:cs typeface="Calibri"/>
              </a:rPr>
              <a:t>Han, J., 2018. Team-bonding and team-bridging social capital: conceptualization and implications. </a:t>
            </a:r>
            <a:r>
              <a:rPr i="1" lang="en-US" sz="1300">
                <a:solidFill>
                  <a:schemeClr val="bg1"/>
                </a:solidFill>
                <a:latin typeface="Calisto MT"/>
                <a:cs typeface="Calibri"/>
              </a:rPr>
              <a:t>Team Performance Management: An International Journal</a:t>
            </a:r>
            <a:r>
              <a:rPr lang="en-US" sz="1300">
                <a:solidFill>
                  <a:schemeClr val="bg1"/>
                </a:solidFill>
                <a:latin typeface="Calisto MT"/>
                <a:cs typeface="Calibri"/>
              </a:rPr>
              <a:t>.</a:t>
            </a:r>
            <a:endParaRPr lang="en-US" sz="1300">
              <a:solidFill>
                <a:schemeClr val="bg1"/>
              </a:solidFill>
              <a:ea typeface="+mn-lt"/>
              <a:cs typeface="+mn-lt"/>
            </a:endParaRPr>
          </a:p>
          <a:p>
            <a:r>
              <a:rPr lang="en-US" sz="1300">
                <a:solidFill>
                  <a:schemeClr val="bg1"/>
                </a:solidFill>
                <a:latin typeface="Calisto MT"/>
                <a:cs typeface="Calibri"/>
              </a:rPr>
              <a:t>McBain, R., 2007. The practice of engagement: Research into current employee engagement practice. </a:t>
            </a:r>
            <a:r>
              <a:rPr i="1" lang="en-US" sz="1300">
                <a:solidFill>
                  <a:schemeClr val="bg1"/>
                </a:solidFill>
                <a:latin typeface="Calisto MT"/>
                <a:cs typeface="Calibri"/>
              </a:rPr>
              <a:t>Strategic HR review</a:t>
            </a:r>
            <a:r>
              <a:rPr lang="en-US" sz="1300">
                <a:solidFill>
                  <a:schemeClr val="bg1"/>
                </a:solidFill>
                <a:latin typeface="Calisto MT"/>
                <a:cs typeface="Calibri"/>
              </a:rPr>
              <a:t>.</a:t>
            </a:r>
            <a:endParaRPr lang="en-US" sz="1300">
              <a:solidFill>
                <a:schemeClr val="bg1"/>
              </a:solidFill>
              <a:ea typeface="+mn-lt"/>
              <a:cs typeface="+mn-lt"/>
            </a:endParaRPr>
          </a:p>
          <a:p>
            <a:r>
              <a:rPr lang="en-US" sz="1300">
                <a:solidFill>
                  <a:schemeClr val="bg1"/>
                </a:solidFill>
                <a:ea typeface="+mn-lt"/>
                <a:cs typeface="+mn-lt"/>
              </a:rPr>
              <a:t>Kular, S., Gatenby, M., Rees, C., Soane, E. and Truss, K., 2008. Employee engagement: A literature review.</a:t>
            </a:r>
            <a:endParaRPr lang="en-US" sz="1300">
              <a:solidFill>
                <a:schemeClr val="bg1"/>
              </a:solidFill>
            </a:endParaRPr>
          </a:p>
          <a:p>
            <a:r>
              <a:rPr lang="en-US" sz="1300">
                <a:solidFill>
                  <a:schemeClr val="bg1"/>
                </a:solidFill>
                <a:latin typeface="Calisto MT"/>
                <a:cs typeface="Calibri"/>
              </a:rPr>
              <a:t>Ghosh, A. and Sourav, S., 2019. A comprehensive study of Employee Engagement: Contemplating 7-D model in view of NIFTY 50 companies. </a:t>
            </a:r>
            <a:r>
              <a:rPr i="1" lang="en-US" sz="1300">
                <a:solidFill>
                  <a:schemeClr val="bg1"/>
                </a:solidFill>
                <a:latin typeface="Calisto MT"/>
                <a:cs typeface="Calibri"/>
              </a:rPr>
              <a:t>International Journal of Advanced Engineering, Management and Science</a:t>
            </a:r>
            <a:r>
              <a:rPr lang="en-US" sz="1300">
                <a:solidFill>
                  <a:schemeClr val="bg1"/>
                </a:solidFill>
                <a:latin typeface="Calisto MT"/>
                <a:cs typeface="Calibri"/>
              </a:rPr>
              <a:t>, </a:t>
            </a:r>
            <a:r>
              <a:rPr i="1" lang="en-US" sz="1300">
                <a:solidFill>
                  <a:schemeClr val="bg1"/>
                </a:solidFill>
                <a:latin typeface="Calisto MT"/>
                <a:cs typeface="Calibri"/>
              </a:rPr>
              <a:t>5</a:t>
            </a:r>
            <a:r>
              <a:rPr lang="en-US" sz="1300">
                <a:solidFill>
                  <a:schemeClr val="bg1"/>
                </a:solidFill>
                <a:latin typeface="Calisto MT"/>
                <a:cs typeface="Calibri"/>
              </a:rPr>
              <a:t>(9), pp.549-555.</a:t>
            </a:r>
            <a:endParaRPr lang="en-US" sz="1300">
              <a:solidFill>
                <a:schemeClr val="bg1"/>
              </a:solidFill>
              <a:ea typeface="+mn-lt"/>
              <a:cs typeface="+mn-lt"/>
            </a:endParaRPr>
          </a:p>
          <a:p>
            <a:r>
              <a:rPr lang="en-US" sz="1300">
                <a:solidFill>
                  <a:schemeClr val="bg1"/>
                </a:solidFill>
                <a:latin typeface="Calisto MT"/>
                <a:cs typeface="Calibri"/>
              </a:rPr>
              <a:t>ALimam, O.M.A., 2017. Employee engagement and its effect on facilitating business performance.</a:t>
            </a:r>
          </a:p>
          <a:p>
            <a:r>
              <a:rPr lang="en-US" sz="1300">
                <a:solidFill>
                  <a:schemeClr val="bg1"/>
                </a:solidFill>
                <a:ea typeface="+mn-lt"/>
                <a:cs typeface="+mn-lt"/>
              </a:rPr>
              <a:t>KALAIYARASAN, B., 2013. AN INTRODUCTION TO EMPLOYEE ENGAGEMENT: SOLUTION FOR EFFECTIVE HRM WITH REFERENCE TO EMPLOYEE ENGAGEMENT MODEL. </a:t>
            </a:r>
            <a:r>
              <a:rPr i="1" lang="en-US" sz="1300">
                <a:solidFill>
                  <a:schemeClr val="bg1"/>
                </a:solidFill>
                <a:ea typeface="+mn-lt"/>
                <a:cs typeface="+mn-lt"/>
              </a:rPr>
              <a:t>CLEAR International Journal of Research in Commerce &amp; Management</a:t>
            </a:r>
            <a:r>
              <a:rPr lang="en-US" sz="1300">
                <a:solidFill>
                  <a:schemeClr val="bg1"/>
                </a:solidFill>
                <a:ea typeface="+mn-lt"/>
                <a:cs typeface="+mn-lt"/>
              </a:rPr>
              <a:t>, </a:t>
            </a:r>
            <a:r>
              <a:rPr i="1" lang="en-US" sz="1300">
                <a:solidFill>
                  <a:schemeClr val="bg1"/>
                </a:solidFill>
                <a:ea typeface="+mn-lt"/>
                <a:cs typeface="+mn-lt"/>
              </a:rPr>
              <a:t>4</a:t>
            </a:r>
            <a:r>
              <a:rPr lang="en-US" sz="1300">
                <a:solidFill>
                  <a:schemeClr val="bg1"/>
                </a:solidFill>
                <a:ea typeface="+mn-lt"/>
                <a:cs typeface="+mn-lt"/>
              </a:rPr>
              <a:t>(10).</a:t>
            </a:r>
            <a:endParaRPr lang="en-US" sz="1300">
              <a:solidFill>
                <a:schemeClr val="bg1"/>
              </a:solidFill>
              <a:latin typeface="Calisto MT"/>
              <a:cs typeface="Calibri"/>
            </a:endParaRPr>
          </a:p>
          <a:p>
            <a:endParaRPr lang="en-US" sz="1300">
              <a:solidFill>
                <a:schemeClr val="bg1"/>
              </a:solidFill>
              <a:cs typeface="Calibri"/>
            </a:endParaRPr>
          </a:p>
          <a:p>
            <a:endParaRPr lang="en-US" sz="1300">
              <a:solidFill>
                <a:schemeClr val="bg1"/>
              </a:solidFill>
              <a:cs typeface="Calibri"/>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Tree>
    <p:extLst>
      <p:ext uri="{BB962C8B-B14F-4D97-AF65-F5344CB8AC3E}">
        <p14:creationId xmlns:p14="http://schemas.microsoft.com/office/powerpoint/2010/main" val="2828664118"/>
      </p:ext>
    </p:extLst>
  </p:cSld>
  <p:clrMapOvr>
    <a:masterClrMapping/>
  </p:clrMapOvr>
</p:sld>
</file>

<file path=ppt/theme/theme1.xml><?xml version="1.0" encoding="utf-8"?>
<a:theme xmlns:a="http://schemas.openxmlformats.org/drawingml/2006/main" name="office theme">
  <a:themeElements>
    <a:clrScheme name="Office Them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panose="020F0302020204030204"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F0502020204030204"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Words>1551</Words>
  <Paragraphs>61</Paragraphs>
  <Slides>12</Slides>
  <Notes>0</Notes>
  <TotalTime>0</TotalTime>
  <HiddenSlides>0</HiddenSlides>
  <MMClips>0</MMClips>
  <ScaleCrop>false</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Calibri Light</vt:lpstr>
      <vt:lpstr>Calisto MT</vt:lpstr>
      <vt:lpstr>office theme</vt:lpstr>
      <vt:lpstr>Importance of employee engagement in the success of the hotel industry</vt:lpstr>
      <vt:lpstr>Introduction</vt:lpstr>
      <vt:lpstr>What is employee engagement in the hospitality sector? </vt:lpstr>
      <vt:lpstr>Importance of employee engagement in the hotel industry</vt:lpstr>
      <vt:lpstr>ZINGER MODEL OF EMPLOYEE ENGAGEMENT</vt:lpstr>
      <vt:lpstr>THE BOTTOM ROW OF NECESSITIES IN ZINGER MODEL</vt:lpstr>
      <vt:lpstr>SECOND ROW: UNITING THE COMPANY IN THE ZINGER MODEL</vt:lpstr>
      <vt:lpstr>THIRD ROW: BOOSTING PERFORMANCE</vt:lpstr>
      <vt:lpstr>ACHIEVING RESULTS IN THE ZINGER MODEL</vt:lpstr>
      <vt:lpstr> BEST PRACTICES TO ENGAGE EMPLOYEES FROM THE HOTEL INDUSTRY</vt:lpstr>
      <vt:lpstr>Conclusion</vt:lpstr>
      <vt:lpstr>References</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2022-12-04T17:25:23Z</dcterms:created>
  <dc:creator/>
  <cp:lastModifiedBy>PM 3</cp:lastModifiedBy>
  <dcterms:modified xsi:type="dcterms:W3CDTF">2022-12-04T20:44:52Z</dcterms:modified>
  <cp:revision>2</cp:revision>
  <dc:title>PowerPoint Presentation</dc:title>
</cp:coreProperties>
</file>