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B2873D-AA8F-5D09-6236-18C721C9B9EE}" v="144" dt="2026-03-05T14:41:56.129"/>
    <p1510:client id="{C9EAB701-F628-5366-07D6-661CAB9263F6}" v="219" dt="2026-03-05T12:52:02.2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74751229-0244-4FBB-BED1-407467F4C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7101" y="735283"/>
            <a:ext cx="4978399" cy="3165045"/>
          </a:xfrm>
        </p:spPr>
        <p:txBody>
          <a:bodyPr anchor="b">
            <a:normAutofit/>
          </a:bodyPr>
          <a:lstStyle/>
          <a:p>
            <a:pPr algn="l"/>
            <a:r>
              <a:rPr lang="en-US" sz="2900" cap="all">
                <a:latin typeface="Gill Sans MT"/>
              </a:rPr>
              <a:t>LEADERSHIP THEORY AND CHALLENGES IN ELITE FOOTBALL</a:t>
            </a:r>
            <a:endParaRPr lang="en-US" sz="29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7101" y="4078423"/>
            <a:ext cx="4978399" cy="205865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/>
              <a:t>Vincent Kompany </a:t>
            </a:r>
          </a:p>
          <a:p>
            <a:pPr algn="l"/>
            <a:r>
              <a:rPr lang="en-GB"/>
              <a:t>Bailey Wright</a:t>
            </a:r>
          </a:p>
          <a:p>
            <a:pPr algn="l"/>
            <a:r>
              <a:rPr lang="en-GB"/>
              <a:t>2224298</a:t>
            </a:r>
          </a:p>
        </p:txBody>
      </p:sp>
      <p:pic>
        <p:nvPicPr>
          <p:cNvPr id="43" name="Graphic 42" descr="Football">
            <a:extLst>
              <a:ext uri="{FF2B5EF4-FFF2-40B4-BE49-F238E27FC236}">
                <a16:creationId xmlns:a16="http://schemas.microsoft.com/office/drawing/2014/main" id="{AC467BA5-EDD8-E3AC-4D4E-7771278F6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549" y="2776619"/>
            <a:ext cx="1289051" cy="1289051"/>
          </a:xfrm>
          <a:prstGeom prst="rect">
            <a:avLst/>
          </a:prstGeom>
        </p:spPr>
      </p:pic>
      <p:pic>
        <p:nvPicPr>
          <p:cNvPr id="45" name="Graphic 44" descr="Football">
            <a:extLst>
              <a:ext uri="{FF2B5EF4-FFF2-40B4-BE49-F238E27FC236}">
                <a16:creationId xmlns:a16="http://schemas.microsoft.com/office/drawing/2014/main" id="{C3ADAA3D-445D-4AF9-A4D5-E43CABC97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7815" y="716407"/>
            <a:ext cx="5411343" cy="541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A9906-4E07-6466-AF87-3F81D28C6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cap="all">
                <a:latin typeface="Gill Sans MT"/>
              </a:rPr>
              <a:t>AIM &amp; STRUCTURE</a:t>
            </a:r>
            <a:endParaRPr lang="en-US" sz="5400"/>
          </a:p>
        </p:txBody>
      </p:sp>
      <p:sp>
        <p:nvSpPr>
          <p:cNvPr id="2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AA3D13B-8FA0-F0A3-0B15-03890126A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>
                <a:latin typeface="Gill Sans MT"/>
              </a:rPr>
              <a:t>Aim: Critically evaluate established leadership theories and apply them to elite football.</a:t>
            </a:r>
          </a:p>
          <a:p>
            <a:r>
              <a:rPr lang="en-US" sz="1700">
                <a:latin typeface="Gill Sans MT"/>
              </a:rPr>
              <a:t>Transactional Leadership</a:t>
            </a:r>
          </a:p>
          <a:p>
            <a:r>
              <a:rPr lang="en-US" sz="1700">
                <a:latin typeface="Gill Sans MT"/>
              </a:rPr>
              <a:t>Transformational Leadership</a:t>
            </a:r>
          </a:p>
          <a:p>
            <a:r>
              <a:rPr lang="en-US" sz="1700">
                <a:latin typeface="Gill Sans MT"/>
              </a:rPr>
              <a:t>Situational Leadership</a:t>
            </a:r>
          </a:p>
          <a:p>
            <a:r>
              <a:rPr lang="en-US" sz="1700">
                <a:latin typeface="Gill Sans MT"/>
              </a:rPr>
              <a:t>Servant Leadership</a:t>
            </a:r>
          </a:p>
          <a:p>
            <a:r>
              <a:rPr lang="en-US" sz="1700">
                <a:latin typeface="Gill Sans MT"/>
              </a:rPr>
              <a:t>Case Study: Vincent Kompany</a:t>
            </a:r>
          </a:p>
          <a:p>
            <a:r>
              <a:rPr lang="en-US" sz="1700">
                <a:latin typeface="Gill Sans MT"/>
              </a:rPr>
              <a:t>Critical Evaluation &amp; Conclusion</a:t>
            </a:r>
          </a:p>
          <a:p>
            <a:endParaRPr lang="en-US" sz="1700">
              <a:latin typeface="Gill Sans MT"/>
            </a:endParaRPr>
          </a:p>
        </p:txBody>
      </p:sp>
      <p:pic>
        <p:nvPicPr>
          <p:cNvPr id="19" name="Picture 18" descr="Football ball in goal">
            <a:extLst>
              <a:ext uri="{FF2B5EF4-FFF2-40B4-BE49-F238E27FC236}">
                <a16:creationId xmlns:a16="http://schemas.microsoft.com/office/drawing/2014/main" id="{306BEE33-D721-7A60-DFDD-374AFA3A0C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97" r="26249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48239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CC80F0-57ED-0D08-5F33-D08CE461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sz="2400" cap="all">
                <a:latin typeface="Gill Sans MT"/>
              </a:rPr>
              <a:t>TRANSFORMATIONAL LEADERSHIP</a:t>
            </a:r>
            <a:endParaRPr lang="en-US" sz="2400"/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DCD1E9E4-9A79-15DA-821D-7BF8C5B3A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5578924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GB" sz="1800">
                <a:latin typeface="Gill Sans MT"/>
                <a:ea typeface="Calibri"/>
                <a:cs typeface="Calibri"/>
              </a:rPr>
              <a:t>Motivates people to go beyond their own self-interest (Bass, 1985).</a:t>
            </a:r>
            <a:endParaRPr lang="en-GB" sz="1800" b="1">
              <a:latin typeface="Gill Sans MT"/>
              <a:ea typeface="+mn-lt"/>
              <a:cs typeface="+mn-lt"/>
            </a:endParaRPr>
          </a:p>
          <a:p>
            <a:pPr marL="457200" indent="-457200"/>
            <a:r>
              <a:rPr lang="en-GB" sz="1800" dirty="0">
                <a:latin typeface="Gill Sans MT"/>
                <a:ea typeface="+mn-lt"/>
                <a:cs typeface="+mn-lt"/>
              </a:rPr>
              <a:t>Acts as a role model, inspires others, encourages new ideas, and supports each individual.</a:t>
            </a:r>
          </a:p>
          <a:p>
            <a:pPr marL="457200" indent="-457200"/>
            <a:r>
              <a:rPr lang="en-GB" sz="1800">
                <a:latin typeface="Gill Sans MT"/>
                <a:ea typeface="+mn-lt"/>
                <a:cs typeface="+mn-lt"/>
              </a:rPr>
              <a:t>Connected to teamwork and performance in sport</a:t>
            </a:r>
            <a:r>
              <a:rPr lang="en-GB" sz="1800">
                <a:latin typeface="Gill Sans MT"/>
                <a:ea typeface="Calibri"/>
                <a:cs typeface="Calibri"/>
              </a:rPr>
              <a:t> (Callow et al., 2009).</a:t>
            </a:r>
            <a:endParaRPr lang="en-GB" sz="1800">
              <a:latin typeface="Gill Sans MT"/>
            </a:endParaRPr>
          </a:p>
          <a:p>
            <a:pPr marL="457200" indent="-457200"/>
            <a:r>
              <a:rPr lang="en-GB" sz="1800">
                <a:latin typeface="Gill Sans MT"/>
                <a:ea typeface="Calibri"/>
                <a:cs typeface="Calibri"/>
              </a:rPr>
              <a:t>Limitation: Risk of dependency on charismatic leadership.</a:t>
            </a:r>
            <a:endParaRPr lang="en-GB" sz="1800">
              <a:latin typeface="Gill Sans MT"/>
            </a:endParaRPr>
          </a:p>
        </p:txBody>
      </p:sp>
      <p:pic>
        <p:nvPicPr>
          <p:cNvPr id="29" name="Picture 28" descr="Red toy person in front of two lines of white figures">
            <a:extLst>
              <a:ext uri="{FF2B5EF4-FFF2-40B4-BE49-F238E27FC236}">
                <a16:creationId xmlns:a16="http://schemas.microsoft.com/office/drawing/2014/main" id="{B54CEE45-713B-D609-752E-4885BA3866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69" r="19463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58614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867386-C860-A389-58F6-4DE0063AA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2800" cap="all">
                <a:solidFill>
                  <a:schemeClr val="tx2"/>
                </a:solidFill>
                <a:ea typeface="+mj-lt"/>
                <a:cs typeface="+mj-lt"/>
              </a:rPr>
              <a:t>TRANSACTIONAL LEADERSHIP</a:t>
            </a:r>
            <a:endParaRPr lang="en-US" sz="2800">
              <a:solidFill>
                <a:schemeClr val="tx2"/>
              </a:solidFill>
              <a:ea typeface="+mj-lt"/>
              <a:cs typeface="+mj-lt"/>
            </a:endParaRPr>
          </a:p>
        </p:txBody>
      </p:sp>
      <p:pic>
        <p:nvPicPr>
          <p:cNvPr id="44" name="Graphic 43" descr="Captain">
            <a:extLst>
              <a:ext uri="{FF2B5EF4-FFF2-40B4-BE49-F238E27FC236}">
                <a16:creationId xmlns:a16="http://schemas.microsoft.com/office/drawing/2014/main" id="{04289651-FED1-37CF-3BAF-9BF9DF5FF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D3B66-3288-CE1D-9A7E-A95C8140D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/>
            <a:r>
              <a:rPr lang="en-GB" sz="1800">
                <a:solidFill>
                  <a:schemeClr val="tx2"/>
                </a:solidFill>
                <a:latin typeface="Gill Sans MT"/>
              </a:rPr>
              <a:t>Definition: Leadership that depends on performance-based rewards and punishments (Burns, 1978; Bass, 1985).</a:t>
            </a:r>
            <a:endParaRPr lang="en-US" sz="1800">
              <a:solidFill>
                <a:schemeClr val="tx2"/>
              </a:solidFill>
              <a:latin typeface="Gill Sans MT"/>
            </a:endParaRPr>
          </a:p>
          <a:p>
            <a:pPr marL="457200" indent="-457200"/>
            <a:r>
              <a:rPr lang="en-US" sz="1800" dirty="0" err="1">
                <a:solidFill>
                  <a:schemeClr val="tx2"/>
                </a:solidFill>
                <a:latin typeface="Gill Sans MT"/>
                <a:ea typeface="+mn-lt"/>
                <a:cs typeface="+mn-lt"/>
              </a:rPr>
              <a:t>Prioritises</a:t>
            </a:r>
            <a:r>
              <a:rPr lang="en-US" sz="1800" dirty="0">
                <a:solidFill>
                  <a:schemeClr val="tx2"/>
                </a:solidFill>
                <a:latin typeface="Gill Sans MT"/>
                <a:ea typeface="+mn-lt"/>
                <a:cs typeface="+mn-lt"/>
              </a:rPr>
              <a:t> </a:t>
            </a:r>
            <a:r>
              <a:rPr lang="en-GB" sz="1800" dirty="0">
                <a:solidFill>
                  <a:schemeClr val="tx2"/>
                </a:solidFill>
                <a:latin typeface="Gill Sans MT"/>
                <a:ea typeface="+mn-lt"/>
                <a:cs typeface="+mn-lt"/>
              </a:rPr>
              <a:t>organisation</a:t>
            </a:r>
            <a:r>
              <a:rPr lang="en-US" sz="1800" dirty="0">
                <a:solidFill>
                  <a:schemeClr val="tx2"/>
                </a:solidFill>
                <a:latin typeface="Gill Sans MT"/>
                <a:ea typeface="+mn-lt"/>
                <a:cs typeface="+mn-lt"/>
              </a:rPr>
              <a:t>, monitoring, and responsibility</a:t>
            </a:r>
          </a:p>
          <a:p>
            <a:pPr marL="457200" indent="-457200"/>
            <a:r>
              <a:rPr lang="en-GB" sz="1800">
                <a:solidFill>
                  <a:schemeClr val="tx2"/>
                </a:solidFill>
                <a:latin typeface="Gill Sans MT"/>
              </a:rPr>
              <a:t>Strength: Helps with short-term performance (Judge &amp; Piccolo, 2004).</a:t>
            </a:r>
            <a:endParaRPr lang="en-US" sz="1800">
              <a:solidFill>
                <a:schemeClr val="tx2"/>
              </a:solidFill>
              <a:latin typeface="Gill Sans MT"/>
            </a:endParaRPr>
          </a:p>
          <a:p>
            <a:pPr marL="457200" indent="-457200"/>
            <a:r>
              <a:rPr lang="en-GB" sz="1800">
                <a:solidFill>
                  <a:schemeClr val="tx2"/>
                </a:solidFill>
                <a:latin typeface="Gill Sans MT"/>
              </a:rPr>
              <a:t>Limitation: </a:t>
            </a:r>
            <a:r>
              <a:rPr lang="en-GB" sz="1800">
                <a:solidFill>
                  <a:schemeClr val="tx2"/>
                </a:solidFill>
                <a:latin typeface="Gill Sans MT"/>
                <a:ea typeface="+mn-lt"/>
                <a:cs typeface="+mn-lt"/>
              </a:rPr>
              <a:t>focuses on following rules rather than commitment</a:t>
            </a:r>
            <a:r>
              <a:rPr lang="en-GB" sz="1800">
                <a:solidFill>
                  <a:schemeClr val="tx2"/>
                </a:solidFill>
                <a:latin typeface="Gill Sans MT"/>
              </a:rPr>
              <a:t>; limited intrinsic motivation.</a:t>
            </a:r>
            <a:endParaRPr lang="en-US" sz="1800">
              <a:solidFill>
                <a:schemeClr val="tx2"/>
              </a:solidFill>
              <a:latin typeface="Gill Sans MT"/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34533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7854"/>
            <a:ext cx="12192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30FC8C-B545-294B-EEF2-0C90DEE7B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601744"/>
            <a:ext cx="6781800" cy="1338696"/>
          </a:xfrm>
        </p:spPr>
        <p:txBody>
          <a:bodyPr>
            <a:normAutofit/>
          </a:bodyPr>
          <a:lstStyle/>
          <a:p>
            <a:r>
              <a:rPr lang="en-GB" cap="all">
                <a:ea typeface="+mj-lt"/>
                <a:cs typeface="+mj-lt"/>
              </a:rPr>
              <a:t>SERVANT LEADERSHIP</a:t>
            </a:r>
            <a:endParaRPr lang="en-US">
              <a:ea typeface="+mj-lt"/>
              <a:cs typeface="+mj-lt"/>
            </a:endParaRPr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56C9CB80-BCFE-A81C-1D0E-AC24211826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106" r="25831"/>
          <a:stretch>
            <a:fillRect/>
          </a:stretch>
        </p:blipFill>
        <p:spPr>
          <a:xfrm>
            <a:off x="20" y="10"/>
            <a:ext cx="375473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21AC4-0445-6D17-EFAA-63D5D155E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2201958"/>
            <a:ext cx="6781800" cy="390073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latin typeface="Gill Sans MT"/>
                <a:ea typeface="+mn-lt"/>
                <a:cs typeface="+mn-lt"/>
              </a:rPr>
              <a:t>Definition: Leadership prioritising follower growth and wellbeing (Greenleaf, 1977).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 dirty="0">
                <a:latin typeface="Gill Sans MT"/>
                <a:ea typeface="+mn-lt"/>
                <a:cs typeface="+mn-lt"/>
              </a:rPr>
              <a:t>Emphasises ethics, trust and duty of care.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Based on organisational commitment (Eva et al., 2019).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pPr>
              <a:spcBef>
                <a:spcPts val="1000"/>
              </a:spcBef>
            </a:pPr>
            <a:r>
              <a:rPr lang="en-GB" sz="2000">
                <a:latin typeface="Gill Sans MT"/>
                <a:ea typeface="+mn-lt"/>
                <a:cs typeface="+mn-lt"/>
              </a:rPr>
              <a:t>Limitation: May conflict with win-at-all-costs performance culture.</a:t>
            </a:r>
            <a:endParaRPr lang="en-US" sz="2000">
              <a:latin typeface="Gill Sans M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842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E94F27-A0FA-33AF-F09A-7FD9F1ACF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2600" cap="all">
                <a:ea typeface="+mj-lt"/>
                <a:cs typeface="+mj-lt"/>
              </a:rPr>
              <a:t>SITUATIONAL LEADERSHIP</a:t>
            </a:r>
            <a:endParaRPr lang="en-US" sz="2600">
              <a:ea typeface="+mj-lt"/>
              <a:cs typeface="+mj-lt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A2A5E-D86B-2729-06E4-7A2B8EF47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latin typeface="Gill Sans MT"/>
                <a:ea typeface="+mn-lt"/>
                <a:cs typeface="+mn-lt"/>
              </a:rPr>
              <a:t>Definition: Leadership effectiveness depends on adapting style to follower readiness (Hersey &amp; Blanchard, 1988).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Styles: Directing, Coaching, Supporting, Delegating.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Strength: Flexible in dynamic sport environments.</a:t>
            </a:r>
          </a:p>
          <a:p>
            <a:r>
              <a:rPr lang="en-GB" sz="2000">
                <a:latin typeface="Gill Sans MT"/>
                <a:ea typeface="+mn-lt"/>
                <a:cs typeface="+mn-lt"/>
              </a:rPr>
              <a:t>Limitation: Little research support (Graeff, 1997).</a:t>
            </a:r>
          </a:p>
        </p:txBody>
      </p:sp>
      <p:pic>
        <p:nvPicPr>
          <p:cNvPr id="5" name="Picture 4" descr="Sticky notes on a wall">
            <a:extLst>
              <a:ext uri="{FF2B5EF4-FFF2-40B4-BE49-F238E27FC236}">
                <a16:creationId xmlns:a16="http://schemas.microsoft.com/office/drawing/2014/main" id="{71043BB7-A7FB-E6B3-B0AF-43D55F4DF5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38" r="15932" b="10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7554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Kompany Vincent">
            <a:extLst>
              <a:ext uri="{FF2B5EF4-FFF2-40B4-BE49-F238E27FC236}">
                <a16:creationId xmlns:a16="http://schemas.microsoft.com/office/drawing/2014/main" id="{C22EECFE-FA0A-B415-CE2B-3521155F40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3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723C5-7BD7-C16E-F490-817BD6B15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2500" cap="all">
                <a:latin typeface="Gill Sans MT"/>
              </a:rPr>
              <a:t>VINCENT KOMPANY – LEADERSHIP CONTEXT</a:t>
            </a:r>
            <a:endParaRPr lang="en-US" sz="2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1C524-0EF3-4062-757B-DD8C0A3C4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latin typeface="Gill Sans MT"/>
                <a:ea typeface="+mn-lt"/>
                <a:cs typeface="+mn-lt"/>
              </a:rPr>
              <a:t>Manchester City captain during major transition (2011–2019).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Experienced recurring injury periods.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Continued to uphold cultural norms during periods of defensive instability.</a:t>
            </a:r>
          </a:p>
          <a:p>
            <a:pPr>
              <a:spcBef>
                <a:spcPts val="1000"/>
              </a:spcBef>
            </a:pPr>
            <a:r>
              <a:rPr lang="en-GB" sz="2000">
                <a:latin typeface="Gill Sans MT"/>
                <a:ea typeface="+mn-lt"/>
                <a:cs typeface="+mn-lt"/>
              </a:rPr>
              <a:t>Led squad from rebuild phase to multiple years of title dominance</a:t>
            </a:r>
          </a:p>
        </p:txBody>
      </p:sp>
    </p:spTree>
    <p:extLst>
      <p:ext uri="{BB962C8B-B14F-4D97-AF65-F5344CB8AC3E}">
        <p14:creationId xmlns:p14="http://schemas.microsoft.com/office/powerpoint/2010/main" val="1630406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41C1B5-7E33-504F-CE4B-45546DDE9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sz="3700" cap="all">
                <a:ea typeface="+mj-lt"/>
                <a:cs typeface="+mj-lt"/>
              </a:rPr>
              <a:t>APPLYING LEADERSHIP THEORIES TO KOMPANY</a:t>
            </a:r>
            <a:endParaRPr lang="en-US" sz="370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2D277-C834-C815-4E76-F612E0130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GB" sz="2000" dirty="0">
                <a:latin typeface="Gill Sans MT"/>
                <a:ea typeface="+mn-lt"/>
                <a:cs typeface="+mn-lt"/>
              </a:rPr>
              <a:t>Transactional: Defensive accountability and performance </a:t>
            </a:r>
            <a:r>
              <a:rPr lang="en-GB" sz="2000">
                <a:latin typeface="Gill Sans MT"/>
                <a:ea typeface="+mn-lt"/>
                <a:cs typeface="+mn-lt"/>
              </a:rPr>
              <a:t>standards.</a:t>
            </a:r>
            <a:endParaRPr lang="en-US" sz="2000" dirty="0">
              <a:latin typeface="Gill Sans MT"/>
              <a:ea typeface="+mn-lt"/>
              <a:cs typeface="+mn-lt"/>
            </a:endParaRPr>
          </a:p>
          <a:p>
            <a:pPr marL="285750" indent="-285750"/>
            <a:r>
              <a:rPr lang="en-GB" sz="2000">
                <a:latin typeface="Gill Sans MT"/>
                <a:ea typeface="+mn-lt"/>
                <a:cs typeface="+mn-lt"/>
              </a:rPr>
              <a:t>Transformational: Resilience </a:t>
            </a:r>
            <a:r>
              <a:rPr lang="en-GB" sz="2000" dirty="0">
                <a:latin typeface="Gill Sans MT"/>
                <a:ea typeface="+mn-lt"/>
                <a:cs typeface="+mn-lt"/>
              </a:rPr>
              <a:t>and identity during the injury recovery process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Situational: Adapted leadership as squad changed and grew in age.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r>
              <a:rPr lang="en-GB" sz="2000">
                <a:latin typeface="Gill Sans MT"/>
                <a:ea typeface="+mn-lt"/>
                <a:cs typeface="+mn-lt"/>
              </a:rPr>
              <a:t>Servant: Mentoring and putting long-term club growth first. </a:t>
            </a:r>
            <a:endParaRPr lang="en-US" sz="2000">
              <a:latin typeface="Gill Sans MT"/>
              <a:ea typeface="+mn-lt"/>
              <a:cs typeface="+mn-lt"/>
            </a:endParaRPr>
          </a:p>
        </p:txBody>
      </p:sp>
      <p:pic>
        <p:nvPicPr>
          <p:cNvPr id="4" name="Picture 3" descr="Vincent Kompany: the articulate outlier who rose to Manchester City legend">
            <a:extLst>
              <a:ext uri="{FF2B5EF4-FFF2-40B4-BE49-F238E27FC236}">
                <a16:creationId xmlns:a16="http://schemas.microsoft.com/office/drawing/2014/main" id="{85415800-F583-5A55-8BC5-19948A0AC4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72" r="-1" b="4017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8783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0383" y="0"/>
            <a:ext cx="8451607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3745177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99EA81-F8D9-A332-10DB-D08CAA8CA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771" y="637762"/>
            <a:ext cx="2643863" cy="5556176"/>
          </a:xfrm>
        </p:spPr>
        <p:txBody>
          <a:bodyPr anchor="t">
            <a:normAutofit/>
          </a:bodyPr>
          <a:lstStyle/>
          <a:p>
            <a:r>
              <a:rPr lang="en-GB" sz="3300" cap="all" dirty="0">
                <a:solidFill>
                  <a:schemeClr val="bg1"/>
                </a:solidFill>
                <a:ea typeface="+mj-lt"/>
                <a:cs typeface="+mj-lt"/>
              </a:rPr>
              <a:t>Critical </a:t>
            </a:r>
            <a:r>
              <a:rPr lang="en-GB" sz="3300" cap="all">
                <a:solidFill>
                  <a:schemeClr val="bg1"/>
                </a:solidFill>
                <a:ea typeface="+mj-lt"/>
                <a:cs typeface="+mj-lt"/>
              </a:rPr>
              <a:t>evaluation</a:t>
            </a:r>
            <a:endParaRPr lang="en-GB" sz="3300" cap="all" dirty="0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EAE243-3A9F-4A46-B0D9-04C723A8A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733" y="643465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8E6616-F241-AD01-4469-87A94C469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732" y="850052"/>
            <a:ext cx="6390623" cy="53269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latin typeface="Gill Sans MT"/>
                <a:ea typeface="+mn-lt"/>
                <a:cs typeface="+mn-lt"/>
              </a:rPr>
              <a:t>No single theory fully explains elite leadership.</a:t>
            </a:r>
            <a:endParaRPr lang="en-US"/>
          </a:p>
          <a:p>
            <a:pPr marL="228600">
              <a:spcBef>
                <a:spcPts val="1000"/>
              </a:spcBef>
            </a:pPr>
            <a:r>
              <a:rPr lang="en-US">
                <a:latin typeface="Gill Sans MT"/>
                <a:ea typeface="+mn-lt"/>
                <a:cs typeface="+mn-lt"/>
              </a:rPr>
              <a:t>Transactional provides structure.</a:t>
            </a:r>
            <a:endParaRPr lang="en-US">
              <a:latin typeface="Gill Sans MT"/>
            </a:endParaRPr>
          </a:p>
          <a:p>
            <a:r>
              <a:rPr lang="en-US">
                <a:latin typeface="Gill Sans MT"/>
                <a:ea typeface="+mn-lt"/>
                <a:cs typeface="+mn-lt"/>
              </a:rPr>
              <a:t>Transformational builds culture.</a:t>
            </a:r>
          </a:p>
          <a:p>
            <a:r>
              <a:rPr lang="en-GB">
                <a:latin typeface="Gill Sans MT"/>
                <a:ea typeface="+mn-lt"/>
                <a:cs typeface="+mn-lt"/>
              </a:rPr>
              <a:t>Situational </a:t>
            </a:r>
            <a:r>
              <a:rPr lang="en-US">
                <a:latin typeface="Gill Sans MT"/>
                <a:ea typeface="+mn-lt"/>
                <a:cs typeface="+mn-lt"/>
              </a:rPr>
              <a:t>allows adjustment</a:t>
            </a:r>
            <a:r>
              <a:rPr lang="en-GB">
                <a:latin typeface="Gill Sans MT"/>
                <a:ea typeface="+mn-lt"/>
                <a:cs typeface="+mn-lt"/>
              </a:rPr>
              <a:t>.</a:t>
            </a:r>
          </a:p>
          <a:p>
            <a:r>
              <a:rPr lang="en-US">
                <a:latin typeface="Gill Sans MT"/>
                <a:ea typeface="+mn-lt"/>
                <a:cs typeface="+mn-lt"/>
              </a:rPr>
              <a:t>Servant leadership encourages trust.</a:t>
            </a:r>
          </a:p>
          <a:p>
            <a:pPr marL="228600">
              <a:spcBef>
                <a:spcPts val="1000"/>
              </a:spcBef>
            </a:pPr>
            <a:r>
              <a:rPr lang="en-US">
                <a:latin typeface="Gill Sans MT"/>
                <a:ea typeface="+mn-lt"/>
                <a:cs typeface="+mn-lt"/>
              </a:rPr>
              <a:t>Effective leadership integrates </a:t>
            </a:r>
            <a:r>
              <a:rPr lang="en-GB">
                <a:latin typeface="Gill Sans MT"/>
                <a:ea typeface="+mn-lt"/>
                <a:cs typeface="+mn-lt"/>
              </a:rPr>
              <a:t>a multiple amount of these approaches at once. </a:t>
            </a:r>
            <a:endParaRPr lang="en-GB">
              <a:latin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89149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3E76A1-6D22-32DB-E14B-4B0E1C80C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 cap="all">
                <a:ea typeface="+mj-lt"/>
                <a:cs typeface="+mj-lt"/>
              </a:rPr>
              <a:t>In summary </a:t>
            </a:r>
            <a:endParaRPr lang="en-US" sz="5400">
              <a:ea typeface="+mj-lt"/>
              <a:cs typeface="+mj-lt"/>
            </a:endParaRP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37B3D18C-97BF-88D5-7F5F-4D4417A606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563" r="11992" b="-2"/>
          <a:stretch>
            <a:fillRect/>
          </a:stretch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8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74442-6E3E-979E-5B9F-56376D556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latin typeface="Gill Sans MT"/>
                <a:ea typeface="+mn-lt"/>
                <a:cs typeface="+mn-lt"/>
              </a:rPr>
              <a:t>Leadership theory provides valuable but partial explanations.</a:t>
            </a:r>
            <a:endParaRPr lang="en-US" sz="2200">
              <a:latin typeface="Gill Sans MT"/>
              <a:ea typeface="+mn-lt"/>
              <a:cs typeface="+mn-lt"/>
            </a:endParaRPr>
          </a:p>
          <a:p>
            <a:pPr>
              <a:spcBef>
                <a:spcPts val="1000"/>
              </a:spcBef>
            </a:pPr>
            <a:r>
              <a:rPr lang="en-GB" sz="2200">
                <a:latin typeface="Gill Sans MT"/>
                <a:ea typeface="+mn-lt"/>
                <a:cs typeface="+mn-lt"/>
              </a:rPr>
              <a:t>Transformational leadership shows strongest sport-based evidence.</a:t>
            </a:r>
            <a:endParaRPr lang="en-US" sz="2200">
              <a:latin typeface="Gill Sans MT"/>
              <a:ea typeface="+mn-lt"/>
              <a:cs typeface="+mn-lt"/>
            </a:endParaRPr>
          </a:p>
          <a:p>
            <a:r>
              <a:rPr lang="en-GB" sz="2200" dirty="0">
                <a:latin typeface="Gill Sans MT"/>
                <a:ea typeface="+mn-lt"/>
                <a:cs typeface="+mn-lt"/>
              </a:rPr>
              <a:t>Elite football leadership requires integrated approaches.</a:t>
            </a:r>
          </a:p>
          <a:p>
            <a:pPr>
              <a:spcBef>
                <a:spcPts val="1000"/>
              </a:spcBef>
            </a:pPr>
            <a:r>
              <a:rPr lang="en-GB" sz="2200" dirty="0">
                <a:latin typeface="Gill Sans MT"/>
                <a:ea typeface="+mn-lt"/>
                <a:cs typeface="+mn-lt"/>
              </a:rPr>
              <a:t>Vincent Kompany demonstrates blended leadership in practice.</a:t>
            </a:r>
          </a:p>
        </p:txBody>
      </p:sp>
    </p:spTree>
    <p:extLst>
      <p:ext uri="{BB962C8B-B14F-4D97-AF65-F5344CB8AC3E}">
        <p14:creationId xmlns:p14="http://schemas.microsoft.com/office/powerpoint/2010/main" val="2842860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8D9DB-4B89-8D5F-52F3-2A888ABEC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cap="all">
                <a:solidFill>
                  <a:srgbClr val="FFFFFF"/>
                </a:solidFill>
                <a:ea typeface="+mj-lt"/>
                <a:cs typeface="+mj-lt"/>
              </a:rPr>
              <a:t>REFERENCES</a:t>
            </a:r>
            <a:endParaRPr lang="en-US" sz="4000">
              <a:solidFill>
                <a:srgbClr val="FFFFFF"/>
              </a:solidFill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8B7CA-3F7B-78A1-62C6-9C20D4AC7A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Bass, B.M. (1985) Leadership and Performance Beyond Expectations.</a:t>
            </a:r>
          </a:p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Burns, J.M. (1978) Leadership.</a:t>
            </a:r>
          </a:p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Callow, N. et al. (2009) Journal of Applied Sport Psychology.</a:t>
            </a:r>
          </a:p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Eva, N. et al. (2019) The Leadership Quarterly.</a:t>
            </a:r>
          </a:p>
          <a:p>
            <a:pPr marL="0" indent="0">
              <a:spcBef>
                <a:spcPts val="1000"/>
              </a:spcBef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Fletcher, D. &amp; Wagstaff, C.R.D. (2009) Psychology of Sport and Exercise.</a:t>
            </a:r>
          </a:p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Graeff, C.L. (1997) Leadership Quarterly.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Greenleaf, R.K. (1977) Servant Leadership.</a:t>
            </a:r>
            <a:endParaRPr lang="en-US" sz="2000">
              <a:latin typeface="Gill Sans MT"/>
              <a:ea typeface="+mn-lt"/>
              <a:cs typeface="+mn-lt"/>
            </a:endParaRPr>
          </a:p>
          <a:p>
            <a:pPr marL="0" indent="0">
              <a:spcBef>
                <a:spcPts val="1000"/>
              </a:spcBef>
              <a:buNone/>
            </a:pPr>
            <a:r>
              <a:rPr lang="en-GB" sz="2000">
                <a:latin typeface="Gill Sans MT"/>
                <a:ea typeface="+mn-lt"/>
                <a:cs typeface="+mn-lt"/>
              </a:rPr>
              <a:t>Judge, T.A. &amp; Piccolo, R.F. (2004) Journal of Applied Psychology.</a:t>
            </a:r>
            <a:endParaRPr lang="en-US" sz="2000">
              <a:latin typeface="Gill Sans M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3799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LEADERSHIP THEORY AND CHALLENGES IN ELITE FOOTBALL</vt:lpstr>
      <vt:lpstr>AIM &amp; STRUCTURE</vt:lpstr>
      <vt:lpstr>TRANSFORMATIONAL LEADERSHIP</vt:lpstr>
      <vt:lpstr>TRANSACTIONAL LEADERSHIP</vt:lpstr>
      <vt:lpstr>SERVANT LEADERSHIP</vt:lpstr>
      <vt:lpstr>SITUATIONAL LEADERSHIP</vt:lpstr>
      <vt:lpstr>VINCENT KOMPANY – LEADERSHIP CONTEXT</vt:lpstr>
      <vt:lpstr>APPLYING LEADERSHIP THEORIES TO KOMPANY</vt:lpstr>
      <vt:lpstr>Critical evaluation</vt:lpstr>
      <vt:lpstr>In summary 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182</cp:revision>
  <dcterms:created xsi:type="dcterms:W3CDTF">2026-03-05T11:43:26Z</dcterms:created>
  <dcterms:modified xsi:type="dcterms:W3CDTF">2026-03-05T15:21:06Z</dcterms:modified>
</cp:coreProperties>
</file>