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theme/theme1.xml" ContentType="application/vnd.openxmlformats-officedocument.them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_rels/presentation.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presProps.xml" ContentType="application/vnd.openxmlformats-officedocument.presentationml.presProps+xml"/>
  <Override PartName="/ppt/media/image1.png" ContentType="image/png"/>
  <Override PartName="/ppt/media/image2.png" ContentType="image/png"/>
  <Override PartName="/ppt/media/image3.png" ContentType="image/png"/>
  <Override PartName="/ppt/media/image4.png" ContentType="image/pn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10080625" cy="5670550"/>
  <p:notesSz cx="7559675" cy="10691813"/>
</p:presentation>
</file>

<file path=ppt/presProps.xml><?xml version="1.0" encoding="utf-8"?>
<p:presentationPr xmlns:a="http://schemas.openxmlformats.org/drawingml/2006/main" xmlns:r="http://schemas.openxmlformats.org/officeDocument/2006/relationships" xmlns:p="http://schemas.openxmlformats.org/presentationml/2006/main">
  <p:showPr/>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presProps" Target="presProps.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504000" y="226080"/>
            <a:ext cx="9071640" cy="946440"/>
          </a:xfrm>
          <a:prstGeom prst="rect">
            <a:avLst/>
          </a:prstGeom>
          <a:noFill/>
          <a:ln w="0">
            <a:noFill/>
          </a:ln>
        </p:spPr>
        <p:txBody>
          <a:bodyPr lIns="0" rIns="0" tIns="0" bIns="0" anchor="ctr">
            <a:noAutofit/>
          </a:bodyPr>
          <a:p>
            <a:pPr algn="ctr"/>
            <a:endParaRPr b="0" lang="en-GB" sz="4400" spc="-1" strike="noStrike">
              <a:latin typeface="Arial"/>
            </a:endParaRPr>
          </a:p>
        </p:txBody>
      </p:sp>
      <p:sp>
        <p:nvSpPr>
          <p:cNvPr id="6" name="PlaceHolder 2"/>
          <p:cNvSpPr>
            <a:spLocks noGrp="1"/>
          </p:cNvSpPr>
          <p:nvPr>
            <p:ph type="subTitle"/>
          </p:nvPr>
        </p:nvSpPr>
        <p:spPr>
          <a:xfrm>
            <a:off x="504000" y="1326600"/>
            <a:ext cx="9071640" cy="3288240"/>
          </a:xfrm>
          <a:prstGeom prst="rect">
            <a:avLst/>
          </a:prstGeom>
          <a:noFill/>
          <a:ln w="0">
            <a:noFill/>
          </a:ln>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504000" y="226080"/>
            <a:ext cx="9071640" cy="946440"/>
          </a:xfrm>
          <a:prstGeom prst="rect">
            <a:avLst/>
          </a:prstGeom>
          <a:noFill/>
          <a:ln w="0">
            <a:noFill/>
          </a:ln>
        </p:spPr>
        <p:txBody>
          <a:bodyPr lIns="0" rIns="0" tIns="0" bIns="0" anchor="ctr">
            <a:noAutofit/>
          </a:bodyPr>
          <a:p>
            <a:pPr algn="ctr"/>
            <a:endParaRPr b="0" lang="en-GB" sz="4400" spc="-1" strike="noStrike">
              <a:latin typeface="Arial"/>
            </a:endParaRPr>
          </a:p>
        </p:txBody>
      </p:sp>
      <p:sp>
        <p:nvSpPr>
          <p:cNvPr id="8" name="PlaceHolder 2"/>
          <p:cNvSpPr>
            <a:spLocks noGrp="1"/>
          </p:cNvSpPr>
          <p:nvPr>
            <p:ph/>
          </p:nvPr>
        </p:nvSpPr>
        <p:spPr>
          <a:xfrm>
            <a:off x="504000" y="1326600"/>
            <a:ext cx="9071640" cy="3288240"/>
          </a:xfrm>
          <a:prstGeom prst="rect">
            <a:avLst/>
          </a:prstGeom>
          <a:noFill/>
          <a:ln w="0">
            <a:noFill/>
          </a:ln>
        </p:spPr>
        <p:txBody>
          <a:bodyPr lIns="0" rIns="0" tIns="0" bIns="0" anchor="t">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504000" y="226080"/>
            <a:ext cx="9071640" cy="946440"/>
          </a:xfrm>
          <a:prstGeom prst="rect">
            <a:avLst/>
          </a:prstGeom>
          <a:noFill/>
          <a:ln w="0">
            <a:noFill/>
          </a:ln>
        </p:spPr>
        <p:txBody>
          <a:bodyPr lIns="0" rIns="0" tIns="0" bIns="0" anchor="ctr">
            <a:noAutofit/>
          </a:bodyPr>
          <a:p>
            <a:pPr algn="ctr"/>
            <a:endParaRPr b="0" lang="en-GB" sz="4400" spc="-1" strike="noStrike">
              <a:latin typeface="Arial"/>
            </a:endParaRPr>
          </a:p>
        </p:txBody>
      </p:sp>
      <p:sp>
        <p:nvSpPr>
          <p:cNvPr id="10" name="PlaceHolder 2"/>
          <p:cNvSpPr>
            <a:spLocks noGrp="1"/>
          </p:cNvSpPr>
          <p:nvPr>
            <p:ph/>
          </p:nvPr>
        </p:nvSpPr>
        <p:spPr>
          <a:xfrm>
            <a:off x="504000" y="1326600"/>
            <a:ext cx="4426920" cy="3288240"/>
          </a:xfrm>
          <a:prstGeom prst="rect">
            <a:avLst/>
          </a:prstGeom>
          <a:noFill/>
          <a:ln w="0">
            <a:noFill/>
          </a:ln>
        </p:spPr>
        <p:txBody>
          <a:bodyPr lIns="0" rIns="0" tIns="0" bIns="0" anchor="t">
            <a:normAutofit/>
          </a:bodyPr>
          <a:p>
            <a:endParaRPr b="0" lang="en-GB" sz="3200" spc="-1" strike="noStrike">
              <a:latin typeface="Arial"/>
            </a:endParaRPr>
          </a:p>
        </p:txBody>
      </p:sp>
      <p:sp>
        <p:nvSpPr>
          <p:cNvPr id="11" name="PlaceHolder 3"/>
          <p:cNvSpPr>
            <a:spLocks noGrp="1"/>
          </p:cNvSpPr>
          <p:nvPr>
            <p:ph/>
          </p:nvPr>
        </p:nvSpPr>
        <p:spPr>
          <a:xfrm>
            <a:off x="5152680" y="1326600"/>
            <a:ext cx="4426920" cy="3288240"/>
          </a:xfrm>
          <a:prstGeom prst="rect">
            <a:avLst/>
          </a:prstGeom>
          <a:noFill/>
          <a:ln w="0">
            <a:noFill/>
          </a:ln>
        </p:spPr>
        <p:txBody>
          <a:bodyPr lIns="0" rIns="0" tIns="0" bIns="0" anchor="t">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504000" y="226080"/>
            <a:ext cx="9071640" cy="946440"/>
          </a:xfrm>
          <a:prstGeom prst="rect">
            <a:avLst/>
          </a:prstGeom>
          <a:noFill/>
          <a:ln w="0">
            <a:noFill/>
          </a:ln>
        </p:spPr>
        <p:txBody>
          <a:bodyPr lIns="0" rIns="0" tIns="0" bIns="0" anchor="ctr">
            <a:noAutofit/>
          </a:bodyP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504000" y="226080"/>
            <a:ext cx="9071640" cy="4388400"/>
          </a:xfrm>
          <a:prstGeom prst="rect">
            <a:avLst/>
          </a:prstGeom>
          <a:noFill/>
          <a:ln w="0">
            <a:noFill/>
          </a:ln>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504000" y="226080"/>
            <a:ext cx="9071640" cy="946440"/>
          </a:xfrm>
          <a:prstGeom prst="rect">
            <a:avLst/>
          </a:prstGeom>
          <a:noFill/>
          <a:ln w="0">
            <a:noFill/>
          </a:ln>
        </p:spPr>
        <p:txBody>
          <a:bodyPr lIns="0" rIns="0" tIns="0" bIns="0" anchor="ctr">
            <a:noAutofit/>
          </a:bodyPr>
          <a:p>
            <a:pPr algn="ctr"/>
            <a:endParaRPr b="0" lang="en-GB" sz="4400" spc="-1" strike="noStrike">
              <a:latin typeface="Arial"/>
            </a:endParaRPr>
          </a:p>
        </p:txBody>
      </p:sp>
      <p:sp>
        <p:nvSpPr>
          <p:cNvPr id="15" name="PlaceHolder 2"/>
          <p:cNvSpPr>
            <a:spLocks noGrp="1"/>
          </p:cNvSpPr>
          <p:nvPr>
            <p:ph/>
          </p:nvPr>
        </p:nvSpPr>
        <p:spPr>
          <a:xfrm>
            <a:off x="504000" y="1326600"/>
            <a:ext cx="4426920" cy="1568160"/>
          </a:xfrm>
          <a:prstGeom prst="rect">
            <a:avLst/>
          </a:prstGeom>
          <a:noFill/>
          <a:ln w="0">
            <a:noFill/>
          </a:ln>
        </p:spPr>
        <p:txBody>
          <a:bodyPr lIns="0" rIns="0" tIns="0" bIns="0" anchor="t">
            <a:normAutofit/>
          </a:bodyPr>
          <a:p>
            <a:endParaRPr b="0" lang="en-GB" sz="3200" spc="-1" strike="noStrike">
              <a:latin typeface="Arial"/>
            </a:endParaRPr>
          </a:p>
        </p:txBody>
      </p:sp>
      <p:sp>
        <p:nvSpPr>
          <p:cNvPr id="16" name="PlaceHolder 3"/>
          <p:cNvSpPr>
            <a:spLocks noGrp="1"/>
          </p:cNvSpPr>
          <p:nvPr>
            <p:ph/>
          </p:nvPr>
        </p:nvSpPr>
        <p:spPr>
          <a:xfrm>
            <a:off x="5152680" y="1326600"/>
            <a:ext cx="4426920" cy="3288240"/>
          </a:xfrm>
          <a:prstGeom prst="rect">
            <a:avLst/>
          </a:prstGeom>
          <a:noFill/>
          <a:ln w="0">
            <a:noFill/>
          </a:ln>
        </p:spPr>
        <p:txBody>
          <a:bodyPr lIns="0" rIns="0" tIns="0" bIns="0" anchor="t">
            <a:normAutofit/>
          </a:bodyPr>
          <a:p>
            <a:endParaRPr b="0" lang="en-GB" sz="3200" spc="-1" strike="noStrike">
              <a:latin typeface="Arial"/>
            </a:endParaRPr>
          </a:p>
        </p:txBody>
      </p:sp>
      <p:sp>
        <p:nvSpPr>
          <p:cNvPr id="17" name="PlaceHolder 4"/>
          <p:cNvSpPr>
            <a:spLocks noGrp="1"/>
          </p:cNvSpPr>
          <p:nvPr>
            <p:ph/>
          </p:nvPr>
        </p:nvSpPr>
        <p:spPr>
          <a:xfrm>
            <a:off x="504000" y="3044160"/>
            <a:ext cx="4426920" cy="1568160"/>
          </a:xfrm>
          <a:prstGeom prst="rect">
            <a:avLst/>
          </a:prstGeom>
          <a:noFill/>
          <a:ln w="0">
            <a:noFill/>
          </a:ln>
        </p:spPr>
        <p:txBody>
          <a:bodyPr lIns="0" rIns="0" tIns="0" bIns="0" anchor="t">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504000" y="226080"/>
            <a:ext cx="9071640" cy="946440"/>
          </a:xfrm>
          <a:prstGeom prst="rect">
            <a:avLst/>
          </a:prstGeom>
          <a:noFill/>
          <a:ln w="0">
            <a:noFill/>
          </a:ln>
        </p:spPr>
        <p:txBody>
          <a:bodyPr lIns="0" rIns="0" tIns="0" bIns="0" anchor="ctr">
            <a:noAutofit/>
          </a:bodyPr>
          <a:p>
            <a:pPr algn="ctr"/>
            <a:endParaRPr b="0" lang="en-GB" sz="4400" spc="-1" strike="noStrike">
              <a:latin typeface="Arial"/>
            </a:endParaRPr>
          </a:p>
        </p:txBody>
      </p:sp>
      <p:sp>
        <p:nvSpPr>
          <p:cNvPr id="19" name="PlaceHolder 2"/>
          <p:cNvSpPr>
            <a:spLocks noGrp="1"/>
          </p:cNvSpPr>
          <p:nvPr>
            <p:ph/>
          </p:nvPr>
        </p:nvSpPr>
        <p:spPr>
          <a:xfrm>
            <a:off x="504000" y="1326600"/>
            <a:ext cx="4426920" cy="3288240"/>
          </a:xfrm>
          <a:prstGeom prst="rect">
            <a:avLst/>
          </a:prstGeom>
          <a:noFill/>
          <a:ln w="0">
            <a:noFill/>
          </a:ln>
        </p:spPr>
        <p:txBody>
          <a:bodyPr lIns="0" rIns="0" tIns="0" bIns="0" anchor="t">
            <a:normAutofit/>
          </a:bodyPr>
          <a:p>
            <a:endParaRPr b="0" lang="en-GB" sz="3200" spc="-1" strike="noStrike">
              <a:latin typeface="Arial"/>
            </a:endParaRPr>
          </a:p>
        </p:txBody>
      </p:sp>
      <p:sp>
        <p:nvSpPr>
          <p:cNvPr id="20" name="PlaceHolder 3"/>
          <p:cNvSpPr>
            <a:spLocks noGrp="1"/>
          </p:cNvSpPr>
          <p:nvPr>
            <p:ph/>
          </p:nvPr>
        </p:nvSpPr>
        <p:spPr>
          <a:xfrm>
            <a:off x="5152680" y="1326600"/>
            <a:ext cx="4426920" cy="1568160"/>
          </a:xfrm>
          <a:prstGeom prst="rect">
            <a:avLst/>
          </a:prstGeom>
          <a:noFill/>
          <a:ln w="0">
            <a:noFill/>
          </a:ln>
        </p:spPr>
        <p:txBody>
          <a:bodyPr lIns="0" rIns="0" tIns="0" bIns="0" anchor="t">
            <a:normAutofit/>
          </a:bodyPr>
          <a:p>
            <a:endParaRPr b="0" lang="en-GB" sz="3200" spc="-1" strike="noStrike">
              <a:latin typeface="Arial"/>
            </a:endParaRPr>
          </a:p>
        </p:txBody>
      </p:sp>
      <p:sp>
        <p:nvSpPr>
          <p:cNvPr id="21" name="PlaceHolder 4"/>
          <p:cNvSpPr>
            <a:spLocks noGrp="1"/>
          </p:cNvSpPr>
          <p:nvPr>
            <p:ph/>
          </p:nvPr>
        </p:nvSpPr>
        <p:spPr>
          <a:xfrm>
            <a:off x="5152680" y="3044160"/>
            <a:ext cx="4426920" cy="1568160"/>
          </a:xfrm>
          <a:prstGeom prst="rect">
            <a:avLst/>
          </a:prstGeom>
          <a:noFill/>
          <a:ln w="0">
            <a:noFill/>
          </a:ln>
        </p:spPr>
        <p:txBody>
          <a:bodyPr lIns="0" rIns="0" tIns="0" bIns="0" anchor="t">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504000" y="226080"/>
            <a:ext cx="9071640" cy="946440"/>
          </a:xfrm>
          <a:prstGeom prst="rect">
            <a:avLst/>
          </a:prstGeom>
          <a:noFill/>
          <a:ln w="0">
            <a:noFill/>
          </a:ln>
        </p:spPr>
        <p:txBody>
          <a:bodyPr lIns="0" rIns="0" tIns="0" bIns="0" anchor="ctr">
            <a:noAutofit/>
          </a:bodyPr>
          <a:p>
            <a:pPr algn="ctr"/>
            <a:endParaRPr b="0" lang="en-GB" sz="4400" spc="-1" strike="noStrike">
              <a:latin typeface="Arial"/>
            </a:endParaRPr>
          </a:p>
        </p:txBody>
      </p:sp>
      <p:sp>
        <p:nvSpPr>
          <p:cNvPr id="23" name="PlaceHolder 2"/>
          <p:cNvSpPr>
            <a:spLocks noGrp="1"/>
          </p:cNvSpPr>
          <p:nvPr>
            <p:ph/>
          </p:nvPr>
        </p:nvSpPr>
        <p:spPr>
          <a:xfrm>
            <a:off x="504000" y="1326600"/>
            <a:ext cx="4426920" cy="1568160"/>
          </a:xfrm>
          <a:prstGeom prst="rect">
            <a:avLst/>
          </a:prstGeom>
          <a:noFill/>
          <a:ln w="0">
            <a:noFill/>
          </a:ln>
        </p:spPr>
        <p:txBody>
          <a:bodyPr lIns="0" rIns="0" tIns="0" bIns="0" anchor="t">
            <a:normAutofit/>
          </a:bodyPr>
          <a:p>
            <a:endParaRPr b="0" lang="en-GB" sz="3200" spc="-1" strike="noStrike">
              <a:latin typeface="Arial"/>
            </a:endParaRPr>
          </a:p>
        </p:txBody>
      </p:sp>
      <p:sp>
        <p:nvSpPr>
          <p:cNvPr id="24" name="PlaceHolder 3"/>
          <p:cNvSpPr>
            <a:spLocks noGrp="1"/>
          </p:cNvSpPr>
          <p:nvPr>
            <p:ph/>
          </p:nvPr>
        </p:nvSpPr>
        <p:spPr>
          <a:xfrm>
            <a:off x="5152680" y="1326600"/>
            <a:ext cx="4426920" cy="1568160"/>
          </a:xfrm>
          <a:prstGeom prst="rect">
            <a:avLst/>
          </a:prstGeom>
          <a:noFill/>
          <a:ln w="0">
            <a:noFill/>
          </a:ln>
        </p:spPr>
        <p:txBody>
          <a:bodyPr lIns="0" rIns="0" tIns="0" bIns="0" anchor="t">
            <a:normAutofit/>
          </a:bodyPr>
          <a:p>
            <a:endParaRPr b="0" lang="en-GB" sz="3200" spc="-1" strike="noStrike">
              <a:latin typeface="Arial"/>
            </a:endParaRPr>
          </a:p>
        </p:txBody>
      </p:sp>
      <p:sp>
        <p:nvSpPr>
          <p:cNvPr id="25" name="PlaceHolder 4"/>
          <p:cNvSpPr>
            <a:spLocks noGrp="1"/>
          </p:cNvSpPr>
          <p:nvPr>
            <p:ph/>
          </p:nvPr>
        </p:nvSpPr>
        <p:spPr>
          <a:xfrm>
            <a:off x="504000" y="3044160"/>
            <a:ext cx="9071640" cy="1568160"/>
          </a:xfrm>
          <a:prstGeom prst="rect">
            <a:avLst/>
          </a:prstGeom>
          <a:noFill/>
          <a:ln w="0">
            <a:noFill/>
          </a:ln>
        </p:spPr>
        <p:txBody>
          <a:bodyPr lIns="0" rIns="0" tIns="0" bIns="0" anchor="t">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504000" y="226080"/>
            <a:ext cx="9071640" cy="946440"/>
          </a:xfrm>
          <a:prstGeom prst="rect">
            <a:avLst/>
          </a:prstGeom>
          <a:noFill/>
          <a:ln w="0">
            <a:noFill/>
          </a:ln>
        </p:spPr>
        <p:txBody>
          <a:bodyPr lIns="0" rIns="0" tIns="0" bIns="0" anchor="ctr">
            <a:noAutofit/>
          </a:bodyPr>
          <a:p>
            <a:pPr algn="ctr"/>
            <a:endParaRPr b="0" lang="en-GB" sz="4400" spc="-1" strike="noStrike">
              <a:latin typeface="Arial"/>
            </a:endParaRPr>
          </a:p>
        </p:txBody>
      </p:sp>
      <p:sp>
        <p:nvSpPr>
          <p:cNvPr id="27" name="PlaceHolder 2"/>
          <p:cNvSpPr>
            <a:spLocks noGrp="1"/>
          </p:cNvSpPr>
          <p:nvPr>
            <p:ph/>
          </p:nvPr>
        </p:nvSpPr>
        <p:spPr>
          <a:xfrm>
            <a:off x="504000" y="1326600"/>
            <a:ext cx="9071640" cy="1568160"/>
          </a:xfrm>
          <a:prstGeom prst="rect">
            <a:avLst/>
          </a:prstGeom>
          <a:noFill/>
          <a:ln w="0">
            <a:noFill/>
          </a:ln>
        </p:spPr>
        <p:txBody>
          <a:bodyPr lIns="0" rIns="0" tIns="0" bIns="0" anchor="t">
            <a:normAutofit/>
          </a:bodyPr>
          <a:p>
            <a:endParaRPr b="0" lang="en-GB" sz="3200" spc="-1" strike="noStrike">
              <a:latin typeface="Arial"/>
            </a:endParaRPr>
          </a:p>
        </p:txBody>
      </p:sp>
      <p:sp>
        <p:nvSpPr>
          <p:cNvPr id="28" name="PlaceHolder 3"/>
          <p:cNvSpPr>
            <a:spLocks noGrp="1"/>
          </p:cNvSpPr>
          <p:nvPr>
            <p:ph/>
          </p:nvPr>
        </p:nvSpPr>
        <p:spPr>
          <a:xfrm>
            <a:off x="504000" y="3044160"/>
            <a:ext cx="9071640" cy="1568160"/>
          </a:xfrm>
          <a:prstGeom prst="rect">
            <a:avLst/>
          </a:prstGeom>
          <a:noFill/>
          <a:ln w="0">
            <a:noFill/>
          </a:ln>
        </p:spPr>
        <p:txBody>
          <a:bodyPr lIns="0" rIns="0" tIns="0" bIns="0" anchor="t">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504000" y="226080"/>
            <a:ext cx="9071640" cy="946440"/>
          </a:xfrm>
          <a:prstGeom prst="rect">
            <a:avLst/>
          </a:prstGeom>
          <a:noFill/>
          <a:ln w="0">
            <a:noFill/>
          </a:ln>
        </p:spPr>
        <p:txBody>
          <a:bodyPr lIns="0" rIns="0" tIns="0" bIns="0" anchor="ctr">
            <a:noAutofit/>
          </a:bodyPr>
          <a:p>
            <a:pPr algn="ctr"/>
            <a:endParaRPr b="0" lang="en-GB" sz="4400" spc="-1" strike="noStrike">
              <a:latin typeface="Arial"/>
            </a:endParaRPr>
          </a:p>
        </p:txBody>
      </p:sp>
      <p:sp>
        <p:nvSpPr>
          <p:cNvPr id="30" name="PlaceHolder 2"/>
          <p:cNvSpPr>
            <a:spLocks noGrp="1"/>
          </p:cNvSpPr>
          <p:nvPr>
            <p:ph/>
          </p:nvPr>
        </p:nvSpPr>
        <p:spPr>
          <a:xfrm>
            <a:off x="504000" y="1326600"/>
            <a:ext cx="4426920" cy="1568160"/>
          </a:xfrm>
          <a:prstGeom prst="rect">
            <a:avLst/>
          </a:prstGeom>
          <a:noFill/>
          <a:ln w="0">
            <a:noFill/>
          </a:ln>
        </p:spPr>
        <p:txBody>
          <a:bodyPr lIns="0" rIns="0" tIns="0" bIns="0" anchor="t">
            <a:normAutofit/>
          </a:bodyPr>
          <a:p>
            <a:endParaRPr b="0" lang="en-GB" sz="3200" spc="-1" strike="noStrike">
              <a:latin typeface="Arial"/>
            </a:endParaRPr>
          </a:p>
        </p:txBody>
      </p:sp>
      <p:sp>
        <p:nvSpPr>
          <p:cNvPr id="31" name="PlaceHolder 3"/>
          <p:cNvSpPr>
            <a:spLocks noGrp="1"/>
          </p:cNvSpPr>
          <p:nvPr>
            <p:ph/>
          </p:nvPr>
        </p:nvSpPr>
        <p:spPr>
          <a:xfrm>
            <a:off x="5152680" y="1326600"/>
            <a:ext cx="4426920" cy="1568160"/>
          </a:xfrm>
          <a:prstGeom prst="rect">
            <a:avLst/>
          </a:prstGeom>
          <a:noFill/>
          <a:ln w="0">
            <a:noFill/>
          </a:ln>
        </p:spPr>
        <p:txBody>
          <a:bodyPr lIns="0" rIns="0" tIns="0" bIns="0" anchor="t">
            <a:normAutofit/>
          </a:bodyPr>
          <a:p>
            <a:endParaRPr b="0" lang="en-GB" sz="3200" spc="-1" strike="noStrike">
              <a:latin typeface="Arial"/>
            </a:endParaRPr>
          </a:p>
        </p:txBody>
      </p:sp>
      <p:sp>
        <p:nvSpPr>
          <p:cNvPr id="32" name="PlaceHolder 4"/>
          <p:cNvSpPr>
            <a:spLocks noGrp="1"/>
          </p:cNvSpPr>
          <p:nvPr>
            <p:ph/>
          </p:nvPr>
        </p:nvSpPr>
        <p:spPr>
          <a:xfrm>
            <a:off x="504000" y="3044160"/>
            <a:ext cx="4426920" cy="1568160"/>
          </a:xfrm>
          <a:prstGeom prst="rect">
            <a:avLst/>
          </a:prstGeom>
          <a:noFill/>
          <a:ln w="0">
            <a:noFill/>
          </a:ln>
        </p:spPr>
        <p:txBody>
          <a:bodyPr lIns="0" rIns="0" tIns="0" bIns="0" anchor="t">
            <a:normAutofit/>
          </a:bodyPr>
          <a:p>
            <a:endParaRPr b="0" lang="en-GB" sz="3200" spc="-1" strike="noStrike">
              <a:latin typeface="Arial"/>
            </a:endParaRPr>
          </a:p>
        </p:txBody>
      </p:sp>
      <p:sp>
        <p:nvSpPr>
          <p:cNvPr id="33" name="PlaceHolder 5"/>
          <p:cNvSpPr>
            <a:spLocks noGrp="1"/>
          </p:cNvSpPr>
          <p:nvPr>
            <p:ph/>
          </p:nvPr>
        </p:nvSpPr>
        <p:spPr>
          <a:xfrm>
            <a:off x="5152680" y="3044160"/>
            <a:ext cx="4426920" cy="1568160"/>
          </a:xfrm>
          <a:prstGeom prst="rect">
            <a:avLst/>
          </a:prstGeom>
          <a:noFill/>
          <a:ln w="0">
            <a:noFill/>
          </a:ln>
        </p:spPr>
        <p:txBody>
          <a:bodyPr lIns="0" rIns="0" tIns="0" bIns="0" anchor="t">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504000" y="226080"/>
            <a:ext cx="9071640" cy="946440"/>
          </a:xfrm>
          <a:prstGeom prst="rect">
            <a:avLst/>
          </a:prstGeom>
          <a:noFill/>
          <a:ln w="0">
            <a:noFill/>
          </a:ln>
        </p:spPr>
        <p:txBody>
          <a:bodyPr lIns="0" rIns="0" tIns="0" bIns="0" anchor="ctr">
            <a:noAutofit/>
          </a:bodyPr>
          <a:p>
            <a:pPr algn="ctr"/>
            <a:endParaRPr b="0" lang="en-GB" sz="4400" spc="-1" strike="noStrike">
              <a:latin typeface="Arial"/>
            </a:endParaRPr>
          </a:p>
        </p:txBody>
      </p:sp>
      <p:sp>
        <p:nvSpPr>
          <p:cNvPr id="35" name="PlaceHolder 2"/>
          <p:cNvSpPr>
            <a:spLocks noGrp="1"/>
          </p:cNvSpPr>
          <p:nvPr>
            <p:ph/>
          </p:nvPr>
        </p:nvSpPr>
        <p:spPr>
          <a:xfrm>
            <a:off x="504000" y="1326600"/>
            <a:ext cx="2920680" cy="1568160"/>
          </a:xfrm>
          <a:prstGeom prst="rect">
            <a:avLst/>
          </a:prstGeom>
          <a:noFill/>
          <a:ln w="0">
            <a:noFill/>
          </a:ln>
        </p:spPr>
        <p:txBody>
          <a:bodyPr lIns="0" rIns="0" tIns="0" bIns="0" anchor="t">
            <a:normAutofit/>
          </a:bodyPr>
          <a:p>
            <a:endParaRPr b="0" lang="en-GB" sz="3200" spc="-1" strike="noStrike">
              <a:latin typeface="Arial"/>
            </a:endParaRPr>
          </a:p>
        </p:txBody>
      </p:sp>
      <p:sp>
        <p:nvSpPr>
          <p:cNvPr id="36" name="PlaceHolder 3"/>
          <p:cNvSpPr>
            <a:spLocks noGrp="1"/>
          </p:cNvSpPr>
          <p:nvPr>
            <p:ph/>
          </p:nvPr>
        </p:nvSpPr>
        <p:spPr>
          <a:xfrm>
            <a:off x="3571200" y="1326600"/>
            <a:ext cx="2920680" cy="1568160"/>
          </a:xfrm>
          <a:prstGeom prst="rect">
            <a:avLst/>
          </a:prstGeom>
          <a:noFill/>
          <a:ln w="0">
            <a:noFill/>
          </a:ln>
        </p:spPr>
        <p:txBody>
          <a:bodyPr lIns="0" rIns="0" tIns="0" bIns="0" anchor="t">
            <a:normAutofit/>
          </a:bodyPr>
          <a:p>
            <a:endParaRPr b="0" lang="en-GB" sz="3200" spc="-1" strike="noStrike">
              <a:latin typeface="Arial"/>
            </a:endParaRPr>
          </a:p>
        </p:txBody>
      </p:sp>
      <p:sp>
        <p:nvSpPr>
          <p:cNvPr id="37" name="PlaceHolder 4"/>
          <p:cNvSpPr>
            <a:spLocks noGrp="1"/>
          </p:cNvSpPr>
          <p:nvPr>
            <p:ph/>
          </p:nvPr>
        </p:nvSpPr>
        <p:spPr>
          <a:xfrm>
            <a:off x="6638040" y="1326600"/>
            <a:ext cx="2920680" cy="1568160"/>
          </a:xfrm>
          <a:prstGeom prst="rect">
            <a:avLst/>
          </a:prstGeom>
          <a:noFill/>
          <a:ln w="0">
            <a:noFill/>
          </a:ln>
        </p:spPr>
        <p:txBody>
          <a:bodyPr lIns="0" rIns="0" tIns="0" bIns="0" anchor="t">
            <a:normAutofit/>
          </a:bodyPr>
          <a:p>
            <a:endParaRPr b="0" lang="en-GB" sz="3200" spc="-1" strike="noStrike">
              <a:latin typeface="Arial"/>
            </a:endParaRPr>
          </a:p>
        </p:txBody>
      </p:sp>
      <p:sp>
        <p:nvSpPr>
          <p:cNvPr id="38" name="PlaceHolder 5"/>
          <p:cNvSpPr>
            <a:spLocks noGrp="1"/>
          </p:cNvSpPr>
          <p:nvPr>
            <p:ph/>
          </p:nvPr>
        </p:nvSpPr>
        <p:spPr>
          <a:xfrm>
            <a:off x="504000" y="3044160"/>
            <a:ext cx="2920680" cy="1568160"/>
          </a:xfrm>
          <a:prstGeom prst="rect">
            <a:avLst/>
          </a:prstGeom>
          <a:noFill/>
          <a:ln w="0">
            <a:noFill/>
          </a:ln>
        </p:spPr>
        <p:txBody>
          <a:bodyPr lIns="0" rIns="0" tIns="0" bIns="0" anchor="t">
            <a:normAutofit/>
          </a:bodyPr>
          <a:p>
            <a:endParaRPr b="0" lang="en-GB" sz="3200" spc="-1" strike="noStrike">
              <a:latin typeface="Arial"/>
            </a:endParaRPr>
          </a:p>
        </p:txBody>
      </p:sp>
      <p:sp>
        <p:nvSpPr>
          <p:cNvPr id="39" name="PlaceHolder 6"/>
          <p:cNvSpPr>
            <a:spLocks noGrp="1"/>
          </p:cNvSpPr>
          <p:nvPr>
            <p:ph/>
          </p:nvPr>
        </p:nvSpPr>
        <p:spPr>
          <a:xfrm>
            <a:off x="3571200" y="3044160"/>
            <a:ext cx="2920680" cy="1568160"/>
          </a:xfrm>
          <a:prstGeom prst="rect">
            <a:avLst/>
          </a:prstGeom>
          <a:noFill/>
          <a:ln w="0">
            <a:noFill/>
          </a:ln>
        </p:spPr>
        <p:txBody>
          <a:bodyPr lIns="0" rIns="0" tIns="0" bIns="0" anchor="t">
            <a:normAutofit/>
          </a:bodyPr>
          <a:p>
            <a:endParaRPr b="0" lang="en-GB" sz="3200" spc="-1" strike="noStrike">
              <a:latin typeface="Arial"/>
            </a:endParaRPr>
          </a:p>
        </p:txBody>
      </p:sp>
      <p:sp>
        <p:nvSpPr>
          <p:cNvPr id="40" name="PlaceHolder 7"/>
          <p:cNvSpPr>
            <a:spLocks noGrp="1"/>
          </p:cNvSpPr>
          <p:nvPr>
            <p:ph/>
          </p:nvPr>
        </p:nvSpPr>
        <p:spPr>
          <a:xfrm>
            <a:off x="6638040" y="3044160"/>
            <a:ext cx="2920680" cy="1568160"/>
          </a:xfrm>
          <a:prstGeom prst="rect">
            <a:avLst/>
          </a:prstGeom>
          <a:noFill/>
          <a:ln w="0">
            <a:noFill/>
          </a:ln>
        </p:spPr>
        <p:txBody>
          <a:bodyPr lIns="0" rIns="0" tIns="0" bIns="0" anchor="t">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0" name="PlaceHolder 1"/>
          <p:cNvSpPr>
            <a:spLocks noGrp="1"/>
          </p:cNvSpPr>
          <p:nvPr>
            <p:ph type="title"/>
          </p:nvPr>
        </p:nvSpPr>
        <p:spPr>
          <a:xfrm>
            <a:off x="504000" y="226080"/>
            <a:ext cx="9071640" cy="946440"/>
          </a:xfrm>
          <a:prstGeom prst="rect">
            <a:avLst/>
          </a:prstGeom>
          <a:noFill/>
          <a:ln w="0">
            <a:noFill/>
          </a:ln>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1" name="PlaceHolder 2"/>
          <p:cNvSpPr>
            <a:spLocks noGrp="1"/>
          </p:cNvSpPr>
          <p:nvPr>
            <p:ph type="body"/>
          </p:nvPr>
        </p:nvSpPr>
        <p:spPr>
          <a:xfrm>
            <a:off x="504000" y="1326600"/>
            <a:ext cx="9071640" cy="328824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
        <p:nvSpPr>
          <p:cNvPr id="2" name="PlaceHolder 3"/>
          <p:cNvSpPr>
            <a:spLocks noGrp="1"/>
          </p:cNvSpPr>
          <p:nvPr>
            <p:ph type="dt"/>
          </p:nvPr>
        </p:nvSpPr>
        <p:spPr>
          <a:xfrm>
            <a:off x="504000" y="5165280"/>
            <a:ext cx="2348280" cy="390600"/>
          </a:xfrm>
          <a:prstGeom prst="rect">
            <a:avLst/>
          </a:prstGeom>
          <a:noFill/>
          <a:ln w="0">
            <a:noFill/>
          </a:ln>
        </p:spPr>
        <p:txBody>
          <a:bodyPr lIns="0" rIns="0" tIns="0" bIns="0" anchor="t">
            <a:noAutofit/>
          </a:bodyPr>
          <a:p>
            <a:r>
              <a:rPr b="0" lang="en-GB" sz="1400" spc="-1" strike="noStrike">
                <a:latin typeface="Times New Roman"/>
              </a:rPr>
              <a:t>&lt;date/time&gt;</a:t>
            </a:r>
            <a:endParaRPr b="0" lang="en-GB" sz="1400" spc="-1" strike="noStrike">
              <a:latin typeface="Times New Roman"/>
            </a:endParaRPr>
          </a:p>
        </p:txBody>
      </p:sp>
      <p:sp>
        <p:nvSpPr>
          <p:cNvPr id="3" name="PlaceHolder 4"/>
          <p:cNvSpPr>
            <a:spLocks noGrp="1"/>
          </p:cNvSpPr>
          <p:nvPr>
            <p:ph type="ftr"/>
          </p:nvPr>
        </p:nvSpPr>
        <p:spPr>
          <a:xfrm>
            <a:off x="3447360" y="5165280"/>
            <a:ext cx="3195000" cy="390600"/>
          </a:xfrm>
          <a:prstGeom prst="rect">
            <a:avLst/>
          </a:prstGeom>
          <a:noFill/>
          <a:ln w="0">
            <a:noFill/>
          </a:ln>
        </p:spPr>
        <p:txBody>
          <a:bodyPr lIns="0" rIns="0" tIns="0" bIns="0" anchor="t">
            <a:noAutofit/>
          </a:bodyPr>
          <a:p>
            <a:pPr algn="ctr"/>
            <a:r>
              <a:rPr b="0" lang="en-GB" sz="1400" spc="-1" strike="noStrike">
                <a:latin typeface="Times New Roman"/>
              </a:rPr>
              <a:t>&lt;footer&gt;</a:t>
            </a:r>
            <a:endParaRPr b="0" lang="en-GB" sz="1400" spc="-1" strike="noStrike">
              <a:latin typeface="Times New Roman"/>
            </a:endParaRPr>
          </a:p>
        </p:txBody>
      </p:sp>
      <p:sp>
        <p:nvSpPr>
          <p:cNvPr id="4" name="PlaceHolder 5"/>
          <p:cNvSpPr>
            <a:spLocks noGrp="1"/>
          </p:cNvSpPr>
          <p:nvPr>
            <p:ph type="sldNum"/>
          </p:nvPr>
        </p:nvSpPr>
        <p:spPr>
          <a:xfrm>
            <a:off x="7227360" y="5165280"/>
            <a:ext cx="2348280" cy="390600"/>
          </a:xfrm>
          <a:prstGeom prst="rect">
            <a:avLst/>
          </a:prstGeom>
          <a:noFill/>
          <a:ln w="0">
            <a:noFill/>
          </a:ln>
        </p:spPr>
        <p:txBody>
          <a:bodyPr lIns="0" rIns="0" tIns="0" bIns="0" anchor="t">
            <a:noAutofit/>
          </a:bodyPr>
          <a:p>
            <a:pPr algn="r"/>
            <a:fld id="{6FC2BF91-2D34-43E6-9261-162BC87847DD}" type="slidenum">
              <a:rPr b="0" lang="en-GB" sz="1400" spc="-1" strike="noStrike">
                <a:latin typeface="Times New Roman"/>
              </a:rPr>
              <a:t>&lt;number&gt;</a:t>
            </a:fld>
            <a:endParaRPr b="0" lang="en-GB" sz="1400" spc="-1" strike="noStrike">
              <a:latin typeface="Times New Roman"/>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3.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3.xml"/>
</Relationships>
</file>

<file path=ppt/slides/_rels/slide4.xml.rels><?xml version="1.0" encoding="UTF-8"?>
<Relationships xmlns="http://schemas.openxmlformats.org/package/2006/relationships"><Relationship Id="rId1" Type="http://schemas.openxmlformats.org/officeDocument/2006/relationships/image" Target="../media/image2.png"/><Relationship Id="rId2" Type="http://schemas.openxmlformats.org/officeDocument/2006/relationships/slideLayout" Target="../slideLayouts/slideLayout3.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6.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3.xml"/>
</Relationships>
</file>

<file path=ppt/slides/_rels/slide7.xml.rels><?xml version="1.0" encoding="UTF-8"?>
<Relationships xmlns="http://schemas.openxmlformats.org/package/2006/relationships"><Relationship Id="rId1" Type="http://schemas.openxmlformats.org/officeDocument/2006/relationships/image" Target="../media/image4.png"/><Relationship Id="rId2" Type="http://schemas.openxmlformats.org/officeDocument/2006/relationships/slideLayout" Target="../slideLayouts/slideLayout3.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 name="PlaceHolder 1"/>
          <p:cNvSpPr>
            <a:spLocks noGrp="1"/>
          </p:cNvSpPr>
          <p:nvPr>
            <p:ph type="title"/>
          </p:nvPr>
        </p:nvSpPr>
        <p:spPr>
          <a:xfrm>
            <a:off x="504000" y="226080"/>
            <a:ext cx="9071640" cy="946440"/>
          </a:xfrm>
          <a:prstGeom prst="rect">
            <a:avLst/>
          </a:prstGeom>
          <a:noFill/>
          <a:ln w="0">
            <a:noFill/>
          </a:ln>
        </p:spPr>
        <p:txBody>
          <a:bodyPr lIns="0" rIns="0" tIns="0" bIns="0" anchor="ctr">
            <a:noAutofit/>
          </a:bodyPr>
          <a:p>
            <a:pPr algn="ctr"/>
            <a:r>
              <a:rPr b="0" lang="en-GB" sz="4400" spc="-1" strike="noStrike">
                <a:latin typeface="Arial"/>
              </a:rPr>
              <a:t>Introduction to theology</a:t>
            </a:r>
            <a:endParaRPr b="0" lang="en-GB" sz="4400" spc="-1" strike="noStrike">
              <a:latin typeface="Arial"/>
            </a:endParaRPr>
          </a:p>
        </p:txBody>
      </p:sp>
      <p:sp>
        <p:nvSpPr>
          <p:cNvPr id="42" name="PlaceHolder 2"/>
          <p:cNvSpPr>
            <a:spLocks noGrp="1"/>
          </p:cNvSpPr>
          <p:nvPr>
            <p:ph type="subTitle"/>
          </p:nvPr>
        </p:nvSpPr>
        <p:spPr>
          <a:xfrm>
            <a:off x="504000" y="1326600"/>
            <a:ext cx="9071640" cy="3288240"/>
          </a:xfrm>
          <a:prstGeom prst="rect">
            <a:avLst/>
          </a:prstGeom>
          <a:noFill/>
          <a:ln w="0">
            <a:noFill/>
          </a:ln>
        </p:spPr>
        <p:txBody>
          <a:bodyPr lIns="0" rIns="0" tIns="0" bIns="0" anchor="ctr">
            <a:noAutofit/>
          </a:bodyPr>
          <a:p>
            <a:pPr algn="ctr"/>
            <a:r>
              <a:rPr b="0" lang="en-GB" sz="3200" spc="-1" strike="noStrike">
                <a:latin typeface="Arial"/>
              </a:rPr>
              <a:t>David Bullock</a:t>
            </a:r>
            <a:endParaRPr b="0" lang="en-GB" sz="3200" spc="-1" strike="noStrike">
              <a:latin typeface="Arial"/>
            </a:endParaRPr>
          </a:p>
          <a:p>
            <a:pPr algn="ctr"/>
            <a:r>
              <a:rPr b="0" lang="en-GB" sz="3200" spc="-1" strike="noStrike">
                <a:latin typeface="Arial"/>
              </a:rPr>
              <a:t>Assignment 1: Powerpoint </a:t>
            </a:r>
            <a:endParaRPr b="0" lang="en-GB" sz="3200" spc="-1" strike="noStrike">
              <a:latin typeface="Arial"/>
            </a:endParaRPr>
          </a:p>
          <a:p>
            <a:pPr algn="ctr"/>
            <a:r>
              <a:rPr b="0" lang="en-GB" sz="3200" spc="-1" strike="noStrike">
                <a:latin typeface="Arial"/>
              </a:rPr>
              <a:t>Due: 17/11/23</a:t>
            </a:r>
            <a:endParaRPr b="0" lang="en-GB" sz="3200" spc="-1" strike="noStrike">
              <a:latin typeface="Arial"/>
            </a:endParaRPr>
          </a:p>
          <a:p>
            <a:pPr algn="ctr"/>
            <a:r>
              <a:rPr b="0" lang="en-GB" sz="3200" spc="-1" strike="noStrike">
                <a:latin typeface="Arial"/>
              </a:rPr>
              <a:t>Submitted: 17/11/23</a:t>
            </a:r>
            <a:endParaRPr b="0" lang="en-GB" sz="3200" spc="-1" strike="noStrike">
              <a:latin typeface="Arial"/>
            </a:endParaRPr>
          </a:p>
          <a:p>
            <a:pPr algn="ctr"/>
            <a:r>
              <a:rPr b="0" lang="en-GB" sz="3200" spc="-1" strike="noStrike">
                <a:latin typeface="Arial"/>
              </a:rPr>
              <a:t>University of Wales Trinity St. David</a:t>
            </a:r>
            <a:endParaRPr b="0" lang="en-GB" sz="3200" spc="-1" strike="noStrike">
              <a:latin typeface="Arial"/>
            </a:endParaRPr>
          </a:p>
          <a:p>
            <a:pPr algn="ctr"/>
            <a:r>
              <a:rPr b="0" lang="en-GB" sz="3200" spc="-1" strike="noStrike">
                <a:latin typeface="Arial"/>
              </a:rPr>
              <a:t>Bible and Theology (BA) Year 1</a:t>
            </a: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3" name="PlaceHolder 1"/>
          <p:cNvSpPr>
            <a:spLocks noGrp="1"/>
          </p:cNvSpPr>
          <p:nvPr>
            <p:ph type="title"/>
          </p:nvPr>
        </p:nvSpPr>
        <p:spPr>
          <a:xfrm>
            <a:off x="504000" y="226080"/>
            <a:ext cx="9071640" cy="946440"/>
          </a:xfrm>
          <a:prstGeom prst="rect">
            <a:avLst/>
          </a:prstGeom>
          <a:noFill/>
          <a:ln w="0">
            <a:noFill/>
          </a:ln>
        </p:spPr>
        <p:txBody>
          <a:bodyPr lIns="0" rIns="0" tIns="0" bIns="0" anchor="ctr">
            <a:noAutofit/>
          </a:bodyPr>
          <a:p>
            <a:pPr algn="ctr"/>
            <a:r>
              <a:rPr b="0" lang="en-GB" sz="4400" spc="-1" strike="noStrike">
                <a:latin typeface="Arial"/>
              </a:rPr>
              <a:t>Christian Theologians</a:t>
            </a:r>
            <a:endParaRPr b="0" lang="en-GB" sz="4400" spc="-1" strike="noStrike">
              <a:latin typeface="Arial"/>
            </a:endParaRPr>
          </a:p>
        </p:txBody>
      </p:sp>
      <p:sp>
        <p:nvSpPr>
          <p:cNvPr id="44" name="PlaceHolder 2"/>
          <p:cNvSpPr>
            <a:spLocks noGrp="1"/>
          </p:cNvSpPr>
          <p:nvPr>
            <p:ph/>
          </p:nvPr>
        </p:nvSpPr>
        <p:spPr>
          <a:xfrm>
            <a:off x="504000" y="1326600"/>
            <a:ext cx="9071640" cy="425340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3200" spc="-1" strike="noStrike">
                <a:latin typeface="Arial"/>
              </a:rPr>
              <a:t>First of all, what is a theologian?</a:t>
            </a:r>
            <a:endParaRPr b="0" lang="en-GB" sz="3200" spc="-1" strike="noStrike">
              <a:latin typeface="Arial"/>
            </a:endParaRPr>
          </a:p>
          <a:p>
            <a:pPr marL="432000" indent="-324000">
              <a:spcBef>
                <a:spcPts val="1417"/>
              </a:spcBef>
              <a:buClr>
                <a:srgbClr val="000000"/>
              </a:buClr>
              <a:buSzPct val="45000"/>
              <a:buFont typeface="Wingdings" charset="2"/>
              <a:buChar char=""/>
            </a:pPr>
            <a:r>
              <a:rPr b="0" lang="en-GB" sz="1800" spc="-1" strike="noStrike">
                <a:latin typeface="Arial"/>
              </a:rPr>
              <a:t>- Entwistle, David N. (30 June 2015) defines Christian theology as “the theology – the systematic study of the divine and religion – of Christian belief and practice.”</a:t>
            </a:r>
            <a:endParaRPr b="0" lang="en-GB" sz="1800" spc="-1" strike="noStrike">
              <a:latin typeface="Arial"/>
            </a:endParaRPr>
          </a:p>
          <a:p>
            <a:pPr marL="432000" indent="-324000">
              <a:spcBef>
                <a:spcPts val="1417"/>
              </a:spcBef>
              <a:buClr>
                <a:srgbClr val="000000"/>
              </a:buClr>
              <a:buSzPct val="45000"/>
              <a:buFont typeface="Wingdings" charset="2"/>
              <a:buChar char=""/>
            </a:pPr>
            <a:r>
              <a:rPr b="0" lang="en-GB" sz="1800" spc="-1" strike="noStrike">
                <a:latin typeface="Arial"/>
              </a:rPr>
              <a:t>- Its focus is primarily aimed at the Old Testament and New Testament texts, as well as Christian tradition itself; it is useful for the following reasons:</a:t>
            </a:r>
            <a:endParaRPr b="0" lang="en-GB" sz="1800" spc="-1" strike="noStrike">
              <a:latin typeface="Arial"/>
            </a:endParaRPr>
          </a:p>
          <a:p>
            <a:pPr marL="432000" indent="-324000">
              <a:spcBef>
                <a:spcPts val="1417"/>
              </a:spcBef>
              <a:buClr>
                <a:srgbClr val="000000"/>
              </a:buClr>
              <a:buSzPct val="45000"/>
              <a:buFont typeface="Wingdings" charset="2"/>
              <a:buChar char=""/>
            </a:pPr>
            <a:r>
              <a:rPr b="0" lang="en-GB" sz="1800" spc="-1" strike="noStrike">
                <a:latin typeface="Arial"/>
              </a:rPr>
              <a:t>-it can be used to defend and justify Christian believes against criticism</a:t>
            </a:r>
            <a:endParaRPr b="0" lang="en-GB" sz="1800" spc="-1" strike="noStrike">
              <a:latin typeface="Arial"/>
            </a:endParaRPr>
          </a:p>
          <a:p>
            <a:pPr marL="432000" indent="-324000">
              <a:spcBef>
                <a:spcPts val="1417"/>
              </a:spcBef>
              <a:buClr>
                <a:srgbClr val="000000"/>
              </a:buClr>
              <a:buSzPct val="45000"/>
              <a:buFont typeface="Wingdings" charset="2"/>
              <a:buChar char=""/>
            </a:pPr>
            <a:r>
              <a:rPr b="0" lang="en-GB" sz="1800" spc="-1" strike="noStrike">
                <a:latin typeface="Arial"/>
              </a:rPr>
              <a:t>-to compare between Christianity and other traditions-(</a:t>
            </a:r>
            <a:r>
              <a:rPr b="0" lang="en-GB" sz="1800" spc="-1" strike="noStrike">
                <a:latin typeface="Arial"/>
              </a:rPr>
              <a:t>Burrell)</a:t>
            </a:r>
            <a:endParaRPr b="0" lang="en-GB" sz="1800" spc="-1" strike="noStrike">
              <a:latin typeface="Arial"/>
            </a:endParaRPr>
          </a:p>
          <a:p>
            <a:pPr marL="432000" indent="-324000">
              <a:spcBef>
                <a:spcPts val="1417"/>
              </a:spcBef>
              <a:buClr>
                <a:srgbClr val="000000"/>
              </a:buClr>
              <a:buSzPct val="45000"/>
              <a:buFont typeface="Wingdings" charset="2"/>
              <a:buChar char=""/>
            </a:pPr>
            <a:r>
              <a:rPr b="0" lang="en-GB" sz="1800" spc="-1" strike="noStrike">
                <a:latin typeface="Arial"/>
              </a:rPr>
              <a:t>-To assist reforms within the Christian church (John Shelby Spong) </a:t>
            </a:r>
            <a:endParaRPr b="0" lang="en-GB" sz="1800" spc="-1" strike="noStrike">
              <a:latin typeface="Arial"/>
            </a:endParaRPr>
          </a:p>
          <a:p>
            <a:pPr marL="432000" indent="-324000">
              <a:spcBef>
                <a:spcPts val="1417"/>
              </a:spcBef>
              <a:buClr>
                <a:srgbClr val="000000"/>
              </a:buClr>
              <a:buSzPct val="45000"/>
              <a:buFont typeface="Wingdings" charset="2"/>
              <a:buChar char=""/>
            </a:pPr>
            <a:r>
              <a:rPr b="0" lang="en-GB" sz="1800" spc="-1" strike="noStrike">
                <a:latin typeface="Arial"/>
              </a:rPr>
              <a:t>-Christian theology has diffused through out much of non-ecclesiastical Western culture, particularly in pre-modern Europe, however Christianity is in fact a global wide religion and practice. </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5" name="PlaceHolder 1"/>
          <p:cNvSpPr>
            <a:spLocks noGrp="1"/>
          </p:cNvSpPr>
          <p:nvPr>
            <p:ph type="title"/>
          </p:nvPr>
        </p:nvSpPr>
        <p:spPr>
          <a:xfrm>
            <a:off x="504000" y="74160"/>
            <a:ext cx="9071640" cy="1250280"/>
          </a:xfrm>
          <a:prstGeom prst="rect">
            <a:avLst/>
          </a:prstGeom>
          <a:noFill/>
          <a:ln w="0">
            <a:noFill/>
          </a:ln>
        </p:spPr>
        <p:txBody>
          <a:bodyPr lIns="0" rIns="0" tIns="0" bIns="0" anchor="ctr">
            <a:noAutofit/>
          </a:bodyPr>
          <a:p>
            <a:pPr algn="ctr"/>
            <a:r>
              <a:rPr b="0" lang="en-GB" sz="4400" spc="-1" strike="noStrike">
                <a:latin typeface="Arial"/>
              </a:rPr>
              <a:t>Karl Barth: A Christian theology and Nazi protesting legend</a:t>
            </a:r>
            <a:endParaRPr b="0" lang="en-GB" sz="4400" spc="-1" strike="noStrike">
              <a:latin typeface="Arial"/>
            </a:endParaRPr>
          </a:p>
        </p:txBody>
      </p:sp>
      <p:sp>
        <p:nvSpPr>
          <p:cNvPr id="46" name="PlaceHolder 2"/>
          <p:cNvSpPr>
            <a:spLocks noGrp="1"/>
          </p:cNvSpPr>
          <p:nvPr>
            <p:ph/>
          </p:nvPr>
        </p:nvSpPr>
        <p:spPr>
          <a:xfrm>
            <a:off x="217440" y="1277640"/>
            <a:ext cx="9071640" cy="4140000"/>
          </a:xfrm>
          <a:prstGeom prst="rect">
            <a:avLst/>
          </a:prstGeom>
          <a:noFill/>
          <a:ln w="0">
            <a:noFill/>
          </a:ln>
        </p:spPr>
        <p:txBody>
          <a:bodyPr lIns="0" rIns="0" tIns="0" bIns="0" anchor="t">
            <a:normAutofit/>
          </a:bodyPr>
          <a:p>
            <a:endParaRPr b="0" lang="en-GB" sz="3200" spc="-1" strike="noStrike">
              <a:latin typeface="Arial"/>
            </a:endParaRPr>
          </a:p>
          <a:p>
            <a:pPr marL="432000" indent="-324000">
              <a:spcBef>
                <a:spcPts val="1417"/>
              </a:spcBef>
              <a:buClr>
                <a:srgbClr val="000000"/>
              </a:buClr>
              <a:buSzPct val="45000"/>
              <a:buFont typeface="Wingdings" charset="2"/>
              <a:buChar char=""/>
            </a:pPr>
            <a:endParaRPr b="0" lang="en-GB" sz="3200" spc="-1" strike="noStrike">
              <a:latin typeface="Arial"/>
            </a:endParaRPr>
          </a:p>
          <a:p>
            <a:pPr lvl="9" marL="4320000" indent="-216000">
              <a:spcBef>
                <a:spcPts val="1417"/>
              </a:spcBef>
              <a:buClr>
                <a:srgbClr val="000000"/>
              </a:buClr>
              <a:buSzPct val="45000"/>
              <a:buFont typeface="Wingdings" charset="2"/>
              <a:buChar char=""/>
            </a:pPr>
            <a:endParaRPr b="0" lang="en-GB" sz="3200" spc="-1" strike="noStrike">
              <a:latin typeface="Arial"/>
            </a:endParaRPr>
          </a:p>
        </p:txBody>
      </p:sp>
      <p:pic>
        <p:nvPicPr>
          <p:cNvPr id="47" name="" descr=""/>
          <p:cNvPicPr/>
          <p:nvPr/>
        </p:nvPicPr>
        <p:blipFill>
          <a:blip r:embed="rId1"/>
          <a:stretch/>
        </p:blipFill>
        <p:spPr>
          <a:xfrm>
            <a:off x="1688400" y="1378440"/>
            <a:ext cx="7021440" cy="3627720"/>
          </a:xfrm>
          <a:prstGeom prst="rect">
            <a:avLst/>
          </a:prstGeom>
          <a:ln w="0">
            <a:noFill/>
          </a:ln>
        </p:spPr>
      </p:pic>
      <p:sp>
        <p:nvSpPr>
          <p:cNvPr id="48" name=""/>
          <p:cNvSpPr txBox="1"/>
          <p:nvPr/>
        </p:nvSpPr>
        <p:spPr>
          <a:xfrm>
            <a:off x="10800" y="5015160"/>
            <a:ext cx="9955800" cy="602640"/>
          </a:xfrm>
          <a:prstGeom prst="rect">
            <a:avLst/>
          </a:prstGeom>
          <a:noFill/>
          <a:ln w="0">
            <a:noFill/>
          </a:ln>
        </p:spPr>
        <p:txBody>
          <a:bodyPr lIns="90000" rIns="90000" tIns="45000" bIns="45000" anchor="t">
            <a:noAutofit/>
          </a:bodyPr>
          <a:p>
            <a:r>
              <a:rPr b="0" lang="en-GB" sz="1200" spc="-1" strike="noStrike">
                <a:latin typeface="Arial"/>
              </a:rPr>
              <a:t>                  </a:t>
            </a:r>
            <a:r>
              <a:rPr b="0" lang="en-GB" sz="1050" spc="-1" strike="noStrike">
                <a:latin typeface="Arial"/>
              </a:rPr>
              <a:t>   </a:t>
            </a:r>
            <a:r>
              <a:rPr b="0" lang="en-GB" sz="1050" spc="-1" strike="noStrike">
                <a:latin typeface="Arial"/>
              </a:rPr>
              <a:t>	</a:t>
            </a:r>
            <a:r>
              <a:rPr b="0" lang="en-GB" sz="1050" spc="-1" strike="noStrike">
                <a:latin typeface="Arial"/>
              </a:rPr>
              <a:t>	</a:t>
            </a:r>
            <a:r>
              <a:rPr b="0" lang="en-GB" sz="1050" spc="-1" strike="noStrike">
                <a:latin typeface="Arial"/>
              </a:rPr>
              <a:t>         </a:t>
            </a:r>
            <a:r>
              <a:rPr b="0" lang="en-GB" sz="1050" spc="-1" strike="noStrike">
                <a:latin typeface="Arial"/>
              </a:rPr>
              <a:t>Picture: “Karl Barth.” Christian History | Learn the History of Christianity &amp; the Church, Christian History (2008)                  </a:t>
            </a:r>
            <a:r>
              <a:rPr b="0" lang="en-GB" sz="1050" spc="-1" strike="noStrike">
                <a:latin typeface="Arial"/>
              </a:rPr>
              <a:t>	</a:t>
            </a:r>
            <a:r>
              <a:rPr b="0" lang="en-GB" sz="1050" spc="-1" strike="noStrike">
                <a:latin typeface="Arial"/>
              </a:rPr>
              <a:t>	</a:t>
            </a:r>
            <a:endParaRPr b="0" lang="en-GB" sz="105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9" name="PlaceHolder 1"/>
          <p:cNvSpPr>
            <a:spLocks noGrp="1"/>
          </p:cNvSpPr>
          <p:nvPr>
            <p:ph type="title"/>
          </p:nvPr>
        </p:nvSpPr>
        <p:spPr>
          <a:xfrm>
            <a:off x="504000" y="226080"/>
            <a:ext cx="9071640" cy="946440"/>
          </a:xfrm>
          <a:prstGeom prst="rect">
            <a:avLst/>
          </a:prstGeom>
          <a:noFill/>
          <a:ln w="0">
            <a:noFill/>
          </a:ln>
        </p:spPr>
        <p:txBody>
          <a:bodyPr lIns="0" rIns="0" tIns="0" bIns="0" anchor="ctr">
            <a:noAutofit/>
          </a:bodyPr>
          <a:p>
            <a:pPr algn="ctr"/>
            <a:r>
              <a:rPr b="0" lang="en-GB" sz="4400" spc="-1" strike="noStrike">
                <a:latin typeface="Arial"/>
              </a:rPr>
              <a:t>Who is Karl Barth?</a:t>
            </a:r>
            <a:endParaRPr b="0" lang="en-GB" sz="4400" spc="-1" strike="noStrike">
              <a:latin typeface="Arial"/>
            </a:endParaRPr>
          </a:p>
        </p:txBody>
      </p:sp>
      <p:sp>
        <p:nvSpPr>
          <p:cNvPr id="50" name="PlaceHolder 2"/>
          <p:cNvSpPr>
            <a:spLocks noGrp="1"/>
          </p:cNvSpPr>
          <p:nvPr>
            <p:ph/>
          </p:nvPr>
        </p:nvSpPr>
        <p:spPr>
          <a:xfrm>
            <a:off x="574920" y="1335600"/>
            <a:ext cx="9071640" cy="3288240"/>
          </a:xfrm>
          <a:prstGeom prst="rect">
            <a:avLst/>
          </a:prstGeom>
          <a:noFill/>
          <a:ln w="0">
            <a:noFill/>
          </a:ln>
        </p:spPr>
        <p:txBody>
          <a:bodyPr lIns="0" rIns="0" tIns="0" bIns="0" anchor="t">
            <a:normAutofit fontScale="98000"/>
          </a:bodyPr>
          <a:p>
            <a:pPr marL="432000" indent="-324000">
              <a:lnSpc>
                <a:spcPct val="115000"/>
              </a:lnSpc>
              <a:spcAft>
                <a:spcPts val="1236"/>
              </a:spcAft>
              <a:buClr>
                <a:srgbClr val="000000"/>
              </a:buClr>
              <a:buSzPct val="45000"/>
              <a:buFont typeface="Wingdings" charset="2"/>
              <a:buChar char=""/>
            </a:pPr>
            <a:r>
              <a:rPr b="1" lang="en-GB" sz="1200" spc="-1" strike="noStrike">
                <a:solidFill>
                  <a:srgbClr val="202122"/>
                </a:solidFill>
                <a:latin typeface="Adobe Fan Heiti Std B"/>
              </a:rPr>
              <a:t>Karl Barth</a:t>
            </a:r>
            <a:r>
              <a:rPr b="0" lang="en-GB" sz="1200" spc="-1" strike="noStrike">
                <a:solidFill>
                  <a:srgbClr val="202122"/>
                </a:solidFill>
                <a:latin typeface="Adobe Fan Heiti Std B"/>
              </a:rPr>
              <a:t> is one of the most important and influential Swiss Reformed theologians, known well for his commentary, The Epistle to the Romans,</a:t>
            </a:r>
            <a:endParaRPr b="0" lang="en-GB" sz="1200" spc="-1" strike="noStrike">
              <a:latin typeface="Arial"/>
            </a:endParaRPr>
          </a:p>
          <a:p>
            <a:pPr marL="432000" indent="-324000">
              <a:lnSpc>
                <a:spcPct val="115000"/>
              </a:lnSpc>
              <a:spcAft>
                <a:spcPts val="1236"/>
              </a:spcAft>
              <a:buClr>
                <a:srgbClr val="000000"/>
              </a:buClr>
              <a:buSzPct val="45000"/>
              <a:buFont typeface="Wingdings" charset="2"/>
              <a:buChar char=""/>
            </a:pPr>
            <a:r>
              <a:rPr b="0" lang="en-GB" sz="1200" spc="-1" strike="noStrike">
                <a:solidFill>
                  <a:srgbClr val="202122"/>
                </a:solidFill>
                <a:latin typeface="Adobe Fan Heiti Std B"/>
              </a:rPr>
              <a:t>His participation in the Confessing Church and </a:t>
            </a:r>
            <a:r>
              <a:rPr b="0" i="1" lang="en-GB" sz="1200" spc="-1" strike="noStrike">
                <a:solidFill>
                  <a:srgbClr val="202122"/>
                </a:solidFill>
                <a:latin typeface="Adobe Fan Heiti Std B"/>
              </a:rPr>
              <a:t>particularly</a:t>
            </a:r>
            <a:r>
              <a:rPr b="0" lang="en-GB" sz="1200" spc="-1" strike="noStrike">
                <a:solidFill>
                  <a:srgbClr val="202122"/>
                </a:solidFill>
                <a:latin typeface="Adobe Fan Heiti Std B"/>
              </a:rPr>
              <a:t> his unfinished multi-volume theological summary, The church Dogmatics, published between 1932–1967</a:t>
            </a:r>
            <a:endParaRPr b="0" lang="en-GB" sz="1200" spc="-1" strike="noStrike">
              <a:latin typeface="Arial"/>
            </a:endParaRPr>
          </a:p>
          <a:p>
            <a:pPr marL="432000" indent="-324000">
              <a:lnSpc>
                <a:spcPct val="115000"/>
              </a:lnSpc>
              <a:spcAft>
                <a:spcPts val="1236"/>
              </a:spcAft>
              <a:buClr>
                <a:srgbClr val="000000"/>
              </a:buClr>
              <a:buSzPct val="45000"/>
              <a:buFont typeface="Wingdings" charset="2"/>
              <a:buChar char=""/>
            </a:pPr>
            <a:r>
              <a:rPr b="0" lang="en-GB" sz="1200" spc="-1" strike="noStrike">
                <a:solidFill>
                  <a:srgbClr val="202122"/>
                </a:solidFill>
                <a:latin typeface="Adobe Fan Heiti Std B"/>
              </a:rPr>
              <a:t>His influence stretched much beyond the academic domain toward mainstream society through his writings on his theological beliefs and views with many published worldwide </a:t>
            </a:r>
            <a:endParaRPr b="0" lang="en-GB" sz="1200" spc="-1" strike="noStrike">
              <a:latin typeface="Arial"/>
            </a:endParaRPr>
          </a:p>
          <a:p>
            <a:pPr marL="432000" indent="-324000">
              <a:lnSpc>
                <a:spcPct val="100000"/>
              </a:lnSpc>
              <a:spcAft>
                <a:spcPts val="1236"/>
              </a:spcAft>
              <a:buClr>
                <a:srgbClr val="000000"/>
              </a:buClr>
              <a:buSzPct val="45000"/>
              <a:buFont typeface="Wingdings" charset="2"/>
              <a:buChar char=""/>
            </a:pPr>
            <a:r>
              <a:rPr b="0" lang="en-GB" sz="1200" spc="-1" strike="noStrike">
                <a:solidFill>
                  <a:srgbClr val="202122"/>
                </a:solidFill>
                <a:latin typeface="Adobe Fan Heiti Std B"/>
              </a:rPr>
              <a:t>Being educated in liberal theology, Barth’s pastoral career began in the Swiss town of Safenwil, where he was known as the "Red Pastor from Safenwil". Houtz, Wyatt (2017). There he became increasingly disenchanted by liberal Christianity which he had been trained in. This led him to write the first edition of his </a:t>
            </a:r>
            <a:r>
              <a:rPr b="0" i="1" lang="en-GB" sz="1200" spc="-1" strike="noStrike">
                <a:solidFill>
                  <a:srgbClr val="202122"/>
                </a:solidFill>
                <a:latin typeface="Adobe Fan Heiti Std B"/>
              </a:rPr>
              <a:t>The Epistle to the Romans</a:t>
            </a:r>
            <a:r>
              <a:rPr b="0" lang="en-GB" sz="1200" spc="-1" strike="noStrike">
                <a:solidFill>
                  <a:srgbClr val="202122"/>
                </a:solidFill>
                <a:latin typeface="Adobe Fan Heiti Std B"/>
              </a:rPr>
              <a:t>  (1919), in which he was determined to read the New Testament in a different light. </a:t>
            </a:r>
            <a:endParaRPr b="0" lang="en-GB" sz="1200" spc="-1" strike="noStrike">
              <a:latin typeface="Arial"/>
            </a:endParaRPr>
          </a:p>
          <a:p>
            <a:pPr marL="432000" indent="-324000">
              <a:lnSpc>
                <a:spcPct val="100000"/>
              </a:lnSpc>
              <a:spcAft>
                <a:spcPts val="1236"/>
              </a:spcAft>
              <a:buClr>
                <a:srgbClr val="000000"/>
              </a:buClr>
              <a:buSzPct val="45000"/>
              <a:buFont typeface="Wingdings" charset="2"/>
              <a:buChar char=""/>
            </a:pPr>
            <a:r>
              <a:rPr b="0" lang="en-GB" sz="1200" spc="-1" strike="noStrike">
                <a:solidFill>
                  <a:srgbClr val="202122"/>
                </a:solidFill>
                <a:latin typeface="Adobe Fan Heiti Std B"/>
              </a:rPr>
              <a:t>In 1921 Barth began to gain significant acclaim globally with the publication of the second edition of </a:t>
            </a:r>
            <a:r>
              <a:rPr b="0" i="1" lang="en-GB" sz="1200" spc="-1" strike="noStrike">
                <a:solidFill>
                  <a:srgbClr val="202122"/>
                </a:solidFill>
                <a:latin typeface="Adobe Fan Heiti Std B"/>
              </a:rPr>
              <a:t>The Epistle to the Romans</a:t>
            </a:r>
            <a:endParaRPr b="0" lang="en-GB" sz="1200" spc="-1" strike="noStrike">
              <a:latin typeface="Arial"/>
            </a:endParaRPr>
          </a:p>
          <a:p>
            <a:pPr marL="432000" indent="-324000">
              <a:lnSpc>
                <a:spcPct val="100000"/>
              </a:lnSpc>
              <a:spcAft>
                <a:spcPts val="1236"/>
              </a:spcAft>
              <a:buClr>
                <a:srgbClr val="000000"/>
              </a:buClr>
              <a:buSzPct val="45000"/>
              <a:buFont typeface="Wingdings" charset="2"/>
              <a:buChar char=""/>
            </a:pPr>
            <a:r>
              <a:rPr b="0" lang="en-GB" sz="1200" spc="-1" strike="noStrike">
                <a:solidFill>
                  <a:srgbClr val="202122"/>
                </a:solidFill>
                <a:latin typeface="Adobe Fan Heiti Std B"/>
              </a:rPr>
              <a:t>A protestor and rebel to the Nazi government of 1930-1940 Germany </a:t>
            </a:r>
            <a:endParaRPr b="0" lang="en-GB" sz="1200" spc="-1" strike="noStrike">
              <a:latin typeface="Arial"/>
            </a:endParaRPr>
          </a:p>
          <a:p>
            <a:pPr marL="432000" indent="-324000">
              <a:lnSpc>
                <a:spcPct val="100000"/>
              </a:lnSpc>
              <a:spcAft>
                <a:spcPts val="1236"/>
              </a:spcAft>
              <a:buClr>
                <a:srgbClr val="000000"/>
              </a:buClr>
              <a:buSzPct val="45000"/>
              <a:buFont typeface="Wingdings" charset="2"/>
              <a:buChar char=""/>
            </a:pPr>
            <a:endParaRPr b="0" lang="en-GB" sz="1200" spc="-1" strike="noStrike">
              <a:latin typeface="Arial"/>
            </a:endParaRPr>
          </a:p>
          <a:p>
            <a:pPr lvl="8" marL="3888000" indent="-216000">
              <a:lnSpc>
                <a:spcPct val="100000"/>
              </a:lnSpc>
              <a:spcBef>
                <a:spcPts val="283"/>
              </a:spcBef>
              <a:buClr>
                <a:srgbClr val="000000"/>
              </a:buClr>
              <a:buSzPct val="45000"/>
              <a:buFont typeface="Wingdings" charset="2"/>
              <a:buChar char=""/>
            </a:pPr>
            <a:r>
              <a:rPr b="0" lang="en-GB" sz="800" spc="-1" strike="noStrike">
                <a:solidFill>
                  <a:srgbClr val="202122"/>
                </a:solidFill>
                <a:latin typeface="Adobe Fan Heiti Std B"/>
              </a:rPr>
              <a:t>(Photo: anti Nazi sign-Robert Nickelsberg/Getty Images) </a:t>
            </a:r>
            <a:endParaRPr b="0" lang="en-GB" sz="800" spc="-1" strike="noStrike">
              <a:latin typeface="Arial"/>
            </a:endParaRPr>
          </a:p>
          <a:p>
            <a:pPr marL="432000" indent="-324000">
              <a:lnSpc>
                <a:spcPct val="100000"/>
              </a:lnSpc>
              <a:spcAft>
                <a:spcPts val="1236"/>
              </a:spcAft>
              <a:buClr>
                <a:srgbClr val="000000"/>
              </a:buClr>
              <a:buSzPct val="45000"/>
              <a:buFont typeface="Wingdings" charset="2"/>
              <a:buChar char=""/>
            </a:pPr>
            <a:endParaRPr b="0" lang="en-GB" sz="800" spc="-1" strike="noStrike">
              <a:latin typeface="Arial"/>
            </a:endParaRPr>
          </a:p>
        </p:txBody>
      </p:sp>
      <p:pic>
        <p:nvPicPr>
          <p:cNvPr id="51" name="" descr=""/>
          <p:cNvPicPr/>
          <p:nvPr/>
        </p:nvPicPr>
        <p:blipFill>
          <a:blip r:embed="rId1"/>
          <a:stretch/>
        </p:blipFill>
        <p:spPr>
          <a:xfrm rot="22800">
            <a:off x="7026120" y="3773520"/>
            <a:ext cx="2869920" cy="1898280"/>
          </a:xfrm>
          <a:prstGeom prst="rect">
            <a:avLst/>
          </a:prstGeom>
          <a:ln w="0">
            <a:noFill/>
          </a:ln>
        </p:spPr>
      </p:pic>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2" name="PlaceHolder 1"/>
          <p:cNvSpPr>
            <a:spLocks noGrp="1"/>
          </p:cNvSpPr>
          <p:nvPr>
            <p:ph type="title"/>
          </p:nvPr>
        </p:nvSpPr>
        <p:spPr>
          <a:xfrm>
            <a:off x="504000" y="226080"/>
            <a:ext cx="9071640" cy="946440"/>
          </a:xfrm>
          <a:prstGeom prst="rect">
            <a:avLst/>
          </a:prstGeom>
          <a:noFill/>
          <a:ln w="0">
            <a:noFill/>
          </a:ln>
        </p:spPr>
        <p:txBody>
          <a:bodyPr lIns="0" rIns="0" tIns="0" bIns="0" anchor="ctr">
            <a:noAutofit/>
          </a:bodyPr>
          <a:p>
            <a:pPr algn="ctr"/>
            <a:r>
              <a:rPr b="0" lang="en-GB" sz="4400" spc="-1" strike="noStrike">
                <a:latin typeface="Arial"/>
              </a:rPr>
              <a:t>Theological works</a:t>
            </a:r>
            <a:endParaRPr b="0" lang="en-GB" sz="4400" spc="-1" strike="noStrike">
              <a:latin typeface="Arial"/>
            </a:endParaRPr>
          </a:p>
        </p:txBody>
      </p:sp>
      <p:sp>
        <p:nvSpPr>
          <p:cNvPr id="53" name="PlaceHolder 2"/>
          <p:cNvSpPr>
            <a:spLocks noGrp="1"/>
          </p:cNvSpPr>
          <p:nvPr>
            <p:ph/>
          </p:nvPr>
        </p:nvSpPr>
        <p:spPr>
          <a:xfrm>
            <a:off x="504000" y="1326600"/>
            <a:ext cx="9071640" cy="3288240"/>
          </a:xfrm>
          <a:prstGeom prst="rect">
            <a:avLst/>
          </a:prstGeom>
          <a:noFill/>
          <a:ln w="0">
            <a:noFill/>
          </a:ln>
        </p:spPr>
        <p:txBody>
          <a:bodyPr lIns="0" rIns="0" tIns="0" bIns="0" anchor="t">
            <a:normAutofit fontScale="88000"/>
          </a:bodyPr>
          <a:p>
            <a:pPr marL="432000" indent="-324000">
              <a:spcBef>
                <a:spcPts val="1417"/>
              </a:spcBef>
              <a:buClr>
                <a:srgbClr val="000000"/>
              </a:buClr>
              <a:buSzPct val="45000"/>
              <a:buFont typeface="Wingdings" charset="2"/>
              <a:buChar char=""/>
            </a:pPr>
            <a:r>
              <a:rPr b="0" lang="en-GB" sz="1500" spc="-1" strike="noStrike">
                <a:latin typeface="Adobe Fan Heiti Std B"/>
              </a:rPr>
              <a:t>Below are just some of the contributions Barth made in his theological works:</a:t>
            </a:r>
            <a:endParaRPr b="0" lang="en-GB" sz="1500" spc="-1" strike="noStrike">
              <a:latin typeface="Arial"/>
            </a:endParaRPr>
          </a:p>
          <a:p>
            <a:pPr marL="432000" indent="-324000">
              <a:spcBef>
                <a:spcPts val="1417"/>
              </a:spcBef>
              <a:buClr>
                <a:srgbClr val="000000"/>
              </a:buClr>
              <a:buSzPct val="45000"/>
              <a:buFont typeface="Wingdings" charset="2"/>
              <a:buChar char=""/>
            </a:pPr>
            <a:r>
              <a:rPr b="0" lang="en-GB" sz="1500" spc="-1" strike="noStrike">
                <a:latin typeface="Adobe Fan Heiti Std B"/>
              </a:rPr>
              <a:t>Salvation: Barth contested that past views on sin and salvation influenced by strict Calvinist ideology, sometimes misguided Christians into assuming that predestination set up humanity in that a large portion of human beings were seen to be disobedient and reject God, with damnation coming to them as a matter of fate. However, Barth's view of salvation is Christological at centre, his writings explaining that in Jesus Christ, the reconciliation of all of mankind to God has in practice, already taken place and that through Christ, man is already elect and justified. </a:t>
            </a:r>
            <a:endParaRPr b="0" lang="en-GB" sz="1500" spc="-1" strike="noStrike">
              <a:latin typeface="Arial"/>
            </a:endParaRPr>
          </a:p>
          <a:p>
            <a:pPr marL="432000" indent="-324000">
              <a:spcBef>
                <a:spcPts val="1417"/>
              </a:spcBef>
              <a:buClr>
                <a:srgbClr val="000000"/>
              </a:buClr>
              <a:buSzPct val="45000"/>
              <a:buFont typeface="Wingdings" charset="2"/>
              <a:buChar char=""/>
            </a:pPr>
            <a:r>
              <a:rPr b="0" lang="en-GB" sz="1500" spc="-1" strike="noStrike">
                <a:latin typeface="Adobe Fan Heiti Std B"/>
                <a:ea typeface="Microsoft YaHei"/>
              </a:rPr>
              <a:t>Elected: One of the most significant features of His works on Dogmatics, was the doctrine of election (Church Dogmatics II/2). His theology on this consists of the rejection of the belief that God ‘chose each person to either be saved or damned based on purposes of the Divine will’and that it is not possible to know why God would chose some and not others. </a:t>
            </a:r>
            <a:r>
              <a:rPr b="0" lang="en-GB" sz="1500" spc="-1" strike="noStrike">
                <a:latin typeface="Adobe Fan Heiti Std B"/>
              </a:rPr>
              <a:t> (Mangina, 76)  </a:t>
            </a:r>
            <a:endParaRPr b="0" lang="en-GB" sz="1500" spc="-1" strike="noStrike">
              <a:latin typeface="Arial"/>
            </a:endParaRPr>
          </a:p>
          <a:p>
            <a:pPr marL="432000" indent="-324000">
              <a:spcBef>
                <a:spcPts val="1417"/>
              </a:spcBef>
              <a:buClr>
                <a:srgbClr val="000000"/>
              </a:buClr>
              <a:buSzPct val="45000"/>
              <a:buFont typeface="Wingdings" charset="2"/>
              <a:buChar char=""/>
            </a:pPr>
            <a:r>
              <a:rPr b="0" lang="en-GB" sz="1500" spc="-1" strike="noStrike">
                <a:latin typeface="Adobe Fan Heiti Std B"/>
              </a:rPr>
              <a:t>Barmen declaration: In 1934, as the Protestant Church tried to accept the consequences of the actions of Nazi Germany, Barth wrote the Barmen Declaration. This declaration essentially rejected the idea of Nazism on German Christianity by contesting that the Church's loyalty to the God of Jesus Christ should give it the resources to resist the influence of other leaders, for example the German leader,  Adolf Hitler. Barth gave this declaration to Hitler himself. It became one of the founding documents of the Confessing Church, Barth being elected a member of its leadership council.  Houtz, Wyatt (2018)</a:t>
            </a:r>
            <a:endParaRPr b="0" lang="en-GB" sz="1500" spc="-1" strike="noStrike">
              <a:latin typeface="Arial"/>
            </a:endParaRPr>
          </a:p>
          <a:p>
            <a:pPr marL="432000" indent="-324000">
              <a:spcBef>
                <a:spcPts val="1417"/>
              </a:spcBef>
              <a:buClr>
                <a:srgbClr val="000000"/>
              </a:buClr>
              <a:buSzPct val="45000"/>
              <a:buFont typeface="Wingdings" charset="2"/>
              <a:buChar char=""/>
            </a:pPr>
            <a:endParaRPr b="0" lang="en-GB" sz="1500" spc="-1" strike="noStrike">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4" name="PlaceHolder 1"/>
          <p:cNvSpPr>
            <a:spLocks noGrp="1"/>
          </p:cNvSpPr>
          <p:nvPr>
            <p:ph type="title"/>
          </p:nvPr>
        </p:nvSpPr>
        <p:spPr>
          <a:xfrm>
            <a:off x="504000" y="226080"/>
            <a:ext cx="9071640" cy="946440"/>
          </a:xfrm>
          <a:prstGeom prst="rect">
            <a:avLst/>
          </a:prstGeom>
          <a:noFill/>
          <a:ln w="0">
            <a:noFill/>
          </a:ln>
        </p:spPr>
        <p:txBody>
          <a:bodyPr lIns="0" rIns="0" tIns="0" bIns="0" anchor="ctr">
            <a:noAutofit/>
          </a:bodyPr>
          <a:p>
            <a:pPr algn="ctr"/>
            <a:r>
              <a:rPr b="0" lang="en-GB" sz="4400" spc="-1" strike="noStrike">
                <a:latin typeface="Arial"/>
              </a:rPr>
              <a:t>Dogmatics</a:t>
            </a:r>
            <a:endParaRPr b="0" lang="en-GB" sz="4400" spc="-1" strike="noStrike">
              <a:latin typeface="Arial"/>
            </a:endParaRPr>
          </a:p>
        </p:txBody>
      </p:sp>
      <p:sp>
        <p:nvSpPr>
          <p:cNvPr id="55" name="PlaceHolder 2"/>
          <p:cNvSpPr>
            <a:spLocks noGrp="1"/>
          </p:cNvSpPr>
          <p:nvPr>
            <p:ph/>
          </p:nvPr>
        </p:nvSpPr>
        <p:spPr>
          <a:xfrm>
            <a:off x="360000" y="1031760"/>
            <a:ext cx="9071640" cy="328824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1200" spc="-1" strike="noStrike">
                <a:latin typeface="Adobe Fan Heiti Std B"/>
              </a:rPr>
              <a:t>Barth's theology lived its most continuous and powerful expression in the form of his five volume ‘magnum opus’,  known as the Church Dogmatics. Globally recognised as extremely important theological work, the Church Dogmatics symbolises the pinnacle of Barth's achievements as a theologian. His Church Dogmatics runs to over six million words over 9,000 pages and is one of the largest works of systematic theology ever made. (The T &amp; T Clark Blog: Church Dogmatics)</a:t>
            </a:r>
            <a:endParaRPr b="0" lang="en-GB" sz="1200" spc="-1" strike="noStrike">
              <a:latin typeface="Arial"/>
            </a:endParaRPr>
          </a:p>
          <a:p>
            <a:pPr marL="432000" indent="-324000">
              <a:spcBef>
                <a:spcPts val="1417"/>
              </a:spcBef>
              <a:buClr>
                <a:srgbClr val="000000"/>
              </a:buClr>
              <a:buSzPct val="45000"/>
              <a:buFont typeface="Wingdings" charset="2"/>
              <a:buChar char=""/>
            </a:pPr>
            <a:r>
              <a:rPr b="0" lang="en-GB" sz="1200" spc="-1" strike="noStrike">
                <a:latin typeface="Adobe Fan Heiti Std B"/>
              </a:rPr>
              <a:t>The four-volume theological summary and magnum opus of Karl Barth was published in 13 books between the years 1932 and 1967. The fourth volume of the Church Dogmatics is actually unfinished, with just a small portion of the last volume being published, the remaining lecture notes were subsequently published, with the planned fifth volume never being written.</a:t>
            </a:r>
            <a:endParaRPr b="0" lang="en-GB" sz="1200" spc="-1" strike="noStrike">
              <a:latin typeface="Arial"/>
            </a:endParaRPr>
          </a:p>
          <a:p>
            <a:pPr marL="432000" indent="-324000">
              <a:spcBef>
                <a:spcPts val="1417"/>
              </a:spcBef>
              <a:buClr>
                <a:srgbClr val="000000"/>
              </a:buClr>
              <a:buSzPct val="45000"/>
              <a:buFont typeface="Wingdings" charset="2"/>
              <a:buChar char=""/>
            </a:pPr>
            <a:r>
              <a:rPr b="0" lang="en-GB" sz="1200" spc="-1" strike="noStrike">
                <a:latin typeface="Adobe Fan Heiti Std B"/>
              </a:rPr>
              <a:t>The works are used still today in the study and application of theology,</a:t>
            </a:r>
            <a:endParaRPr b="0" lang="en-GB" sz="1200" spc="-1" strike="noStrike">
              <a:latin typeface="Arial"/>
            </a:endParaRPr>
          </a:p>
          <a:p>
            <a:pPr marL="432000" indent="-324000">
              <a:spcBef>
                <a:spcPts val="1417"/>
              </a:spcBef>
              <a:buClr>
                <a:srgbClr val="000000"/>
              </a:buClr>
              <a:buSzPct val="45000"/>
              <a:buFont typeface="Wingdings" charset="2"/>
              <a:buChar char=""/>
            </a:pPr>
            <a:r>
              <a:rPr b="0" lang="en-GB" sz="1200" spc="-1" strike="noStrike">
                <a:latin typeface="Adobe Fan Heiti Std B"/>
              </a:rPr>
              <a:t>For numerous reasons by a range of professions and is regarded as of vital </a:t>
            </a:r>
            <a:endParaRPr b="0" lang="en-GB" sz="1200" spc="-1" strike="noStrike">
              <a:latin typeface="Arial"/>
            </a:endParaRPr>
          </a:p>
          <a:p>
            <a:pPr marL="432000" indent="-324000">
              <a:spcBef>
                <a:spcPts val="1417"/>
              </a:spcBef>
              <a:buClr>
                <a:srgbClr val="000000"/>
              </a:buClr>
              <a:buSzPct val="45000"/>
              <a:buFont typeface="Wingdings" charset="2"/>
              <a:buChar char=""/>
            </a:pPr>
            <a:r>
              <a:rPr b="0" lang="en-GB" sz="1200" spc="-1" strike="noStrike">
                <a:latin typeface="Adobe Fan Heiti Std B"/>
              </a:rPr>
              <a:t>study in theology</a:t>
            </a:r>
            <a:endParaRPr b="0" lang="en-GB" sz="1200" spc="-1" strike="noStrike">
              <a:latin typeface="Arial"/>
            </a:endParaRPr>
          </a:p>
        </p:txBody>
      </p:sp>
      <p:pic>
        <p:nvPicPr>
          <p:cNvPr id="56" name="" descr=""/>
          <p:cNvPicPr/>
          <p:nvPr/>
        </p:nvPicPr>
        <p:blipFill>
          <a:blip r:embed="rId1"/>
          <a:stretch/>
        </p:blipFill>
        <p:spPr>
          <a:xfrm>
            <a:off x="6120000" y="2340000"/>
            <a:ext cx="3957840" cy="2619000"/>
          </a:xfrm>
          <a:prstGeom prst="rect">
            <a:avLst/>
          </a:prstGeom>
          <a:ln w="0">
            <a:noFill/>
          </a:ln>
        </p:spPr>
      </p:pic>
      <p:sp>
        <p:nvSpPr>
          <p:cNvPr id="57" name=""/>
          <p:cNvSpPr txBox="1"/>
          <p:nvPr/>
        </p:nvSpPr>
        <p:spPr>
          <a:xfrm>
            <a:off x="6660000" y="5040000"/>
            <a:ext cx="3060000" cy="534240"/>
          </a:xfrm>
          <a:prstGeom prst="rect">
            <a:avLst/>
          </a:prstGeom>
          <a:noFill/>
          <a:ln w="0">
            <a:noFill/>
          </a:ln>
        </p:spPr>
        <p:txBody>
          <a:bodyPr lIns="90000" rIns="90000" tIns="45000" bIns="45000" anchor="t">
            <a:noAutofit/>
          </a:bodyPr>
          <a:p>
            <a:r>
              <a:rPr b="0" lang="en-GB" sz="1050" spc="-1" strike="noStrike">
                <a:latin typeface="Arial"/>
              </a:rPr>
              <a:t>Photo of the original Church Dogmatics written by Karl Barth, taken by Joshua Cook-wikipedia.com</a:t>
            </a:r>
            <a:endParaRPr b="0" lang="en-GB" sz="105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8" name="PlaceHolder 1"/>
          <p:cNvSpPr>
            <a:spLocks noGrp="1"/>
          </p:cNvSpPr>
          <p:nvPr>
            <p:ph type="title"/>
          </p:nvPr>
        </p:nvSpPr>
        <p:spPr>
          <a:xfrm>
            <a:off x="504000" y="74160"/>
            <a:ext cx="9071640" cy="1250280"/>
          </a:xfrm>
          <a:prstGeom prst="rect">
            <a:avLst/>
          </a:prstGeom>
          <a:noFill/>
          <a:ln w="0">
            <a:noFill/>
          </a:ln>
        </p:spPr>
        <p:txBody>
          <a:bodyPr lIns="0" rIns="0" tIns="0" bIns="0" anchor="ctr">
            <a:noAutofit/>
          </a:bodyPr>
          <a:p>
            <a:pPr algn="ctr"/>
            <a:r>
              <a:rPr b="0" lang="en-GB" sz="4400" spc="-1" strike="noStrike">
                <a:latin typeface="Arial"/>
              </a:rPr>
              <a:t>Karl Barth and the Nazi movement in 1930’s Germany</a:t>
            </a:r>
            <a:endParaRPr b="0" lang="en-GB" sz="4400" spc="-1" strike="noStrike">
              <a:latin typeface="Arial"/>
            </a:endParaRPr>
          </a:p>
        </p:txBody>
      </p:sp>
      <p:sp>
        <p:nvSpPr>
          <p:cNvPr id="59" name="PlaceHolder 2"/>
          <p:cNvSpPr>
            <a:spLocks noGrp="1"/>
          </p:cNvSpPr>
          <p:nvPr>
            <p:ph/>
          </p:nvPr>
        </p:nvSpPr>
        <p:spPr>
          <a:xfrm>
            <a:off x="752040" y="3960000"/>
            <a:ext cx="9071640" cy="1380960"/>
          </a:xfrm>
          <a:prstGeom prst="rect">
            <a:avLst/>
          </a:prstGeom>
          <a:noFill/>
          <a:ln w="0">
            <a:noFill/>
          </a:ln>
        </p:spPr>
        <p:txBody>
          <a:bodyPr lIns="0" rIns="0" tIns="0" bIns="0" anchor="t">
            <a:normAutofit fontScale="98000"/>
          </a:bodyPr>
          <a:p>
            <a:pPr marL="432000" indent="-324000">
              <a:lnSpc>
                <a:spcPct val="100000"/>
              </a:lnSpc>
              <a:spcAft>
                <a:spcPts val="1236"/>
              </a:spcAft>
              <a:buClr>
                <a:srgbClr val="000000"/>
              </a:buClr>
              <a:buSzPct val="45000"/>
              <a:buFont typeface="Wingdings" charset="2"/>
              <a:buChar char=""/>
            </a:pPr>
            <a:r>
              <a:rPr b="0" lang="en-GB" sz="1200" spc="-1" strike="noStrike">
                <a:solidFill>
                  <a:srgbClr val="000000"/>
                </a:solidFill>
                <a:latin typeface="Adobe Fan Heiti Std B"/>
              </a:rPr>
              <a:t>In 1930, Karl Barth moved to Bonn, Germany to be chairman of systematic theology. There, Barth would personally observe the power rise of the Nazi party in Germany, he would also write the first volume of Church Dogmatics, draft the Barmen Declaration, and eventually be exiled from Nazi Germany due to his refusal in the signing of Adolf Hitlers oath of loyalty in 1935</a:t>
            </a:r>
            <a:endParaRPr b="0" lang="en-GB" sz="1200" spc="-1" strike="noStrike">
              <a:latin typeface="Arial"/>
            </a:endParaRPr>
          </a:p>
          <a:p>
            <a:r>
              <a:rPr b="0" lang="en-GB" sz="1200" spc="-1" strike="noStrike">
                <a:solidFill>
                  <a:srgbClr val="000000"/>
                </a:solidFill>
                <a:latin typeface="Adobe Fan Heiti Std B"/>
              </a:rPr>
              <a:t>Barth's resistance to natural revelation, or any natural theology developed upon Natural Revelation was directed at the German Christians who had taken over the church and had used the leadership principles of Adolf Hitler and Nazi ideology to change the Church's teachings; this was a significant factor in the drive behind the Nazi regime and support from the German Christian population. </a:t>
            </a:r>
            <a:endParaRPr b="0" lang="en-GB" sz="1200" spc="-1" strike="noStrike">
              <a:latin typeface="Arial"/>
            </a:endParaRPr>
          </a:p>
        </p:txBody>
      </p:sp>
      <p:pic>
        <p:nvPicPr>
          <p:cNvPr id="60" name="" descr=""/>
          <p:cNvPicPr/>
          <p:nvPr/>
        </p:nvPicPr>
        <p:blipFill>
          <a:blip r:embed="rId1"/>
          <a:stretch/>
        </p:blipFill>
        <p:spPr>
          <a:xfrm>
            <a:off x="3249360" y="1330920"/>
            <a:ext cx="4249800" cy="2265840"/>
          </a:xfrm>
          <a:prstGeom prst="rect">
            <a:avLst/>
          </a:prstGeom>
          <a:ln w="0">
            <a:noFill/>
          </a:ln>
        </p:spPr>
      </p:pic>
      <p:sp>
        <p:nvSpPr>
          <p:cNvPr id="61" name=""/>
          <p:cNvSpPr txBox="1"/>
          <p:nvPr/>
        </p:nvSpPr>
        <p:spPr>
          <a:xfrm>
            <a:off x="2028960" y="3730320"/>
            <a:ext cx="6592320" cy="238320"/>
          </a:xfrm>
          <a:prstGeom prst="rect">
            <a:avLst/>
          </a:prstGeom>
          <a:noFill/>
          <a:ln w="0">
            <a:noFill/>
          </a:ln>
        </p:spPr>
        <p:txBody>
          <a:bodyPr lIns="90000" rIns="90000" tIns="45000" bIns="45000" anchor="t">
            <a:noAutofit/>
          </a:bodyPr>
          <a:p>
            <a:r>
              <a:rPr b="0" lang="en-GB" sz="900" spc="-1" strike="noStrike">
                <a:latin typeface="Arial"/>
              </a:rPr>
              <a:t>Picture: “The Life of Karl Barth: Protesting in Nazi Germany 1930-1935 (Part 4) | Postbarthian.com 2018)</a:t>
            </a:r>
            <a:endParaRPr b="0" lang="en-GB" sz="900" spc="-1" strike="noStrike">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2" name="PlaceHolder 1"/>
          <p:cNvSpPr>
            <a:spLocks noGrp="1"/>
          </p:cNvSpPr>
          <p:nvPr>
            <p:ph type="title"/>
          </p:nvPr>
        </p:nvSpPr>
        <p:spPr>
          <a:xfrm>
            <a:off x="504000" y="226080"/>
            <a:ext cx="9071640" cy="946440"/>
          </a:xfrm>
          <a:prstGeom prst="rect">
            <a:avLst/>
          </a:prstGeom>
          <a:noFill/>
          <a:ln w="0">
            <a:noFill/>
          </a:ln>
        </p:spPr>
        <p:txBody>
          <a:bodyPr lIns="0" rIns="0" tIns="0" bIns="0" anchor="ctr">
            <a:noAutofit/>
          </a:bodyPr>
          <a:p>
            <a:pPr algn="ctr"/>
            <a:r>
              <a:rPr b="0" lang="en-GB" sz="4400" spc="-1" strike="noStrike">
                <a:latin typeface="Arial"/>
              </a:rPr>
              <a:t>Barth Continued...</a:t>
            </a:r>
            <a:endParaRPr b="0" lang="en-GB" sz="4400" spc="-1" strike="noStrike">
              <a:latin typeface="Arial"/>
            </a:endParaRPr>
          </a:p>
        </p:txBody>
      </p:sp>
      <p:sp>
        <p:nvSpPr>
          <p:cNvPr id="63" name="PlaceHolder 2"/>
          <p:cNvSpPr>
            <a:spLocks noGrp="1"/>
          </p:cNvSpPr>
          <p:nvPr>
            <p:ph/>
          </p:nvPr>
        </p:nvSpPr>
        <p:spPr>
          <a:xfrm>
            <a:off x="504000" y="1326600"/>
            <a:ext cx="9071640" cy="3288240"/>
          </a:xfrm>
          <a:prstGeom prst="rect">
            <a:avLst/>
          </a:prstGeom>
          <a:noFill/>
          <a:ln w="0">
            <a:noFill/>
          </a:ln>
        </p:spPr>
        <p:txBody>
          <a:bodyPr lIns="0" rIns="0" tIns="0" bIns="0" anchor="t">
            <a:normAutofit fontScale="48000"/>
          </a:bodyPr>
          <a:p>
            <a:pPr marL="432000" indent="-324000">
              <a:spcBef>
                <a:spcPts val="1417"/>
              </a:spcBef>
              <a:buClr>
                <a:srgbClr val="000000"/>
              </a:buClr>
              <a:buSzPct val="45000"/>
              <a:buFont typeface="Wingdings" charset="2"/>
              <a:buChar char=""/>
            </a:pPr>
            <a:r>
              <a:rPr b="0" lang="en-GB" sz="3200" spc="-1" strike="noStrike">
                <a:latin typeface="Arial"/>
              </a:rPr>
              <a:t>Karl Barth’s ideas on sociopolitical issues, specifically those on church and state relations that he started to formulate during his Safenwil pastorate in 1911, were tested in some of the most horrific ways during the grip Adolf Hitler had from 1933 to the end of World War II in 1945.</a:t>
            </a:r>
            <a:endParaRPr b="0" lang="en-GB" sz="3200" spc="-1" strike="noStrike">
              <a:latin typeface="Arial"/>
            </a:endParaRPr>
          </a:p>
          <a:p>
            <a:pPr marL="432000" indent="-324000">
              <a:spcBef>
                <a:spcPts val="1417"/>
              </a:spcBef>
              <a:buClr>
                <a:srgbClr val="000000"/>
              </a:buClr>
              <a:buSzPct val="45000"/>
              <a:buFont typeface="Wingdings" charset="2"/>
              <a:buChar char=""/>
            </a:pPr>
            <a:r>
              <a:rPr b="0" lang="en-GB" sz="3200" spc="-1" strike="noStrike">
                <a:latin typeface="Arial"/>
              </a:rPr>
              <a:t>When Adolf Hitler took the position of chancellor on 30 January 1933, Karl Barth had been living in Germany for over 11 years. Barth publicly responded to the developments and joined the Social Democratic Party in 1932. </a:t>
            </a:r>
            <a:endParaRPr b="0" lang="en-GB" sz="3200" spc="-1" strike="noStrike">
              <a:latin typeface="Arial"/>
            </a:endParaRPr>
          </a:p>
          <a:p>
            <a:pPr marL="432000" indent="-324000">
              <a:spcBef>
                <a:spcPts val="1417"/>
              </a:spcBef>
              <a:buClr>
                <a:srgbClr val="000000"/>
              </a:buClr>
              <a:buSzPct val="45000"/>
              <a:buFont typeface="Wingdings" charset="2"/>
              <a:buChar char=""/>
            </a:pPr>
            <a:r>
              <a:rPr b="0" lang="en-GB" sz="3200" spc="-1" strike="noStrike">
                <a:latin typeface="Arial"/>
              </a:rPr>
              <a:t>The National Socialist (Revolution of the Nazis) Revolution was greeted with broad enthusiasm and celebration in German society in 1933 and also in the churches. It is from this context, that Barth published his paper that was to be vital for the opposition from within the Protestant church. The most significant response to the Nazi German-Christian controlled church was from the declaration presented in 1934 by the Confessing Church in its first synod at Barmen. Many professors were fired during the first years of the Nazi government for being Jewish or for political reasons. However, a large portion of professors, sadly, were neutral or indeed supportive of the Nazi revolution (Hunsinger and Johnson)</a:t>
            </a: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4" name="PlaceHolder 1"/>
          <p:cNvSpPr>
            <a:spLocks noGrp="1"/>
          </p:cNvSpPr>
          <p:nvPr>
            <p:ph type="title"/>
          </p:nvPr>
        </p:nvSpPr>
        <p:spPr>
          <a:xfrm>
            <a:off x="504000" y="74160"/>
            <a:ext cx="9071640" cy="1250280"/>
          </a:xfrm>
          <a:prstGeom prst="rect">
            <a:avLst/>
          </a:prstGeom>
          <a:noFill/>
          <a:ln w="0">
            <a:noFill/>
          </a:ln>
        </p:spPr>
        <p:txBody>
          <a:bodyPr lIns="0" rIns="0" tIns="0" bIns="0" anchor="ctr">
            <a:noAutofit/>
          </a:bodyPr>
          <a:p>
            <a:pPr algn="ctr"/>
            <a:r>
              <a:rPr b="0" lang="en-GB" sz="4400" spc="-1" strike="noStrike">
                <a:latin typeface="Arial"/>
              </a:rPr>
              <a:t>Karl Barth and the Nazi movement in 1930’s Germany continued</a:t>
            </a:r>
            <a:endParaRPr b="0" lang="en-GB" sz="4400" spc="-1" strike="noStrike">
              <a:latin typeface="Arial"/>
            </a:endParaRPr>
          </a:p>
        </p:txBody>
      </p:sp>
      <p:sp>
        <p:nvSpPr>
          <p:cNvPr id="65" name="PlaceHolder 2"/>
          <p:cNvSpPr>
            <a:spLocks noGrp="1"/>
          </p:cNvSpPr>
          <p:nvPr>
            <p:ph/>
          </p:nvPr>
        </p:nvSpPr>
        <p:spPr>
          <a:xfrm>
            <a:off x="504000" y="1326600"/>
            <a:ext cx="9071640" cy="3288240"/>
          </a:xfrm>
          <a:prstGeom prst="rect">
            <a:avLst/>
          </a:prstGeom>
          <a:noFill/>
          <a:ln w="0">
            <a:noFill/>
          </a:ln>
        </p:spPr>
        <p:txBody>
          <a:bodyPr lIns="0" rIns="0" tIns="0" bIns="0" anchor="t">
            <a:normAutofit fontScale="95000"/>
          </a:bodyPr>
          <a:p>
            <a:pPr marL="432000" indent="-324000">
              <a:lnSpc>
                <a:spcPct val="115000"/>
              </a:lnSpc>
              <a:spcAft>
                <a:spcPts val="1236"/>
              </a:spcAft>
              <a:buClr>
                <a:srgbClr val="000000"/>
              </a:buClr>
              <a:buSzPct val="45000"/>
              <a:buFont typeface="Wingdings" charset="2"/>
              <a:buChar char=""/>
            </a:pPr>
            <a:r>
              <a:rPr b="0" lang="en-GB" sz="1200" spc="-1" strike="noStrike">
                <a:solidFill>
                  <a:srgbClr val="000000"/>
                </a:solidFill>
                <a:latin typeface="Adobe Fan Heiti Std B"/>
              </a:rPr>
              <a:t>Wyatt Houtz (2023) notes that in 1935, Karl Barth refused to sign Hitler's Oath of Loyalty and this lead to his deportation from Nazi Germany. Adolf Hitler's Oath of Loyalty (1934): "I swear: I will be faithful and obedient to the leader of the German Empire and people, Adolf Hitler, to observe the law, and to conscientiously fulfil my official duties, so help me God."</a:t>
            </a:r>
            <a:endParaRPr b="0" lang="en-GB" sz="1200" spc="-1" strike="noStrike">
              <a:latin typeface="Arial"/>
            </a:endParaRPr>
          </a:p>
          <a:p>
            <a:pPr marL="432000" indent="-324000" algn="just">
              <a:lnSpc>
                <a:spcPct val="115000"/>
              </a:lnSpc>
              <a:spcBef>
                <a:spcPts val="60"/>
              </a:spcBef>
              <a:spcAft>
                <a:spcPts val="901"/>
              </a:spcAft>
              <a:buClr>
                <a:srgbClr val="000000"/>
              </a:buClr>
              <a:buSzPct val="45000"/>
              <a:buFont typeface="Wingdings" charset="2"/>
              <a:buChar char=""/>
            </a:pPr>
            <a:r>
              <a:rPr b="0" lang="en-GB" sz="1200" spc="-1" strike="noStrike">
                <a:solidFill>
                  <a:srgbClr val="000000"/>
                </a:solidFill>
                <a:latin typeface="Adobe Fan Heiti Std B"/>
              </a:rPr>
              <a:t>Barth said that "Granted, 'I did not refuse to give the official oath, but I stipulated an addition to the effect that I could be loyal to the Führer only within my responsibilities as an Evangelical Christian" (Ibid. Busch. 255). On 1 March 1935, Barth was "issued with a total ban on public speaking - at the station in Bon verbally and then also by the Gestapo" (Ibid. Busch. 259). Barth bravely and rebelliously delivered a final sermon in March, at the "Second Free Reformed Synod in St. Nicolas' church at Siegen" (Ibid. Busch. 259). Barth was then removed from Germany as a result.</a:t>
            </a:r>
            <a:endParaRPr b="0" lang="en-GB" sz="1200" spc="-1" strike="noStrike">
              <a:latin typeface="Arial"/>
            </a:endParaRPr>
          </a:p>
          <a:p>
            <a:pPr marL="432000" indent="-324000">
              <a:lnSpc>
                <a:spcPct val="115000"/>
              </a:lnSpc>
              <a:spcAft>
                <a:spcPts val="1236"/>
              </a:spcAft>
              <a:buClr>
                <a:srgbClr val="000000"/>
              </a:buClr>
              <a:buSzPct val="45000"/>
              <a:buFont typeface="Wingdings" charset="2"/>
              <a:buChar char=""/>
            </a:pPr>
            <a:r>
              <a:rPr b="0" lang="en-GB" sz="1200" spc="-1" strike="noStrike">
                <a:solidFill>
                  <a:srgbClr val="000000"/>
                </a:solidFill>
                <a:latin typeface="Adobe Fan Heiti Std B"/>
              </a:rPr>
              <a:t>Wyatt Houtz states "For Barth, a much more important critical task lay to hand in articulating a theological basis for the church's action in response to the Nazi takeover of Germany. In the early 1930s Barth found himself occupying a key role in church politics, in face of 'a gigantic revelation of human lying and brutality on the one hand, and of human stupidity and fear on the other'. His leadership, both in the stream of writings—most of all Theological Existence Today—and in active participation in the nascent Confessing Church, symbolised in his major role in drafting the Barmen Theological Declaration in 1934, was of critical significance.  More, perhaps, than any other Protestant leader in Germany at the time, Barth was free of the desire to retain the social and cultural prestige of the church at any price, and could bring to bear on the events of the Nazi takeover a startlingly clear theological position in which the church was wholly defined by its confession of Jesus Christ as 'the one Word of God which we have to hear and which we have to trust and obey in life and in death'. Barth's leadership in German church life was cut short by his dismissal from his teaching position and his return to Switzerland in 1935." </a:t>
            </a:r>
            <a:endParaRPr b="0" lang="en-GB" sz="1200" spc="-1" strike="noStrike">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6" name="PlaceHolder 1"/>
          <p:cNvSpPr>
            <a:spLocks noGrp="1"/>
          </p:cNvSpPr>
          <p:nvPr>
            <p:ph type="title"/>
          </p:nvPr>
        </p:nvSpPr>
        <p:spPr>
          <a:xfrm>
            <a:off x="504000" y="226080"/>
            <a:ext cx="9071640" cy="946440"/>
          </a:xfrm>
          <a:prstGeom prst="rect">
            <a:avLst/>
          </a:prstGeom>
          <a:noFill/>
          <a:ln w="0">
            <a:noFill/>
          </a:ln>
        </p:spPr>
        <p:txBody>
          <a:bodyPr lIns="0" rIns="0" tIns="0" bIns="0" anchor="ctr">
            <a:noAutofit/>
          </a:bodyPr>
          <a:p>
            <a:pPr algn="ctr"/>
            <a:r>
              <a:rPr b="0" lang="en-GB" sz="4400" spc="-1" strike="noStrike">
                <a:latin typeface="Arial"/>
              </a:rPr>
              <a:t>Karl Barth post Nazi Germany</a:t>
            </a:r>
            <a:endParaRPr b="0" lang="en-GB" sz="4400" spc="-1" strike="noStrike">
              <a:latin typeface="Arial"/>
            </a:endParaRPr>
          </a:p>
        </p:txBody>
      </p:sp>
      <p:sp>
        <p:nvSpPr>
          <p:cNvPr id="67" name="PlaceHolder 2"/>
          <p:cNvSpPr>
            <a:spLocks noGrp="1"/>
          </p:cNvSpPr>
          <p:nvPr>
            <p:ph/>
          </p:nvPr>
        </p:nvSpPr>
        <p:spPr>
          <a:xfrm>
            <a:off x="504000" y="1326600"/>
            <a:ext cx="9071640" cy="3288240"/>
          </a:xfrm>
          <a:prstGeom prst="rect">
            <a:avLst/>
          </a:prstGeom>
          <a:noFill/>
          <a:ln w="0">
            <a:noFill/>
          </a:ln>
        </p:spPr>
        <p:txBody>
          <a:bodyPr lIns="0" rIns="0" tIns="0" bIns="0" anchor="t">
            <a:normAutofit fontScale="51000"/>
          </a:bodyPr>
          <a:p>
            <a:pPr marL="432000" indent="-324000">
              <a:spcBef>
                <a:spcPts val="1417"/>
              </a:spcBef>
              <a:buClr>
                <a:srgbClr val="000000"/>
              </a:buClr>
              <a:buSzPct val="45000"/>
              <a:buFont typeface="Wingdings" charset="2"/>
              <a:buChar char=""/>
            </a:pPr>
            <a:r>
              <a:rPr b="0" lang="en-GB" sz="3200" spc="-1" strike="noStrike">
                <a:latin typeface="Adobe Fan Heiti Std B"/>
              </a:rPr>
              <a:t>The outcome of the terror that was poured out on the Confessional Christians and other oppositions of National Socialism, Barth became increasingly ‘militant’ in his addressing of the issues facing the resistance movement however fell neither side of the fence of pacifism. He contested that, in principle, one cannot become a pacifist or not, Barth believed that Adolf Hitler had to be removed by force. </a:t>
            </a:r>
            <a:endParaRPr b="0" lang="en-GB" sz="3200" spc="-1" strike="noStrike">
              <a:latin typeface="Arial"/>
            </a:endParaRPr>
          </a:p>
          <a:p>
            <a:pPr marL="432000" indent="-324000">
              <a:spcBef>
                <a:spcPts val="1417"/>
              </a:spcBef>
              <a:buClr>
                <a:srgbClr val="000000"/>
              </a:buClr>
              <a:buSzPct val="45000"/>
              <a:buFont typeface="Wingdings" charset="2"/>
              <a:buChar char=""/>
            </a:pPr>
            <a:r>
              <a:rPr b="0" lang="en-GB" sz="3200" spc="-1" strike="noStrike">
                <a:latin typeface="Adobe Fan Heiti Std B"/>
              </a:rPr>
              <a:t>Generally, Barth differentiated between just and an unjust wars. Barth agreed that in an unjust war a Christian may refuse to serve in the army. But he added that a conscientious objector must be “prepared to accept the consequences of his or her refusal to be enlisted. Such a person will be in peace with his or her conscience and with God (CD III 4:24-48). Tyrannicide similarly, was not rejected out of hand (CD III 4:468)”. When attempts were made on Hitler’s life, it is believed Barth said nothing to disapprove of the resistance and so it is of the opinion that Barth did not in fact mourn Hitler’s death. According to Busch (1976), Barth regarded the outbreak of war as the ‘beginning of the end of National Socialism’and Barth was indeed among those who prayed for the end of not only of National Socialism but also the end Adolf of Hitler and his fascist government (Busch 1976; Barth 1939).</a:t>
            </a:r>
            <a:r>
              <a:rPr b="0" lang="en-GB" sz="3200" spc="-1" strike="noStrike">
                <a:latin typeface="Arial"/>
              </a:rPr>
              <a:t> </a:t>
            </a:r>
            <a:endParaRPr b="0" lang="en-GB" sz="3200" spc="-1" strike="noStrike">
              <a:latin typeface="Arial"/>
            </a:endParaRPr>
          </a:p>
          <a:p>
            <a:pPr marL="432000" indent="-324000">
              <a:spcBef>
                <a:spcPts val="1417"/>
              </a:spcBef>
              <a:buClr>
                <a:srgbClr val="000000"/>
              </a:buClr>
              <a:buSzPct val="45000"/>
              <a:buFont typeface="Wingdings" charset="2"/>
              <a:buChar char=""/>
            </a:pPr>
            <a:endParaRPr b="0" lang="en-GB" sz="3200" spc="-1" strike="noStrike">
              <a:latin typeface="Arial"/>
            </a:endParaRPr>
          </a:p>
          <a:p>
            <a:pPr marL="432000" indent="-324000">
              <a:spcBef>
                <a:spcPts val="1417"/>
              </a:spcBef>
              <a:buClr>
                <a:srgbClr val="000000"/>
              </a:buClr>
              <a:buSzPct val="45000"/>
              <a:buFont typeface="Wingdings" charset="2"/>
              <a:buChar char=""/>
            </a:pPr>
            <a:endParaRPr b="0" lang="en-GB" sz="3200" spc="-1" strike="noStrike">
              <a:latin typeface="Arial"/>
            </a:endParaRPr>
          </a:p>
          <a:p>
            <a:pPr marL="432000" indent="-324000">
              <a:spcBef>
                <a:spcPts val="1417"/>
              </a:spcBef>
              <a:buClr>
                <a:srgbClr val="000000"/>
              </a:buClr>
              <a:buSzPct val="45000"/>
              <a:buFont typeface="Wingdings" charset="2"/>
              <a:buChar char=""/>
            </a:pP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8" name="PlaceHolder 1"/>
          <p:cNvSpPr>
            <a:spLocks noGrp="1"/>
          </p:cNvSpPr>
          <p:nvPr>
            <p:ph type="title"/>
          </p:nvPr>
        </p:nvSpPr>
        <p:spPr>
          <a:xfrm>
            <a:off x="504000" y="226080"/>
            <a:ext cx="9071640" cy="946440"/>
          </a:xfrm>
          <a:prstGeom prst="rect">
            <a:avLst/>
          </a:prstGeom>
          <a:noFill/>
          <a:ln w="0">
            <a:noFill/>
          </a:ln>
        </p:spPr>
        <p:txBody>
          <a:bodyPr lIns="0" rIns="0" tIns="0" bIns="0" anchor="ctr">
            <a:noAutofit/>
          </a:bodyPr>
          <a:p>
            <a:pPr algn="ctr"/>
            <a:r>
              <a:rPr b="0" lang="en-GB" sz="4400" spc="-1" strike="noStrike">
                <a:latin typeface="Arial"/>
              </a:rPr>
              <a:t>Karl Barth post Nazi Germany</a:t>
            </a:r>
            <a:endParaRPr b="0" lang="en-GB" sz="4400" spc="-1" strike="noStrike">
              <a:latin typeface="Arial"/>
            </a:endParaRPr>
          </a:p>
        </p:txBody>
      </p:sp>
      <p:sp>
        <p:nvSpPr>
          <p:cNvPr id="69" name="PlaceHolder 2"/>
          <p:cNvSpPr>
            <a:spLocks noGrp="1"/>
          </p:cNvSpPr>
          <p:nvPr>
            <p:ph/>
          </p:nvPr>
        </p:nvSpPr>
        <p:spPr>
          <a:xfrm>
            <a:off x="504000" y="1326600"/>
            <a:ext cx="9071640" cy="3288240"/>
          </a:xfrm>
          <a:prstGeom prst="rect">
            <a:avLst/>
          </a:prstGeom>
          <a:noFill/>
          <a:ln w="0">
            <a:noFill/>
          </a:ln>
        </p:spPr>
        <p:txBody>
          <a:bodyPr lIns="0" rIns="0" tIns="0" bIns="0" anchor="t">
            <a:normAutofit fontScale="96000"/>
          </a:bodyPr>
          <a:p>
            <a:r>
              <a:rPr b="0" lang="en-GB" sz="1200" spc="-1" strike="noStrike">
                <a:solidFill>
                  <a:srgbClr val="222222"/>
                </a:solidFill>
                <a:latin typeface="Adobe Fan Heiti Std B"/>
              </a:rPr>
              <a:t>Skiles (2022) explains how, post-war, Karl Barth often confronted Germany’s Nazi past, rarely with the objective to explore what had happened, but rather with the aim of reconstructing Germany. Barth first dissected the Nazi past from a specifically Christian perspective; he appreciated the circumstances of the past through the framework of religion. Second, he recollected memories of Nazi past to debate for the generally collective guilt of the German people, mainly to encourage the Germans themselves to consider how they are to bear the consequences of World War Two, including the events of the Holocaust, in the hope that they might reconstruct with a humbled spirit of honesty and humility. One way Barth suggested for Germany retribution for their collective guilt, was for Germans to take responsibility in reconstructing a peaceful state. And lastly, Barth recollected memories in order to trigger a reconsideration of the direction of the Protestant church, in its political theology and to also encourage the Christian community to take a more critical position of the state.</a:t>
            </a:r>
            <a:endParaRPr b="0" lang="en-GB" sz="1200" spc="-1" strike="noStrike">
              <a:latin typeface="Arial"/>
            </a:endParaRPr>
          </a:p>
          <a:p>
            <a:pPr algn="just">
              <a:spcBef>
                <a:spcPts val="1417"/>
              </a:spcBef>
            </a:pPr>
            <a:r>
              <a:rPr b="0" lang="en-GB" sz="1200" spc="-1" strike="noStrike">
                <a:solidFill>
                  <a:srgbClr val="222222"/>
                </a:solidFill>
                <a:latin typeface="Adobe Fan Heiti Std B"/>
              </a:rPr>
              <a:t>Skiles also notes that Barth chose to not share his various post-war writings and speeches regarding his own personal experiences, instead Barth chose to share general memories that had a `wider social, political or religious significance’such as that seen in his writing “The Christian Community and the Civil Community”which considered that the Nazi past was in actual fact, a time of “blind obedience” from the German people. In doing this, he opened the doors to invite men and women to reflect on their own memories of Nazi Germany. </a:t>
            </a:r>
            <a:endParaRPr b="0" lang="en-GB" sz="1200" spc="-1" strike="noStrike">
              <a:latin typeface="Arial"/>
            </a:endParaRPr>
          </a:p>
          <a:p>
            <a:pPr algn="just">
              <a:spcBef>
                <a:spcPts val="1417"/>
              </a:spcBef>
            </a:pPr>
            <a:r>
              <a:rPr b="0" lang="en-GB" sz="1200" spc="-1" strike="noStrike">
                <a:solidFill>
                  <a:srgbClr val="222222"/>
                </a:solidFill>
                <a:latin typeface="Adobe Fan Heiti Std B"/>
              </a:rPr>
              <a:t>Being a theologian, Barth acknowledged the importance of realising guilt. Skiles also notes that “sin must be acknowledged and repented before God and humanity.” But as a pastor, Barth also saw the Germans facing practical, everyday challenges of the reconstruction of Germany. He understood that in the immediate aftermath of the war the Germans’ priorities would be centred on rebuilding their lives, buildings, and infrastructure. But he still felt compelled as a Christian leader to encourage the German people to consider their own responsibility and acknowledge their burdensome guilt, so that they might begin the process of healing and reconciliation.</a:t>
            </a:r>
            <a:endParaRPr b="0" lang="en-GB" sz="1200" spc="-1" strike="noStrike">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0" name="PlaceHolder 1"/>
          <p:cNvSpPr>
            <a:spLocks noGrp="1"/>
          </p:cNvSpPr>
          <p:nvPr>
            <p:ph type="title"/>
          </p:nvPr>
        </p:nvSpPr>
        <p:spPr>
          <a:xfrm>
            <a:off x="504000" y="226080"/>
            <a:ext cx="9071640" cy="946440"/>
          </a:xfrm>
          <a:prstGeom prst="rect">
            <a:avLst/>
          </a:prstGeom>
          <a:noFill/>
          <a:ln w="0">
            <a:noFill/>
          </a:ln>
        </p:spPr>
        <p:txBody>
          <a:bodyPr lIns="0" rIns="0" tIns="0" bIns="0" anchor="ctr">
            <a:noAutofit/>
          </a:bodyPr>
          <a:p>
            <a:pPr algn="ctr"/>
            <a:r>
              <a:rPr b="0" lang="en-GB" sz="4400" spc="-1" strike="noStrike">
                <a:latin typeface="Arial"/>
              </a:rPr>
              <a:t>References</a:t>
            </a:r>
            <a:endParaRPr b="0" lang="en-GB" sz="4400" spc="-1" strike="noStrike">
              <a:latin typeface="Arial"/>
            </a:endParaRPr>
          </a:p>
        </p:txBody>
      </p:sp>
      <p:sp>
        <p:nvSpPr>
          <p:cNvPr id="71" name="PlaceHolder 2"/>
          <p:cNvSpPr>
            <a:spLocks noGrp="1"/>
          </p:cNvSpPr>
          <p:nvPr>
            <p:ph/>
          </p:nvPr>
        </p:nvSpPr>
        <p:spPr>
          <a:xfrm>
            <a:off x="504000" y="1326600"/>
            <a:ext cx="9071640" cy="3288240"/>
          </a:xfrm>
          <a:prstGeom prst="rect">
            <a:avLst/>
          </a:prstGeom>
          <a:noFill/>
          <a:ln w="0">
            <a:noFill/>
          </a:ln>
        </p:spPr>
        <p:txBody>
          <a:bodyPr lIns="0" rIns="0" tIns="0" bIns="0" anchor="t">
            <a:normAutofit fontScale="64000"/>
          </a:bodyPr>
          <a:p>
            <a:pPr marL="432000" indent="-324000">
              <a:spcBef>
                <a:spcPts val="1417"/>
              </a:spcBef>
              <a:buClr>
                <a:srgbClr val="000000"/>
              </a:buClr>
              <a:buSzPct val="45000"/>
              <a:buFont typeface="Wingdings" charset="2"/>
              <a:buChar char=""/>
            </a:pPr>
            <a:r>
              <a:rPr b="0" lang="en-GB" sz="1200" spc="-1" strike="noStrike">
                <a:latin typeface="Adobe Fan Heiti Std B"/>
              </a:rPr>
              <a:t>-The T &amp; T Clark Blog: Church Dogmatics. Tandtclark.typepad.com.</a:t>
            </a:r>
            <a:endParaRPr b="0" lang="en-GB" sz="1200" spc="-1" strike="noStrike">
              <a:latin typeface="Arial"/>
            </a:endParaRPr>
          </a:p>
          <a:p>
            <a:pPr marL="457200" indent="-457200">
              <a:lnSpc>
                <a:spcPct val="200000"/>
              </a:lnSpc>
              <a:spcBef>
                <a:spcPts val="1417"/>
              </a:spcBef>
            </a:pPr>
            <a:r>
              <a:rPr b="0" lang="en-GB" sz="1200" spc="-1" strike="noStrike">
                <a:latin typeface="Adobe Fan Heiti Std B"/>
              </a:rPr>
              <a:t>-Barth, Karl. </a:t>
            </a:r>
            <a:r>
              <a:rPr b="0" i="1" lang="en-GB" sz="1200" spc="-1" strike="noStrike">
                <a:latin typeface="Adobe Fan Heiti Std B"/>
              </a:rPr>
              <a:t>Church Dogmatics</a:t>
            </a:r>
            <a:r>
              <a:rPr b="0" lang="en-GB" sz="1200" spc="-1" strike="noStrike">
                <a:latin typeface="Adobe Fan Heiti Std B"/>
              </a:rPr>
              <a:t>. Bloomsbury Publishing, 1 Jan. 1956. </a:t>
            </a:r>
            <a:r>
              <a:rPr b="0" i="1" lang="en-GB" sz="1200" spc="-1" strike="noStrike">
                <a:latin typeface="Adobe Fan Heiti Std B"/>
              </a:rPr>
              <a:t>The German Church Conflict</a:t>
            </a:r>
            <a:r>
              <a:rPr b="0" lang="en-GB" sz="1200" spc="-1" strike="noStrike">
                <a:latin typeface="Adobe Fan Heiti Std B"/>
              </a:rPr>
              <a:t>. Cambridge, England, Lutterworth Press, 2008.</a:t>
            </a:r>
            <a:endParaRPr b="0" lang="en-GB" sz="1200" spc="-1" strike="noStrike">
              <a:latin typeface="Arial"/>
            </a:endParaRPr>
          </a:p>
          <a:p>
            <a:pPr marL="457200" indent="-457200">
              <a:lnSpc>
                <a:spcPct val="200000"/>
              </a:lnSpc>
              <a:spcBef>
                <a:spcPts val="1417"/>
              </a:spcBef>
            </a:pPr>
            <a:r>
              <a:rPr b="0" lang="en-GB" sz="1200" spc="-1" strike="noStrike">
                <a:latin typeface="Adobe Fan Heiti Std B"/>
              </a:rPr>
              <a:t>-Burrell, David B. </a:t>
            </a:r>
            <a:r>
              <a:rPr b="0" i="1" lang="en-GB" sz="1200" spc="-1" strike="noStrike">
                <a:latin typeface="Adobe Fan Heiti Std B"/>
              </a:rPr>
              <a:t>Freedom and Creation in Three Traditions</a:t>
            </a:r>
            <a:r>
              <a:rPr b="0" lang="en-GB" sz="1200" spc="-1" strike="noStrike">
                <a:latin typeface="Adobe Fan Heiti Std B"/>
              </a:rPr>
              <a:t>. 1993. “Christian Theology.” </a:t>
            </a:r>
            <a:r>
              <a:rPr b="0" i="1" lang="en-GB" sz="1200" spc="-1" strike="noStrike">
                <a:latin typeface="Adobe Fan Heiti Std B"/>
              </a:rPr>
              <a:t>Wikipedia</a:t>
            </a:r>
            <a:r>
              <a:rPr b="0" lang="en-GB" sz="1200" spc="-1" strike="noStrike">
                <a:latin typeface="Adobe Fan Heiti Std B"/>
              </a:rPr>
              <a:t>, 13 Nov. 2023, en.wikipedia.org/wiki/Christian_theology#cite_ref-1. Accessed 14 Nov. 2023.</a:t>
            </a:r>
            <a:endParaRPr b="0" lang="en-GB" sz="1200" spc="-1" strike="noStrike">
              <a:latin typeface="Arial"/>
            </a:endParaRPr>
          </a:p>
          <a:p>
            <a:pPr marL="457200" indent="-457200">
              <a:lnSpc>
                <a:spcPct val="200000"/>
              </a:lnSpc>
              <a:spcBef>
                <a:spcPts val="1417"/>
              </a:spcBef>
            </a:pPr>
            <a:r>
              <a:rPr b="0" lang="en-GB" sz="1200" spc="-1" strike="noStrike">
                <a:latin typeface="Adobe Fan Heiti Std B"/>
              </a:rPr>
              <a:t>-Dolamo, Ramathate. </a:t>
            </a:r>
            <a:r>
              <a:rPr b="0" i="1" lang="en-GB" sz="1200" spc="-1" strike="noStrike">
                <a:latin typeface="Adobe Fan Heiti Std B"/>
              </a:rPr>
              <a:t>Karl Barth’s Contribution to the German Church Struggle against National Socialism</a:t>
            </a:r>
            <a:r>
              <a:rPr b="0" lang="en-GB" sz="1200" spc="-1" strike="noStrike">
                <a:latin typeface="Adobe Fan Heiti Std B"/>
              </a:rPr>
              <a:t>. 2010.</a:t>
            </a:r>
            <a:endParaRPr b="0" lang="en-GB" sz="1200" spc="-1" strike="noStrike">
              <a:latin typeface="Arial"/>
            </a:endParaRPr>
          </a:p>
          <a:p>
            <a:pPr marL="457200" indent="-457200">
              <a:lnSpc>
                <a:spcPct val="200000"/>
              </a:lnSpc>
              <a:spcBef>
                <a:spcPts val="1417"/>
              </a:spcBef>
            </a:pPr>
            <a:r>
              <a:rPr b="0" lang="en-GB" sz="1200" spc="-1" strike="noStrike">
                <a:latin typeface="Adobe Fan Heiti Std B"/>
              </a:rPr>
              <a:t>-Hunsinger, George, and Keith L Johnson. </a:t>
            </a:r>
            <a:r>
              <a:rPr b="0" i="1" lang="en-GB" sz="1200" spc="-1" strike="noStrike">
                <a:latin typeface="Adobe Fan Heiti Std B"/>
              </a:rPr>
              <a:t>Wiley Blackwell Companion to Karl Barth</a:t>
            </a:r>
            <a:r>
              <a:rPr b="0" lang="en-GB" sz="1200" spc="-1" strike="noStrike">
                <a:latin typeface="Adobe Fan Heiti Std B"/>
              </a:rPr>
              <a:t>. John Wiley &amp; Sons, 10 Jan. 2020.</a:t>
            </a:r>
            <a:endParaRPr b="0" lang="en-GB" sz="1200" spc="-1" strike="noStrike">
              <a:latin typeface="Arial"/>
            </a:endParaRPr>
          </a:p>
          <a:p>
            <a:pPr marL="457200" indent="-457200">
              <a:lnSpc>
                <a:spcPct val="200000"/>
              </a:lnSpc>
              <a:spcBef>
                <a:spcPts val="1417"/>
              </a:spcBef>
            </a:pPr>
            <a:r>
              <a:rPr b="0" lang="en-GB" sz="1200" spc="-1" strike="noStrike">
                <a:latin typeface="Adobe Fan Heiti Std B"/>
              </a:rPr>
              <a:t>-John Shelby Spong. </a:t>
            </a:r>
            <a:r>
              <a:rPr b="0" i="1" lang="en-GB" sz="1200" spc="-1" strike="noStrike">
                <a:latin typeface="Adobe Fan Heiti Std B"/>
              </a:rPr>
              <a:t>Why Christianity Must Change or Die</a:t>
            </a:r>
            <a:r>
              <a:rPr b="0" lang="en-GB" sz="1200" spc="-1" strike="noStrike">
                <a:latin typeface="Adobe Fan Heiti Std B"/>
              </a:rPr>
              <a:t>. Harper Collins, 13 Oct. 2009.</a:t>
            </a:r>
            <a:endParaRPr b="0" lang="en-GB" sz="1200" spc="-1" strike="noStrike">
              <a:latin typeface="Arial"/>
            </a:endParaRPr>
          </a:p>
          <a:p>
            <a:pPr marL="457200" indent="-457200">
              <a:lnSpc>
                <a:spcPct val="200000"/>
              </a:lnSpc>
              <a:spcBef>
                <a:spcPts val="1417"/>
              </a:spcBef>
            </a:pPr>
            <a:r>
              <a:rPr b="0" lang="en-GB" sz="1200" spc="-1" strike="noStrike">
                <a:latin typeface="Adobe Fan Heiti Std B"/>
              </a:rPr>
              <a:t>-“Karl Barth.” </a:t>
            </a:r>
            <a:r>
              <a:rPr b="0" i="1" lang="en-GB" sz="1200" spc="-1" strike="noStrike">
                <a:latin typeface="Adobe Fan Heiti Std B"/>
              </a:rPr>
              <a:t>Wikipedia</a:t>
            </a:r>
            <a:r>
              <a:rPr b="0" lang="en-GB" sz="1200" spc="-1" strike="noStrike">
                <a:latin typeface="Adobe Fan Heiti Std B"/>
              </a:rPr>
              <a:t>, 20 Oct. 2023, en.wikipedia.org/wiki/Karl_Barth#:~:text=Karl%20Barth. Accessed 10 Nov. 2023.</a:t>
            </a:r>
            <a:endParaRPr b="0" lang="en-GB" sz="1200" spc="-1" strike="noStrike">
              <a:latin typeface="Arial"/>
            </a:endParaRPr>
          </a:p>
          <a:p>
            <a:pPr marL="457200" indent="-457200">
              <a:lnSpc>
                <a:spcPct val="200000"/>
              </a:lnSpc>
              <a:spcBef>
                <a:spcPts val="1417"/>
              </a:spcBef>
            </a:pPr>
            <a:r>
              <a:rPr b="0" lang="en-GB" sz="1200" spc="-1" strike="noStrike">
                <a:latin typeface="Adobe Fan Heiti Std B"/>
              </a:rPr>
              <a:t>-“Karl Barth.” </a:t>
            </a:r>
            <a:r>
              <a:rPr b="0" i="1" lang="en-GB" sz="1200" spc="-1" strike="noStrike">
                <a:latin typeface="Adobe Fan Heiti Std B"/>
              </a:rPr>
              <a:t>Christian History | Learn the History of Christianity &amp; the Church</a:t>
            </a:r>
            <a:r>
              <a:rPr b="0" lang="en-GB" sz="1200" spc="-1" strike="noStrike">
                <a:latin typeface="Adobe Fan Heiti Std B"/>
              </a:rPr>
              <a:t>, Christian History, 8 Aug. 2008, www.christianitytoday.com/history/people/theologians/karl-barth.html.</a:t>
            </a:r>
            <a:endParaRPr b="0" lang="en-GB" sz="1200" spc="-1" strike="noStrike">
              <a:latin typeface="Arial"/>
            </a:endParaRPr>
          </a:p>
          <a:p>
            <a:pPr marL="457200" indent="-457200">
              <a:lnSpc>
                <a:spcPct val="200000"/>
              </a:lnSpc>
              <a:spcBef>
                <a:spcPts val="1417"/>
              </a:spcBef>
            </a:pPr>
            <a:r>
              <a:rPr b="0" lang="en-GB" sz="1200" spc="-1" strike="noStrike">
                <a:latin typeface="Adobe Fan Heiti Std B"/>
              </a:rPr>
              <a:t>-Skiles, William S. “Karl Barth, Memory, and the Nazi Past: Confronting the Question of German Guilt.” </a:t>
            </a:r>
            <a:r>
              <a:rPr b="0" i="1" lang="en-GB" sz="1200" spc="-1" strike="noStrike">
                <a:latin typeface="Adobe Fan Heiti Std B"/>
              </a:rPr>
              <a:t>ProQuest</a:t>
            </a:r>
            <a:r>
              <a:rPr b="0" lang="en-GB" sz="1200" spc="-1" strike="noStrike">
                <a:latin typeface="Adobe Fan Heiti Std B"/>
              </a:rPr>
              <a:t>, 2022, p. 974, www.proquest.com/docview/2728524950?accountid=13827&amp;parentSessionId=yzlp8QGK5hV0c3cYGnCG10Jx7z6pwk2NNOXX0lx9Jns%3D&amp;pq-origsite=primo, https://doi.org/10.3390/rel13100974. Accessed 20 Dec. 2022.</a:t>
            </a:r>
            <a:endParaRPr b="0" lang="en-GB" sz="1200" spc="-1" strike="noStrike">
              <a:latin typeface="Arial"/>
            </a:endParaRPr>
          </a:p>
          <a:p>
            <a:pPr marL="457200" indent="-457200">
              <a:lnSpc>
                <a:spcPct val="200000"/>
              </a:lnSpc>
              <a:spcBef>
                <a:spcPts val="1417"/>
              </a:spcBef>
            </a:pPr>
            <a:r>
              <a:rPr b="0" lang="en-GB" sz="1200" spc="-1" strike="noStrike">
                <a:latin typeface="Adobe Fan Heiti Std B"/>
              </a:rPr>
              <a:t>-“The Life of Karl Barth: Protesting in Nazi Germany 1930-1935 (Part 4) | the PostBarthian.” </a:t>
            </a:r>
            <a:r>
              <a:rPr b="0" i="1" lang="en-GB" sz="1200" spc="-1" strike="noStrike">
                <a:latin typeface="Adobe Fan Heiti Std B"/>
              </a:rPr>
              <a:t>Postbarthian.com</a:t>
            </a:r>
            <a:r>
              <a:rPr b="0" lang="en-GB" sz="1200" spc="-1" strike="noStrike">
                <a:latin typeface="Adobe Fan Heiti Std B"/>
              </a:rPr>
              <a:t>, 8 June 2018, postbarthian.com/2018/06/08/the-life-of-karl-barth-protesting-in-nazi-germany-1930-1935-part-4/. Accessed 10 Nov. 2023.</a:t>
            </a:r>
            <a:endParaRPr b="0" lang="en-GB" sz="1200" spc="-1" strike="noStrike">
              <a:latin typeface="Arial"/>
            </a:endParaRPr>
          </a:p>
          <a:p>
            <a:pPr marL="457200" indent="-457200">
              <a:lnSpc>
                <a:spcPct val="200000"/>
              </a:lnSpc>
              <a:spcBef>
                <a:spcPts val="1417"/>
              </a:spcBef>
            </a:pPr>
            <a:endParaRPr b="0" lang="en-GB" sz="1200" spc="-1" strike="noStrike">
              <a:latin typeface="Arial"/>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2" name="PlaceHolder 1"/>
          <p:cNvSpPr>
            <a:spLocks noGrp="1"/>
          </p:cNvSpPr>
          <p:nvPr>
            <p:ph type="title"/>
          </p:nvPr>
        </p:nvSpPr>
        <p:spPr>
          <a:xfrm>
            <a:off x="504000" y="226080"/>
            <a:ext cx="9071640" cy="946440"/>
          </a:xfrm>
          <a:prstGeom prst="rect">
            <a:avLst/>
          </a:prstGeom>
          <a:noFill/>
          <a:ln w="0">
            <a:noFill/>
          </a:ln>
        </p:spPr>
        <p:txBody>
          <a:bodyPr lIns="0" rIns="0" tIns="0" bIns="0" anchor="ctr">
            <a:noAutofit/>
          </a:bodyPr>
          <a:p>
            <a:pPr algn="ctr"/>
            <a:r>
              <a:rPr b="0" lang="en-GB" sz="4400" spc="-1" strike="noStrike">
                <a:latin typeface="Arial"/>
              </a:rPr>
              <a:t>Bibliography</a:t>
            </a:r>
            <a:endParaRPr b="0" lang="en-GB" sz="4400" spc="-1" strike="noStrike">
              <a:latin typeface="Arial"/>
            </a:endParaRPr>
          </a:p>
        </p:txBody>
      </p:sp>
      <p:sp>
        <p:nvSpPr>
          <p:cNvPr id="73" name="PlaceHolder 2"/>
          <p:cNvSpPr>
            <a:spLocks noGrp="1"/>
          </p:cNvSpPr>
          <p:nvPr>
            <p:ph/>
          </p:nvPr>
        </p:nvSpPr>
        <p:spPr>
          <a:xfrm>
            <a:off x="504000" y="1326600"/>
            <a:ext cx="9071640" cy="3288240"/>
          </a:xfrm>
          <a:prstGeom prst="rect">
            <a:avLst/>
          </a:prstGeom>
          <a:noFill/>
          <a:ln w="0">
            <a:noFill/>
          </a:ln>
        </p:spPr>
        <p:txBody>
          <a:bodyPr lIns="0" rIns="0" tIns="0" bIns="0" anchor="t">
            <a:normAutofit fontScale="87000"/>
          </a:bodyPr>
          <a:p>
            <a:r>
              <a:rPr b="0" lang="en-GB" sz="1200" spc="-1" strike="noStrike">
                <a:solidFill>
                  <a:srgbClr val="1d2125"/>
                </a:solidFill>
                <a:latin typeface="Adone fan"/>
              </a:rPr>
              <a:t> </a:t>
            </a:r>
            <a:r>
              <a:rPr b="0" lang="en-GB" sz="1200" spc="-1" strike="noStrike">
                <a:solidFill>
                  <a:srgbClr val="1d2125"/>
                </a:solidFill>
                <a:latin typeface="Adone fan"/>
              </a:rPr>
              <a:t>https://postbarthian.com/2018/06/08/the-life-of-karl-barth-protesting-in-nazi-germany-1930-1935-part-4/ accessed 07/11/23</a:t>
            </a:r>
            <a:endParaRPr b="0" lang="en-GB" sz="1200" spc="-1" strike="noStrike">
              <a:latin typeface="Arial"/>
            </a:endParaRPr>
          </a:p>
          <a:p>
            <a:r>
              <a:rPr b="0" lang="en-GB" sz="1200" spc="-1" strike="noStrike">
                <a:solidFill>
                  <a:srgbClr val="1d2125"/>
                </a:solidFill>
                <a:latin typeface="Adone fan"/>
              </a:rPr>
              <a:t>https://www.mdpi.com/2077-1444/13/10/974 accessed 10/11/23</a:t>
            </a:r>
            <a:endParaRPr b="0" lang="en-GB" sz="1200" spc="-1" strike="noStrike">
              <a:latin typeface="Arial"/>
            </a:endParaRPr>
          </a:p>
          <a:p>
            <a:r>
              <a:rPr b="0" lang="en-GB" sz="1200" spc="-1" strike="noStrike">
                <a:solidFill>
                  <a:srgbClr val="1d2125"/>
                </a:solidFill>
                <a:latin typeface="Adone fan"/>
              </a:rPr>
              <a:t>https://en.wikipedia.org/wiki/Karl_Barth#:~:text=Karl%20Barth's%20most%20significant%20theological,all%20theological%20discussion%20around%20Jesus. Accessed 10/11/23</a:t>
            </a:r>
            <a:endParaRPr b="0" lang="en-GB" sz="1200" spc="-1" strike="noStrike">
              <a:latin typeface="Arial"/>
            </a:endParaRPr>
          </a:p>
          <a:p>
            <a:r>
              <a:rPr b="0" lang="en-GB" sz="1200" spc="-1" strike="noStrike">
                <a:solidFill>
                  <a:srgbClr val="1d2125"/>
                </a:solidFill>
                <a:latin typeface="Adone fan"/>
              </a:rPr>
              <a:t>Barth, Karl. Church Dogmatics. Bloomsbury Publishing, 1 Jan. 1956.</a:t>
            </a:r>
            <a:endParaRPr b="0" lang="en-GB" sz="1200" spc="-1" strike="noStrike">
              <a:latin typeface="Arial"/>
            </a:endParaRPr>
          </a:p>
          <a:p>
            <a:r>
              <a:rPr b="0" lang="en-GB" sz="1200" spc="-1" strike="noStrike">
                <a:solidFill>
                  <a:srgbClr val="1d2125"/>
                </a:solidFill>
                <a:latin typeface="Adone fan"/>
              </a:rPr>
              <a:t>Dolamo, Ramathate. Karl Barth’s Contribution to the German Church Struggle against National Socialism. 2010.</a:t>
            </a:r>
            <a:endParaRPr b="0" lang="en-GB" sz="1200" spc="-1" strike="noStrike">
              <a:latin typeface="Arial"/>
            </a:endParaRPr>
          </a:p>
          <a:p>
            <a:r>
              <a:rPr b="0" lang="en-GB" sz="1200" spc="-1" strike="noStrike">
                <a:solidFill>
                  <a:srgbClr val="1d2125"/>
                </a:solidFill>
                <a:latin typeface="Adone fan"/>
              </a:rPr>
              <a:t>---. The German Church Conflict. Cambridge, England, Lutterworth Press, 2008.</a:t>
            </a:r>
            <a:endParaRPr b="0" lang="en-GB" sz="1200" spc="-1" strike="noStrike">
              <a:latin typeface="Arial"/>
            </a:endParaRPr>
          </a:p>
          <a:p>
            <a:r>
              <a:rPr b="0" lang="en-GB" sz="1200" spc="-1" strike="noStrike">
                <a:solidFill>
                  <a:srgbClr val="1d2125"/>
                </a:solidFill>
                <a:latin typeface="Adone fan"/>
              </a:rPr>
              <a:t>https://www.researchgate.net/publication/338521241_Barth_and_the_Nazi_Revolution accessed 16/11/23</a:t>
            </a:r>
            <a:endParaRPr b="0" lang="en-GB" sz="1200" spc="-1" strike="noStrike">
              <a:latin typeface="Arial"/>
            </a:endParaRPr>
          </a:p>
          <a:p>
            <a:r>
              <a:rPr b="0" lang="en-GB" sz="1200" spc="-1" strike="noStrike">
                <a:solidFill>
                  <a:srgbClr val="1d2125"/>
                </a:solidFill>
                <a:latin typeface="Adone fan"/>
              </a:rPr>
              <a:t>Karl Barth’s contribution to the German Church struggle against National Socialism Ramathate Dolamo Department of Philosophy and Systematic Theology, University of South Africa, Pretoria, South Africa  accessed 16/11/23</a:t>
            </a:r>
            <a:endParaRPr b="0" lang="en-GB" sz="1200" spc="-1" strike="noStrike">
              <a:latin typeface="Arial"/>
            </a:endParaRPr>
          </a:p>
          <a:p>
            <a:r>
              <a:rPr b="0" lang="en-GB" sz="1200" spc="-1" strike="noStrike">
                <a:solidFill>
                  <a:srgbClr val="1d2125"/>
                </a:solidFill>
                <a:latin typeface="Adone fan"/>
              </a:rPr>
              <a:t>The T &amp; T Clark Blog: Church Dogmatics. Tandtclark.typepad.com. Accessed 16/11/23</a:t>
            </a:r>
            <a:endParaRPr b="0" lang="en-GB" sz="1200" spc="-1" strike="noStrike">
              <a:latin typeface="Arial"/>
            </a:endParaRPr>
          </a:p>
          <a:p>
            <a:r>
              <a:rPr b="0" lang="en-GB" sz="1200" spc="-1" strike="noStrike">
                <a:solidFill>
                  <a:srgbClr val="1d2125"/>
                </a:solidFill>
                <a:latin typeface="Adone fan"/>
              </a:rPr>
              <a:t>https://postbarthian.com/2018/05/21/karl-barth-and-the-barmen-declaration-1934/</a:t>
            </a:r>
            <a:endParaRPr b="0" lang="en-GB" sz="1200" spc="-1" strike="noStrike">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490</TotalTime>
  <Application>LibreOffice/7.2.0.4$Windows_X86_64 LibreOffice_project/9a9c6381e3f7a62afc1329bd359cc48accb6435b</Application>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2023-11-14T17:01:36Z</dcterms:created>
  <dc:creator/>
  <dc:description/>
  <dc:language>en-GB</dc:language>
  <cp:lastModifiedBy/>
  <dcterms:modified xsi:type="dcterms:W3CDTF">2023-11-17T19:24:10Z</dcterms:modified>
  <cp:revision>194</cp:revision>
  <dc:subject/>
  <dc:title/>
</cp:coreProperties>
</file>