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6" r:id="rId5"/>
    <p:sldId id="258" r:id="rId6"/>
    <p:sldId id="266" r:id="rId7"/>
    <p:sldId id="267" r:id="rId8"/>
    <p:sldId id="271" r:id="rId9"/>
    <p:sldId id="272" r:id="rId10"/>
    <p:sldId id="263" r:id="rId11"/>
    <p:sldId id="262" r:id="rId12"/>
    <p:sldId id="270" r:id="rId13"/>
    <p:sldId id="273" r:id="rId14"/>
    <p:sldId id="264"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94660"/>
  </p:normalViewPr>
  <p:slideViewPr>
    <p:cSldViewPr snapToGrid="0">
      <p:cViewPr varScale="1">
        <p:scale>
          <a:sx n="108" d="100"/>
          <a:sy n="108" d="100"/>
        </p:scale>
        <p:origin x="70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0CB6EA-5923-4E07-9AAE-758DCDA95931}" type="datetimeFigureOut">
              <a:rPr lang="en-GB" smtClean="0"/>
              <a:t>06/04/2023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616878-F643-431F-A5F1-3DAA57FFF8C0}" type="slidenum">
              <a:rPr lang="en-GB" smtClean="0"/>
              <a:t>‹#›</a:t>
            </a:fld>
            <a:endParaRPr lang="en-GB"/>
          </a:p>
        </p:txBody>
      </p:sp>
    </p:spTree>
    <p:extLst>
      <p:ext uri="{BB962C8B-B14F-4D97-AF65-F5344CB8AC3E}">
        <p14:creationId xmlns:p14="http://schemas.microsoft.com/office/powerpoint/2010/main" val="3116429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Lam and his colleagues developmental psychology is……. Developmental psychology is also known as Life-span Psychology. As a branch of psychology, it examines how people's mental, emotional, psychophysiological, and social abilities change as they age. Developmental psychology is utilized to understand how people develop</a:t>
            </a:r>
            <a:r>
              <a:rPr lang="en-US" baseline="0" dirty="0"/>
              <a:t> and </a:t>
            </a:r>
            <a:r>
              <a:rPr lang="en-US" dirty="0"/>
              <a:t>change</a:t>
            </a:r>
            <a:r>
              <a:rPr lang="en-US" baseline="0" dirty="0"/>
              <a:t> </a:t>
            </a:r>
            <a:r>
              <a:rPr lang="en-US" dirty="0"/>
              <a:t>throughout their lifespan. Because changes continue to happen as people age, developmental psychology is now being used to study how people develop</a:t>
            </a:r>
            <a:r>
              <a:rPr lang="en-US" baseline="0" dirty="0"/>
              <a:t> </a:t>
            </a:r>
            <a:r>
              <a:rPr lang="en-US" dirty="0"/>
              <a:t>throughout their lives.</a:t>
            </a:r>
          </a:p>
          <a:p>
            <a:endParaRPr lang="en-US" dirty="0">
              <a:cs typeface="Calibri" panose="020F0502020204030204"/>
            </a:endParaRPr>
          </a:p>
          <a:p>
            <a:r>
              <a:rPr lang="en-US" dirty="0">
                <a:cs typeface="Calibri" panose="020F0502020204030204"/>
              </a:rPr>
              <a:t>Developmental psychology has three objectives</a:t>
            </a:r>
            <a:r>
              <a:rPr lang="en-GB" altLang="en-US" dirty="0">
                <a:cs typeface="Calibri" panose="020F0502020204030204"/>
              </a:rPr>
              <a:t> </a:t>
            </a:r>
            <a:r>
              <a:rPr lang="en-GB" dirty="0">
                <a:ea typeface="+mn-lt"/>
                <a:cs typeface="+mn-lt"/>
                <a:sym typeface="+mn-ea"/>
              </a:rPr>
              <a:t>(Lam, Gillibrand &amp; O'Donnell, 2011; </a:t>
            </a:r>
            <a:r>
              <a:rPr lang="en-GB">
                <a:latin typeface="Calibri" panose="020F0502020204030204" charset="0"/>
                <a:cs typeface="Calibri" panose="020F0502020204030204" charset="0"/>
                <a:sym typeface="+mn-ea"/>
              </a:rPr>
              <a:t>The Scientific World,2019).</a:t>
            </a:r>
            <a:r>
              <a:rPr lang="en-GB" altLang="en-US" dirty="0">
                <a:cs typeface="Calibri" panose="020F0502020204030204"/>
              </a:rPr>
              <a:t> </a:t>
            </a:r>
            <a:r>
              <a:rPr lang="en-US" dirty="0">
                <a:cs typeface="Calibri" panose="020F0502020204030204"/>
              </a:rPr>
              <a:t> The first one is “to predict the behavior”. </a:t>
            </a:r>
            <a:r>
              <a:rPr lang="en-US" dirty="0"/>
              <a:t>The child's development follows certain rules</a:t>
            </a:r>
            <a:r>
              <a:rPr lang="en-US" baseline="0" dirty="0"/>
              <a:t> and it is possible to predict its </a:t>
            </a:r>
            <a:r>
              <a:rPr lang="en-US" dirty="0"/>
              <a:t>physical, mental, emotional and social growth. By observing the child's different </a:t>
            </a:r>
            <a:r>
              <a:rPr lang="en-US" dirty="0" err="1"/>
              <a:t>behaviours</a:t>
            </a:r>
            <a:r>
              <a:rPr lang="en-US" dirty="0"/>
              <a:t> and physical growth it might be possible to predict a child's future potential.</a:t>
            </a:r>
            <a:r>
              <a:rPr lang="en-US" baseline="0" dirty="0"/>
              <a:t> </a:t>
            </a:r>
            <a:r>
              <a:rPr lang="en-US" dirty="0"/>
              <a:t>Accordingly, it </a:t>
            </a:r>
            <a:r>
              <a:rPr lang="en-US" baseline="0" dirty="0"/>
              <a:t>would be possible to plan this child’s education. </a:t>
            </a:r>
          </a:p>
          <a:p>
            <a:endParaRPr lang="en-US" baseline="0" dirty="0"/>
          </a:p>
          <a:p>
            <a:r>
              <a:rPr lang="en-US" baseline="0" dirty="0"/>
              <a:t>The second objective is “to give the necessary guidance”.  The guidance can be of different types, yet </a:t>
            </a:r>
            <a:r>
              <a:rPr lang="en-US" dirty="0"/>
              <a:t>regarding kids, there are two primary types: educational and vocational.</a:t>
            </a:r>
            <a:r>
              <a:rPr lang="en-US" baseline="0" dirty="0"/>
              <a:t> </a:t>
            </a:r>
            <a:r>
              <a:rPr lang="en-US" dirty="0"/>
              <a:t>With educational guidance, schoolchildren are given the tools they need to choose the best subjects for them.</a:t>
            </a:r>
            <a:r>
              <a:rPr lang="en-US" baseline="0" dirty="0"/>
              <a:t> </a:t>
            </a:r>
            <a:r>
              <a:rPr lang="en-US" dirty="0"/>
              <a:t>These are done when a choice needs to be made among several optional subjects in different study programs.  In vocational guidance, the learner is assisted in selecting his future job. </a:t>
            </a:r>
          </a:p>
          <a:p>
            <a:endParaRPr lang="en-US" dirty="0"/>
          </a:p>
          <a:p>
            <a:r>
              <a:rPr lang="en-US" dirty="0"/>
              <a:t>And the last objective is to ”devise measures for controlling</a:t>
            </a:r>
            <a:r>
              <a:rPr lang="en-US" baseline="0" dirty="0"/>
              <a:t> the environment”. </a:t>
            </a:r>
            <a:r>
              <a:rPr lang="en-US" dirty="0"/>
              <a:t>The environment has a significant impact on how people develop. One of developmental psychology's key goals is to provide a healthy environment for children's development. Creating a suitable environment for kids can help them develop good habits, good interests, and other traits. It falls within the scope of Developmental psychology to provide guidance in  controlling the environment. </a:t>
            </a:r>
            <a:endParaRPr lang="en-US" baseline="0" dirty="0"/>
          </a:p>
          <a:p>
            <a:endParaRPr lang="en-US" dirty="0"/>
          </a:p>
          <a:p>
            <a:r>
              <a:rPr lang="en-US" dirty="0">
                <a:cs typeface="Calibri" panose="020F0502020204030204"/>
              </a:rPr>
              <a:t> </a:t>
            </a:r>
          </a:p>
          <a:p>
            <a:endParaRPr lang="en-US" dirty="0">
              <a:cs typeface="Calibri" panose="020F0502020204030204"/>
            </a:endParaRPr>
          </a:p>
          <a:p>
            <a:endParaRPr lang="en-US" dirty="0">
              <a:cs typeface="Calibri" panose="020F0502020204030204"/>
            </a:endParaRPr>
          </a:p>
          <a:p>
            <a:r>
              <a:rPr lang="en-US" dirty="0">
                <a:cs typeface="Calibri" panose="020F0502020204030204"/>
              </a:rPr>
              <a:t> </a:t>
            </a:r>
          </a:p>
        </p:txBody>
      </p:sp>
      <p:sp>
        <p:nvSpPr>
          <p:cNvPr id="4" name="Slide Number Placeholder 3"/>
          <p:cNvSpPr>
            <a:spLocks noGrp="1"/>
          </p:cNvSpPr>
          <p:nvPr>
            <p:ph type="sldNum" sz="quarter" idx="5"/>
          </p:nvPr>
        </p:nvSpPr>
        <p:spPr/>
        <p:txBody>
          <a:bodyPr/>
          <a:lstStyle/>
          <a:p>
            <a:fld id="{F4FC042C-BF5E-4E48-AB36-A4B8E67C6D4F}" type="slidenum">
              <a:r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developmental psychology, there are 8 stages in human’s development – prenatal stage – from conception to birth,</a:t>
            </a:r>
            <a:r>
              <a:rPr lang="en-GB" baseline="0" dirty="0"/>
              <a:t> </a:t>
            </a:r>
            <a:r>
              <a:rPr lang="en-GB" dirty="0"/>
              <a:t>…….According to some </a:t>
            </a:r>
            <a:r>
              <a:rPr lang="en-GB"/>
              <a:t>developmental psychologists </a:t>
            </a:r>
            <a:r>
              <a:rPr lang="en-GB" dirty="0"/>
              <a:t>such as Erickson  these 8 stages are infancy,</a:t>
            </a:r>
            <a:r>
              <a:rPr lang="en-GB" baseline="0" dirty="0"/>
              <a:t> early childhood…..</a:t>
            </a:r>
          </a:p>
          <a:p>
            <a:endParaRPr lang="en-GB" baseline="0" dirty="0"/>
          </a:p>
          <a:p>
            <a:r>
              <a:rPr lang="en-US" dirty="0"/>
              <a:t>Developmental psychology looks at the changes in the body, mind, and emotions that enable psychological development in people. </a:t>
            </a:r>
          </a:p>
          <a:p>
            <a:endParaRPr lang="en-US" dirty="0"/>
          </a:p>
          <a:p>
            <a:r>
              <a:rPr lang="en-GB" dirty="0"/>
              <a:t>Lifespan psychology</a:t>
            </a:r>
            <a:r>
              <a:rPr lang="en-GB" baseline="0" dirty="0"/>
              <a:t> plays an important role in our everyday lives. A good example of this is that developmental psychology helps us understand </a:t>
            </a:r>
            <a:r>
              <a:rPr lang="en-US" dirty="0"/>
              <a:t>how young children use their fine and gross motor skills when they do something at school or at home. Another example is that it helps us understand the language acquisition during the childhood and learning specific skills needed for school. </a:t>
            </a:r>
          </a:p>
          <a:p>
            <a:endParaRPr lang="en-US" dirty="0"/>
          </a:p>
          <a:p>
            <a:r>
              <a:rPr lang="en-US" dirty="0"/>
              <a:t>In different stages of development, people experience</a:t>
            </a:r>
            <a:r>
              <a:rPr lang="en-US" baseline="0" dirty="0"/>
              <a:t> different identity crisis. For example, most adolescents , b</a:t>
            </a:r>
            <a:r>
              <a:rPr lang="en-US" sz="1200" b="0" i="0" kern="1200" dirty="0">
                <a:solidFill>
                  <a:schemeClr val="tx1"/>
                </a:solidFill>
                <a:effectLst/>
                <a:latin typeface="+mn-lt"/>
                <a:ea typeface="+mn-ea"/>
                <a:cs typeface="+mn-cs"/>
              </a:rPr>
              <a:t>etween the ages of twelve and eighteen, will experience a crisis of identity. This period is critical for them in terms</a:t>
            </a:r>
            <a:r>
              <a:rPr lang="en-US" sz="1200" b="0" i="0" kern="1200" baseline="0" dirty="0">
                <a:solidFill>
                  <a:schemeClr val="tx1"/>
                </a:solidFill>
                <a:effectLst/>
                <a:latin typeface="+mn-lt"/>
                <a:ea typeface="+mn-ea"/>
                <a:cs typeface="+mn-cs"/>
              </a:rPr>
              <a:t> of  social connections. </a:t>
            </a:r>
            <a:r>
              <a:rPr lang="en-US" sz="1200" b="0" i="0" kern="1200" dirty="0">
                <a:solidFill>
                  <a:schemeClr val="tx1"/>
                </a:solidFill>
                <a:effectLst/>
                <a:latin typeface="+mn-lt"/>
                <a:ea typeface="+mn-ea"/>
                <a:cs typeface="+mn-cs"/>
              </a:rPr>
              <a:t>More than anything, the typical teenager wants to be accepted by their peers.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 teenager will explore the different types of roles that they can occupy as an adult. It is a period of discovering</a:t>
            </a:r>
            <a:r>
              <a:rPr lang="en-US" sz="1200" b="0" i="0" kern="1200" baseline="0" dirty="0">
                <a:solidFill>
                  <a:schemeClr val="tx1"/>
                </a:solidFill>
                <a:effectLst/>
                <a:latin typeface="+mn-lt"/>
                <a:ea typeface="+mn-ea"/>
                <a:cs typeface="+mn-cs"/>
              </a:rPr>
              <a:t> themselves</a:t>
            </a:r>
            <a:r>
              <a:rPr lang="en-US" sz="1200" b="0" i="0" kern="1200" dirty="0">
                <a:solidFill>
                  <a:schemeClr val="tx1"/>
                </a:solidFill>
                <a:effectLst/>
                <a:latin typeface="+mn-lt"/>
                <a:ea typeface="+mn-ea"/>
                <a:cs typeface="+mn-cs"/>
              </a:rPr>
              <a:t>, and this journey can be very confusing. If</a:t>
            </a:r>
            <a:r>
              <a:rPr lang="en-US" sz="1200" b="0" i="0" kern="1200" baseline="0" dirty="0">
                <a:solidFill>
                  <a:schemeClr val="tx1"/>
                </a:solidFill>
                <a:effectLst/>
                <a:latin typeface="+mn-lt"/>
                <a:ea typeface="+mn-ea"/>
                <a:cs typeface="+mn-cs"/>
              </a:rPr>
              <a:t> the parents know about this , they can help and support their adolescents.</a:t>
            </a:r>
            <a:endParaRPr lang="en-US" sz="1200" b="0" i="0" kern="1200" dirty="0">
              <a:solidFill>
                <a:schemeClr val="tx1"/>
              </a:solidFill>
              <a:effectLst/>
              <a:latin typeface="+mn-lt"/>
              <a:ea typeface="+mn-ea"/>
              <a:cs typeface="+mn-cs"/>
            </a:endParaRPr>
          </a:p>
          <a:p>
            <a:r>
              <a:rPr lang="en-US" baseline="0" dirty="0"/>
              <a:t> </a:t>
            </a:r>
            <a:endParaRPr lang="en-US" sz="1200" b="0" i="0" kern="1200" baseline="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Different life experiences help people grow and learn, and their views on the world changes. When people age, they</a:t>
            </a:r>
            <a:r>
              <a:rPr lang="en-US" sz="1200" b="0" i="0" kern="1200" baseline="0" dirty="0">
                <a:solidFill>
                  <a:schemeClr val="tx1"/>
                </a:solidFill>
                <a:effectLst/>
                <a:latin typeface="+mn-lt"/>
                <a:ea typeface="+mn-ea"/>
                <a:cs typeface="+mn-cs"/>
              </a:rPr>
              <a:t> become more </a:t>
            </a:r>
            <a:r>
              <a:rPr lang="en-US" sz="1200" b="0" i="0" kern="1200" dirty="0">
                <a:solidFill>
                  <a:schemeClr val="tx1"/>
                </a:solidFill>
                <a:effectLst/>
                <a:latin typeface="+mn-lt"/>
                <a:ea typeface="+mn-ea"/>
                <a:cs typeface="+mn-cs"/>
              </a:rPr>
              <a:t>mature.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With more maturity comes a level of respect, compassion</a:t>
            </a:r>
            <a:r>
              <a:rPr lang="en-US" sz="1200" b="0" i="0" kern="1200" baseline="0" dirty="0">
                <a:solidFill>
                  <a:schemeClr val="tx1"/>
                </a:solidFill>
                <a:effectLst/>
                <a:latin typeface="+mn-lt"/>
                <a:ea typeface="+mn-ea"/>
                <a:cs typeface="+mn-cs"/>
              </a:rPr>
              <a:t> and self-awareness. Knowing this, young people can benefit from elderly’s life experiences.</a:t>
            </a:r>
            <a:endParaRPr lang="en-GB" dirty="0"/>
          </a:p>
        </p:txBody>
      </p:sp>
      <p:sp>
        <p:nvSpPr>
          <p:cNvPr id="4" name="Slide Number Placeholder 3"/>
          <p:cNvSpPr>
            <a:spLocks noGrp="1"/>
          </p:cNvSpPr>
          <p:nvPr>
            <p:ph type="sldNum" sz="quarter" idx="10"/>
          </p:nvPr>
        </p:nvSpPr>
        <p:spPr/>
        <p:txBody>
          <a:bodyPr/>
          <a:lstStyle/>
          <a:p>
            <a:fld id="{F4FC042C-BF5E-4E48-AB36-A4B8E67C6D4F}" type="slidenum">
              <a:rPr lang="en-GB" smtClean="0"/>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Nova"/>
                <a:cs typeface="Calibri"/>
              </a:rPr>
              <a:t>In this presentation I will draw your attention to the Elderly lifespan and what are the changes related as what the role of the Psychology play in the everyday life. Lifespan developmental psychology explore how psychological stability changes across the life course. Lifespan is increasing, but although that, there is still no evidences to approve that older people maintain a healthy lifestyle in their later years comparing to the previous generations. </a:t>
            </a:r>
            <a:endParaRPr lang="en-US">
              <a:latin typeface="Calibri" panose="020F0502020204030204"/>
              <a:cs typeface="Calibri"/>
            </a:endParaRPr>
          </a:p>
          <a:p>
            <a:endParaRPr lang="en-US">
              <a:latin typeface="Arial Nova"/>
              <a:cs typeface="Calibri"/>
            </a:endParaRPr>
          </a:p>
          <a:p>
            <a:r>
              <a:rPr lang="en-US">
                <a:latin typeface="Arial Nova"/>
                <a:cs typeface="Calibri"/>
              </a:rPr>
              <a:t>Holistic changes </a:t>
            </a:r>
            <a:endParaRPr lang="en-US">
              <a:latin typeface="Calibri" panose="020F0502020204030204"/>
              <a:cs typeface="Calibri"/>
            </a:endParaRPr>
          </a:p>
          <a:p>
            <a:r>
              <a:rPr lang="en-US">
                <a:latin typeface="Arial Nova"/>
                <a:cs typeface="Calibri"/>
              </a:rPr>
              <a:t>One of the most important role at all stages of life play nutrition which determine health and</a:t>
            </a:r>
            <a:endParaRPr lang="en-US">
              <a:cs typeface="Calibri"/>
            </a:endParaRPr>
          </a:p>
          <a:p>
            <a:r>
              <a:rPr lang="en-US">
                <a:latin typeface="Arial Nova"/>
                <a:cs typeface="Calibri"/>
              </a:rPr>
              <a:t> wellbeing. Our way of life and the environment we live in as well, the diet can determine the impact of lifestyle later on. Good evidence </a:t>
            </a:r>
            <a:endParaRPr lang="en-US">
              <a:latin typeface="Calibri" panose="020F0502020204030204"/>
              <a:cs typeface="Calibri"/>
            </a:endParaRPr>
          </a:p>
          <a:p>
            <a:r>
              <a:rPr lang="en-US">
                <a:latin typeface="Arial Nova"/>
                <a:cs typeface="Calibri"/>
              </a:rPr>
              <a:t>to support our life deciding to change unhealthy with healthy diet and nutrition improve body composition, emotional intelligence , immune function and vascular health. Of course changing our lifestyle at early is better, but lifestyle change at any age contributes to extend healthy lifespan. (Calder,2018)</a:t>
            </a:r>
          </a:p>
          <a:p>
            <a:endParaRPr lang="en-US">
              <a:latin typeface="Arial Nova"/>
              <a:cs typeface="Calibri"/>
            </a:endParaRPr>
          </a:p>
          <a:p>
            <a:r>
              <a:rPr lang="en-US">
                <a:latin typeface="Arial Nova"/>
                <a:cs typeface="Calibri"/>
              </a:rPr>
              <a:t>Physical changes</a:t>
            </a:r>
            <a:endParaRPr lang="en-US">
              <a:latin typeface="Arial Nova"/>
            </a:endParaRPr>
          </a:p>
          <a:p>
            <a:endParaRPr lang="en-US">
              <a:latin typeface="Arial Nova"/>
              <a:cs typeface="Calibri"/>
            </a:endParaRPr>
          </a:p>
          <a:p>
            <a:r>
              <a:rPr lang="en-US">
                <a:latin typeface="Arial Nova"/>
                <a:cs typeface="Calibri"/>
              </a:rPr>
              <a:t>Common conditions in older age are ; lost of skin elasticity, muscle, tendons and joints lose strength and flexibility, hearing and sight loss, </a:t>
            </a:r>
            <a:endParaRPr lang="en-US"/>
          </a:p>
          <a:p>
            <a:r>
              <a:rPr lang="en-US">
                <a:latin typeface="Arial Nova"/>
                <a:cs typeface="Calibri"/>
              </a:rPr>
              <a:t>Slowing of information processing in the brain and nervous system. Heart and blood vessels, digestive system, kidneys and urinary tract, immune system, endocrine system. Also some people become shorter because our bones shrink in size and density. Other physical changes are greying and thinning of hair, teeth lost, wrinkles, eye signs and bone density. </a:t>
            </a:r>
          </a:p>
          <a:p>
            <a:r>
              <a:rPr lang="en-US">
                <a:latin typeface="Arial Nova"/>
                <a:cs typeface="Calibri"/>
              </a:rPr>
              <a:t>Other physical condition on in the old life stage are the common medical conditions such as depression and dementia, diabetes, Alzheimer, Parkinson, chronic obstructive pulmonary disease, back and neck pain, osteoarthritis and as people age they may likely experience several conditions at the same time. </a:t>
            </a:r>
            <a:r>
              <a:rPr lang="en-US"/>
              <a:t>(April 2022.)</a:t>
            </a:r>
            <a:endParaRPr lang="en-US">
              <a:ea typeface="Calibri"/>
              <a:cs typeface="Calibri"/>
            </a:endParaRPr>
          </a:p>
          <a:p>
            <a:endParaRPr lang="en-US">
              <a:latin typeface="Arial Nova"/>
              <a:cs typeface="Calibri"/>
            </a:endParaRPr>
          </a:p>
          <a:p>
            <a:r>
              <a:rPr lang="en-US">
                <a:latin typeface="Arial Nova"/>
                <a:cs typeface="Calibri"/>
              </a:rPr>
              <a:t>Intellectual changes</a:t>
            </a:r>
            <a:endParaRPr lang="en-US">
              <a:ea typeface="Calibri"/>
              <a:cs typeface="Calibri"/>
            </a:endParaRPr>
          </a:p>
          <a:p>
            <a:endParaRPr lang="en-US">
              <a:latin typeface="Arial Nova"/>
              <a:cs typeface="Calibri"/>
            </a:endParaRPr>
          </a:p>
          <a:p>
            <a:r>
              <a:rPr lang="en-US">
                <a:latin typeface="Arial Nova"/>
                <a:cs typeface="Calibri"/>
              </a:rPr>
              <a:t>During the late adulthood, memory and attention decline, but many people at this stage in their lives are still very active intellectually, enjoying various activities as reading and keeping up with the news, they are still capable solving problems. When retirement take a place is time to learn new things, wisdom achieved from whole life experience, time for reflection on achievements. (Pies Page 7)</a:t>
            </a:r>
            <a:endParaRPr lang="en-US"/>
          </a:p>
          <a:p>
            <a:endParaRPr lang="en-US">
              <a:latin typeface="Arial Nova"/>
              <a:cs typeface="Calibri"/>
            </a:endParaRPr>
          </a:p>
          <a:p>
            <a:r>
              <a:rPr lang="en-US">
                <a:latin typeface="Arial Nova"/>
                <a:cs typeface="Calibri"/>
              </a:rPr>
              <a:t>Emotional changes</a:t>
            </a:r>
          </a:p>
          <a:p>
            <a:endParaRPr lang="en-US">
              <a:latin typeface="Arial Nova"/>
              <a:cs typeface="Calibri"/>
            </a:endParaRPr>
          </a:p>
          <a:p>
            <a:r>
              <a:rPr lang="en-US">
                <a:latin typeface="Arial Nova"/>
                <a:cs typeface="Calibri"/>
              </a:rPr>
              <a:t>The emotional changes that may be faced in this stage includes: </a:t>
            </a:r>
            <a:endParaRPr lang="en-US"/>
          </a:p>
          <a:p>
            <a:endParaRPr lang="en-US">
              <a:latin typeface="Arial Nova"/>
              <a:cs typeface="Calibri"/>
            </a:endParaRPr>
          </a:p>
          <a:p>
            <a:pPr marL="171450" indent="-171450">
              <a:buFont typeface="Wingdings"/>
              <a:buChar char="Ø"/>
            </a:pPr>
            <a:r>
              <a:rPr lang="en-US">
                <a:latin typeface="Arial Nova"/>
                <a:cs typeface="Calibri"/>
              </a:rPr>
              <a:t>Denial when they do not to accept the changes in their lives refusing to acknowledge that the changes have occurred themselves and they might decide to ignore the changes, hoping that the changes will go away by itself . The physical and mental condition of these people can get worst without proper treatment.</a:t>
            </a:r>
            <a:endParaRPr lang="en-US">
              <a:ea typeface="Calibri"/>
              <a:cs typeface="Calibri"/>
            </a:endParaRPr>
          </a:p>
          <a:p>
            <a:pPr marL="171450" indent="-171450">
              <a:buFont typeface="Wingdings"/>
              <a:buChar char="Ø"/>
            </a:pPr>
            <a:r>
              <a:rPr lang="en-US">
                <a:latin typeface="Arial Nova"/>
                <a:cs typeface="Calibri"/>
              </a:rPr>
              <a:t>Guilt, emotionally attached to family, lost of partner, family member or friend – they can fell like they could have prevented a loss if they have reacted in a different way. This type of feeling can cause social isolation, loneliness, depression or even suicidal attempt.   </a:t>
            </a:r>
            <a:endParaRPr lang="en-US">
              <a:ea typeface="Calibri" panose="020F0502020204030204"/>
              <a:cs typeface="Calibri" panose="020F0502020204030204"/>
            </a:endParaRPr>
          </a:p>
          <a:p>
            <a:pPr marL="171450" indent="-171450">
              <a:buFont typeface="Wingdings"/>
              <a:buChar char="Ø"/>
            </a:pPr>
            <a:r>
              <a:rPr lang="en-US">
                <a:latin typeface="Arial Nova"/>
                <a:cs typeface="Calibri"/>
              </a:rPr>
              <a:t>Proud of family achievements – As people age, family support and family achievements is crucial for the elderly, makes them feel happy and feel that their life has been fulfilled, and can even extend their life compared to older adults without any friends or family.  </a:t>
            </a:r>
          </a:p>
          <a:p>
            <a:pPr marL="171450" indent="-171450">
              <a:buFont typeface="Wingdings"/>
              <a:buChar char="Ø"/>
            </a:pPr>
            <a:r>
              <a:rPr lang="en-US">
                <a:latin typeface="Arial Nova"/>
                <a:cs typeface="Calibri"/>
              </a:rPr>
              <a:t>Reflective of life – Is an important process to consider in the context of the experience in life for older adults. Older adults with greater wisdom are more likely to enjoy a better life, feeling positive and complete, compared to others who, thinking about their lives, do not find satisfaction and tend towards depression and low self- esteem   </a:t>
            </a:r>
          </a:p>
          <a:p>
            <a:pPr marL="171450" indent="-171450">
              <a:buFont typeface="Wingdings"/>
              <a:buChar char="Ø"/>
            </a:pPr>
            <a:r>
              <a:rPr lang="en-US">
                <a:latin typeface="Arial Nova"/>
                <a:cs typeface="Calibri"/>
              </a:rPr>
              <a:t>Loss of independence for different reasons such as difficulties with mobility, behavioral health conditions like isolation and loneliness and financial difficulties. (Dr. Kiau 2016)</a:t>
            </a:r>
          </a:p>
          <a:p>
            <a:endParaRPr lang="en-US">
              <a:latin typeface="Arial Nova"/>
              <a:cs typeface="Calibri"/>
            </a:endParaRPr>
          </a:p>
          <a:p>
            <a:r>
              <a:rPr lang="en-US">
                <a:latin typeface="Arial Nova"/>
                <a:cs typeface="Calibri"/>
              </a:rPr>
              <a:t>Social changes </a:t>
            </a:r>
            <a:endParaRPr lang="en-US">
              <a:latin typeface="Calibri" panose="020F0502020204030204"/>
              <a:ea typeface="Calibri" panose="020F0502020204030204"/>
              <a:cs typeface="Calibri"/>
            </a:endParaRPr>
          </a:p>
          <a:p>
            <a:pPr marL="171450" indent="-171450">
              <a:buFont typeface="Wingdings"/>
              <a:buChar char="Ø"/>
            </a:pPr>
            <a:endParaRPr lang="en-US">
              <a:latin typeface="Arial Nova"/>
              <a:cs typeface="Calibri"/>
            </a:endParaRPr>
          </a:p>
          <a:p>
            <a:pPr marL="171450" indent="-171450">
              <a:buFont typeface="Wingdings"/>
              <a:buChar char="Ø"/>
            </a:pPr>
            <a:r>
              <a:rPr lang="en-US">
                <a:latin typeface="Arial Nova"/>
                <a:cs typeface="Calibri"/>
              </a:rPr>
              <a:t>More time to socialize with friends </a:t>
            </a:r>
            <a:endParaRPr lang="en-US">
              <a:latin typeface="Calibri" panose="020F0502020204030204"/>
              <a:ea typeface="Calibri" panose="020F0502020204030204"/>
              <a:cs typeface="Calibri"/>
            </a:endParaRPr>
          </a:p>
          <a:p>
            <a:pPr marL="171450" indent="-171450">
              <a:buFont typeface="Wingdings"/>
              <a:buChar char="Ø"/>
            </a:pPr>
            <a:r>
              <a:rPr lang="en-US">
                <a:latin typeface="Arial Nova"/>
                <a:cs typeface="Calibri"/>
              </a:rPr>
              <a:t>Made new friends</a:t>
            </a:r>
            <a:endParaRPr lang="en-US">
              <a:latin typeface="Calibri" panose="020F0502020204030204"/>
              <a:ea typeface="Calibri" panose="020F0502020204030204"/>
              <a:cs typeface="Calibri"/>
            </a:endParaRPr>
          </a:p>
          <a:p>
            <a:pPr marL="171450" indent="-171450">
              <a:buFont typeface="Wingdings"/>
              <a:buChar char="Ø"/>
            </a:pPr>
            <a:r>
              <a:rPr lang="en-US">
                <a:latin typeface="Arial Nova"/>
                <a:cs typeface="Calibri"/>
              </a:rPr>
              <a:t>Trying of new activities and meeting new people due to a lot of free time </a:t>
            </a:r>
            <a:endParaRPr lang="en-US">
              <a:latin typeface="Calibri" panose="020F0502020204030204"/>
              <a:ea typeface="Calibri" panose="020F0502020204030204"/>
              <a:cs typeface="Calibri"/>
            </a:endParaRPr>
          </a:p>
          <a:p>
            <a:pPr marL="171450" indent="-171450">
              <a:buFont typeface="Wingdings"/>
              <a:buChar char="Ø"/>
            </a:pPr>
            <a:r>
              <a:rPr lang="en-US">
                <a:latin typeface="Arial Nova"/>
                <a:cs typeface="Calibri"/>
              </a:rPr>
              <a:t>More time spend at home as the aging process takes place. (Pies page7.)</a:t>
            </a:r>
            <a:endParaRPr lang="en-US">
              <a:ea typeface="Calibri" panose="020F0502020204030204"/>
              <a:cs typeface="Calibri" panose="020F0502020204030204"/>
            </a:endParaRPr>
          </a:p>
          <a:p>
            <a:pPr marL="171450" indent="-171450">
              <a:buFont typeface="Wingdings"/>
              <a:buChar char="Ø"/>
            </a:pPr>
            <a:endParaRPr lang="en-US">
              <a:latin typeface="Arial Nova"/>
              <a:cs typeface="Calibri"/>
            </a:endParaRPr>
          </a:p>
          <a:p>
            <a:endParaRPr lang="en-US">
              <a:latin typeface="Arial Nova"/>
              <a:cs typeface="Calibri"/>
            </a:endParaRPr>
          </a:p>
          <a:p>
            <a:endParaRPr lang="en-US">
              <a:latin typeface="Arial Nova"/>
              <a:cs typeface="Calibri"/>
            </a:endParaRPr>
          </a:p>
          <a:p>
            <a:pPr marL="171450" indent="-171450">
              <a:buFont typeface="Wingdings"/>
              <a:buChar char="Ø"/>
            </a:pPr>
            <a:endParaRPr lang="en-US">
              <a:latin typeface="Arial Nova"/>
              <a:cs typeface="Calibri"/>
            </a:endParaRPr>
          </a:p>
          <a:p>
            <a:pPr marL="171450" indent="-171450">
              <a:buFont typeface="Wingdings"/>
              <a:buChar char="Ø"/>
            </a:pPr>
            <a:endParaRPr lang="en-US">
              <a:latin typeface="Arial Nova"/>
              <a:cs typeface="Calibri"/>
            </a:endParaRPr>
          </a:p>
          <a:p>
            <a:r>
              <a:rPr lang="en-US">
                <a:latin typeface="Arial Nova"/>
                <a:cs typeface="Calibri"/>
              </a:rPr>
              <a:t> </a:t>
            </a:r>
          </a:p>
          <a:p>
            <a:pPr marL="171450" indent="-171450">
              <a:buFont typeface="Wingdings"/>
              <a:buChar char="Ø"/>
            </a:pPr>
            <a:endParaRPr lang="en-US">
              <a:latin typeface="Arial Nova"/>
              <a:cs typeface="Calibri"/>
            </a:endParaRPr>
          </a:p>
          <a:p>
            <a:endParaRPr lang="en-US">
              <a:latin typeface="Arial Nova"/>
              <a:cs typeface="Calibri"/>
            </a:endParaRPr>
          </a:p>
          <a:p>
            <a:pPr marL="171450" indent="-171450">
              <a:buFont typeface="Wingdings,Sans-Serif"/>
              <a:buChar char="Ø"/>
            </a:pPr>
            <a:endParaRPr lang="en-US">
              <a:latin typeface="Calibri" panose="020F0502020204030204"/>
              <a:ea typeface="Calibri" panose="020F0502020204030204"/>
              <a:cs typeface="Calibri"/>
            </a:endParaRPr>
          </a:p>
          <a:p>
            <a:pPr marL="171450" indent="-171450">
              <a:buFont typeface="Wingdings,Sans-Serif"/>
              <a:buChar char="Ø"/>
            </a:pPr>
            <a:endParaRPr lang="en-US"/>
          </a:p>
          <a:p>
            <a:endParaRPr lang="en-US">
              <a:ea typeface="Calibri" panose="020F0502020204030204"/>
              <a:cs typeface="Calibri" panose="020F0502020204030204"/>
            </a:endParaRPr>
          </a:p>
          <a:p>
            <a:endParaRPr lang="en-US"/>
          </a:p>
          <a:p>
            <a:r>
              <a:rPr lang="en-US"/>
              <a:t> </a:t>
            </a:r>
          </a:p>
          <a:p>
            <a:endParaRPr lang="en-US"/>
          </a:p>
          <a:p>
            <a:r>
              <a:rPr lang="en-US"/>
              <a:t> </a:t>
            </a:r>
          </a:p>
          <a:p>
            <a:pPr marL="171450" indent="-171450">
              <a:buFont typeface="Wingdings,Sans-Serif"/>
              <a:buChar char="Ø"/>
            </a:pPr>
            <a:endParaRPr lang="en-US"/>
          </a:p>
          <a:p>
            <a:pPr marL="171450" indent="-171450">
              <a:buFont typeface="Wingdings,Sans-Serif"/>
              <a:buChar char="Ø"/>
            </a:pPr>
            <a:endParaRPr lang="en-US"/>
          </a:p>
          <a:p>
            <a:endParaRPr lang="en-US"/>
          </a:p>
          <a:p>
            <a:r>
              <a:rPr lang="en-US"/>
              <a:t> </a:t>
            </a:r>
          </a:p>
          <a:p>
            <a:endParaRPr lang="en-US"/>
          </a:p>
          <a:p>
            <a:r>
              <a:rPr lang="en-US"/>
              <a:t> </a:t>
            </a:r>
          </a:p>
          <a:p>
            <a:endParaRPr lang="en-US">
              <a:latin typeface="Arial Nova"/>
            </a:endParaRPr>
          </a:p>
          <a:p>
            <a:endParaRPr lang="en-US">
              <a:latin typeface="Arial Nova"/>
              <a:cs typeface="Calibri"/>
            </a:endParaRPr>
          </a:p>
          <a:p>
            <a:r>
              <a:rPr lang="en-US">
                <a:latin typeface="Arial Nova"/>
                <a:cs typeface="Calibri"/>
              </a:rPr>
              <a:t> </a:t>
            </a:r>
            <a:endParaRPr lang="en-US">
              <a:cs typeface="Calibri"/>
            </a:endParaRPr>
          </a:p>
        </p:txBody>
      </p:sp>
      <p:sp>
        <p:nvSpPr>
          <p:cNvPr id="4" name="Slide Number Placeholder 3"/>
          <p:cNvSpPr>
            <a:spLocks noGrp="1"/>
          </p:cNvSpPr>
          <p:nvPr>
            <p:ph type="sldNum" sz="quarter" idx="5"/>
          </p:nvPr>
        </p:nvSpPr>
        <p:spPr/>
        <p:txBody>
          <a:bodyPr/>
          <a:lstStyle/>
          <a:p>
            <a:fld id="{80675DC1-671A-4560-9678-ED3FF249D4E0}" type="slidenum">
              <a:t>5</a:t>
            </a:fld>
            <a:endParaRPr lang="en-GB"/>
          </a:p>
        </p:txBody>
      </p:sp>
    </p:spTree>
    <p:extLst>
      <p:ext uri="{BB962C8B-B14F-4D97-AF65-F5344CB8AC3E}">
        <p14:creationId xmlns:p14="http://schemas.microsoft.com/office/powerpoint/2010/main" val="2452477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Erik Erikson was a psychologist who believed that the human's personalities continued to develop covering the all life stages and believed that the development of the personality depended directly of the decision of existential crises like trust, individuality, autonomy, intimacy, integrity and identity.</a:t>
            </a:r>
          </a:p>
          <a:p>
            <a:r>
              <a:rPr lang="en-US" dirty="0">
                <a:cs typeface="Calibri"/>
              </a:rPr>
              <a:t>Erik Erikson was born on June 15th, 1902, in Frankfurt , Germany. He was raised by his mother for a time before marrying a physician, Dr. Theodor Homberger. Lately in his life Erikson learned the truth that Homberger was not his biological father and this put him in confusion who he really was. This experience spark his interest in the formation of identity. In his young adulthood he never received a formal degree in medicine or psychology and he was primarily interested in Latin, History and Art. His stepfather wanted him to go to medical school, but Erikson prefer to travel with friends and enjoy Europe and to observe his identity. Lately he got married to Canadian dance instructor and had three children. In 1933 he moved to the US and despite having no formal degree, he was offered a post to teach at Harvard Medical school. Another big change in his life was when he changed his name from Homberger to Erikson. In his life he held teaching  positions at many important universities and published a number of books. He gives his own ideas and beliefs of the Freudian theory , proposing that all people are going through a series of eight  stages, where at each psychological stage people face a crisis that need to be resolved. (Cherry 2023)</a:t>
            </a:r>
          </a:p>
          <a:p>
            <a:endParaRPr lang="en-US">
              <a:cs typeface="Calibri"/>
            </a:endParaRPr>
          </a:p>
          <a:p>
            <a:r>
              <a:rPr lang="en-US" dirty="0">
                <a:cs typeface="Calibri"/>
              </a:rPr>
              <a:t>Personally I like and prefer Erikson's theory because for me he's theory is complete ,it highlights what we understand about how we grow, how our family and environment impact our growth and why some of us experienced identity crises. And very important thing, because the theory addressed the development regarding a person's life and not only during childhood, our social nature of development rather then its sexual nature. Erikson's theory is very interesting and important in family life and relationships as well as our self-development.</a:t>
            </a:r>
          </a:p>
          <a:p>
            <a:endParaRPr lang="en-US">
              <a:cs typeface="Calibri"/>
            </a:endParaRPr>
          </a:p>
          <a:p>
            <a:r>
              <a:rPr lang="en-US" dirty="0">
                <a:cs typeface="Calibri"/>
              </a:rPr>
              <a:t>Integrity vs Despair </a:t>
            </a:r>
          </a:p>
          <a:p>
            <a:endParaRPr lang="en-US">
              <a:cs typeface="Calibri"/>
            </a:endParaRPr>
          </a:p>
          <a:p>
            <a:r>
              <a:rPr lang="en-US" dirty="0">
                <a:cs typeface="Calibri"/>
              </a:rPr>
              <a:t>According to Erikson, this final stage of psychological development is regarding the late adulthood and is focusing on reflecting back on life. It involves a retrospective to look back at life and feeling satisfied that life was well lived, lack of regret, peace of mind, sense of success, feeling of wisdom and acceptance  which Erikson defines (integrity ) or regretting missed opportunities and wrong choices, shame or disappointment which Erikson define (despair). (Erikson, 1982, p. 112)</a:t>
            </a:r>
            <a:endParaRPr lang="en-US" dirty="0"/>
          </a:p>
          <a:p>
            <a:r>
              <a:rPr lang="en-US" dirty="0">
                <a:cs typeface="Calibri"/>
              </a:rPr>
              <a:t>The role of Health Care Professionals is very important at this stage and is more related to communication than medical point of view, because providing them good elderly care by professionals, paying them attention and communicating actively with them stops them from feeling lonely, isolated and depressed. They still can feel the sense of community and social life, give them power and good positive energy which gain insight to their values.</a:t>
            </a:r>
          </a:p>
          <a:p>
            <a:endParaRPr lang="en-US">
              <a:cs typeface="Calibri"/>
            </a:endParaRPr>
          </a:p>
        </p:txBody>
      </p:sp>
      <p:sp>
        <p:nvSpPr>
          <p:cNvPr id="4" name="Slide Number Placeholder 3"/>
          <p:cNvSpPr>
            <a:spLocks noGrp="1"/>
          </p:cNvSpPr>
          <p:nvPr>
            <p:ph type="sldNum" sz="quarter" idx="5"/>
          </p:nvPr>
        </p:nvSpPr>
        <p:spPr/>
        <p:txBody>
          <a:bodyPr/>
          <a:lstStyle/>
          <a:p>
            <a:fld id="{80675DC1-671A-4560-9678-ED3FF249D4E0}" type="slidenum">
              <a:rPr lang="en-GB"/>
              <a:t>6</a:t>
            </a:fld>
            <a:endParaRPr lang="en-GB"/>
          </a:p>
        </p:txBody>
      </p:sp>
    </p:spTree>
    <p:extLst>
      <p:ext uri="{BB962C8B-B14F-4D97-AF65-F5344CB8AC3E}">
        <p14:creationId xmlns:p14="http://schemas.microsoft.com/office/powerpoint/2010/main" val="4109407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 in which Erikson's theory handled development over the lifetime, including old age, set it apart from many others. Elderly people need to reflect on their lives and experience a sense of fulfilment. At this point, success brings sentiments of wisdom while failure brings feelings of regret, resentment, and hopelessness.</a:t>
            </a:r>
          </a:p>
        </p:txBody>
      </p:sp>
      <p:sp>
        <p:nvSpPr>
          <p:cNvPr id="4" name="Slide Number Placeholder 3"/>
          <p:cNvSpPr>
            <a:spLocks noGrp="1"/>
          </p:cNvSpPr>
          <p:nvPr>
            <p:ph type="sldNum" sz="quarter" idx="5"/>
          </p:nvPr>
        </p:nvSpPr>
        <p:spPr/>
        <p:txBody>
          <a:bodyPr/>
          <a:lstStyle/>
          <a:p>
            <a:fld id="{FD616878-F643-431F-A5F1-3DAA57FFF8C0}" type="slidenum">
              <a:rPr lang="en-GB" smtClean="0"/>
              <a:t>7</a:t>
            </a:fld>
            <a:endParaRPr lang="en-GB"/>
          </a:p>
        </p:txBody>
      </p:sp>
    </p:spTree>
    <p:extLst>
      <p:ext uri="{BB962C8B-B14F-4D97-AF65-F5344CB8AC3E}">
        <p14:creationId xmlns:p14="http://schemas.microsoft.com/office/powerpoint/2010/main" val="1864147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theory involving eight stages is believed to be a generic plan of development by many researchers.</a:t>
            </a:r>
            <a:br>
              <a:rPr lang="en-GB" dirty="0"/>
            </a:br>
            <a:br>
              <a:rPr lang="en-GB" dirty="0"/>
            </a:br>
            <a:r>
              <a:rPr lang="en-GB" dirty="0"/>
              <a:t>In conclusion Erik Erikson’s theory, though widely used, is criticised by many and it should be remembered that his theory is just one way to gain an insight into human growth and development.</a:t>
            </a:r>
            <a:br>
              <a:rPr lang="en-GB" dirty="0"/>
            </a:br>
            <a:endParaRPr lang="en-GB" dirty="0"/>
          </a:p>
        </p:txBody>
      </p:sp>
      <p:sp>
        <p:nvSpPr>
          <p:cNvPr id="4" name="Slide Number Placeholder 3"/>
          <p:cNvSpPr>
            <a:spLocks noGrp="1"/>
          </p:cNvSpPr>
          <p:nvPr>
            <p:ph type="sldNum" sz="quarter" idx="5"/>
          </p:nvPr>
        </p:nvSpPr>
        <p:spPr/>
        <p:txBody>
          <a:bodyPr/>
          <a:lstStyle/>
          <a:p>
            <a:fld id="{FD616878-F643-431F-A5F1-3DAA57FFF8C0}" type="slidenum">
              <a:rPr lang="en-GB" smtClean="0"/>
              <a:t>8</a:t>
            </a:fld>
            <a:endParaRPr lang="en-GB"/>
          </a:p>
        </p:txBody>
      </p:sp>
    </p:spTree>
    <p:extLst>
      <p:ext uri="{BB962C8B-B14F-4D97-AF65-F5344CB8AC3E}">
        <p14:creationId xmlns:p14="http://schemas.microsoft.com/office/powerpoint/2010/main" val="3306624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25935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237401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378312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3C382B-D06A-4912-8EA4-AD1D6C4A496D}"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939363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3C382B-D06A-4912-8EA4-AD1D6C4A496D}" type="datetimeFigureOut">
              <a:rPr lang="en-GB" smtClean="0"/>
              <a:t>06/04/2023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949523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3043279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315125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626410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3C382B-D06A-4912-8EA4-AD1D6C4A496D}"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010847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3C382B-D06A-4912-8EA4-AD1D6C4A496D}"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645524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2379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623446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784013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1742548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642409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8625817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3C382B-D06A-4912-8EA4-AD1D6C4A496D}"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515428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B3C382B-D06A-4912-8EA4-AD1D6C4A496D}" type="datetimeFigureOut">
              <a:rPr lang="en-GB" smtClean="0"/>
              <a:t>06/04/2023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126D2F9-53E5-46E1-B909-D450CF2D616C}" type="slidenum">
              <a:rPr lang="en-GB" smtClean="0"/>
              <a:t>‹#›</a:t>
            </a:fld>
            <a:endParaRPr lang="en-GB"/>
          </a:p>
        </p:txBody>
      </p:sp>
    </p:spTree>
    <p:extLst>
      <p:ext uri="{BB962C8B-B14F-4D97-AF65-F5344CB8AC3E}">
        <p14:creationId xmlns:p14="http://schemas.microsoft.com/office/powerpoint/2010/main" val="110217573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mayoclinic.org/healthy-lifestyle/healthy-aging/in-depth/aging/art-20046070" TargetMode="External"/><Relationship Id="rId2" Type="http://schemas.openxmlformats.org/officeDocument/2006/relationships/hyperlink" Target="https://www.who.int/news-room/fact-sheets/detail/ageing-and-health#:~:text=Common%20conditions%20in%20older%20age,conditions%20at%20the%20same%20time" TargetMode="External"/><Relationship Id="rId1" Type="http://schemas.openxmlformats.org/officeDocument/2006/relationships/slideLayout" Target="../slideLayouts/slideLayout7.xml"/><Relationship Id="rId4" Type="http://schemas.openxmlformats.org/officeDocument/2006/relationships/hyperlink" Target="https://pdf4pro.com/view/unit-1-pies-revision-pack-haberdashers-abraham-darby-620880.htm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ecampusontario.pressbooks.pub/alwaysdeveloping/chapter/psychosocial-theory/#:~:text=Erikson's%20theory%20has%20been%20criticized,cultures%2C%20but%20not%20in%20all" TargetMode="External"/><Relationship Id="rId2" Type="http://schemas.openxmlformats.org/officeDocument/2006/relationships/hyperlink" Target="https://www.verywellmind.com/erik-eriksons-stages-of-psychosocial-development-279574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663ADC1-1EDA-2F4A-4D50-0120E26E2CB2}"/>
              </a:ext>
            </a:extLst>
          </p:cNvPr>
          <p:cNvSpPr>
            <a:spLocks noGrp="1"/>
          </p:cNvSpPr>
          <p:nvPr>
            <p:ph type="subTitle" idx="1"/>
          </p:nvPr>
        </p:nvSpPr>
        <p:spPr>
          <a:xfrm>
            <a:off x="1524000" y="2374084"/>
            <a:ext cx="9144000" cy="4116134"/>
          </a:xfrm>
        </p:spPr>
        <p:txBody>
          <a:bodyPr/>
          <a:lstStyle/>
          <a:p>
            <a:r>
              <a:rPr lang="en-GB" b="1" dirty="0"/>
              <a:t>Psychology in Health and Social Care </a:t>
            </a:r>
          </a:p>
          <a:p>
            <a:r>
              <a:rPr lang="en-GB" b="1" dirty="0"/>
              <a:t>(LCHS4006_LON)</a:t>
            </a:r>
          </a:p>
          <a:p>
            <a:r>
              <a:rPr lang="en-GB" b="1" dirty="0"/>
              <a:t>Assessment 1 </a:t>
            </a:r>
          </a:p>
          <a:p>
            <a:r>
              <a:rPr lang="en-GB" b="1" dirty="0"/>
              <a:t>Group</a:t>
            </a:r>
          </a:p>
          <a:p>
            <a:pPr algn="l"/>
            <a:r>
              <a:rPr lang="en-GB" b="1" dirty="0"/>
              <a:t>Names of all group participants with student IDs: </a:t>
            </a:r>
          </a:p>
          <a:p>
            <a:pPr algn="l"/>
            <a:r>
              <a:rPr lang="en-GB" b="1" dirty="0"/>
              <a:t>- GIYUETEN HARLA (2133453)</a:t>
            </a:r>
          </a:p>
          <a:p>
            <a:pPr algn="l"/>
            <a:r>
              <a:rPr lang="en-GB" b="1" dirty="0"/>
              <a:t>-ALBENA VASSILEVA(2207094)</a:t>
            </a:r>
          </a:p>
          <a:p>
            <a:pPr algn="l"/>
            <a:r>
              <a:rPr lang="en-GB" b="1" dirty="0"/>
              <a:t>- OHIKHUARE IROGHO (2128365)</a:t>
            </a:r>
          </a:p>
          <a:p>
            <a:pPr algn="l"/>
            <a:r>
              <a:rPr lang="en-GB" b="1" dirty="0"/>
              <a:t>- NOEMI</a:t>
            </a:r>
          </a:p>
          <a:p>
            <a:pPr algn="l"/>
            <a:endParaRPr lang="en-GB" b="1" dirty="0"/>
          </a:p>
          <a:p>
            <a:endParaRPr lang="en-GB" b="1" dirty="0"/>
          </a:p>
          <a:p>
            <a:endParaRPr lang="en-GB" dirty="0"/>
          </a:p>
          <a:p>
            <a:endParaRPr lang="en-GB" dirty="0"/>
          </a:p>
        </p:txBody>
      </p:sp>
      <p:pic>
        <p:nvPicPr>
          <p:cNvPr id="1028" name="Picture 4" descr="UWTSD London Mission Statement, Employees and Hiring | LinkedIn">
            <a:extLst>
              <a:ext uri="{FF2B5EF4-FFF2-40B4-BE49-F238E27FC236}">
                <a16:creationId xmlns:a16="http://schemas.microsoft.com/office/drawing/2014/main" id="{7F1F4FB1-B38D-C02A-AF76-A5F118F8EB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3500" y="124501"/>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3725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1BC74-F13B-861A-3447-FD1DA56C1E32}"/>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041C5087-B9FF-9A63-15AE-E1AE83B4D490}"/>
              </a:ext>
            </a:extLst>
          </p:cNvPr>
          <p:cNvSpPr>
            <a:spLocks noGrp="1"/>
          </p:cNvSpPr>
          <p:nvPr>
            <p:ph idx="1"/>
          </p:nvPr>
        </p:nvSpPr>
        <p:spPr/>
        <p:txBody>
          <a:bodyPr/>
          <a:lstStyle/>
          <a:p>
            <a:r>
              <a:rPr lang="en-GB" dirty="0"/>
              <a:t>Definition of developmental psychology </a:t>
            </a:r>
            <a:br>
              <a:rPr lang="en-GB" dirty="0"/>
            </a:br>
            <a:br>
              <a:rPr lang="en-GB" dirty="0"/>
            </a:br>
            <a:br>
              <a:rPr lang="en-GB" dirty="0"/>
            </a:br>
            <a:r>
              <a:rPr lang="en-GB" dirty="0"/>
              <a:t>Human lifespan development/stages</a:t>
            </a:r>
            <a:br>
              <a:rPr lang="en-GB" dirty="0"/>
            </a:br>
            <a:br>
              <a:rPr lang="en-GB" dirty="0"/>
            </a:br>
            <a:r>
              <a:rPr lang="en-GB" dirty="0"/>
              <a:t>Your selected life – stage</a:t>
            </a:r>
            <a:br>
              <a:rPr lang="en-GB" dirty="0"/>
            </a:br>
            <a:br>
              <a:rPr lang="en-GB" dirty="0"/>
            </a:br>
            <a:r>
              <a:rPr lang="en-GB" dirty="0"/>
              <a:t>One lifespan psychological theory</a:t>
            </a:r>
            <a:br>
              <a:rPr lang="en-GB" dirty="0"/>
            </a:br>
            <a:br>
              <a:rPr lang="en-GB" dirty="0"/>
            </a:br>
            <a:r>
              <a:rPr lang="en-GB" dirty="0"/>
              <a:t>Relate lifespan psychological theory to life – stage and its importance</a:t>
            </a:r>
            <a:br>
              <a:rPr lang="en-GB" dirty="0"/>
            </a:br>
            <a:br>
              <a:rPr lang="en-GB" dirty="0"/>
            </a:br>
            <a:r>
              <a:rPr lang="en-GB" dirty="0"/>
              <a:t>Critically evaluate the identified lifespan psychological theory</a:t>
            </a:r>
          </a:p>
        </p:txBody>
      </p:sp>
    </p:spTree>
    <p:extLst>
      <p:ext uri="{BB962C8B-B14F-4D97-AF65-F5344CB8AC3E}">
        <p14:creationId xmlns:p14="http://schemas.microsoft.com/office/powerpoint/2010/main" val="675871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402" y="452718"/>
            <a:ext cx="10613205" cy="1400530"/>
          </a:xfrm>
        </p:spPr>
        <p:txBody>
          <a:bodyPr>
            <a:normAutofit/>
          </a:bodyPr>
          <a:lstStyle/>
          <a:p>
            <a:r>
              <a:rPr lang="en-GB"/>
              <a:t>Definition of developmental psychology (Gyulten)</a:t>
            </a:r>
            <a:endParaRPr lang="en-GB" dirty="0"/>
          </a:p>
        </p:txBody>
      </p:sp>
      <p:sp>
        <p:nvSpPr>
          <p:cNvPr id="3" name="Content Placeholder 2"/>
          <p:cNvSpPr>
            <a:spLocks noGrp="1"/>
          </p:cNvSpPr>
          <p:nvPr>
            <p:ph idx="1"/>
          </p:nvPr>
        </p:nvSpPr>
        <p:spPr>
          <a:xfrm>
            <a:off x="58102" y="1853248"/>
            <a:ext cx="12075795" cy="5728970"/>
          </a:xfrm>
        </p:spPr>
        <p:txBody>
          <a:bodyPr vert="horz" lIns="91440" tIns="45720" rIns="91440" bIns="45720" rtlCol="0" anchor="t">
            <a:normAutofit/>
          </a:bodyPr>
          <a:lstStyle/>
          <a:p>
            <a:r>
              <a:rPr lang="en-GB" b="1" dirty="0"/>
              <a:t>Definition</a:t>
            </a:r>
            <a:endParaRPr lang="en-GB" b="1" dirty="0">
              <a:cs typeface="Calibri" panose="020F0502020204030204"/>
            </a:endParaRPr>
          </a:p>
          <a:p>
            <a:r>
              <a:rPr lang="en-GB" dirty="0">
                <a:ea typeface="+mn-lt"/>
                <a:cs typeface="+mn-lt"/>
              </a:rPr>
              <a:t>"Developmental psychology is the branch of psychology that tries to understand how a child grows and develops and how the role of the family and schooling can impact on this. It looks at how our behaviour, our thinking patterns, our emotions and our personalities begin and change from birth to adulthood. " (Lam, Gillibrand &amp; O'Donnell, 2011, p. 3)</a:t>
            </a:r>
            <a:endParaRPr lang="en-GB" dirty="0">
              <a:cs typeface="Calibri" panose="020F0502020204030204"/>
            </a:endParaRPr>
          </a:p>
          <a:p>
            <a:r>
              <a:rPr lang="en-GB" b="1" dirty="0">
                <a:cs typeface="Calibri" panose="020F0502020204030204"/>
              </a:rPr>
              <a:t>Aims</a:t>
            </a:r>
          </a:p>
          <a:p>
            <a:pPr marL="0" indent="0">
              <a:buNone/>
            </a:pPr>
            <a:r>
              <a:rPr lang="en-GB" dirty="0">
                <a:ea typeface="+mn-lt"/>
                <a:cs typeface="+mn-lt"/>
              </a:rPr>
              <a:t>   The objectives of developmental psychology are:</a:t>
            </a:r>
            <a:endParaRPr lang="en-GB" dirty="0">
              <a:cs typeface="Calibri" panose="020F0502020204030204"/>
            </a:endParaRPr>
          </a:p>
          <a:p>
            <a:r>
              <a:rPr lang="en-GB" dirty="0">
                <a:ea typeface="+mn-lt"/>
                <a:cs typeface="+mn-lt"/>
              </a:rPr>
              <a:t>1. To predict the behaviour.</a:t>
            </a:r>
            <a:endParaRPr lang="en-GB" dirty="0"/>
          </a:p>
          <a:p>
            <a:r>
              <a:rPr lang="en-GB" dirty="0">
                <a:ea typeface="+mn-lt"/>
                <a:cs typeface="+mn-lt"/>
              </a:rPr>
              <a:t>2. To give the necessary guidance</a:t>
            </a:r>
            <a:endParaRPr lang="en-GB" dirty="0">
              <a:cs typeface="Calibri" panose="020F0502020204030204"/>
            </a:endParaRPr>
          </a:p>
          <a:p>
            <a:r>
              <a:rPr lang="en-GB" dirty="0">
                <a:ea typeface="+mn-lt"/>
                <a:cs typeface="+mn-lt"/>
              </a:rPr>
              <a:t>3. To  devise measures for controlling the environment</a:t>
            </a:r>
          </a:p>
          <a:p>
            <a:pPr marL="0" indent="0">
              <a:buNone/>
            </a:pPr>
            <a:r>
              <a:rPr lang="en-GB" dirty="0">
                <a:ea typeface="+mn-lt"/>
                <a:cs typeface="+mn-lt"/>
              </a:rPr>
              <a:t> </a:t>
            </a:r>
            <a:r>
              <a:rPr lang="en-GB" dirty="0">
                <a:ea typeface="+mn-lt"/>
                <a:cs typeface="+mn-lt"/>
                <a:sym typeface="+mn-ea"/>
              </a:rPr>
              <a:t>(Lam, Gillibrand &amp; O'Donnell, 2011; </a:t>
            </a:r>
            <a:r>
              <a:rPr lang="en-GB" dirty="0">
                <a:latin typeface="Calibri" panose="020F0502020204030204" charset="0"/>
                <a:cs typeface="Calibri" panose="020F0502020204030204" charset="0"/>
                <a:sym typeface="+mn-ea"/>
              </a:rPr>
              <a:t>The Scientific World,2019)</a:t>
            </a:r>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515600" cy="1008993"/>
          </a:xfrm>
        </p:spPr>
        <p:txBody>
          <a:bodyPr>
            <a:normAutofit fontScale="90000"/>
          </a:bodyPr>
          <a:lstStyle/>
          <a:p>
            <a:r>
              <a:rPr lang="en-GB" dirty="0">
                <a:cs typeface="Calibri Light" panose="020F0302020204030204"/>
              </a:rPr>
              <a:t>Human lifespan development/stages (Gyulten)</a:t>
            </a:r>
            <a:endParaRPr lang="en-GB" dirty="0"/>
          </a:p>
        </p:txBody>
      </p:sp>
      <p:pic>
        <p:nvPicPr>
          <p:cNvPr id="1026" name="Picture 2" descr="Erikson's Stages of Development"/>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6543040" y="1292860"/>
            <a:ext cx="5669915" cy="46710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ifespan Stages In Life-Span Development Prenatal Infancy Early Childhood  Late Childhood Adolescence Early Adulthood Middle Adulthood Ppt Download |  bbutton.com.b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292773"/>
            <a:ext cx="6390289" cy="4792717"/>
          </a:xfrm>
          <a:prstGeom prst="rect">
            <a:avLst/>
          </a:prstGeom>
          <a:noFill/>
          <a:extLst>
            <a:ext uri="{909E8E84-426E-40DD-AFC4-6F175D3DCCD1}">
              <a14:hiddenFill xmlns:a14="http://schemas.microsoft.com/office/drawing/2010/main">
                <a:solidFill>
                  <a:srgbClr val="FFFFFF"/>
                </a:solidFill>
              </a14:hiddenFill>
            </a:ext>
          </a:extLst>
        </p:spPr>
      </p:pic>
      <p:sp>
        <p:nvSpPr>
          <p:cNvPr id="3" name="Text Box 2"/>
          <p:cNvSpPr txBox="1"/>
          <p:nvPr/>
        </p:nvSpPr>
        <p:spPr>
          <a:xfrm>
            <a:off x="740410" y="6186170"/>
            <a:ext cx="1529080" cy="368300"/>
          </a:xfrm>
          <a:prstGeom prst="rect">
            <a:avLst/>
          </a:prstGeom>
          <a:noFill/>
        </p:spPr>
        <p:txBody>
          <a:bodyPr wrap="none" rtlCol="0">
            <a:spAutoFit/>
          </a:bodyPr>
          <a:lstStyle/>
          <a:p>
            <a:pPr algn="l"/>
            <a:r>
              <a:rPr lang="en-GB">
                <a:latin typeface="Calibri" panose="020F0502020204030204" charset="0"/>
                <a:cs typeface="Calibri" panose="020F0502020204030204" charset="0"/>
                <a:sym typeface="+mn-ea"/>
              </a:rPr>
              <a:t>(Berney, 2015)</a:t>
            </a:r>
            <a:endParaRPr lang="en-GB" altLang="en-US"/>
          </a:p>
        </p:txBody>
      </p:sp>
      <p:sp>
        <p:nvSpPr>
          <p:cNvPr id="4" name="Text Box 3"/>
          <p:cNvSpPr txBox="1"/>
          <p:nvPr/>
        </p:nvSpPr>
        <p:spPr>
          <a:xfrm>
            <a:off x="7423150" y="6085205"/>
            <a:ext cx="1495425" cy="368300"/>
          </a:xfrm>
          <a:prstGeom prst="rect">
            <a:avLst/>
          </a:prstGeom>
          <a:noFill/>
        </p:spPr>
        <p:txBody>
          <a:bodyPr wrap="none" rtlCol="0">
            <a:spAutoFit/>
          </a:bodyPr>
          <a:lstStyle/>
          <a:p>
            <a:pPr algn="l"/>
            <a:r>
              <a:rPr lang="en-GB" altLang="en-US"/>
              <a:t>(Cherry,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FBA41-575A-DCD7-BB02-F733D82C5973}"/>
              </a:ext>
            </a:extLst>
          </p:cNvPr>
          <p:cNvSpPr>
            <a:spLocks noGrp="1"/>
          </p:cNvSpPr>
          <p:nvPr>
            <p:ph type="title"/>
          </p:nvPr>
        </p:nvSpPr>
        <p:spPr>
          <a:xfrm>
            <a:off x="1587710" y="-1553547"/>
            <a:ext cx="9486690" cy="1550419"/>
          </a:xfrm>
        </p:spPr>
        <p:txBody>
          <a:bodyPr/>
          <a:lstStyle/>
          <a:p>
            <a:endParaRPr lang="en-GB"/>
          </a:p>
        </p:txBody>
      </p:sp>
      <p:sp>
        <p:nvSpPr>
          <p:cNvPr id="3" name="Content Placeholder 2">
            <a:extLst>
              <a:ext uri="{FF2B5EF4-FFF2-40B4-BE49-F238E27FC236}">
                <a16:creationId xmlns:a16="http://schemas.microsoft.com/office/drawing/2014/main" id="{DAF8BC2E-77A9-D29C-FA5A-42C5A8EA0D15}"/>
              </a:ext>
            </a:extLst>
          </p:cNvPr>
          <p:cNvSpPr>
            <a:spLocks noGrp="1"/>
          </p:cNvSpPr>
          <p:nvPr>
            <p:ph idx="1"/>
          </p:nvPr>
        </p:nvSpPr>
        <p:spPr>
          <a:xfrm>
            <a:off x="1115099" y="1165625"/>
            <a:ext cx="9445869" cy="4715365"/>
          </a:xfrm>
        </p:spPr>
        <p:txBody>
          <a:bodyPr vert="horz" lIns="91440" tIns="45720" rIns="91440" bIns="45720" rtlCol="0" anchor="t">
            <a:normAutofit/>
          </a:bodyPr>
          <a:lstStyle/>
          <a:p>
            <a:pPr marL="0" indent="0">
              <a:buNone/>
            </a:pPr>
            <a:r>
              <a:rPr lang="en-GB" sz="2800">
                <a:latin typeface="Times New Roman"/>
                <a:cs typeface="Times New Roman"/>
              </a:rPr>
              <a:t>Your selected life-stage - Elderly </a:t>
            </a:r>
            <a:endParaRPr lang="en-US"/>
          </a:p>
          <a:p>
            <a:pPr marL="0" indent="0">
              <a:buNone/>
            </a:pPr>
            <a:endParaRPr lang="en-GB" sz="1600">
              <a:latin typeface="Arial Nova"/>
              <a:cs typeface="Times New Roman"/>
            </a:endParaRPr>
          </a:p>
          <a:p>
            <a:pPr marL="0" indent="0">
              <a:buNone/>
            </a:pPr>
            <a:r>
              <a:rPr lang="en-GB" sz="1200">
                <a:latin typeface="Arial Nova"/>
                <a:cs typeface="Times New Roman"/>
              </a:rPr>
              <a:t>Elderly or old age may be defined as the stage from age 65 until  death. Characteristic for this stage is that most people retired from work and no longer have the major responsibility of caring for others. Physically, older adults tend to have a decline in stamina, their senses, reflex time and strengths. Two most important reasons that aging occur and body decline : One is cells are programmed to divide a set numbers of times, after that they can no longer divide, so they die out. And the second reason is that DNA becomes increasingly damaged. (CK-12 2016) </a:t>
            </a:r>
          </a:p>
          <a:p>
            <a:pPr marL="0" indent="0">
              <a:buNone/>
            </a:pPr>
            <a:r>
              <a:rPr lang="en-GB" sz="1200">
                <a:latin typeface="Arial Nova"/>
                <a:ea typeface="+mn-lt"/>
                <a:cs typeface="Times New Roman"/>
              </a:rPr>
              <a:t>Aging is a series of processes that including damage, accumulation of cellular waste, errors and imperfect repairs as the response to them. This process is the sign of aging and the development of age- related diseases that eventually kill us.</a:t>
            </a:r>
          </a:p>
          <a:p>
            <a:pPr marL="0" indent="0">
              <a:buNone/>
            </a:pPr>
            <a:endParaRPr lang="en-GB" sz="1600">
              <a:latin typeface="Times New Roman"/>
              <a:ea typeface="+mn-lt"/>
              <a:cs typeface="+mn-lt"/>
            </a:endParaRPr>
          </a:p>
          <a:p>
            <a:pPr marL="0" indent="0">
              <a:buNone/>
            </a:pPr>
            <a:r>
              <a:rPr lang="en-GB" sz="1600">
                <a:latin typeface="Times New Roman"/>
                <a:ea typeface="+mn-lt"/>
                <a:cs typeface="+mn-lt"/>
              </a:rPr>
              <a:t>The changes considered in this life-span and what the role of the Psychology play in the everyday life</a:t>
            </a:r>
            <a:r>
              <a:rPr lang="en-GB" sz="1600">
                <a:latin typeface="Times New Roman"/>
                <a:cs typeface="Times New Roman"/>
              </a:rPr>
              <a:t> are: </a:t>
            </a:r>
          </a:p>
          <a:p>
            <a:pPr>
              <a:buFont typeface="Wingdings" panose="020B0604020202020204" pitchFamily="34" charset="0"/>
              <a:buChar char="Ø"/>
            </a:pPr>
            <a:r>
              <a:rPr lang="en-GB" sz="1100">
                <a:latin typeface="Times New Roman"/>
                <a:cs typeface="Times New Roman"/>
              </a:rPr>
              <a:t>Holistic</a:t>
            </a:r>
          </a:p>
          <a:p>
            <a:pPr>
              <a:buFont typeface="Wingdings" panose="020B0604020202020204" pitchFamily="34" charset="0"/>
              <a:buChar char="Ø"/>
            </a:pPr>
            <a:r>
              <a:rPr lang="en-GB" sz="1100">
                <a:latin typeface="Arial Nova"/>
                <a:cs typeface="Times New Roman"/>
              </a:rPr>
              <a:t>Physical, </a:t>
            </a:r>
          </a:p>
          <a:p>
            <a:pPr>
              <a:buFont typeface="Wingdings" panose="020B0604020202020204" pitchFamily="34" charset="0"/>
              <a:buChar char="Ø"/>
            </a:pPr>
            <a:r>
              <a:rPr lang="en-GB" sz="1100">
                <a:latin typeface="Arial Nova"/>
                <a:cs typeface="Times New Roman"/>
              </a:rPr>
              <a:t>Intellectual, </a:t>
            </a:r>
          </a:p>
          <a:p>
            <a:pPr>
              <a:buFont typeface="Wingdings" panose="020B0604020202020204" pitchFamily="34" charset="0"/>
              <a:buChar char="Ø"/>
            </a:pPr>
            <a:r>
              <a:rPr lang="en-GB" sz="1100">
                <a:latin typeface="Arial Nova"/>
                <a:cs typeface="Times New Roman"/>
              </a:rPr>
              <a:t>Emotional,</a:t>
            </a:r>
          </a:p>
          <a:p>
            <a:pPr>
              <a:buFont typeface="Wingdings" panose="020B0604020202020204" pitchFamily="34" charset="0"/>
              <a:buChar char="Ø"/>
            </a:pPr>
            <a:r>
              <a:rPr lang="en-GB" sz="1100">
                <a:latin typeface="Arial Nova"/>
                <a:cs typeface="Times New Roman"/>
              </a:rPr>
              <a:t>Social changes </a:t>
            </a:r>
          </a:p>
          <a:p>
            <a:endParaRPr lang="en-GB" sz="2800">
              <a:latin typeface="Times New Roman"/>
              <a:cs typeface="Times New Roman"/>
            </a:endParaRPr>
          </a:p>
        </p:txBody>
      </p:sp>
      <p:sp>
        <p:nvSpPr>
          <p:cNvPr id="4" name="Slide Number Placeholder 3">
            <a:extLst>
              <a:ext uri="{FF2B5EF4-FFF2-40B4-BE49-F238E27FC236}">
                <a16:creationId xmlns:a16="http://schemas.microsoft.com/office/drawing/2014/main" id="{84509EBA-EC77-1A42-EBA5-B6679BEFFD01}"/>
              </a:ext>
            </a:extLst>
          </p:cNvPr>
          <p:cNvSpPr>
            <a:spLocks noGrp="1"/>
          </p:cNvSpPr>
          <p:nvPr>
            <p:ph type="sldNum" sz="quarter" idx="12"/>
          </p:nvPr>
        </p:nvSpPr>
        <p:spPr/>
        <p:txBody>
          <a:bodyPr/>
          <a:lstStyle/>
          <a:p>
            <a:fld id="{14DFC975-2FD7-44A5-9E78-ECBA46156075}" type="slidenum">
              <a:rPr lang="en-US" smtClean="0"/>
              <a:t>5</a:t>
            </a:fld>
            <a:endParaRPr lang="en-US"/>
          </a:p>
        </p:txBody>
      </p:sp>
    </p:spTree>
    <p:extLst>
      <p:ext uri="{BB962C8B-B14F-4D97-AF65-F5344CB8AC3E}">
        <p14:creationId xmlns:p14="http://schemas.microsoft.com/office/powerpoint/2010/main" val="3381920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B0F58E0-02D9-DDFE-040E-86FEC057D7B2}"/>
              </a:ext>
            </a:extLst>
          </p:cNvPr>
          <p:cNvSpPr>
            <a:spLocks noGrp="1"/>
          </p:cNvSpPr>
          <p:nvPr>
            <p:ph type="sldNum" sz="quarter" idx="12"/>
          </p:nvPr>
        </p:nvSpPr>
        <p:spPr/>
        <p:txBody>
          <a:bodyPr/>
          <a:lstStyle/>
          <a:p>
            <a:fld id="{14DFC975-2FD7-44A5-9E78-ECBA46156075}" type="slidenum">
              <a:rPr lang="en-US" smtClean="0"/>
              <a:t>6</a:t>
            </a:fld>
            <a:endParaRPr lang="en-US"/>
          </a:p>
        </p:txBody>
      </p:sp>
      <p:sp>
        <p:nvSpPr>
          <p:cNvPr id="3" name="TextBox 2">
            <a:extLst>
              <a:ext uri="{FF2B5EF4-FFF2-40B4-BE49-F238E27FC236}">
                <a16:creationId xmlns:a16="http://schemas.microsoft.com/office/drawing/2014/main" id="{60566285-F9AE-9BB8-AD50-A2F1B4826D88}"/>
              </a:ext>
            </a:extLst>
          </p:cNvPr>
          <p:cNvSpPr txBox="1"/>
          <p:nvPr/>
        </p:nvSpPr>
        <p:spPr>
          <a:xfrm>
            <a:off x="4571999" y="1153584"/>
            <a:ext cx="30501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Eriksson's Theory </a:t>
            </a:r>
          </a:p>
        </p:txBody>
      </p:sp>
      <p:sp>
        <p:nvSpPr>
          <p:cNvPr id="4" name="TextBox 3">
            <a:extLst>
              <a:ext uri="{FF2B5EF4-FFF2-40B4-BE49-F238E27FC236}">
                <a16:creationId xmlns:a16="http://schemas.microsoft.com/office/drawing/2014/main" id="{D269C973-43C8-A355-8B69-FE15C87228DB}"/>
              </a:ext>
            </a:extLst>
          </p:cNvPr>
          <p:cNvSpPr txBox="1"/>
          <p:nvPr/>
        </p:nvSpPr>
        <p:spPr>
          <a:xfrm>
            <a:off x="3407833" y="20320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9A5E4CB2-2F12-0476-B8AB-641500735B70}"/>
              </a:ext>
            </a:extLst>
          </p:cNvPr>
          <p:cNvSpPr txBox="1"/>
          <p:nvPr/>
        </p:nvSpPr>
        <p:spPr>
          <a:xfrm>
            <a:off x="1751541" y="1661583"/>
            <a:ext cx="520911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a:t>Who</a:t>
            </a:r>
            <a:r>
              <a:rPr lang="en-GB"/>
              <a:t> </a:t>
            </a:r>
            <a:r>
              <a:rPr lang="en-GB" sz="1400"/>
              <a:t>was Erik Erikson </a:t>
            </a:r>
          </a:p>
          <a:p>
            <a:pPr marL="285750" indent="-285750">
              <a:buFont typeface="Wingdings"/>
              <a:buChar char="Ø"/>
            </a:pPr>
            <a:r>
              <a:rPr lang="en-GB" sz="1400"/>
              <a:t>Why I prefer Erikson's theory </a:t>
            </a:r>
          </a:p>
          <a:p>
            <a:pPr marL="285750" indent="-285750">
              <a:buFont typeface="Wingdings"/>
              <a:buChar char="Ø"/>
            </a:pPr>
            <a:r>
              <a:rPr lang="en-GB" sz="1400"/>
              <a:t>How can I explain according to Erikson what happen in the Elderly life- stage</a:t>
            </a:r>
          </a:p>
        </p:txBody>
      </p:sp>
      <p:sp>
        <p:nvSpPr>
          <p:cNvPr id="6" name="TextBox 5">
            <a:extLst>
              <a:ext uri="{FF2B5EF4-FFF2-40B4-BE49-F238E27FC236}">
                <a16:creationId xmlns:a16="http://schemas.microsoft.com/office/drawing/2014/main" id="{121C21D3-113E-5FFC-8667-C541CD117DDA}"/>
              </a:ext>
            </a:extLst>
          </p:cNvPr>
          <p:cNvSpPr txBox="1"/>
          <p:nvPr/>
        </p:nvSpPr>
        <p:spPr>
          <a:xfrm>
            <a:off x="4053416" y="53340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a:br>
            <a:br>
              <a:rPr lang="en-US"/>
            </a:br>
            <a:endParaRPr lang="en-US"/>
          </a:p>
        </p:txBody>
      </p:sp>
      <p:sp>
        <p:nvSpPr>
          <p:cNvPr id="7" name="TextBox 6">
            <a:extLst>
              <a:ext uri="{FF2B5EF4-FFF2-40B4-BE49-F238E27FC236}">
                <a16:creationId xmlns:a16="http://schemas.microsoft.com/office/drawing/2014/main" id="{91EBC745-9962-72C0-C431-3D574AC7AA97}"/>
              </a:ext>
            </a:extLst>
          </p:cNvPr>
          <p:cNvSpPr txBox="1"/>
          <p:nvPr/>
        </p:nvSpPr>
        <p:spPr>
          <a:xfrm>
            <a:off x="3884083" y="408516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a:br>
            <a:br>
              <a:rPr lang="en-US"/>
            </a:br>
            <a:endParaRPr lang="en-US"/>
          </a:p>
        </p:txBody>
      </p:sp>
      <p:sp>
        <p:nvSpPr>
          <p:cNvPr id="8" name="TextBox 7">
            <a:extLst>
              <a:ext uri="{FF2B5EF4-FFF2-40B4-BE49-F238E27FC236}">
                <a16:creationId xmlns:a16="http://schemas.microsoft.com/office/drawing/2014/main" id="{054137A9-C482-DDA5-A435-D4D3E4DCFF1B}"/>
              </a:ext>
            </a:extLst>
          </p:cNvPr>
          <p:cNvSpPr txBox="1"/>
          <p:nvPr/>
        </p:nvSpPr>
        <p:spPr>
          <a:xfrm>
            <a:off x="3354916" y="504825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9" name="Picture 9" descr="Table&#10;&#10;Description automatically generated">
            <a:extLst>
              <a:ext uri="{FF2B5EF4-FFF2-40B4-BE49-F238E27FC236}">
                <a16:creationId xmlns:a16="http://schemas.microsoft.com/office/drawing/2014/main" id="{F3F9A0A0-40E1-1A3D-D835-9D743CEAA163}"/>
              </a:ext>
            </a:extLst>
          </p:cNvPr>
          <p:cNvPicPr>
            <a:picLocks noChangeAspect="1"/>
          </p:cNvPicPr>
          <p:nvPr/>
        </p:nvPicPr>
        <p:blipFill>
          <a:blip r:embed="rId3"/>
          <a:stretch>
            <a:fillRect/>
          </a:stretch>
        </p:blipFill>
        <p:spPr>
          <a:xfrm>
            <a:off x="3251389" y="3256596"/>
            <a:ext cx="5219699" cy="2736569"/>
          </a:xfrm>
          <a:prstGeom prst="rect">
            <a:avLst/>
          </a:prstGeom>
        </p:spPr>
      </p:pic>
    </p:spTree>
    <p:extLst>
      <p:ext uri="{BB962C8B-B14F-4D97-AF65-F5344CB8AC3E}">
        <p14:creationId xmlns:p14="http://schemas.microsoft.com/office/powerpoint/2010/main" val="212047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C27A-E127-1681-C1E5-46F7D6E11651}"/>
              </a:ext>
            </a:extLst>
          </p:cNvPr>
          <p:cNvSpPr>
            <a:spLocks noGrp="1"/>
          </p:cNvSpPr>
          <p:nvPr>
            <p:ph type="title"/>
          </p:nvPr>
        </p:nvSpPr>
        <p:spPr>
          <a:xfrm>
            <a:off x="205484" y="452718"/>
            <a:ext cx="9976206" cy="1400530"/>
          </a:xfrm>
        </p:spPr>
        <p:txBody>
          <a:bodyPr>
            <a:normAutofit fontScale="90000"/>
          </a:bodyPr>
          <a:lstStyle/>
          <a:p>
            <a:r>
              <a:rPr lang="en-GB" dirty="0"/>
              <a:t>Relate lifespan psychological theory to life-stage and its importance.</a:t>
            </a:r>
            <a:br>
              <a:rPr lang="en-GB" dirty="0"/>
            </a:br>
            <a:r>
              <a:rPr lang="en-GB" dirty="0"/>
              <a:t>(OHIKHUARE IROGHO)</a:t>
            </a:r>
          </a:p>
        </p:txBody>
      </p:sp>
      <p:sp>
        <p:nvSpPr>
          <p:cNvPr id="3" name="Content Placeholder 2">
            <a:extLst>
              <a:ext uri="{FF2B5EF4-FFF2-40B4-BE49-F238E27FC236}">
                <a16:creationId xmlns:a16="http://schemas.microsoft.com/office/drawing/2014/main" id="{2425F426-A9B0-143F-B21D-399D68CC1D9E}"/>
              </a:ext>
            </a:extLst>
          </p:cNvPr>
          <p:cNvSpPr>
            <a:spLocks noGrp="1"/>
          </p:cNvSpPr>
          <p:nvPr>
            <p:ph idx="1"/>
          </p:nvPr>
        </p:nvSpPr>
        <p:spPr>
          <a:xfrm>
            <a:off x="969748" y="2453610"/>
            <a:ext cx="8946541" cy="4195481"/>
          </a:xfrm>
        </p:spPr>
        <p:txBody>
          <a:bodyPr/>
          <a:lstStyle/>
          <a:p>
            <a:r>
              <a:rPr lang="en-GB" dirty="0"/>
              <a:t>EGO INTERGRITY VS DESPAIR 65+</a:t>
            </a:r>
            <a:br>
              <a:rPr lang="en-GB" dirty="0"/>
            </a:br>
            <a:r>
              <a:rPr lang="en-GB" dirty="0"/>
              <a:t>According to Erik Erikson theory’s the final stage of development starts around the age of 65 and lasts till death. The person thinks back on his or her life at this point. Those who have achieved success in their careers and families may reflect on the past with peace, establishing ego integrity, as opposed to those who have failed and harbour regrets, who may experience despair.</a:t>
            </a:r>
            <a:br>
              <a:rPr lang="en-GB" dirty="0"/>
            </a:br>
            <a:br>
              <a:rPr lang="en-GB" dirty="0"/>
            </a:br>
            <a:r>
              <a:rPr lang="en-GB" dirty="0"/>
              <a:t>            (Cherry K, 2022).</a:t>
            </a:r>
          </a:p>
        </p:txBody>
      </p:sp>
    </p:spTree>
    <p:extLst>
      <p:ext uri="{BB962C8B-B14F-4D97-AF65-F5344CB8AC3E}">
        <p14:creationId xmlns:p14="http://schemas.microsoft.com/office/powerpoint/2010/main" val="1590814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866FB-BCB7-A6DE-DC4C-556EC8D0EBC3}"/>
              </a:ext>
            </a:extLst>
          </p:cNvPr>
          <p:cNvSpPr>
            <a:spLocks noGrp="1"/>
          </p:cNvSpPr>
          <p:nvPr>
            <p:ph type="title"/>
          </p:nvPr>
        </p:nvSpPr>
        <p:spPr/>
        <p:txBody>
          <a:bodyPr/>
          <a:lstStyle/>
          <a:p>
            <a:r>
              <a:rPr lang="en-GB" dirty="0"/>
              <a:t>Critical evaluation of Erikson’s psychosocial theory. </a:t>
            </a:r>
            <a:br>
              <a:rPr lang="en-GB" dirty="0"/>
            </a:br>
            <a:r>
              <a:rPr lang="en-GB" dirty="0"/>
              <a:t>(OHIKHUARE IROGHO)</a:t>
            </a:r>
          </a:p>
        </p:txBody>
      </p:sp>
      <p:sp>
        <p:nvSpPr>
          <p:cNvPr id="3" name="Content Placeholder 2">
            <a:extLst>
              <a:ext uri="{FF2B5EF4-FFF2-40B4-BE49-F238E27FC236}">
                <a16:creationId xmlns:a16="http://schemas.microsoft.com/office/drawing/2014/main" id="{40EA528C-4C89-803D-BE96-CA132CD8A1E5}"/>
              </a:ext>
            </a:extLst>
          </p:cNvPr>
          <p:cNvSpPr>
            <a:spLocks noGrp="1"/>
          </p:cNvSpPr>
          <p:nvPr>
            <p:ph idx="1"/>
          </p:nvPr>
        </p:nvSpPr>
        <p:spPr>
          <a:xfrm>
            <a:off x="548507" y="2422788"/>
            <a:ext cx="8946541" cy="4195481"/>
          </a:xfrm>
        </p:spPr>
        <p:txBody>
          <a:bodyPr>
            <a:normAutofit lnSpcReduction="10000"/>
          </a:bodyPr>
          <a:lstStyle/>
          <a:p>
            <a:pPr marL="0" indent="0">
              <a:buNone/>
            </a:pPr>
            <a:br>
              <a:rPr lang="en-GB" dirty="0"/>
            </a:br>
            <a:r>
              <a:rPr lang="en-GB" dirty="0"/>
              <a:t>Erikson's theory has drawn criticism for emphasising stages so much and supposing that each stage must be completed before the subsequent development crises may occur. His idea also emphasises the social norms that vary among cultures yet are present in some.</a:t>
            </a:r>
          </a:p>
          <a:p>
            <a:pPr marL="0" indent="0">
              <a:buNone/>
            </a:pPr>
            <a:r>
              <a:rPr lang="en-GB" dirty="0"/>
              <a:t> Too much importance is given on individuality with little elaboration      </a:t>
            </a:r>
            <a:br>
              <a:rPr lang="en-GB" dirty="0"/>
            </a:br>
            <a:r>
              <a:rPr lang="en-GB" dirty="0"/>
              <a:t>on the same.</a:t>
            </a:r>
          </a:p>
          <a:p>
            <a:pPr marL="0" indent="0">
              <a:buNone/>
            </a:pPr>
            <a:r>
              <a:rPr lang="en-GB" dirty="0"/>
              <a:t>Most studies argue that the theory focuses only on female development.</a:t>
            </a:r>
            <a:br>
              <a:rPr lang="en-GB" dirty="0"/>
            </a:br>
            <a:br>
              <a:rPr lang="en-GB" dirty="0"/>
            </a:br>
            <a:r>
              <a:rPr lang="en-GB" dirty="0"/>
              <a:t>There is lack of elaboration between the connection of all the stages.</a:t>
            </a:r>
            <a:br>
              <a:rPr lang="en-GB" dirty="0"/>
            </a:br>
            <a:br>
              <a:rPr lang="en-GB" dirty="0"/>
            </a:br>
            <a:r>
              <a:rPr lang="en-GB" dirty="0"/>
              <a:t>(Cherry, 2022)</a:t>
            </a:r>
            <a:br>
              <a:rPr lang="en-GB" dirty="0"/>
            </a:br>
            <a:endParaRPr lang="en-GB" dirty="0"/>
          </a:p>
        </p:txBody>
      </p:sp>
    </p:spTree>
    <p:extLst>
      <p:ext uri="{BB962C8B-B14F-4D97-AF65-F5344CB8AC3E}">
        <p14:creationId xmlns:p14="http://schemas.microsoft.com/office/powerpoint/2010/main" val="4627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636" y="118545"/>
            <a:ext cx="10515600" cy="1075055"/>
          </a:xfrm>
        </p:spPr>
        <p:txBody>
          <a:bodyPr/>
          <a:lstStyle/>
          <a:p>
            <a:pPr algn="ctr"/>
            <a:r>
              <a:rPr lang="en-GB" sz="2000" b="1" dirty="0"/>
              <a:t>Reference list</a:t>
            </a:r>
            <a:br>
              <a:rPr lang="en-GB" sz="2000" b="1" dirty="0"/>
            </a:br>
            <a:r>
              <a:rPr lang="en-GB" sz="2000" dirty="0"/>
              <a:t> </a:t>
            </a:r>
            <a:r>
              <a:rPr lang="en-GB" sz="2000" dirty="0" err="1">
                <a:sym typeface="+mn-ea"/>
              </a:rPr>
              <a:t>Gyulten</a:t>
            </a:r>
            <a:r>
              <a:rPr lang="en-GB" sz="2000" dirty="0">
                <a:sym typeface="+mn-ea"/>
              </a:rPr>
              <a:t>: 2133453</a:t>
            </a:r>
            <a:endParaRPr lang="en-GB" sz="2000" dirty="0"/>
          </a:p>
        </p:txBody>
      </p:sp>
      <p:sp>
        <p:nvSpPr>
          <p:cNvPr id="3" name="Content Placeholder 2"/>
          <p:cNvSpPr>
            <a:spLocks noGrp="1"/>
          </p:cNvSpPr>
          <p:nvPr>
            <p:ph idx="1"/>
          </p:nvPr>
        </p:nvSpPr>
        <p:spPr>
          <a:xfrm>
            <a:off x="424637" y="1092228"/>
            <a:ext cx="10515600" cy="5280660"/>
          </a:xfrm>
        </p:spPr>
        <p:txBody>
          <a:bodyPr anchor="t" anchorCtr="0">
            <a:normAutofit fontScale="57500" lnSpcReduction="20000"/>
          </a:bodyPr>
          <a:lstStyle/>
          <a:p>
            <a:pPr>
              <a:lnSpc>
                <a:spcPct val="120000"/>
              </a:lnSpc>
            </a:pPr>
            <a:r>
              <a:rPr lang="en-GB" sz="3000" dirty="0" err="1">
                <a:latin typeface="Calibri" panose="020F0502020204030204" charset="0"/>
                <a:cs typeface="Calibri" panose="020F0502020204030204" charset="0"/>
                <a:sym typeface="+mn-ea"/>
              </a:rPr>
              <a:t>Berney</a:t>
            </a:r>
            <a:r>
              <a:rPr lang="en-GB" sz="3000" dirty="0">
                <a:latin typeface="Calibri" panose="020F0502020204030204" charset="0"/>
                <a:cs typeface="Calibri" panose="020F0502020204030204" charset="0"/>
                <a:sym typeface="+mn-ea"/>
              </a:rPr>
              <a:t>, A. (2015).</a:t>
            </a:r>
            <a:r>
              <a:rPr lang="en-GB" sz="3000" i="1" dirty="0">
                <a:latin typeface="Calibri" panose="020F0502020204030204" charset="0"/>
                <a:cs typeface="Calibri" panose="020F0502020204030204" charset="0"/>
                <a:sym typeface="+mn-ea"/>
              </a:rPr>
              <a:t> Lifespan Development. Stages in Life-Span Development Prenatal Infancy Early childhood Late childhood Adolescence Early adulthood Middle adulthood Late</a:t>
            </a:r>
            <a:r>
              <a:rPr lang="en-GB" sz="3000" dirty="0">
                <a:latin typeface="Calibri" panose="020F0502020204030204" charset="0"/>
                <a:cs typeface="Calibri" panose="020F0502020204030204" charset="0"/>
                <a:sym typeface="+mn-ea"/>
              </a:rPr>
              <a:t> [online].  Available at: https://slideplayer.com/slide/3761605/  (Accessed 25 March 2023)</a:t>
            </a:r>
          </a:p>
          <a:p>
            <a:pPr>
              <a:lnSpc>
                <a:spcPct val="120000"/>
              </a:lnSpc>
            </a:pPr>
            <a:r>
              <a:rPr lang="en-GB" sz="3000" dirty="0">
                <a:latin typeface="Calibri" panose="020F0502020204030204" charset="0"/>
                <a:cs typeface="Calibri" panose="020F0502020204030204" charset="0"/>
                <a:sym typeface="+mn-ea"/>
              </a:rPr>
              <a:t>Cherry, K. (2022). Erikson's Stages of Development [online]. Available at: https://www.verywellmind.com/erik-eriksons-stages-of-psychosocial-development-2795740 (Accessed 28 February 2023).</a:t>
            </a:r>
            <a:endParaRPr lang="en-GB" sz="3000" dirty="0">
              <a:latin typeface="Calibri" panose="020F0502020204030204" charset="0"/>
              <a:cs typeface="Calibri" panose="020F0502020204030204" charset="0"/>
            </a:endParaRPr>
          </a:p>
          <a:p>
            <a:pPr>
              <a:lnSpc>
                <a:spcPct val="120000"/>
              </a:lnSpc>
            </a:pPr>
            <a:r>
              <a:rPr lang="en-GB" sz="3000" dirty="0" err="1">
                <a:latin typeface="Calibri" panose="020F0502020204030204" charset="0"/>
                <a:cs typeface="Calibri" panose="020F0502020204030204" charset="0"/>
              </a:rPr>
              <a:t>Eatough</a:t>
            </a:r>
            <a:r>
              <a:rPr lang="en-GB" sz="3000" dirty="0">
                <a:latin typeface="Calibri" panose="020F0502020204030204" charset="0"/>
                <a:cs typeface="Calibri" panose="020F0502020204030204" charset="0"/>
              </a:rPr>
              <a:t>, E. (2022). </a:t>
            </a:r>
            <a:r>
              <a:rPr lang="en-GB" sz="3000" i="1" dirty="0">
                <a:latin typeface="Calibri" panose="020F0502020204030204" charset="0"/>
                <a:cs typeface="Calibri" panose="020F0502020204030204" charset="0"/>
              </a:rPr>
              <a:t>The 8 Stages of Life</a:t>
            </a:r>
            <a:r>
              <a:rPr lang="en-GB" sz="3000" dirty="0">
                <a:latin typeface="Calibri" panose="020F0502020204030204" charset="0"/>
                <a:cs typeface="Calibri" panose="020F0502020204030204" charset="0"/>
              </a:rPr>
              <a:t>:</a:t>
            </a:r>
            <a:r>
              <a:rPr lang="en-GB" sz="3000" i="1" dirty="0">
                <a:latin typeface="Calibri" panose="020F0502020204030204" charset="0"/>
                <a:cs typeface="Calibri" panose="020F0502020204030204" charset="0"/>
              </a:rPr>
              <a:t> What Can We learn From Each One</a:t>
            </a:r>
            <a:r>
              <a:rPr lang="en-GB" sz="3000" dirty="0">
                <a:latin typeface="Calibri" panose="020F0502020204030204" charset="0"/>
                <a:cs typeface="Calibri" panose="020F0502020204030204" charset="0"/>
              </a:rPr>
              <a:t>? [online].  Available at: https://www.betterup.com/blog/stages-of-life. ( Accessed 12 March 2023)</a:t>
            </a:r>
          </a:p>
          <a:p>
            <a:pPr>
              <a:lnSpc>
                <a:spcPct val="120000"/>
              </a:lnSpc>
            </a:pPr>
            <a:r>
              <a:rPr lang="en-GB" sz="3000" dirty="0">
                <a:latin typeface="Calibri" panose="020F0502020204030204" charset="0"/>
                <a:cs typeface="Calibri" panose="020F0502020204030204" charset="0"/>
                <a:sym typeface="+mn-ea"/>
              </a:rPr>
              <a:t>Gillibrand, R., &amp; O'Donnell, V. L. (2012). </a:t>
            </a:r>
            <a:r>
              <a:rPr lang="en-GB" sz="3000" i="1" dirty="0">
                <a:latin typeface="Calibri" panose="020F0502020204030204" charset="0"/>
                <a:cs typeface="Calibri" panose="020F0502020204030204" charset="0"/>
                <a:sym typeface="+mn-ea"/>
              </a:rPr>
              <a:t>Developmental psychology</a:t>
            </a:r>
            <a:r>
              <a:rPr lang="en-GB" sz="3000" dirty="0">
                <a:latin typeface="Calibri" panose="020F0502020204030204" charset="0"/>
                <a:cs typeface="Calibri" panose="020F0502020204030204" charset="0"/>
                <a:sym typeface="+mn-ea"/>
              </a:rPr>
              <a:t>. UK: Pearson Education.</a:t>
            </a:r>
            <a:endParaRPr lang="en-GB" sz="3000" dirty="0">
              <a:latin typeface="Calibri" panose="020F0502020204030204" charset="0"/>
              <a:cs typeface="Calibri" panose="020F0502020204030204" charset="0"/>
            </a:endParaRPr>
          </a:p>
          <a:p>
            <a:pPr>
              <a:lnSpc>
                <a:spcPct val="120000"/>
              </a:lnSpc>
            </a:pPr>
            <a:r>
              <a:rPr lang="en-GB" sz="3000" dirty="0">
                <a:latin typeface="Calibri" panose="020F0502020204030204" charset="0"/>
                <a:cs typeface="Calibri" panose="020F0502020204030204" charset="0"/>
                <a:sym typeface="+mn-ea"/>
              </a:rPr>
              <a:t>Lam, V.,  Gillibrand, R., &amp; O’Donnell, V. L. (2011).</a:t>
            </a:r>
            <a:r>
              <a:rPr lang="en-GB" sz="3000" i="1" dirty="0">
                <a:latin typeface="Calibri" panose="020F0502020204030204" charset="0"/>
                <a:cs typeface="Calibri" panose="020F0502020204030204" charset="0"/>
                <a:sym typeface="+mn-ea"/>
              </a:rPr>
              <a:t> Developmental psychology</a:t>
            </a:r>
            <a:r>
              <a:rPr lang="en-GB" sz="3000" dirty="0">
                <a:latin typeface="Calibri" panose="020F0502020204030204" charset="0"/>
                <a:cs typeface="Calibri" panose="020F0502020204030204" charset="0"/>
                <a:sym typeface="+mn-ea"/>
              </a:rPr>
              <a:t>. Harlow: Pearson Education, Prentice Hall.</a:t>
            </a:r>
            <a:endParaRPr lang="en-GB" sz="3000" dirty="0">
              <a:latin typeface="Calibri" panose="020F0502020204030204" charset="0"/>
              <a:cs typeface="Calibri" panose="020F0502020204030204" charset="0"/>
            </a:endParaRPr>
          </a:p>
          <a:p>
            <a:pPr>
              <a:lnSpc>
                <a:spcPct val="120000"/>
              </a:lnSpc>
            </a:pPr>
            <a:r>
              <a:rPr lang="en-GB" sz="3000" dirty="0">
                <a:latin typeface="Calibri" panose="020F0502020204030204" charset="0"/>
                <a:cs typeface="Calibri" panose="020F0502020204030204" charset="0"/>
              </a:rPr>
              <a:t>The Scientific World (2019). </a:t>
            </a:r>
            <a:r>
              <a:rPr lang="en-GB" sz="3000" i="1" dirty="0">
                <a:latin typeface="Calibri" panose="020F0502020204030204" charset="0"/>
                <a:cs typeface="Calibri" panose="020F0502020204030204" charset="0"/>
              </a:rPr>
              <a:t>Developmental psychology: Characteristics, objectives and principles of psychological development</a:t>
            </a:r>
            <a:r>
              <a:rPr lang="en-GB" sz="3000" dirty="0">
                <a:latin typeface="Calibri" panose="020F0502020204030204" charset="0"/>
                <a:cs typeface="Calibri" panose="020F0502020204030204" charset="0"/>
              </a:rPr>
              <a:t> [online]. Available </a:t>
            </a:r>
            <a:r>
              <a:rPr lang="en-GB" sz="3000" dirty="0" err="1">
                <a:latin typeface="Calibri" panose="020F0502020204030204" charset="0"/>
                <a:cs typeface="Calibri" panose="020F0502020204030204" charset="0"/>
              </a:rPr>
              <a:t>at:https</a:t>
            </a:r>
            <a:r>
              <a:rPr lang="en-GB" sz="3000" dirty="0">
                <a:latin typeface="Calibri" panose="020F0502020204030204" charset="0"/>
                <a:cs typeface="Calibri" panose="020F0502020204030204" charset="0"/>
              </a:rPr>
              <a:t>://www.scientificworldinfo.com/2019/04/developmental-psychology-characteristics-objectives-and-principles.html (Accessed 10 March 2023)</a:t>
            </a:r>
            <a:br>
              <a:rPr lang="en-GB" sz="3000" dirty="0">
                <a:latin typeface="Calibri" panose="020F0502020204030204" charset="0"/>
                <a:cs typeface="Calibri" panose="020F0502020204030204" charset="0"/>
              </a:rPr>
            </a:br>
            <a:br>
              <a:rPr lang="en-GB" sz="3000" dirty="0">
                <a:latin typeface="Calibri" panose="020F0502020204030204" charset="0"/>
                <a:cs typeface="Calibri" panose="020F0502020204030204" charset="0"/>
              </a:rPr>
            </a:br>
            <a:endParaRPr lang="en-GB" sz="3000" dirty="0">
              <a:latin typeface="Calibri" panose="020F0502020204030204" pitchFamily="34" charset="0"/>
              <a:cs typeface="Calibri" panose="020F050202020403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C5AAEB6-39D6-8F75-D46F-BD0A693B2EED}"/>
              </a:ext>
            </a:extLst>
          </p:cNvPr>
          <p:cNvSpPr>
            <a:spLocks noGrp="1"/>
          </p:cNvSpPr>
          <p:nvPr>
            <p:ph type="sldNum" sz="quarter" idx="12"/>
          </p:nvPr>
        </p:nvSpPr>
        <p:spPr/>
        <p:txBody>
          <a:bodyPr/>
          <a:lstStyle/>
          <a:p>
            <a:fld id="{14DFC975-2FD7-44A5-9E78-ECBA46156075}" type="slidenum">
              <a:rPr lang="en-US" smtClean="0"/>
              <a:t>10</a:t>
            </a:fld>
            <a:endParaRPr lang="en-US"/>
          </a:p>
        </p:txBody>
      </p:sp>
      <p:sp>
        <p:nvSpPr>
          <p:cNvPr id="3" name="TextBox 2">
            <a:extLst>
              <a:ext uri="{FF2B5EF4-FFF2-40B4-BE49-F238E27FC236}">
                <a16:creationId xmlns:a16="http://schemas.microsoft.com/office/drawing/2014/main" id="{E1E71865-4A48-884F-4CD2-54019EBEE12D}"/>
              </a:ext>
            </a:extLst>
          </p:cNvPr>
          <p:cNvSpPr txBox="1"/>
          <p:nvPr/>
        </p:nvSpPr>
        <p:spPr>
          <a:xfrm>
            <a:off x="1431635" y="1114206"/>
            <a:ext cx="24507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REFERENCES  -  ALBENA </a:t>
            </a:r>
          </a:p>
        </p:txBody>
      </p:sp>
      <p:sp>
        <p:nvSpPr>
          <p:cNvPr id="4" name="TextBox 3">
            <a:extLst>
              <a:ext uri="{FF2B5EF4-FFF2-40B4-BE49-F238E27FC236}">
                <a16:creationId xmlns:a16="http://schemas.microsoft.com/office/drawing/2014/main" id="{AD127404-AFB2-0B8D-8E3B-20905BC2455E}"/>
              </a:ext>
            </a:extLst>
          </p:cNvPr>
          <p:cNvSpPr txBox="1"/>
          <p:nvPr/>
        </p:nvSpPr>
        <p:spPr>
          <a:xfrm>
            <a:off x="1693333" y="3679151"/>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AF896A03-EADC-2650-228B-E56E30593C36}"/>
              </a:ext>
            </a:extLst>
          </p:cNvPr>
          <p:cNvSpPr txBox="1"/>
          <p:nvPr/>
        </p:nvSpPr>
        <p:spPr>
          <a:xfrm>
            <a:off x="1693333" y="2105025"/>
            <a:ext cx="756150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Foundation, C.K.-12 (no date) </a:t>
            </a:r>
            <a:r>
              <a:rPr lang="en-GB" i="1"/>
              <a:t>12 foundation</a:t>
            </a:r>
            <a:r>
              <a:rPr lang="en-GB"/>
              <a:t>, </a:t>
            </a:r>
            <a:r>
              <a:rPr lang="en-GB" i="1"/>
              <a:t>CK</a:t>
            </a:r>
            <a:r>
              <a:rPr lang="en-GB"/>
              <a:t>. Available at: https://www.ck12.org/book/ck-12-biology-advanced-concepts/section/17.89 (Accessed: August 17, 2016). </a:t>
            </a:r>
          </a:p>
        </p:txBody>
      </p:sp>
      <p:sp>
        <p:nvSpPr>
          <p:cNvPr id="6" name="TextBox 5">
            <a:extLst>
              <a:ext uri="{FF2B5EF4-FFF2-40B4-BE49-F238E27FC236}">
                <a16:creationId xmlns:a16="http://schemas.microsoft.com/office/drawing/2014/main" id="{5C53E196-957C-7B5D-C776-BDBE3D94F563}"/>
              </a:ext>
            </a:extLst>
          </p:cNvPr>
          <p:cNvSpPr txBox="1"/>
          <p:nvPr/>
        </p:nvSpPr>
        <p:spPr>
          <a:xfrm>
            <a:off x="1831879" y="3432849"/>
            <a:ext cx="768465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Calder </a:t>
            </a:r>
            <a:r>
              <a:rPr lang="en-GB" dirty="0" err="1"/>
              <a:t>PC;Carding</a:t>
            </a:r>
            <a:r>
              <a:rPr lang="en-GB" dirty="0"/>
              <a:t> </a:t>
            </a:r>
            <a:r>
              <a:rPr lang="en-GB" dirty="0" err="1"/>
              <a:t>SR;Christopher</a:t>
            </a:r>
            <a:r>
              <a:rPr lang="en-GB" dirty="0"/>
              <a:t> </a:t>
            </a:r>
            <a:r>
              <a:rPr lang="en-GB" dirty="0" err="1"/>
              <a:t>G;Kuh</a:t>
            </a:r>
            <a:r>
              <a:rPr lang="en-GB" dirty="0"/>
              <a:t> </a:t>
            </a:r>
            <a:r>
              <a:rPr lang="en-GB" dirty="0" err="1"/>
              <a:t>D;Langley-Evans</a:t>
            </a:r>
            <a:r>
              <a:rPr lang="en-GB" dirty="0"/>
              <a:t> </a:t>
            </a:r>
            <a:r>
              <a:rPr lang="en-GB" dirty="0" err="1"/>
              <a:t>SC;McNulty</a:t>
            </a:r>
            <a:r>
              <a:rPr lang="en-GB" dirty="0"/>
              <a:t> H;, C. (2018) </a:t>
            </a:r>
            <a:r>
              <a:rPr lang="en-GB" i="1" dirty="0"/>
              <a:t>A holistic approach to healthy ageing: How can people live longer, healthier lives?</a:t>
            </a:r>
            <a:r>
              <a:rPr lang="en-GB" dirty="0"/>
              <a:t>, </a:t>
            </a:r>
            <a:r>
              <a:rPr lang="en-GB" i="1" dirty="0"/>
              <a:t>Journal of human nutrition and dietetics : the official journal of the British Dietetic Association</a:t>
            </a:r>
            <a:r>
              <a:rPr lang="en-GB" dirty="0"/>
              <a:t>. U.S. National Library of Medicine. Available at: https://pubmed.ncbi.nlm.nih.gov/29862589/ (Accessed: August 31, 2018). </a:t>
            </a:r>
          </a:p>
        </p:txBody>
      </p:sp>
    </p:spTree>
    <p:extLst>
      <p:ext uri="{BB962C8B-B14F-4D97-AF65-F5344CB8AC3E}">
        <p14:creationId xmlns:p14="http://schemas.microsoft.com/office/powerpoint/2010/main" val="4272552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B1565BA-4712-6734-6F55-E05A4B7EAC73}"/>
              </a:ext>
            </a:extLst>
          </p:cNvPr>
          <p:cNvSpPr>
            <a:spLocks noGrp="1"/>
          </p:cNvSpPr>
          <p:nvPr>
            <p:ph type="sldNum" sz="quarter" idx="12"/>
          </p:nvPr>
        </p:nvSpPr>
        <p:spPr/>
        <p:txBody>
          <a:bodyPr/>
          <a:lstStyle/>
          <a:p>
            <a:fld id="{14DFC975-2FD7-44A5-9E78-ECBA46156075}" type="slidenum">
              <a:rPr lang="en-US" smtClean="0"/>
              <a:t>11</a:t>
            </a:fld>
            <a:endParaRPr lang="en-US"/>
          </a:p>
        </p:txBody>
      </p:sp>
      <p:sp>
        <p:nvSpPr>
          <p:cNvPr id="3" name="TextBox 2">
            <a:extLst>
              <a:ext uri="{FF2B5EF4-FFF2-40B4-BE49-F238E27FC236}">
                <a16:creationId xmlns:a16="http://schemas.microsoft.com/office/drawing/2014/main" id="{44351DFE-CF71-0370-F5B2-CE87A43E7359}"/>
              </a:ext>
            </a:extLst>
          </p:cNvPr>
          <p:cNvSpPr txBox="1"/>
          <p:nvPr/>
        </p:nvSpPr>
        <p:spPr>
          <a:xfrm>
            <a:off x="1223820" y="923638"/>
            <a:ext cx="900083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n/a (no date) </a:t>
            </a:r>
            <a:r>
              <a:rPr lang="en-GB" i="1" dirty="0">
                <a:ea typeface="+mn-lt"/>
                <a:cs typeface="+mn-lt"/>
              </a:rPr>
              <a:t>Ageing and health</a:t>
            </a:r>
            <a:r>
              <a:rPr lang="en-GB" dirty="0">
                <a:ea typeface="+mn-lt"/>
                <a:cs typeface="+mn-lt"/>
              </a:rPr>
              <a:t>, </a:t>
            </a:r>
            <a:r>
              <a:rPr lang="en-GB" i="1" dirty="0">
                <a:ea typeface="+mn-lt"/>
                <a:cs typeface="+mn-lt"/>
              </a:rPr>
              <a:t>World Health Organization</a:t>
            </a:r>
            <a:r>
              <a:rPr lang="en-GB" dirty="0">
                <a:ea typeface="+mn-lt"/>
                <a:cs typeface="+mn-lt"/>
              </a:rPr>
              <a:t>. World Health Organization. Available at: </a:t>
            </a:r>
            <a:r>
              <a:rPr lang="en-GB" dirty="0">
                <a:ea typeface="+mn-lt"/>
                <a:cs typeface="+mn-lt"/>
                <a:hlinkClick r:id="rId2"/>
              </a:rPr>
              <a:t>https://www.who.int/news-room/fact-sheets/detail/ageing-and-health#:~:text=Common%20conditions%20in%20older%20age,conditions%20at%20the%20same%20time</a:t>
            </a:r>
            <a:r>
              <a:rPr lang="en-GB" dirty="0">
                <a:ea typeface="+mn-lt"/>
                <a:cs typeface="+mn-lt"/>
              </a:rPr>
              <a:t>. (Accessed: May 1, 2017). </a:t>
            </a:r>
            <a:endParaRPr lang="en-US" dirty="0"/>
          </a:p>
          <a:p>
            <a:pPr algn="l"/>
            <a:endParaRPr lang="en-GB" dirty="0"/>
          </a:p>
        </p:txBody>
      </p:sp>
      <p:sp>
        <p:nvSpPr>
          <p:cNvPr id="4" name="TextBox 3">
            <a:extLst>
              <a:ext uri="{FF2B5EF4-FFF2-40B4-BE49-F238E27FC236}">
                <a16:creationId xmlns:a16="http://schemas.microsoft.com/office/drawing/2014/main" id="{CA57241E-97C5-24C0-EB46-8B06F6093CE2}"/>
              </a:ext>
            </a:extLst>
          </p:cNvPr>
          <p:cNvSpPr txBox="1"/>
          <p:nvPr/>
        </p:nvSpPr>
        <p:spPr>
          <a:xfrm>
            <a:off x="1223819" y="3094183"/>
            <a:ext cx="840047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ea typeface="+mn-lt"/>
                <a:cs typeface="+mn-lt"/>
              </a:rPr>
              <a:t>Aging: What to expect</a:t>
            </a:r>
            <a:r>
              <a:rPr lang="en-GB">
                <a:ea typeface="+mn-lt"/>
                <a:cs typeface="+mn-lt"/>
              </a:rPr>
              <a:t> (2022) </a:t>
            </a:r>
            <a:r>
              <a:rPr lang="en-GB" i="1">
                <a:ea typeface="+mn-lt"/>
                <a:cs typeface="+mn-lt"/>
              </a:rPr>
              <a:t>Mayo Clinic</a:t>
            </a:r>
            <a:r>
              <a:rPr lang="en-GB">
                <a:ea typeface="+mn-lt"/>
                <a:cs typeface="+mn-lt"/>
              </a:rPr>
              <a:t>. Mayo Foundation for Medical Education and Research. Available at: </a:t>
            </a:r>
            <a:r>
              <a:rPr lang="en-GB">
                <a:ea typeface="+mn-lt"/>
                <a:cs typeface="+mn-lt"/>
                <a:hlinkClick r:id="rId3"/>
              </a:rPr>
              <a:t>https://www.mayoclinic.org/healthy-lifestyle/healthy-aging/in-depth/aging/art-20046070</a:t>
            </a:r>
            <a:r>
              <a:rPr lang="en-GB">
                <a:ea typeface="+mn-lt"/>
                <a:cs typeface="+mn-lt"/>
              </a:rPr>
              <a:t> (Accessed: April 2, 2023). </a:t>
            </a:r>
            <a:endParaRPr lang="en-US"/>
          </a:p>
          <a:p>
            <a:pPr algn="l"/>
            <a:endParaRPr lang="en-GB">
              <a:latin typeface="-webkit-standard"/>
            </a:endParaRPr>
          </a:p>
        </p:txBody>
      </p:sp>
      <p:sp>
        <p:nvSpPr>
          <p:cNvPr id="5" name="TextBox 4">
            <a:extLst>
              <a:ext uri="{FF2B5EF4-FFF2-40B4-BE49-F238E27FC236}">
                <a16:creationId xmlns:a16="http://schemas.microsoft.com/office/drawing/2014/main" id="{F1220AED-C888-9F10-5731-37DAC30F9831}"/>
              </a:ext>
            </a:extLst>
          </p:cNvPr>
          <p:cNvSpPr txBox="1"/>
          <p:nvPr/>
        </p:nvSpPr>
        <p:spPr>
          <a:xfrm>
            <a:off x="1400849" y="4902970"/>
            <a:ext cx="805410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Darby, A. (2019) </a:t>
            </a:r>
            <a:r>
              <a:rPr lang="en-GB" i="1">
                <a:ea typeface="+mn-lt"/>
                <a:cs typeface="+mn-lt"/>
              </a:rPr>
              <a:t>Unit 1 pies revision pack - haberdashers' Abraham Darby / unit-1-pies-revision-pack-haberdashers-abraham-darby.pdf / PDF4PRO</a:t>
            </a:r>
            <a:r>
              <a:rPr lang="en-GB">
                <a:ea typeface="+mn-lt"/>
                <a:cs typeface="+mn-lt"/>
              </a:rPr>
              <a:t>, </a:t>
            </a:r>
            <a:r>
              <a:rPr lang="en-GB" i="1">
                <a:ea typeface="+mn-lt"/>
                <a:cs typeface="+mn-lt"/>
              </a:rPr>
              <a:t>PDF4PRO</a:t>
            </a:r>
            <a:r>
              <a:rPr lang="en-GB">
                <a:ea typeface="+mn-lt"/>
                <a:cs typeface="+mn-lt"/>
              </a:rPr>
              <a:t>. Available at: </a:t>
            </a:r>
            <a:r>
              <a:rPr lang="en-GB">
                <a:ea typeface="+mn-lt"/>
                <a:cs typeface="+mn-lt"/>
                <a:hlinkClick r:id="rId4"/>
              </a:rPr>
              <a:t>https://pdf4pro.com/view/unit-1-pies-revision-pack-haberdashers-abraham-darby-620880.html</a:t>
            </a:r>
            <a:r>
              <a:rPr lang="en-GB">
                <a:ea typeface="+mn-lt"/>
                <a:cs typeface="+mn-lt"/>
              </a:rPr>
              <a:t> (Accessed: April 2, 2023 ,p. 7)</a:t>
            </a:r>
            <a:endParaRPr lang="en-US"/>
          </a:p>
          <a:p>
            <a:pPr algn="l"/>
            <a:endParaRPr lang="en-GB"/>
          </a:p>
        </p:txBody>
      </p:sp>
    </p:spTree>
    <p:extLst>
      <p:ext uri="{BB962C8B-B14F-4D97-AF65-F5344CB8AC3E}">
        <p14:creationId xmlns:p14="http://schemas.microsoft.com/office/powerpoint/2010/main" val="80680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AD005B-1D51-4194-611F-349C9AB0ED48}"/>
              </a:ext>
            </a:extLst>
          </p:cNvPr>
          <p:cNvSpPr txBox="1"/>
          <p:nvPr/>
        </p:nvSpPr>
        <p:spPr>
          <a:xfrm>
            <a:off x="1510301" y="565079"/>
            <a:ext cx="8178229" cy="461665"/>
          </a:xfrm>
          <a:prstGeom prst="rect">
            <a:avLst/>
          </a:prstGeom>
          <a:noFill/>
        </p:spPr>
        <p:txBody>
          <a:bodyPr wrap="square" rtlCol="0">
            <a:spAutoFit/>
          </a:bodyPr>
          <a:lstStyle/>
          <a:p>
            <a:r>
              <a:rPr lang="en-GB" sz="2400" b="1" dirty="0"/>
              <a:t>Reference list </a:t>
            </a:r>
            <a:r>
              <a:rPr lang="en-GB" sz="2400" dirty="0"/>
              <a:t>- OHIKHUARE</a:t>
            </a:r>
          </a:p>
        </p:txBody>
      </p:sp>
      <p:sp>
        <p:nvSpPr>
          <p:cNvPr id="5" name="TextBox 4">
            <a:extLst>
              <a:ext uri="{FF2B5EF4-FFF2-40B4-BE49-F238E27FC236}">
                <a16:creationId xmlns:a16="http://schemas.microsoft.com/office/drawing/2014/main" id="{834F0CFA-FE85-6A91-F174-F24BBA84B75A}"/>
              </a:ext>
            </a:extLst>
          </p:cNvPr>
          <p:cNvSpPr txBox="1"/>
          <p:nvPr/>
        </p:nvSpPr>
        <p:spPr>
          <a:xfrm>
            <a:off x="1510301" y="1796080"/>
            <a:ext cx="9086636" cy="2308324"/>
          </a:xfrm>
          <a:prstGeom prst="rect">
            <a:avLst/>
          </a:prstGeom>
          <a:noFill/>
        </p:spPr>
        <p:txBody>
          <a:bodyPr wrap="square">
            <a:spAutoFit/>
          </a:bodyPr>
          <a:lstStyle/>
          <a:p>
            <a:r>
              <a:rPr lang="en-GB" sz="1800" dirty="0">
                <a:latin typeface="Calibri" panose="020F0502020204030204" pitchFamily="34" charset="0"/>
                <a:cs typeface="Calibri" panose="020F0502020204030204" pitchFamily="34" charset="0"/>
              </a:rPr>
              <a:t>Cherry, k. ( 2022)  </a:t>
            </a:r>
            <a:r>
              <a:rPr lang="en-GB" sz="1800" i="1" dirty="0">
                <a:latin typeface="Calibri" panose="020F0502020204030204" pitchFamily="34" charset="0"/>
                <a:cs typeface="Calibri" panose="020F0502020204030204" pitchFamily="34" charset="0"/>
              </a:rPr>
              <a:t>Erikson’s stages of development. Available at: </a:t>
            </a:r>
            <a:r>
              <a:rPr lang="en-GB" sz="1800" i="1" dirty="0">
                <a:latin typeface="Calibri" panose="020F0502020204030204" pitchFamily="34" charset="0"/>
                <a:cs typeface="Calibri" panose="020F0502020204030204" pitchFamily="34" charset="0"/>
                <a:hlinkClick r:id="rId2"/>
              </a:rPr>
              <a:t>https://www.verywellmind.com/erik-eriksons-stages-of-psychosocial-development-2795740</a:t>
            </a:r>
            <a:r>
              <a:rPr lang="en-GB" sz="1800" i="1" dirty="0">
                <a:latin typeface="Calibri" panose="020F0502020204030204" pitchFamily="34" charset="0"/>
                <a:cs typeface="Calibri" panose="020F0502020204030204" pitchFamily="34" charset="0"/>
              </a:rPr>
              <a:t>. (Accessed 30/03/2023)</a:t>
            </a:r>
            <a:br>
              <a:rPr lang="en-GB" sz="1800" i="1" dirty="0">
                <a:latin typeface="Calibri" panose="020F0502020204030204" pitchFamily="34" charset="0"/>
                <a:cs typeface="Calibri" panose="020F0502020204030204" pitchFamily="34" charset="0"/>
              </a:rPr>
            </a:br>
            <a:br>
              <a:rPr lang="en-GB" sz="1800" i="1" dirty="0">
                <a:latin typeface="Calibri" panose="020F0502020204030204" pitchFamily="34" charset="0"/>
                <a:cs typeface="Calibri" panose="020F0502020204030204" pitchFamily="34" charset="0"/>
              </a:rPr>
            </a:br>
            <a:r>
              <a:rPr lang="en-GB" sz="1800" dirty="0">
                <a:latin typeface="Calibri" panose="020F0502020204030204" pitchFamily="34" charset="0"/>
                <a:cs typeface="Calibri" panose="020F0502020204030204" pitchFamily="34" charset="0"/>
              </a:rPr>
              <a:t>Baird, A. (No date) </a:t>
            </a:r>
            <a:r>
              <a:rPr lang="en-GB" sz="1800" i="1" dirty="0">
                <a:latin typeface="Calibri" panose="020F0502020204030204" pitchFamily="34" charset="0"/>
                <a:cs typeface="Calibri" panose="020F0502020204030204" pitchFamily="34" charset="0"/>
              </a:rPr>
              <a:t>psychosocial theory. </a:t>
            </a:r>
            <a:r>
              <a:rPr lang="en-GB" i="1" dirty="0">
                <a:latin typeface="Calibri" panose="020F0502020204030204" pitchFamily="34" charset="0"/>
                <a:cs typeface="Calibri" panose="020F0502020204030204" pitchFamily="34" charset="0"/>
              </a:rPr>
              <a:t>Available at: </a:t>
            </a:r>
            <a:r>
              <a:rPr lang="en-GB" i="1" dirty="0">
                <a:latin typeface="Calibri" panose="020F0502020204030204" pitchFamily="34" charset="0"/>
                <a:cs typeface="Calibri" panose="020F0502020204030204" pitchFamily="34" charset="0"/>
                <a:hlinkClick r:id="rId3"/>
              </a:rPr>
              <a:t>https://ecampusontario.pressbooks.pub/alwaysdeveloping/chapter/psychosocial-theory/#:~:text=Erikson's%20theory%20has%20been%20criticized,cultures%2C%20but%20not%20in%20all</a:t>
            </a:r>
            <a:r>
              <a:rPr lang="en-GB" i="1" dirty="0">
                <a:latin typeface="Calibri" panose="020F0502020204030204" pitchFamily="34" charset="0"/>
                <a:cs typeface="Calibri" panose="020F0502020204030204" pitchFamily="34" charset="0"/>
              </a:rPr>
              <a:t>. (Accessed 30/03/2023)</a:t>
            </a:r>
            <a:endParaRPr lang="en-GB" dirty="0"/>
          </a:p>
        </p:txBody>
      </p:sp>
    </p:spTree>
    <p:extLst>
      <p:ext uri="{BB962C8B-B14F-4D97-AF65-F5344CB8AC3E}">
        <p14:creationId xmlns:p14="http://schemas.microsoft.com/office/powerpoint/2010/main" val="39367390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2" ma:contentTypeDescription="Create a new document." ma:contentTypeScope="" ma:versionID="f267c276fd72f28e65a4976b02cbcc38">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55c13ce181ce5fee3dea5859979a6f8d"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DateTaken" minOccurs="0"/>
                <xsd:element ref="ns4:MediaServiceOCR"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D8A39D-6253-46D3-A415-A813B24C31AD}">
  <ds:schemaRefs>
    <ds:schemaRef ds:uri="http://schemas.microsoft.com/office/2006/documentManagement/types"/>
    <ds:schemaRef ds:uri="http://purl.org/dc/elements/1.1/"/>
    <ds:schemaRef ds:uri="http://www.w3.org/XML/1998/namespace"/>
    <ds:schemaRef ds:uri="http://schemas.microsoft.com/office/2006/metadata/properties"/>
    <ds:schemaRef ds:uri="http://purl.org/dc/dcmitype/"/>
    <ds:schemaRef ds:uri="http://purl.org/dc/terms/"/>
    <ds:schemaRef ds:uri="http://schemas.microsoft.com/office/infopath/2007/PartnerControls"/>
    <ds:schemaRef ds:uri="http://schemas.openxmlformats.org/package/2006/metadata/core-properties"/>
    <ds:schemaRef ds:uri="ec64fcab-bbc9-4804-8cc6-0a77e40cec50"/>
    <ds:schemaRef ds:uri="ab0404f2-73f1-4c8b-8b8f-e15f0c5ca697"/>
  </ds:schemaRefs>
</ds:datastoreItem>
</file>

<file path=customXml/itemProps2.xml><?xml version="1.0" encoding="utf-8"?>
<ds:datastoreItem xmlns:ds="http://schemas.openxmlformats.org/officeDocument/2006/customXml" ds:itemID="{DC567E5B-E2EB-4381-A1D3-A5840653CDDB}">
  <ds:schemaRefs>
    <ds:schemaRef ds:uri="http://schemas.microsoft.com/sharepoint/v3/contenttype/forms"/>
  </ds:schemaRefs>
</ds:datastoreItem>
</file>

<file path=customXml/itemProps3.xml><?xml version="1.0" encoding="utf-8"?>
<ds:datastoreItem xmlns:ds="http://schemas.openxmlformats.org/officeDocument/2006/customXml" ds:itemID="{35581737-5C4E-40D5-B432-82AA0B0D73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0</TotalTime>
  <Words>3290</Words>
  <Application>Microsoft Office PowerPoint</Application>
  <PresentationFormat>Widescreen</PresentationFormat>
  <Paragraphs>162</Paragraphs>
  <Slides>12</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-webkit-standard</vt:lpstr>
      <vt:lpstr>Wingdings,Sans-Serif</vt:lpstr>
      <vt:lpstr>Arial</vt:lpstr>
      <vt:lpstr>Arial Nova</vt:lpstr>
      <vt:lpstr>Calibri</vt:lpstr>
      <vt:lpstr>Century Gothic</vt:lpstr>
      <vt:lpstr>Times New Roman</vt:lpstr>
      <vt:lpstr>Wingdings</vt:lpstr>
      <vt:lpstr>Wingdings 3</vt:lpstr>
      <vt:lpstr>Ion</vt:lpstr>
      <vt:lpstr>PowerPoint Presentation</vt:lpstr>
      <vt:lpstr>Table of contents </vt:lpstr>
      <vt:lpstr>Definition of developmental psychology (Gyulten)</vt:lpstr>
      <vt:lpstr>Human lifespan development/stages (Gyulten)</vt:lpstr>
      <vt:lpstr>PowerPoint Presentation</vt:lpstr>
      <vt:lpstr>PowerPoint Presentation</vt:lpstr>
      <vt:lpstr>Relate lifespan psychological theory to life-stage and its importance. (OHIKHUARE IROGHO)</vt:lpstr>
      <vt:lpstr>Critical evaluation of Erikson’s psychosocial theory.  (OHIKHUARE IROGHO)</vt:lpstr>
      <vt:lpstr>Reference list  Gyulten: 2133453</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Manuela Dineva</cp:lastModifiedBy>
  <cp:revision>4</cp:revision>
  <dcterms:created xsi:type="dcterms:W3CDTF">2023-02-23T12:22:56Z</dcterms:created>
  <dcterms:modified xsi:type="dcterms:W3CDTF">2023-04-06T11:00:00Z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