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30"/>
  </p:notesMasterIdLst>
  <p:sldIdLst>
    <p:sldId id="364" r:id="rId3"/>
    <p:sldId id="415" r:id="rId4"/>
    <p:sldId id="416" r:id="rId5"/>
    <p:sldId id="417" r:id="rId6"/>
    <p:sldId id="418" r:id="rId7"/>
    <p:sldId id="419" r:id="rId8"/>
    <p:sldId id="405" r:id="rId9"/>
    <p:sldId id="522" r:id="rId10"/>
    <p:sldId id="297" r:id="rId11"/>
    <p:sldId id="406" r:id="rId12"/>
    <p:sldId id="516" r:id="rId13"/>
    <p:sldId id="517" r:id="rId14"/>
    <p:sldId id="518" r:id="rId15"/>
    <p:sldId id="519" r:id="rId16"/>
    <p:sldId id="523" r:id="rId17"/>
    <p:sldId id="508" r:id="rId18"/>
    <p:sldId id="408" r:id="rId19"/>
    <p:sldId id="509" r:id="rId20"/>
    <p:sldId id="510" r:id="rId21"/>
    <p:sldId id="520" r:id="rId22"/>
    <p:sldId id="521" r:id="rId23"/>
    <p:sldId id="524" r:id="rId24"/>
    <p:sldId id="511" r:id="rId25"/>
    <p:sldId id="512" r:id="rId26"/>
    <p:sldId id="514" r:id="rId27"/>
    <p:sldId id="515" r:id="rId28"/>
    <p:sldId id="384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415"/>
            <p14:sldId id="416"/>
            <p14:sldId id="417"/>
            <p14:sldId id="418"/>
            <p14:sldId id="419"/>
            <p14:sldId id="405"/>
            <p14:sldId id="522"/>
            <p14:sldId id="297"/>
            <p14:sldId id="406"/>
            <p14:sldId id="516"/>
            <p14:sldId id="517"/>
            <p14:sldId id="518"/>
            <p14:sldId id="519"/>
            <p14:sldId id="523"/>
            <p14:sldId id="508"/>
            <p14:sldId id="408"/>
            <p14:sldId id="509"/>
            <p14:sldId id="510"/>
            <p14:sldId id="520"/>
            <p14:sldId id="521"/>
            <p14:sldId id="524"/>
            <p14:sldId id="511"/>
            <p14:sldId id="512"/>
            <p14:sldId id="514"/>
            <p14:sldId id="515"/>
            <p14:sldId id="3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1F629A2-7A90-17B6-A4E3-858DD8BF5897}" name="Sioned Pugh" initials="SP" userId="S::sioned.pugh@uwtsd.ac.uk::6e082d88-6df8-4745-ace5-3137a35ed32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A5623C-742C-42A4-8130-4A43F591E539}" v="5" dt="2026-09-07T10:04:17.7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91" autoAdjust="0"/>
    <p:restoredTop sz="94539" autoAdjust="0"/>
  </p:normalViewPr>
  <p:slideViewPr>
    <p:cSldViewPr snapToGrid="0">
      <p:cViewPr varScale="1">
        <p:scale>
          <a:sx n="86" d="100"/>
          <a:sy n="86" d="100"/>
        </p:scale>
        <p:origin x="23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microsoft.com/office/2018/10/relationships/authors" Target="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hub.com/what-are-kolbs-learning-styles/" TargetMode="External"/><Relationship Id="rId2" Type="http://schemas.openxmlformats.org/officeDocument/2006/relationships/hyperlink" Target="https://www.crowe-associates.co.uk/coaching-tools/gibbs-reflective-cycle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1B1AA122-657D-9635-39D8-5CC8AA3A2594}"/>
              </a:ext>
            </a:extLst>
          </p:cNvPr>
          <p:cNvSpPr txBox="1">
            <a:spLocks/>
          </p:cNvSpPr>
          <p:nvPr/>
        </p:nvSpPr>
        <p:spPr>
          <a:xfrm>
            <a:off x="1146131" y="3171473"/>
            <a:ext cx="9899737" cy="27954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i="1" dirty="0" err="1">
                <a:solidFill>
                  <a:schemeClr val="bg1"/>
                </a:solidFill>
              </a:rPr>
              <a:t>Datblygiad</a:t>
            </a:r>
            <a:r>
              <a:rPr lang="en-US" sz="2800" b="1" i="1" dirty="0">
                <a:solidFill>
                  <a:schemeClr val="bg1"/>
                </a:solidFill>
              </a:rPr>
              <a:t> </a:t>
            </a:r>
            <a:r>
              <a:rPr lang="en-US" sz="2800" b="1" i="1" dirty="0" err="1">
                <a:solidFill>
                  <a:schemeClr val="bg1"/>
                </a:solidFill>
              </a:rPr>
              <a:t>Personol</a:t>
            </a:r>
            <a:r>
              <a:rPr lang="en-US" sz="2800" b="1" i="1" dirty="0">
                <a:solidFill>
                  <a:schemeClr val="bg1"/>
                </a:solidFill>
              </a:rPr>
              <a:t> a </a:t>
            </a:r>
            <a:r>
              <a:rPr lang="en-US" sz="2800" b="1" i="1" dirty="0" err="1">
                <a:solidFill>
                  <a:schemeClr val="bg1"/>
                </a:solidFill>
              </a:rPr>
              <a:t>Phroffesiynol</a:t>
            </a:r>
            <a:r>
              <a:rPr lang="en-US" sz="2800" b="1" i="1" dirty="0">
                <a:solidFill>
                  <a:schemeClr val="bg1"/>
                </a:solidFill>
              </a:rPr>
              <a:t> ECIE5015</a:t>
            </a:r>
          </a:p>
          <a:p>
            <a:r>
              <a:rPr lang="en-US" sz="2800" b="1" i="1" dirty="0">
                <a:solidFill>
                  <a:schemeClr val="bg1"/>
                </a:solidFill>
              </a:rPr>
              <a:t>Personal and Professional Development ECIE5015</a:t>
            </a:r>
          </a:p>
          <a:p>
            <a:r>
              <a:rPr lang="en-US" sz="2800" b="1" i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26BDA-1B95-3DEF-1C4D-74DCFFD4F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Nod y Modwl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EE49F-F0FD-4CDB-BFE7-5FB38DD72F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Adeiladu’r sgiliau a’r cymwyseddau sy’n angenrheidiol ar gyfer gwytnwch gyrfa a datblygiad proffesiynol ar gyfer y cyd-destun gwaith yn y dyfodol.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64F120-4108-FEEA-AFCA-FB71127BCB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build the skills and competencies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necessary for career resilience and professional development for the future work context. </a:t>
            </a:r>
            <a:endParaRPr lang="en-GB" i="1" dirty="0">
              <a:solidFill>
                <a:schemeClr val="accent1">
                  <a:lumMod val="75000"/>
                </a:schemeClr>
              </a:solidFill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98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98C4C-31EE-0D30-2D62-F7400A080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Deilliannau Dysgu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EEA78-E18D-5E2E-FFD5-54749F0670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Gwerthuso sgiliau cyflogadwyedd personol a’u cyfathiant â’r sgiliau sy’n ofynnol ar gyfer arfer proffesiynol</a:t>
            </a:r>
          </a:p>
          <a:p>
            <a:r>
              <a:rPr lang="cy-GB" dirty="0"/>
              <a:t>Dadansoddi’n feirniadol y sgiliau sy’n ofynnol i ddatblygu o fewn gyrfa ddewisol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D2999-A546-C569-598B-30BC15E0DD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Evaluate personal employability skills and their congruence with the skills required for professional practice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analyse the skills required to develop within a chosen career</a:t>
            </a:r>
          </a:p>
        </p:txBody>
      </p:sp>
    </p:spTree>
    <p:extLst>
      <p:ext uri="{BB962C8B-B14F-4D97-AF65-F5344CB8AC3E}">
        <p14:creationId xmlns:p14="http://schemas.microsoft.com/office/powerpoint/2010/main" val="1994985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6753B-B7D9-2CF5-2D4C-9BAA6E7A1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: </a:t>
            </a:r>
            <a:r>
              <a:rPr lang="en-GB" b="1" dirty="0" err="1"/>
              <a:t>Cydran</a:t>
            </a:r>
            <a:r>
              <a:rPr lang="en-GB" b="1" dirty="0"/>
              <a:t> 1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Assessment: Component 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AE336-1DB3-885B-E657-B47E7B709B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(3 elements)</a:t>
            </a:r>
          </a:p>
          <a:p>
            <a:pPr marL="514350" indent="-514350">
              <a:buAutoNum type="arabicPeriod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Self-assessment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(using Welsh Government’s Professional Standards for Assisting Teaching, 2019)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2.Professional Development Plan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3. Curriculum Vitae (CV)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Equivalent to 2000 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Due 01/11/2026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31F1435-A4ED-444D-09E7-CB933BE689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>
            <a:normAutofit fontScale="92500" lnSpcReduction="20000"/>
          </a:bodyPr>
          <a:lstStyle/>
          <a:p>
            <a:r>
              <a:rPr lang="cy-GB" b="1" u="sng" noProof="0" dirty="0"/>
              <a:t>Portffolio</a:t>
            </a:r>
            <a:r>
              <a:rPr lang="cy-GB" u="sng" noProof="0" dirty="0"/>
              <a:t> (3 elfen)</a:t>
            </a:r>
          </a:p>
          <a:p>
            <a:pPr marL="514350" indent="-514350">
              <a:buAutoNum type="arabicPeriod"/>
            </a:pPr>
            <a:r>
              <a:rPr lang="cy-GB" noProof="0" dirty="0"/>
              <a:t>Hunan asesiad </a:t>
            </a:r>
            <a:r>
              <a:rPr lang="cy-GB" sz="1400" i="1" noProof="0" dirty="0"/>
              <a:t>(gan ddefnyddio Safonau Proffesiynol ar gyfer Cynorthwyo Addysgu, </a:t>
            </a:r>
            <a:r>
              <a:rPr lang="cy-GB" sz="1400" i="1" dirty="0"/>
              <a:t>Llywodraeth Cymru </a:t>
            </a:r>
            <a:r>
              <a:rPr lang="cy-GB" sz="1400" i="1" noProof="0" dirty="0"/>
              <a:t>2019</a:t>
            </a:r>
            <a:r>
              <a:rPr lang="cy-GB" sz="1500" i="1" noProof="0" dirty="0"/>
              <a:t>)</a:t>
            </a:r>
          </a:p>
          <a:p>
            <a:pPr marL="514350" indent="-514350">
              <a:buAutoNum type="arabicPeriod"/>
            </a:pPr>
            <a:r>
              <a:rPr lang="cy-GB" noProof="0" dirty="0"/>
              <a:t>Cynllun Datblygu Proffesiynol</a:t>
            </a:r>
          </a:p>
          <a:p>
            <a:pPr marL="514350" indent="-514350">
              <a:buAutoNum type="arabicPeriod"/>
            </a:pPr>
            <a:r>
              <a:rPr lang="cy-GB" noProof="0" dirty="0" err="1"/>
              <a:t>Curriculum</a:t>
            </a:r>
            <a:r>
              <a:rPr lang="cy-GB" noProof="0" dirty="0"/>
              <a:t> </a:t>
            </a:r>
            <a:r>
              <a:rPr lang="cy-GB" noProof="0" dirty="0" err="1"/>
              <a:t>Vita</a:t>
            </a:r>
            <a:r>
              <a:rPr lang="cy-GB" noProof="0" dirty="0"/>
              <a:t> (CV)</a:t>
            </a:r>
          </a:p>
          <a:p>
            <a:r>
              <a:rPr lang="cy-GB" dirty="0"/>
              <a:t>Cyfwerth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cy-GB" noProof="0" dirty="0"/>
              <a:t> 2000 o eiriau</a:t>
            </a:r>
          </a:p>
          <a:p>
            <a:r>
              <a:rPr lang="cy-GB" noProof="0" dirty="0"/>
              <a:t>Erbyn 01/11/2026</a:t>
            </a:r>
          </a:p>
          <a:p>
            <a:endParaRPr lang="cy-GB" noProof="0" dirty="0"/>
          </a:p>
          <a:p>
            <a:pPr marL="0" indent="0" algn="ctr">
              <a:buNone/>
            </a:pPr>
            <a:r>
              <a:rPr lang="cy-GB" sz="1700" noProof="0" dirty="0"/>
              <a:t>Am ragor o wybodaeth ac arweiniad, edrychwch ar y taflenni a'r templedi manyleb aseiniad ar </a:t>
            </a:r>
            <a:r>
              <a:rPr lang="cy-GB" sz="1700" noProof="0" dirty="0" err="1"/>
              <a:t>Moodle</a:t>
            </a:r>
            <a:r>
              <a:rPr lang="cy-GB" sz="1700" noProof="0" dirty="0"/>
              <a:t> a Teams</a:t>
            </a:r>
          </a:p>
        </p:txBody>
      </p:sp>
    </p:spTree>
    <p:extLst>
      <p:ext uri="{BB962C8B-B14F-4D97-AF65-F5344CB8AC3E}">
        <p14:creationId xmlns:p14="http://schemas.microsoft.com/office/powerpoint/2010/main" val="929235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7B4E50-AEEA-38F3-E2A8-CFD18C8D9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0E520-525F-6CCF-D436-69367086E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: </a:t>
            </a:r>
            <a:r>
              <a:rPr lang="en-GB" b="1" dirty="0" err="1"/>
              <a:t>Cydran</a:t>
            </a:r>
            <a:r>
              <a:rPr lang="en-GB" b="1" dirty="0"/>
              <a:t> 2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Assessment: Component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533F039-1E3F-CDC9-932C-28BFF0C6A9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Reflection on your </a:t>
            </a:r>
          </a:p>
          <a:p>
            <a:pPr marL="0" indent="0" algn="ctr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professional development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Drawing on module learning, professional standards, workplace experiences and relevant literature.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2000 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Due 01/11/2026 </a:t>
            </a:r>
          </a:p>
          <a:p>
            <a:pPr marL="0" indent="0" algn="ctr">
              <a:buNone/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marL="0" indent="0" algn="ctr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83CC181-E590-F560-8F1C-3CEDD75509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10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y-GB" b="1" u="sng" noProof="0" dirty="0"/>
              <a:t>Adfyfyrio ar eich datblygiad proffesiynol</a:t>
            </a:r>
          </a:p>
          <a:p>
            <a:pPr marL="0" indent="0">
              <a:buNone/>
            </a:pPr>
            <a:r>
              <a:rPr lang="cy-GB" noProof="0" dirty="0"/>
              <a:t>Gan ddefnyddio’r hyn a ddysgwyd ar y modwl, safonau proffesiynol, profiadau yn y gweithle a llenyddiaeth berthnasol.</a:t>
            </a:r>
          </a:p>
          <a:p>
            <a:r>
              <a:rPr lang="cy-GB" noProof="0" dirty="0"/>
              <a:t>2000 o eiriau</a:t>
            </a:r>
          </a:p>
          <a:p>
            <a:r>
              <a:rPr lang="cy-GB" noProof="0" dirty="0"/>
              <a:t>Erbyn 01/11/2026</a:t>
            </a:r>
          </a:p>
          <a:p>
            <a:pPr marL="0" indent="0" algn="ctr">
              <a:buNone/>
            </a:pPr>
            <a:r>
              <a:rPr lang="cy-GB" sz="1600" noProof="0" dirty="0"/>
              <a:t>Am ragor o wybodaeth ac arweiniad, edrychwch ar y taflenni a'r templedi </a:t>
            </a:r>
            <a:r>
              <a:rPr lang="cy-GB" sz="1600" dirty="0"/>
              <a:t>manyleb </a:t>
            </a:r>
            <a:r>
              <a:rPr lang="cy-GB" sz="1600" noProof="0" dirty="0"/>
              <a:t>aseiniad ar </a:t>
            </a:r>
            <a:r>
              <a:rPr lang="cy-GB" sz="1600" noProof="0" dirty="0" err="1"/>
              <a:t>Moodle</a:t>
            </a:r>
            <a:r>
              <a:rPr lang="cy-GB" sz="1600" noProof="0" dirty="0"/>
              <a:t> a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392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F78B-C69C-246F-A853-98AB39D9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Cynnwys</a:t>
            </a:r>
            <a:r>
              <a:rPr lang="en-GB" b="1" dirty="0"/>
              <a:t> y </a:t>
            </a:r>
            <a:r>
              <a:rPr lang="en-GB" b="1" dirty="0" err="1"/>
              <a:t>modwl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content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48E49-95F0-410F-68E6-EAA02DCADC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1: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Introduction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Standards for Assisting Teaching </a:t>
            </a:r>
            <a:r>
              <a:rPr lang="en-GB" sz="700" i="1" dirty="0">
                <a:solidFill>
                  <a:schemeClr val="accent1">
                    <a:lumMod val="75000"/>
                  </a:schemeClr>
                </a:solidFill>
              </a:rPr>
              <a:t>(WG, 2019)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2: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Personal Development Plans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Writing a curriculum vitae (cv)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3: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networking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Jasper’s ERA reflection model </a:t>
            </a:r>
            <a:r>
              <a:rPr lang="en-GB" sz="1100" i="1" dirty="0">
                <a:solidFill>
                  <a:schemeClr val="accent1">
                    <a:lumMod val="75000"/>
                  </a:schemeClr>
                </a:solidFill>
              </a:rPr>
              <a:t>(2013)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4: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Practice 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DFE36E6-6B35-DF24-2CCC-91A465C3C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1316" y="1825625"/>
            <a:ext cx="5430252" cy="3810000"/>
          </a:xfrm>
        </p:spPr>
        <p:txBody>
          <a:bodyPr>
            <a:normAutofit fontScale="62500" lnSpcReduction="20000"/>
          </a:bodyPr>
          <a:lstStyle/>
          <a:p>
            <a:r>
              <a:rPr lang="cy-GB" b="1" noProof="0" dirty="0"/>
              <a:t>Wythnos 1:</a:t>
            </a:r>
          </a:p>
          <a:p>
            <a:pPr marL="0" indent="0">
              <a:buNone/>
            </a:pPr>
            <a:r>
              <a:rPr lang="cy-GB" noProof="0" dirty="0"/>
              <a:t>Cyflwyniad</a:t>
            </a:r>
          </a:p>
          <a:p>
            <a:pPr marL="0" indent="0">
              <a:buNone/>
            </a:pPr>
            <a:r>
              <a:rPr lang="cy-GB" noProof="0" dirty="0"/>
              <a:t>Safonau Proffesiynol ar gyfer Cynorthwyo Addysgu</a:t>
            </a:r>
            <a:r>
              <a:rPr lang="en-GB" sz="800" i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800" i="1" dirty="0" err="1">
                <a:solidFill>
                  <a:schemeClr val="accent1">
                    <a:lumMod val="75000"/>
                  </a:schemeClr>
                </a:solidFill>
              </a:rPr>
              <a:t>LlC</a:t>
            </a:r>
            <a:r>
              <a:rPr lang="en-GB" sz="800" i="1" dirty="0">
                <a:solidFill>
                  <a:schemeClr val="accent1">
                    <a:lumMod val="75000"/>
                  </a:schemeClr>
                </a:solidFill>
              </a:rPr>
              <a:t>, 2019)</a:t>
            </a:r>
            <a:endParaRPr lang="cy-GB" noProof="0" dirty="0"/>
          </a:p>
          <a:p>
            <a:r>
              <a:rPr lang="cy-GB" b="1" noProof="0" dirty="0"/>
              <a:t>Wythnos 2:</a:t>
            </a:r>
          </a:p>
          <a:p>
            <a:pPr marL="0" indent="0">
              <a:buNone/>
            </a:pPr>
            <a:r>
              <a:rPr lang="cy-GB" noProof="0" dirty="0"/>
              <a:t>Cynlluniau Datblygiad Personol</a:t>
            </a:r>
          </a:p>
          <a:p>
            <a:pPr marL="0" indent="0">
              <a:buNone/>
            </a:pPr>
            <a:r>
              <a:rPr lang="cy-GB" noProof="0" dirty="0"/>
              <a:t>Ysgrifennu </a:t>
            </a:r>
            <a:r>
              <a:rPr lang="cy-GB" noProof="0" dirty="0" err="1"/>
              <a:t>curriculum</a:t>
            </a:r>
            <a:r>
              <a:rPr lang="cy-GB" noProof="0" dirty="0"/>
              <a:t> </a:t>
            </a:r>
            <a:r>
              <a:rPr lang="cy-GB" noProof="0" dirty="0" err="1"/>
              <a:t>vitae</a:t>
            </a:r>
            <a:r>
              <a:rPr lang="cy-GB" noProof="0" dirty="0"/>
              <a:t> (</a:t>
            </a:r>
            <a:r>
              <a:rPr lang="cy-GB" noProof="0" dirty="0" err="1"/>
              <a:t>cv</a:t>
            </a:r>
            <a:r>
              <a:rPr lang="cy-GB" noProof="0" dirty="0"/>
              <a:t>)</a:t>
            </a:r>
          </a:p>
          <a:p>
            <a:r>
              <a:rPr lang="cy-GB" b="1" noProof="0" dirty="0"/>
              <a:t>Wythnos 3:</a:t>
            </a:r>
          </a:p>
          <a:p>
            <a:pPr marL="0" indent="0">
              <a:buNone/>
            </a:pPr>
            <a:r>
              <a:rPr lang="cy-GB" noProof="0" dirty="0"/>
              <a:t>Rhwydweithio proffesiynol</a:t>
            </a:r>
          </a:p>
          <a:p>
            <a:pPr marL="0" indent="0">
              <a:buNone/>
            </a:pPr>
            <a:r>
              <a:rPr lang="cy-GB" noProof="0" dirty="0"/>
              <a:t>Model Adfyfyrio ERA </a:t>
            </a:r>
            <a:r>
              <a:rPr lang="cy-GB" noProof="0" dirty="0" err="1"/>
              <a:t>Jasper</a:t>
            </a:r>
            <a:r>
              <a:rPr lang="cy-GB" noProof="0" dirty="0"/>
              <a:t> </a:t>
            </a:r>
            <a:r>
              <a:rPr lang="cy-GB" sz="1000" noProof="0" dirty="0"/>
              <a:t>(2013)</a:t>
            </a:r>
          </a:p>
          <a:p>
            <a:r>
              <a:rPr lang="cy-GB" b="1" noProof="0" dirty="0"/>
              <a:t>Wythnos 4:</a:t>
            </a:r>
          </a:p>
          <a:p>
            <a:pPr marL="0" indent="0">
              <a:buNone/>
            </a:pPr>
            <a:r>
              <a:rPr lang="cy-GB" dirty="0"/>
              <a:t>A</a:t>
            </a:r>
            <a:r>
              <a:rPr lang="cy-GB" noProof="0" dirty="0" err="1"/>
              <a:t>rfer</a:t>
            </a:r>
            <a:r>
              <a:rPr lang="cy-GB" noProof="0" dirty="0"/>
              <a:t> Proffesiynol</a:t>
            </a:r>
          </a:p>
        </p:txBody>
      </p:sp>
    </p:spTree>
    <p:extLst>
      <p:ext uri="{BB962C8B-B14F-4D97-AF65-F5344CB8AC3E}">
        <p14:creationId xmlns:p14="http://schemas.microsoft.com/office/powerpoint/2010/main" val="336241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4EEFF-1C5B-68EB-C65A-4AF7496A5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5268" y="365126"/>
            <a:ext cx="4658532" cy="1325563"/>
          </a:xfrm>
        </p:spPr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D29EE-DFDD-14D9-3BBD-4D2FF40CFA8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Gwerthuso’n feirniadol modelau adfyfyrio allweddol </a:t>
            </a:r>
          </a:p>
          <a:p>
            <a:r>
              <a:rPr lang="cy-GB" noProof="0" dirty="0"/>
              <a:t>Ymgyfarwyddo â thôn ac arddull ysgrifennu adfyfyriol</a:t>
            </a:r>
          </a:p>
          <a:p>
            <a:r>
              <a:rPr lang="cy-GB" noProof="0" dirty="0"/>
              <a:t>Ystyried sut y gall yr </a:t>
            </a:r>
            <a:r>
              <a:rPr lang="cy-GB" noProof="0" dirty="0" err="1"/>
              <a:t>adfyfyrdod</a:t>
            </a:r>
            <a:r>
              <a:rPr lang="cy-GB" noProof="0" dirty="0"/>
              <a:t> gefnogi eich datblygiad personol a phroffesiynol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BBE718-04B6-63ED-69E0-C12A6378F3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i="1" dirty="0">
                <a:solidFill>
                  <a:srgbClr val="0070C0"/>
                </a:solidFill>
              </a:rPr>
              <a:t>Critically evaluate key reflective models</a:t>
            </a:r>
          </a:p>
          <a:p>
            <a:pPr lvl="1"/>
            <a:r>
              <a:rPr lang="en-GB" sz="2800" i="1" dirty="0">
                <a:solidFill>
                  <a:srgbClr val="0070C0"/>
                </a:solidFill>
              </a:rPr>
              <a:t>Be familiar with the tone and style of reflective writing</a:t>
            </a:r>
          </a:p>
          <a:p>
            <a:pPr lvl="1"/>
            <a:r>
              <a:rPr lang="en-GB" sz="2800" i="1" dirty="0">
                <a:solidFill>
                  <a:srgbClr val="0070C0"/>
                </a:solidFill>
              </a:rPr>
              <a:t>Consider how the reflection can support your personal and professional development</a:t>
            </a:r>
            <a:endParaRPr lang="en-GB" sz="2800" i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DBB95ED-E451-C9A5-DA24-555D38BD9331}"/>
              </a:ext>
            </a:extLst>
          </p:cNvPr>
          <p:cNvSpPr txBox="1">
            <a:spLocks/>
          </p:cNvSpPr>
          <p:nvPr/>
        </p:nvSpPr>
        <p:spPr>
          <a:xfrm>
            <a:off x="838201" y="365125"/>
            <a:ext cx="46585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Heddiw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7386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7B4E50-AEEA-38F3-E2A8-CFD18C8D9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0E520-525F-6CCF-D436-69367086E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: </a:t>
            </a:r>
            <a:r>
              <a:rPr lang="en-GB" b="1" dirty="0" err="1"/>
              <a:t>Cydran</a:t>
            </a:r>
            <a:r>
              <a:rPr lang="en-GB" b="1" dirty="0"/>
              <a:t> 2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Assessment: Component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533F039-1E3F-CDC9-932C-28BFF0C6A9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Reflection on your </a:t>
            </a:r>
          </a:p>
          <a:p>
            <a:pPr marL="0" indent="0" algn="ctr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professional development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Drawing on module learning, professional standards, workplace experiences and relevant literature.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2000 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Due 01/11/2026 </a:t>
            </a:r>
          </a:p>
          <a:p>
            <a:pPr marL="0" indent="0" algn="ctr">
              <a:buNone/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marL="0" indent="0" algn="ctr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83CC181-E590-F560-8F1C-3CEDD75509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10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y-GB" b="1" u="sng" noProof="0" dirty="0"/>
              <a:t>Adfyfyrio ar eich datblygiad proffesiynol</a:t>
            </a:r>
          </a:p>
          <a:p>
            <a:pPr marL="0" indent="0">
              <a:buNone/>
            </a:pPr>
            <a:r>
              <a:rPr lang="cy-GB" noProof="0" dirty="0"/>
              <a:t>Gan ddefnyddio’r hyn a ddysgwyd ar y modwl, safonau proffesiynol, profiadau yn y gweithle a llenyddiaeth berthnasol.</a:t>
            </a:r>
          </a:p>
          <a:p>
            <a:r>
              <a:rPr lang="cy-GB" noProof="0" dirty="0"/>
              <a:t>2000 o eiriau</a:t>
            </a:r>
          </a:p>
          <a:p>
            <a:r>
              <a:rPr lang="cy-GB" noProof="0" dirty="0"/>
              <a:t>Erbyn 01/11/2026</a:t>
            </a:r>
          </a:p>
          <a:p>
            <a:pPr marL="0" indent="0" algn="ctr">
              <a:buNone/>
            </a:pPr>
            <a:r>
              <a:rPr lang="cy-GB" sz="1600" noProof="0" dirty="0"/>
              <a:t>Am ragor o wybodaeth ac arweiniad, edrychwch ar y taflenni a'r templedi </a:t>
            </a:r>
            <a:r>
              <a:rPr lang="cy-GB" sz="1600" dirty="0"/>
              <a:t>manyleb </a:t>
            </a:r>
            <a:r>
              <a:rPr lang="cy-GB" sz="1600" noProof="0" dirty="0"/>
              <a:t>aseiniad ar </a:t>
            </a:r>
            <a:r>
              <a:rPr lang="cy-GB" sz="1600" noProof="0" dirty="0" err="1"/>
              <a:t>Moodle</a:t>
            </a:r>
            <a:r>
              <a:rPr lang="cy-GB" sz="1600" noProof="0" dirty="0"/>
              <a:t> a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3264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A quotation from John Dewey about self-reflectio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91" y="365126"/>
            <a:ext cx="11018843" cy="569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AB231F6-6A1B-D069-2D2C-ED5CE5690222}"/>
              </a:ext>
            </a:extLst>
          </p:cNvPr>
          <p:cNvSpPr txBox="1"/>
          <p:nvPr/>
        </p:nvSpPr>
        <p:spPr>
          <a:xfrm>
            <a:off x="8760719" y="4788000"/>
            <a:ext cx="974630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dirty="0"/>
              <a:t>1938</a:t>
            </a:r>
          </a:p>
        </p:txBody>
      </p:sp>
    </p:spTree>
    <p:extLst>
      <p:ext uri="{BB962C8B-B14F-4D97-AF65-F5344CB8AC3E}">
        <p14:creationId xmlns:p14="http://schemas.microsoft.com/office/powerpoint/2010/main" val="126287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E1CED-C249-0446-AA69-08EC6B2E0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1360" y="321311"/>
            <a:ext cx="5948680" cy="1325563"/>
          </a:xfrm>
        </p:spPr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BC960-C20A-03A4-441C-E4CF6D59EF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Yn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a </a:t>
            </a:r>
            <a:r>
              <a:rPr lang="en-GB" dirty="0" err="1"/>
              <a:t>deall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Y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TA/LSA/HLTA </a:t>
            </a:r>
            <a:r>
              <a:rPr lang="en-GB" dirty="0" err="1"/>
              <a:t>proffesiynol</a:t>
            </a:r>
            <a:r>
              <a:rPr lang="en-GB" dirty="0"/>
              <a:t> a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fyfyriwr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radd</a:t>
            </a:r>
            <a:r>
              <a:rPr lang="en-GB" dirty="0"/>
              <a:t> hon</a:t>
            </a:r>
          </a:p>
          <a:p>
            <a:r>
              <a:rPr lang="en-GB" dirty="0"/>
              <a:t>Yr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endParaRPr lang="en-GB" dirty="0"/>
          </a:p>
          <a:p>
            <a:pPr lvl="0"/>
            <a:r>
              <a:rPr lang="en-GB" dirty="0"/>
              <a:t>Beth </a:t>
            </a:r>
            <a:r>
              <a:rPr lang="en-GB" dirty="0" err="1"/>
              <a:t>allech</a:t>
            </a:r>
            <a:r>
              <a:rPr lang="en-GB" dirty="0"/>
              <a:t> chi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well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15A650-F1A5-EF50-A699-E2FFC6A404A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 Will help you to identify and understand:</a:t>
            </a:r>
          </a:p>
          <a:p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The links between being a professional TA/LSA/HLTA and being a student on this degree</a:t>
            </a:r>
          </a:p>
          <a:p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What you do well</a:t>
            </a:r>
          </a:p>
          <a:p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What you could do better</a:t>
            </a:r>
          </a:p>
          <a:p>
            <a:endParaRPr 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09B7B7A-A2D0-D579-52D2-57EFAE7BC397}"/>
              </a:ext>
            </a:extLst>
          </p:cNvPr>
          <p:cNvSpPr txBox="1">
            <a:spLocks/>
          </p:cNvSpPr>
          <p:nvPr/>
        </p:nvSpPr>
        <p:spPr>
          <a:xfrm>
            <a:off x="441960" y="321311"/>
            <a:ext cx="594868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err="1"/>
              <a:t>Adfyfyrio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56903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EE930-BBE0-DE77-0B59-1619BE86D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dirty="0" err="1"/>
              <a:t>Damcaniaethwyr</a:t>
            </a:r>
            <a:r>
              <a:rPr lang="en-GB" sz="3600" b="1" dirty="0"/>
              <a:t> </a:t>
            </a:r>
            <a:r>
              <a:rPr lang="en-GB" sz="3600" b="1" dirty="0" err="1"/>
              <a:t>allweddol</a:t>
            </a: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Key theorists</a:t>
            </a: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6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2B82D-6D71-7CE4-8FA9-452FC83E67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Gibbs (1988)</a:t>
            </a:r>
          </a:p>
          <a:p>
            <a:r>
              <a:rPr lang="en-GB" dirty="0"/>
              <a:t>Kolb (1984)</a:t>
            </a:r>
          </a:p>
          <a:p>
            <a:r>
              <a:rPr lang="en-GB" dirty="0"/>
              <a:t>Schön (1991)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F23E20-E7B1-656C-CB11-98BEF4C7811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Gibbs (1988)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Kolb (1984)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Schön (1991)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1620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F505B-035B-4012-6436-C4B6C303A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Gibbs (1988)</a:t>
            </a:r>
            <a:r>
              <a:rPr lang="en-GB" sz="1000" b="1" dirty="0"/>
              <a:t> (</a:t>
            </a:r>
            <a:r>
              <a:rPr lang="en-GB" sz="1000" b="1" dirty="0" err="1"/>
              <a:t>Llun</a:t>
            </a:r>
            <a:r>
              <a:rPr lang="en-GB" sz="1000" b="1" dirty="0"/>
              <a:t>/Image: Crowes Associates, n.d.)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7B878-B641-1C71-964C-A2EC242E74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4883" y="1524069"/>
            <a:ext cx="5156200" cy="3809862"/>
          </a:xfrm>
        </p:spPr>
        <p:txBody>
          <a:bodyPr>
            <a:normAutofit fontScale="47500" lnSpcReduction="20000"/>
          </a:bodyPr>
          <a:lstStyle/>
          <a:p>
            <a:pPr marL="0" lvl="0" indent="0">
              <a:buNone/>
            </a:pPr>
            <a:r>
              <a:rPr lang="cy-GB" b="1" noProof="0" dirty="0"/>
              <a:t>Cryfderau</a:t>
            </a:r>
            <a:endParaRPr lang="cy-GB" noProof="0" dirty="0"/>
          </a:p>
          <a:p>
            <a:pPr lvl="0"/>
            <a:r>
              <a:rPr lang="cy-GB" noProof="0" dirty="0"/>
              <a:t>Sgil gyrfa defnyddiol i werthuso eich perfformiad yn y gweithle</a:t>
            </a:r>
          </a:p>
          <a:p>
            <a:pPr lvl="0"/>
            <a:r>
              <a:rPr lang="cy-GB" noProof="0" dirty="0"/>
              <a:t>Yn eich galluogi i ddysgu a datblygu dros amser yn seiliedig ar eich profiadau </a:t>
            </a:r>
          </a:p>
          <a:p>
            <a:pPr marL="0" indent="0">
              <a:buNone/>
            </a:pPr>
            <a:r>
              <a:rPr lang="cy-GB" b="1" noProof="0" dirty="0"/>
              <a:t>Cyfyngiadau:</a:t>
            </a:r>
            <a:endParaRPr lang="cy-GB" noProof="0" dirty="0"/>
          </a:p>
          <a:p>
            <a:pPr lvl="0"/>
            <a:r>
              <a:rPr lang="cy-GB" noProof="0" dirty="0"/>
              <a:t>Adweithiol yn hytrach na rhagweithiol</a:t>
            </a:r>
          </a:p>
          <a:p>
            <a:pPr lvl="0"/>
            <a:r>
              <a:rPr lang="cy-GB" noProof="0" dirty="0"/>
              <a:t>Gall fod yn arwynebol gan nad oes cyfeiriad at feddwl beirniadol nac ystyried y sefyllfa o safbwynt gwahanol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Strengths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useful career skill to evaluate your performance in the workplace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Allows you to learn and develop over time based on your experiences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Limitations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Reactive rather than proactive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Can be superficial as there is no reference to critical thinking or considering the situation from a different perspective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2" descr="gibbs_reflective_cycle">
            <a:extLst>
              <a:ext uri="{FF2B5EF4-FFF2-40B4-BE49-F238E27FC236}">
                <a16:creationId xmlns:a16="http://schemas.microsoft.com/office/drawing/2014/main" id="{7F8DBF4B-8D30-1E13-315C-CC7350BAC33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49686" y="1795346"/>
            <a:ext cx="3164257" cy="325271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FF1BE1F-9CA4-6365-8BB8-60BF45F91A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2914" y="1690689"/>
            <a:ext cx="3635384" cy="3494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623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A9253-D5C6-49AE-FC6D-3B8C622C0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Kolb (1988) </a:t>
            </a:r>
            <a:r>
              <a:rPr lang="en-GB" sz="1000" b="1" dirty="0"/>
              <a:t>(</a:t>
            </a:r>
            <a:r>
              <a:rPr lang="en-GB" sz="1000" b="1" dirty="0" err="1"/>
              <a:t>Llun</a:t>
            </a:r>
            <a:r>
              <a:rPr lang="en-GB" sz="1000" b="1" dirty="0"/>
              <a:t>/Image: </a:t>
            </a:r>
            <a:r>
              <a:rPr lang="en-GB" sz="1000" b="1" dirty="0" err="1"/>
              <a:t>SkillsHub</a:t>
            </a:r>
            <a:r>
              <a:rPr lang="en-GB" sz="1000" b="1" dirty="0"/>
              <a:t>, 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D1294-72FC-2716-1D2E-6E0B80C43B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5726" y="1863792"/>
            <a:ext cx="4476749" cy="4117907"/>
          </a:xfrm>
        </p:spPr>
        <p:txBody>
          <a:bodyPr>
            <a:normAutofit fontScale="77500" lnSpcReduction="20000"/>
          </a:bodyPr>
          <a:lstStyle/>
          <a:p>
            <a:pPr marL="0" lvl="1" indent="0">
              <a:lnSpc>
                <a:spcPct val="120000"/>
              </a:lnSpc>
              <a:buClr>
                <a:srgbClr val="B71E42"/>
              </a:buClr>
              <a:buSzPct val="100000"/>
              <a:buNone/>
              <a:defRPr/>
            </a:pPr>
            <a:r>
              <a:rPr lang="en-GB" sz="2000" b="1" dirty="0" err="1"/>
              <a:t>Cryfderau</a:t>
            </a:r>
            <a:r>
              <a:rPr lang="en-GB" sz="2000" b="1" dirty="0"/>
              <a:t> </a:t>
            </a:r>
          </a:p>
          <a:p>
            <a:pPr marL="342900" lvl="1" indent="-342900">
              <a:lnSpc>
                <a:spcPct val="120000"/>
              </a:lnSpc>
              <a:buClr>
                <a:srgbClr val="B71E42"/>
              </a:buClr>
              <a:buSzPct val="100000"/>
              <a:defRPr/>
            </a:pPr>
            <a:r>
              <a:rPr lang="cy-GB" sz="2100" dirty="0">
                <a:solidFill>
                  <a:prstClr val="black"/>
                </a:solidFill>
              </a:rPr>
              <a:t>Man cychwyn sylfaenol? Yn cynnwys gwneud, gofyn sut/pam, gwneud dyfarniad, profi.</a:t>
            </a:r>
          </a:p>
          <a:p>
            <a:pPr marL="0" lvl="1" indent="0">
              <a:lnSpc>
                <a:spcPct val="120000"/>
              </a:lnSpc>
              <a:buClr>
                <a:srgbClr val="B71E42"/>
              </a:buClr>
              <a:buSzPct val="100000"/>
              <a:buNone/>
              <a:defRPr/>
            </a:pPr>
            <a:r>
              <a:rPr lang="en-GB" sz="2000" b="1" dirty="0" err="1"/>
              <a:t>Cyfyngiadau</a:t>
            </a:r>
            <a:r>
              <a:rPr lang="en-GB" sz="2000" b="1" dirty="0"/>
              <a:t>:</a:t>
            </a:r>
          </a:p>
          <a:p>
            <a:pPr marL="342900" lvl="1" indent="-342900">
              <a:lnSpc>
                <a:spcPct val="120000"/>
              </a:lnSpc>
              <a:buClr>
                <a:srgbClr val="B71E42"/>
              </a:buClr>
              <a:buSzPct val="100000"/>
              <a:defRPr/>
            </a:pPr>
            <a:r>
              <a:rPr lang="cy-GB" sz="2100" dirty="0">
                <a:solidFill>
                  <a:prstClr val="black"/>
                </a:solidFill>
              </a:rPr>
              <a:t>Adfyfyrio arwynebol – dim cyfeiriad at feddwl yn feirniadol/dadansoddi/tybiaethau</a:t>
            </a:r>
          </a:p>
          <a:p>
            <a:pPr marL="0" indent="0">
              <a:buNone/>
            </a:pPr>
            <a:r>
              <a:rPr lang="en-US" sz="2100" i="1" dirty="0">
                <a:solidFill>
                  <a:schemeClr val="accent1">
                    <a:lumMod val="75000"/>
                  </a:schemeClr>
                </a:solidFill>
              </a:rPr>
              <a:t>Strengths</a:t>
            </a:r>
          </a:p>
          <a:p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Basic starter? Consists of doing, asking how/why, making judgement, testing out.	</a:t>
            </a:r>
          </a:p>
          <a:p>
            <a:pPr marL="0" indent="0">
              <a:buNone/>
            </a:pPr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Limitations</a:t>
            </a:r>
          </a:p>
          <a:p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Superficial reflection- no referral to critical thinking/analysis/assumptions</a:t>
            </a:r>
            <a:endParaRPr lang="en-US" sz="21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5" name="Content Placeholder 5" descr="Timeline&#10;&#10;Description automatically generated">
            <a:extLst>
              <a:ext uri="{FF2B5EF4-FFF2-40B4-BE49-F238E27FC236}">
                <a16:creationId xmlns:a16="http://schemas.microsoft.com/office/drawing/2014/main" id="{595DB552-3A1B-D5A5-0705-B20E15C4F1E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6" r="942" b="4"/>
          <a:stretch/>
        </p:blipFill>
        <p:spPr>
          <a:xfrm>
            <a:off x="8582024" y="1917626"/>
            <a:ext cx="3415573" cy="28735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A5029E-9425-9D00-DB6C-3B15DA9297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099" y="1851099"/>
            <a:ext cx="3714751" cy="3006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182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67BD0-713C-31BF-6AA5-2079196E1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068" y="103187"/>
            <a:ext cx="9422732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Schon (1987)</a:t>
            </a:r>
            <a:br>
              <a:rPr lang="en-GB" b="1" dirty="0"/>
            </a:br>
            <a:r>
              <a:rPr lang="en-GB" sz="1000" b="1" dirty="0"/>
              <a:t>(</a:t>
            </a:r>
            <a:r>
              <a:rPr lang="en-GB" sz="1000" b="1" dirty="0" err="1"/>
              <a:t>Llun</a:t>
            </a:r>
            <a:r>
              <a:rPr lang="en-GB" sz="1000" b="1" dirty="0"/>
              <a:t>/Image: </a:t>
            </a:r>
            <a:r>
              <a:rPr lang="en-GB" sz="1100" b="1" dirty="0"/>
              <a:t>Schon, 1987)</a:t>
            </a:r>
            <a:br>
              <a:rPr lang="en-US" dirty="0">
                <a:solidFill>
                  <a:srgbClr val="0070C0"/>
                </a:solidFill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EB34A-E744-8877-A733-5C05E1DCD9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25742"/>
            <a:ext cx="4429125" cy="4400550"/>
          </a:xfrm>
        </p:spPr>
        <p:txBody>
          <a:bodyPr>
            <a:normAutofit fontScale="92500" lnSpcReduction="10000"/>
          </a:bodyPr>
          <a:lstStyle/>
          <a:p>
            <a:pPr lvl="1" indent="-685800">
              <a:buNone/>
            </a:pPr>
            <a:r>
              <a:rPr lang="en-GB" sz="1900" b="1" dirty="0" err="1"/>
              <a:t>Cryfderau</a:t>
            </a:r>
            <a:endParaRPr lang="cy-GB" sz="1900" dirty="0"/>
          </a:p>
          <a:p>
            <a:pPr marL="266700" lvl="1" indent="-266700"/>
            <a:r>
              <a:rPr lang="cy-GB" sz="1900" dirty="0"/>
              <a:t>Model proffesiynol: y nod yw magu hyder proffesiynol</a:t>
            </a:r>
          </a:p>
          <a:p>
            <a:pPr lvl="1" indent="-685800">
              <a:buNone/>
            </a:pPr>
            <a:r>
              <a:rPr lang="en-GB" sz="1900" b="1" dirty="0" err="1"/>
              <a:t>Cyfyngiadau</a:t>
            </a:r>
            <a:endParaRPr lang="cy-GB" sz="1900" dirty="0"/>
          </a:p>
          <a:p>
            <a:pPr marL="266700" lvl="1" indent="-266700"/>
            <a:r>
              <a:rPr lang="cy-GB" sz="1900" dirty="0"/>
              <a:t>yn amlygu’r gwahaniaeth rhwng y ddau fath o adfyfyrio ond ddim yn rhoi cyfarwyddyd eang ar gyflawni’r naill na’r llall</a:t>
            </a:r>
          </a:p>
          <a:p>
            <a:pPr marL="0" lvl="1" indent="0">
              <a:buNone/>
            </a:pPr>
            <a:br>
              <a:rPr lang="en-GB" sz="1900" i="1" dirty="0">
                <a:solidFill>
                  <a:srgbClr val="0070C0"/>
                </a:solidFill>
              </a:rPr>
            </a:br>
            <a:r>
              <a:rPr lang="en-GB" sz="1900" i="1" dirty="0">
                <a:solidFill>
                  <a:srgbClr val="0070C0"/>
                </a:solidFill>
              </a:rPr>
              <a:t>Strengths</a:t>
            </a:r>
          </a:p>
          <a:p>
            <a:pPr marL="266700" lvl="1" indent="-266700"/>
            <a:r>
              <a:rPr lang="en-GB" sz="1900" i="1" dirty="0">
                <a:solidFill>
                  <a:srgbClr val="0070C0"/>
                </a:solidFill>
              </a:rPr>
              <a:t>Professional model: aims to increase professional confidence</a:t>
            </a:r>
          </a:p>
          <a:p>
            <a:pPr lvl="1" indent="-685800">
              <a:buNone/>
            </a:pPr>
            <a:r>
              <a:rPr lang="en-US" sz="1900" i="1" dirty="0">
                <a:solidFill>
                  <a:srgbClr val="0070C0"/>
                </a:solidFill>
              </a:rPr>
              <a:t>Limitations</a:t>
            </a:r>
          </a:p>
          <a:p>
            <a:pPr marL="266700" lvl="1" indent="-266700"/>
            <a:r>
              <a:rPr lang="en-GB" sz="1900" i="1" dirty="0">
                <a:solidFill>
                  <a:srgbClr val="0070C0"/>
                </a:solidFill>
              </a:rPr>
              <a:t>highlights the difference between the two types of reflection but does not provide extensive guidance for carrying out either</a:t>
            </a:r>
            <a:endParaRPr lang="en-US" sz="1900" i="1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pic>
        <p:nvPicPr>
          <p:cNvPr id="5" name="Content Placeholder 5" descr="A diagram explaining Schon's Reflection in action and Reflection on action (1991)">
            <a:extLst>
              <a:ext uri="{FF2B5EF4-FFF2-40B4-BE49-F238E27FC236}">
                <a16:creationId xmlns:a16="http://schemas.microsoft.com/office/drawing/2014/main" id="{70CA1BFE-5533-9230-5EF5-A40CBB420F4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0522" y="3429000"/>
            <a:ext cx="4151411" cy="25682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D17AA8E-9E5D-41AD-5343-6C3816342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0193" y="103187"/>
            <a:ext cx="4505778" cy="3162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33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A09CE91-1E40-6948-6862-F2CE41D6371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4244" y="2087333"/>
            <a:ext cx="4744112" cy="3286584"/>
          </a:xfrm>
          <a:prstGeom prst="rect">
            <a:avLst/>
          </a:prstGeom>
        </p:spPr>
      </p:pic>
      <p:sp>
        <p:nvSpPr>
          <p:cNvPr id="7" name="Title 2">
            <a:extLst>
              <a:ext uri="{FF2B5EF4-FFF2-40B4-BE49-F238E27FC236}">
                <a16:creationId xmlns:a16="http://schemas.microsoft.com/office/drawing/2014/main" id="{E9FECD27-59AF-ABB7-C216-92A4074F4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cy-GB" b="1" noProof="0" dirty="0"/>
              <a:t>Cylch Adfyfyriol ERA </a:t>
            </a:r>
            <a:r>
              <a:rPr lang="en-GB" sz="1600" b="1" dirty="0"/>
              <a:t>(Jasper, 2013)</a:t>
            </a:r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51CEBD3B-374A-21BD-DB5A-D8399A344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10000"/>
          </a:xfrm>
        </p:spPr>
        <p:txBody>
          <a:bodyPr>
            <a:normAutofit/>
          </a:bodyPr>
          <a:lstStyle/>
          <a:p>
            <a:r>
              <a:rPr lang="cy-GB" sz="3400" noProof="0" dirty="0"/>
              <a:t>Yn cynnwys tri cham yn unig:-</a:t>
            </a:r>
          </a:p>
          <a:p>
            <a:pPr marL="0" indent="0">
              <a:buNone/>
            </a:pPr>
            <a:r>
              <a:rPr lang="cy-GB" sz="3400" noProof="0" dirty="0"/>
              <a:t>1. Profiad </a:t>
            </a:r>
          </a:p>
          <a:p>
            <a:pPr marL="0" indent="0">
              <a:buNone/>
            </a:pPr>
            <a:r>
              <a:rPr lang="cy-GB" sz="3400" noProof="0" dirty="0"/>
              <a:t>2. Adfyfyrio </a:t>
            </a:r>
          </a:p>
          <a:p>
            <a:pPr marL="0" indent="0">
              <a:buNone/>
            </a:pPr>
            <a:r>
              <a:rPr lang="cy-GB" sz="3400" noProof="0" dirty="0"/>
              <a:t>3. Gweithred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000" dirty="0" err="1"/>
              <a:t>Delwedd</a:t>
            </a:r>
            <a:r>
              <a:rPr lang="en-GB" sz="1000" dirty="0"/>
              <a:t>: Jasper (2013)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4827742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1">
            <a:extLst>
              <a:ext uri="{FF2B5EF4-FFF2-40B4-BE49-F238E27FC236}">
                <a16:creationId xmlns:a16="http://schemas.microsoft.com/office/drawing/2014/main" id="{9A66AD12-5521-0A95-ED43-034C0109CD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8950" y="1302327"/>
            <a:ext cx="4754880" cy="4594167"/>
          </a:xfrm>
        </p:spPr>
        <p:txBody>
          <a:bodyPr>
            <a:normAutofit/>
          </a:bodyPr>
          <a:lstStyle/>
          <a:p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Contains only three stages:-</a:t>
            </a:r>
          </a:p>
          <a:p>
            <a:pPr marL="0" indent="0">
              <a:buNone/>
            </a:pPr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1. Experience </a:t>
            </a:r>
          </a:p>
          <a:p>
            <a:pPr marL="0" indent="0">
              <a:buNone/>
            </a:pPr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2.Reflection </a:t>
            </a:r>
          </a:p>
          <a:p>
            <a:pPr marL="0" indent="0">
              <a:buNone/>
            </a:pPr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3. Action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000" dirty="0"/>
              <a:t>Image: Jasper (2013)</a:t>
            </a:r>
            <a:endParaRPr lang="en-US" sz="1000" dirty="0"/>
          </a:p>
        </p:txBody>
      </p:sp>
      <p:pic>
        <p:nvPicPr>
          <p:cNvPr id="9" name="Content Placeholder 8" descr="A diagram of a diagram&#10;&#10;Description automatically generated">
            <a:extLst>
              <a:ext uri="{FF2B5EF4-FFF2-40B4-BE49-F238E27FC236}">
                <a16:creationId xmlns:a16="http://schemas.microsoft.com/office/drawing/2014/main" id="{68BC66E7-20B3-755B-7AE2-510B24E63AF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95" y="1491917"/>
            <a:ext cx="5840221" cy="3285124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B357002-B3EA-80C1-AB42-0291F7DC6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4100" y="365126"/>
            <a:ext cx="9029700" cy="998161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ERA Reflective Cycle </a:t>
            </a:r>
            <a:r>
              <a:rPr lang="en-GB" sz="1600" b="1" dirty="0">
                <a:solidFill>
                  <a:schemeClr val="accent1">
                    <a:lumMod val="75000"/>
                  </a:schemeClr>
                </a:solidFill>
              </a:rPr>
              <a:t>(Jasper, 2013)</a:t>
            </a:r>
          </a:p>
        </p:txBody>
      </p:sp>
    </p:spTree>
    <p:extLst>
      <p:ext uri="{BB962C8B-B14F-4D97-AF65-F5344CB8AC3E}">
        <p14:creationId xmlns:p14="http://schemas.microsoft.com/office/powerpoint/2010/main" val="335793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ACE6F-C385-F84D-7A3A-085F9C507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9776" y="365126"/>
            <a:ext cx="4634023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   ERA Reflective Cycle 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</a:t>
            </a: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(Jasper, 2013)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95A2C-613B-2C0B-984B-B20992420D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690689"/>
            <a:ext cx="5994400" cy="3944798"/>
          </a:xfrm>
        </p:spPr>
        <p:txBody>
          <a:bodyPr>
            <a:noAutofit/>
          </a:bodyPr>
          <a:lstStyle/>
          <a:p>
            <a:pPr>
              <a:lnSpc>
                <a:spcPct val="70000"/>
              </a:lnSpc>
            </a:pPr>
            <a:r>
              <a:rPr lang="cy-GB" sz="3200" noProof="0" dirty="0"/>
              <a:t>Mae'r cylch </a:t>
            </a:r>
            <a:r>
              <a:rPr lang="cy-GB" sz="3200" dirty="0" err="1"/>
              <a:t>adf</a:t>
            </a:r>
            <a:r>
              <a:rPr lang="cy-GB" sz="3200" noProof="0" dirty="0" err="1"/>
              <a:t>yfyriol</a:t>
            </a:r>
            <a:r>
              <a:rPr lang="cy-GB" sz="3200" noProof="0" dirty="0"/>
              <a:t> hwn yn dechrau gyda </a:t>
            </a:r>
            <a:r>
              <a:rPr lang="cy-GB" sz="3200" b="1" u="sng" noProof="0" dirty="0"/>
              <a:t>PHROFIAD</a:t>
            </a:r>
            <a:r>
              <a:rPr lang="cy-GB" sz="3200" noProof="0" dirty="0"/>
              <a:t>, naill ai rhywbeth yr ydym wedi bod drwyddo o'r blaen neu rywbeth hollol newydd i ni.</a:t>
            </a:r>
          </a:p>
          <a:p>
            <a:pPr>
              <a:lnSpc>
                <a:spcPct val="70000"/>
              </a:lnSpc>
            </a:pPr>
            <a:r>
              <a:rPr lang="cy-GB" sz="3200" noProof="0" dirty="0"/>
              <a:t>Gall y profiad hwn fod yn gadarnhaol neu'n negyddol a gall fod yn gysylltiedig â'n gwaith neu rywbeth hollol wahanol.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93B5ED-4166-ED03-503A-2AEF91F23C9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5100" i="1" dirty="0">
                <a:solidFill>
                  <a:schemeClr val="accent1">
                    <a:lumMod val="75000"/>
                  </a:schemeClr>
                </a:solidFill>
              </a:rPr>
              <a:t>This reflective cycle starts with an </a:t>
            </a:r>
            <a:r>
              <a:rPr lang="en-GB" sz="5100" b="1" i="1" u="sng" dirty="0">
                <a:solidFill>
                  <a:schemeClr val="accent1">
                    <a:lumMod val="75000"/>
                  </a:schemeClr>
                </a:solidFill>
              </a:rPr>
              <a:t>EXPERIENCE</a:t>
            </a:r>
            <a:r>
              <a:rPr lang="en-GB" sz="5100" i="1" dirty="0">
                <a:solidFill>
                  <a:schemeClr val="accent1">
                    <a:lumMod val="75000"/>
                  </a:schemeClr>
                </a:solidFill>
              </a:rPr>
              <a:t>, either something we have been through before or something completely new to us. </a:t>
            </a:r>
          </a:p>
          <a:p>
            <a:r>
              <a:rPr lang="en-GB" sz="5100" i="1" dirty="0">
                <a:solidFill>
                  <a:schemeClr val="accent1">
                    <a:lumMod val="75000"/>
                  </a:schemeClr>
                </a:solidFill>
              </a:rPr>
              <a:t>This experience can be positive or negative and may be related to our work or something else entirely.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6B17607-B826-0186-DA7F-3147051F7C08}"/>
              </a:ext>
            </a:extLst>
          </p:cNvPr>
          <p:cNvSpPr txBox="1">
            <a:spLocks/>
          </p:cNvSpPr>
          <p:nvPr/>
        </p:nvSpPr>
        <p:spPr>
          <a:xfrm>
            <a:off x="370958" y="365126"/>
            <a:ext cx="463402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err="1"/>
              <a:t>Cylch</a:t>
            </a:r>
            <a:r>
              <a:rPr lang="en-GB" b="1" dirty="0"/>
              <a:t> </a:t>
            </a:r>
            <a:r>
              <a:rPr lang="en-GB" b="1" dirty="0" err="1"/>
              <a:t>Adfyfyriol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7909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EF76C-4C20-712C-C3D8-3F50C8B79A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22B2B-D16F-3C17-C2BC-892E76CA7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   ERA Reflective Cycle 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</a:t>
            </a: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(Jasper, 2013)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30F05-4F02-3E3B-E7E2-E287273ADA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Unwaith y byddwn wedi profi rhywbeth, byddwn yn naturiol yn dechrau </a:t>
            </a:r>
            <a:r>
              <a:rPr lang="cy-GB" b="1" u="sng" noProof="0" dirty="0"/>
              <a:t>ADFYFYRIO</a:t>
            </a:r>
            <a:r>
              <a:rPr lang="cy-GB" noProof="0" dirty="0"/>
              <a:t> ar yr hyn a ddigwyddodd. </a:t>
            </a:r>
          </a:p>
          <a:p>
            <a:r>
              <a:rPr lang="cy-GB" noProof="0" dirty="0"/>
              <a:t>Bydd hyn yn caniatáu i ni feddwl drwy'r profiad, archwilio ein teimladau am yr hyn a ddigwyddodd a phenderfynu ar y camau nesaf.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C2F2DC-48CA-1EDD-45F6-2582E0A559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Once something has been experienced we will naturally start to </a:t>
            </a: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REFLECT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on what happened.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This will allow us to think through the experience, examine our feelings about what happened and decide on the next steps.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46D53EA-B395-FB3D-0E0E-5AD8AE2D6FF8}"/>
              </a:ext>
            </a:extLst>
          </p:cNvPr>
          <p:cNvSpPr txBox="1">
            <a:spLocks/>
          </p:cNvSpPr>
          <p:nvPr/>
        </p:nvSpPr>
        <p:spPr>
          <a:xfrm>
            <a:off x="376973" y="449472"/>
            <a:ext cx="4634023" cy="11568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900" b="1" dirty="0" err="1"/>
              <a:t>Cylch</a:t>
            </a:r>
            <a:r>
              <a:rPr lang="en-GB" sz="4900" b="1" dirty="0"/>
              <a:t> </a:t>
            </a:r>
            <a:r>
              <a:rPr lang="en-GB" sz="4900" b="1" dirty="0" err="1"/>
              <a:t>Adfyfyriol</a:t>
            </a:r>
            <a:r>
              <a:rPr lang="en-GB" sz="4900" b="1" dirty="0"/>
              <a:t> ERA</a:t>
            </a:r>
            <a:br>
              <a:rPr lang="en-GB" b="1" dirty="0"/>
            </a:br>
            <a:br>
              <a:rPr lang="en-GB" b="1" dirty="0"/>
            </a:b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(Jasper, 2013)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64890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59BE74-B863-DEA6-BFF1-26C62D9C5E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17885-CA48-3A58-C9D3-6A5662206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400" y="413252"/>
            <a:ext cx="5735053" cy="1036805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ERA Reflective Cycle 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</a:t>
            </a: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(Jasper, 2013)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F9C85-12E8-9AC8-E56A-D437F0756E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/>
              <a:t>Mae hyn yn arwain at elfen olaf y cylch – ymgymryd â </a:t>
            </a:r>
            <a:r>
              <a:rPr lang="cy-GB" b="1" u="sng" noProof="0" dirty="0"/>
              <a:t>GWEITHRED</a:t>
            </a:r>
            <a:r>
              <a:rPr lang="cy-GB" noProof="0" dirty="0"/>
              <a:t>.</a:t>
            </a:r>
          </a:p>
          <a:p>
            <a:r>
              <a:rPr lang="cy-GB" noProof="0" dirty="0"/>
              <a:t>Bydd yr hyn a wnawn o ganlyniad i brofiad yn wahanol yn dibynnu ar ein teimladau a'n profiadau ein hunain yn arwain ato. </a:t>
            </a:r>
          </a:p>
          <a:p>
            <a:r>
              <a:rPr lang="cy-GB" noProof="0" dirty="0"/>
              <a:t>Bydd y weithred hon yn arwain at brofiad arall a bydd y cylch yn parhau.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35928C-C93F-67DB-20A7-B418B82188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This leads to the final element of the cycle - taking an </a:t>
            </a: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ACTION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we do as a result of an experience will be different depending on our own feelings and experiences leading up to it.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This action will result in another experience and the cycle will continue. 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04038D9-A179-2449-7D8D-293ACE1C11D0}"/>
              </a:ext>
            </a:extLst>
          </p:cNvPr>
          <p:cNvSpPr txBox="1">
            <a:spLocks/>
          </p:cNvSpPr>
          <p:nvPr/>
        </p:nvSpPr>
        <p:spPr>
          <a:xfrm>
            <a:off x="346895" y="413252"/>
            <a:ext cx="5344042" cy="9886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5300" b="1" dirty="0" err="1"/>
              <a:t>Cylchred</a:t>
            </a:r>
            <a:r>
              <a:rPr lang="en-GB" sz="5300" b="1" dirty="0"/>
              <a:t> </a:t>
            </a:r>
            <a:r>
              <a:rPr lang="en-GB" sz="5300" b="1" dirty="0" err="1"/>
              <a:t>Adfyfyriol</a:t>
            </a:r>
            <a:r>
              <a:rPr lang="en-GB" sz="5300" b="1" dirty="0"/>
              <a:t> ERA</a:t>
            </a:r>
            <a:br>
              <a:rPr lang="en-GB" b="1" dirty="0"/>
            </a:br>
            <a:endParaRPr lang="en-GB" b="1" dirty="0"/>
          </a:p>
          <a:p>
            <a:pPr algn="ctr"/>
            <a:r>
              <a:rPr lang="en-GB" sz="1600" b="1" dirty="0"/>
              <a:t>                                                                                                                   </a:t>
            </a:r>
            <a:r>
              <a:rPr lang="en-GB" sz="2100" b="1" dirty="0"/>
              <a:t>(Jasper, 2013)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31002544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5C729-E130-1591-7451-4433D0902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Jasper (2013) </a:t>
            </a:r>
            <a:r>
              <a:rPr lang="en-GB" sz="1000" dirty="0"/>
              <a:t>(</a:t>
            </a:r>
            <a:r>
              <a:rPr lang="en-GB" sz="1000" dirty="0" err="1"/>
              <a:t>Llun</a:t>
            </a:r>
            <a:r>
              <a:rPr lang="en-GB" sz="1000" dirty="0"/>
              <a:t>/Image: Jasper, 2013)</a:t>
            </a:r>
            <a:br>
              <a:rPr lang="en-US" sz="1000" dirty="0"/>
            </a:br>
            <a:endParaRPr lang="en-GB" sz="1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ADCAA-80B2-992D-CA29-C05E5ECB99E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noProof="0" dirty="0"/>
              <a:t>Cryfderau:</a:t>
            </a:r>
          </a:p>
          <a:p>
            <a:pPr lvl="0"/>
            <a:r>
              <a:rPr lang="cy-GB" noProof="0" dirty="0"/>
              <a:t>Syml a hawdd i'w gofio.</a:t>
            </a:r>
          </a:p>
          <a:p>
            <a:pPr lvl="0"/>
            <a:r>
              <a:rPr lang="cy-GB" noProof="0" dirty="0"/>
              <a:t>Cyflym </a:t>
            </a:r>
            <a:r>
              <a:rPr lang="cy-GB" dirty="0"/>
              <a:t>i’w roi ar waith</a:t>
            </a:r>
            <a:r>
              <a:rPr lang="cy-GB" noProof="0" dirty="0"/>
              <a:t>.</a:t>
            </a:r>
          </a:p>
          <a:p>
            <a:pPr lvl="0"/>
            <a:r>
              <a:rPr lang="cy-GB" dirty="0"/>
              <a:t>Yn a</a:t>
            </a:r>
            <a:r>
              <a:rPr lang="cy-GB" noProof="0" dirty="0" err="1"/>
              <a:t>nnog</a:t>
            </a:r>
            <a:r>
              <a:rPr lang="cy-GB" noProof="0" dirty="0"/>
              <a:t> dysgu o brofiad.</a:t>
            </a:r>
          </a:p>
          <a:p>
            <a:pPr marL="0" indent="0">
              <a:buNone/>
            </a:pPr>
            <a:r>
              <a:rPr lang="cy-GB" noProof="0" dirty="0"/>
              <a:t>Cyfyngiadau:</a:t>
            </a:r>
          </a:p>
          <a:p>
            <a:pPr lvl="0"/>
            <a:r>
              <a:rPr lang="cy-GB" noProof="0" dirty="0"/>
              <a:t>Gall fod yn rhy syml.</a:t>
            </a:r>
          </a:p>
          <a:p>
            <a:pPr lvl="0"/>
            <a:r>
              <a:rPr lang="cy-GB" noProof="0" dirty="0"/>
              <a:t>Gall fod diffyg dyfnder a dadansoddi beirniadol.</a:t>
            </a:r>
          </a:p>
          <a:p>
            <a:pPr lvl="0"/>
            <a:r>
              <a:rPr lang="cy-GB" noProof="0" dirty="0"/>
              <a:t>Yn darparu llai o strwythur na model adfyfyriol arall</a:t>
            </a:r>
          </a:p>
          <a:p>
            <a:pPr lvl="0"/>
            <a:endParaRPr lang="en-GB" dirty="0"/>
          </a:p>
          <a:p>
            <a:pPr marL="0" lvl="0" indent="0" algn="r">
              <a:buNone/>
            </a:pPr>
            <a:endParaRPr lang="en-GB" sz="1400" dirty="0"/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545439C-D3C3-DE01-F7A0-D17B4B6BFD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9688" y="1912167"/>
            <a:ext cx="4744112" cy="328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3676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E5D00-C750-885B-427C-0768D32ED6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166B3-BF79-51D9-656B-EA63F400F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Jasper (2013)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6FFC4-FFFD-2481-C05F-0C83B391777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Strengths: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Simple and easy to remember.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Quick to apply in practice.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Encourages learning from experience.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Limitations: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Can be too simplistic.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May lack depth and critical analysis.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Provides less structure than other reflective model</a:t>
            </a:r>
          </a:p>
          <a:p>
            <a:pPr marL="0" lv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1400" dirty="0"/>
              <a:t>Image: Jasper (2013)</a:t>
            </a:r>
            <a:endParaRPr lang="en-US" sz="1400" dirty="0"/>
          </a:p>
          <a:p>
            <a:pPr marL="0" lvl="0" indent="0" algn="r">
              <a:buNone/>
            </a:pPr>
            <a:endParaRPr lang="en-GB" sz="1400" dirty="0"/>
          </a:p>
          <a:p>
            <a:endParaRPr lang="en-GB" dirty="0"/>
          </a:p>
        </p:txBody>
      </p:sp>
      <p:pic>
        <p:nvPicPr>
          <p:cNvPr id="5" name="Content Placeholder 8" descr="A diagram of a diagram">
            <a:extLst>
              <a:ext uri="{FF2B5EF4-FFF2-40B4-BE49-F238E27FC236}">
                <a16:creationId xmlns:a16="http://schemas.microsoft.com/office/drawing/2014/main" id="{8F4319E3-D606-6E0A-2D57-BFC35A9DD2F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2456" y="1825625"/>
            <a:ext cx="4759266" cy="2676827"/>
          </a:xfrm>
          <a:noFill/>
        </p:spPr>
      </p:pic>
    </p:spTree>
    <p:extLst>
      <p:ext uri="{BB962C8B-B14F-4D97-AF65-F5344CB8AC3E}">
        <p14:creationId xmlns:p14="http://schemas.microsoft.com/office/powerpoint/2010/main" val="16366164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F71C9-21AF-11FC-E35A-59FEC1833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/>
              <a:t> </a:t>
            </a:r>
            <a:r>
              <a:rPr lang="en-GB" sz="2800" b="1" dirty="0" err="1"/>
              <a:t>Cydran</a:t>
            </a:r>
            <a:r>
              <a:rPr lang="en-GB" sz="2800" b="1" dirty="0"/>
              <a:t> 2: </a:t>
            </a:r>
            <a:r>
              <a:rPr lang="cy-GB" sz="2800" b="1" dirty="0"/>
              <a:t>Adfyfyrio ar eich datblygiad proffesiynol</a:t>
            </a:r>
            <a:br>
              <a:rPr lang="en-GB" sz="2800" b="1" dirty="0"/>
            </a:b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</a:rPr>
              <a:t>Component 2: Reflection on your professional development</a:t>
            </a:r>
            <a:endParaRPr lang="en-GB" sz="28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44247-FA2D-FDDE-8704-0042522B86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myfyrdod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berthynas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:-</a:t>
            </a:r>
          </a:p>
          <a:p>
            <a:pPr lvl="0"/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rolau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LSA/TA/HLTA</a:t>
            </a:r>
          </a:p>
          <a:p>
            <a:pPr lvl="0"/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Radd Sylfaen</a:t>
            </a:r>
          </a:p>
          <a:p>
            <a:pPr lvl="0"/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gweithredoedd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deillio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21E9C7-983A-AF01-DD65-75DCEF3848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You will focus your reflection on the relationship between:-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your professional roles as an LSA/TA/HLTA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your learning on the Foundation Degree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your actions arising from the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40479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A9005-8440-9948-F0AC-2D4AA03EA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65126"/>
            <a:ext cx="5257800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</a:rPr>
              <a:t>The language of reflective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8CD16-D2AC-0750-FD13-5585BFA6563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/>
              <a:t>Wedi’i seilio ar eich profiad eich hun, felly’n mae’n briodol defnyddio’r person cyntaf: “Rydw i”</a:t>
            </a:r>
          </a:p>
          <a:p>
            <a:r>
              <a:rPr lang="cy-GB" noProof="0" dirty="0"/>
              <a:t>Fodd bynnag, bydd y rhan fwyaf o </a:t>
            </a:r>
            <a:r>
              <a:rPr lang="cy-GB" noProof="0" dirty="0" err="1"/>
              <a:t>adfyfyrdodau</a:t>
            </a:r>
            <a:r>
              <a:rPr lang="cy-GB" noProof="0" dirty="0"/>
              <a:t> hefyd yn cynnwys ysgrifennu academaidd</a:t>
            </a:r>
          </a:p>
          <a:p>
            <a:pPr marL="0" indent="0">
              <a:buNone/>
            </a:pPr>
            <a:r>
              <a:rPr lang="cy-GB" noProof="0" dirty="0"/>
              <a:t>Felly </a:t>
            </a:r>
            <a:r>
              <a:rPr lang="cy-GB" dirty="0"/>
              <a:t>mae’n debygol y bydd</a:t>
            </a:r>
            <a:r>
              <a:rPr lang="cy-GB" noProof="0" dirty="0"/>
              <a:t> angen i chi ysgrifennu </a:t>
            </a:r>
          </a:p>
          <a:p>
            <a:r>
              <a:rPr lang="cy-GB" noProof="0" dirty="0"/>
              <a:t>yn y person cyntaf (‘Teimlais…’) ac</a:t>
            </a:r>
          </a:p>
          <a:p>
            <a:r>
              <a:rPr lang="cy-GB" noProof="0" dirty="0"/>
              <a:t>yn y trydydd person (Mae </a:t>
            </a:r>
            <a:r>
              <a:rPr lang="cy-GB" noProof="0" dirty="0" err="1"/>
              <a:t>Covery</a:t>
            </a:r>
            <a:r>
              <a:rPr lang="cy-GB" noProof="0" dirty="0"/>
              <a:t> (2017) yn cynnig bod…’).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4991B4-9106-533F-0D8E-0B02A21575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Based on your own experience, so it is appropriate to use the first person: “I”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However, most reflections will also include academic writing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You are therefore likely to need to write both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 the first person (‘I felt…‛) and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 the third person (Covey (2017) proposes that …‛). </a:t>
            </a: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3CCA8F0-2DF5-8E53-CC7C-09C813FA31A9}"/>
              </a:ext>
            </a:extLst>
          </p:cNvPr>
          <p:cNvSpPr txBox="1">
            <a:spLocks/>
          </p:cNvSpPr>
          <p:nvPr/>
        </p:nvSpPr>
        <p:spPr>
          <a:xfrm>
            <a:off x="787400" y="304950"/>
            <a:ext cx="52578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/>
              <a:t>Iaith </a:t>
            </a:r>
            <a:r>
              <a:rPr lang="en-GB" sz="2800" b="1" dirty="0" err="1"/>
              <a:t>ysgrifennu’n</a:t>
            </a:r>
            <a:r>
              <a:rPr lang="en-GB" sz="2800" b="1" dirty="0"/>
              <a:t> </a:t>
            </a:r>
            <a:r>
              <a:rPr lang="en-GB" sz="2800" b="1" dirty="0" err="1"/>
              <a:t>adfyfyriol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699537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87CDE-8D04-8E37-69F9-B17480DFE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9390" y="365126"/>
            <a:ext cx="480441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>
                <a:solidFill>
                  <a:srgbClr val="0070C0"/>
                </a:solidFill>
              </a:rPr>
              <a:t>                                          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Linking theory and practice</a:t>
            </a:r>
            <a:br>
              <a:rPr lang="en-GB" b="1" dirty="0">
                <a:solidFill>
                  <a:srgbClr val="0070C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C1FA0-1E11-8D93-91CF-B403503CB7D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noProof="0" dirty="0"/>
              <a:t>Wrth ysgrifennu am eich </a:t>
            </a:r>
            <a:r>
              <a:rPr lang="cy-GB" noProof="0" dirty="0" err="1"/>
              <a:t>adfyfyrdodau</a:t>
            </a:r>
            <a:r>
              <a:rPr lang="cy-GB" noProof="0" dirty="0"/>
              <a:t> defnyddiwch yr amser gorffennol gan eich bod yn cyfeirio at foment benodol: 'Roeddwn i'n teimlo.... ‘ </a:t>
            </a:r>
          </a:p>
          <a:p>
            <a:r>
              <a:rPr lang="cy-GB" noProof="0" dirty="0"/>
              <a:t>Wrth gyfeirio at ddamcaniaeth defnyddiwch yr amser presennol gan fod y syniadau yn dal i fod yn gyfredol: ‘Mae </a:t>
            </a:r>
            <a:r>
              <a:rPr lang="cy-GB" noProof="0" dirty="0" err="1"/>
              <a:t>Jasper</a:t>
            </a:r>
            <a:r>
              <a:rPr lang="cy-GB" noProof="0" dirty="0"/>
              <a:t> (2013) yn cynnig bod...'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67891-4C58-DCD6-D640-3F809B2F492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When writing about your reflections use the past tense as you are referring to a particular moment: ‘I felt…. ‘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When referring to theory use the present tense as the ideas are still current: ‘Jasper (2013) proposes that...’</a:t>
            </a: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5B625AD-326F-FCE4-3DAC-0D84D40E337E}"/>
              </a:ext>
            </a:extLst>
          </p:cNvPr>
          <p:cNvSpPr txBox="1">
            <a:spLocks/>
          </p:cNvSpPr>
          <p:nvPr/>
        </p:nvSpPr>
        <p:spPr>
          <a:xfrm>
            <a:off x="1014095" y="365125"/>
            <a:ext cx="48044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900" b="1" dirty="0" err="1"/>
              <a:t>Cysylltu</a:t>
            </a:r>
            <a:r>
              <a:rPr lang="en-GB" sz="2900" b="1" dirty="0"/>
              <a:t> </a:t>
            </a:r>
            <a:r>
              <a:rPr lang="en-GB" sz="2900" b="1" dirty="0" err="1"/>
              <a:t>damcaniaeth</a:t>
            </a:r>
            <a:r>
              <a:rPr lang="en-GB" sz="2900" b="1" dirty="0"/>
              <a:t> ac </a:t>
            </a:r>
            <a:r>
              <a:rPr lang="en-GB" sz="2900" b="1" dirty="0" err="1"/>
              <a:t>arfer</a:t>
            </a:r>
            <a:endParaRPr lang="en-GB" sz="2900" dirty="0"/>
          </a:p>
        </p:txBody>
      </p:sp>
    </p:spTree>
    <p:extLst>
      <p:ext uri="{BB962C8B-B14F-4D97-AF65-F5344CB8AC3E}">
        <p14:creationId xmlns:p14="http://schemas.microsoft.com/office/powerpoint/2010/main" val="24910313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599A2-B663-6CD6-7C7D-3C50724E9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9400" y="365126"/>
            <a:ext cx="47244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Suggested Structure Using Jasper's ERA Model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(2013)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6EABF-D5CA-8EB7-9442-80E1FD61826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b="1" noProof="0" dirty="0"/>
              <a:t>Canllaw Cyfrif Geiriau</a:t>
            </a:r>
          </a:p>
          <a:p>
            <a:r>
              <a:rPr lang="cy-GB" b="1" noProof="0" dirty="0"/>
              <a:t>Cyflwyniad </a:t>
            </a:r>
            <a:r>
              <a:rPr lang="cy-GB" noProof="0" dirty="0"/>
              <a:t>– 200 o eiriau</a:t>
            </a:r>
          </a:p>
          <a:p>
            <a:r>
              <a:rPr lang="cy-GB" b="1" noProof="0" dirty="0"/>
              <a:t>Profiad (ERA) </a:t>
            </a:r>
            <a:r>
              <a:rPr lang="cy-GB" noProof="0" dirty="0"/>
              <a:t>– 500 o eiriau</a:t>
            </a:r>
          </a:p>
          <a:p>
            <a:r>
              <a:rPr lang="cy-GB" b="1" noProof="0" dirty="0"/>
              <a:t>Adfyfyrio (ERA) </a:t>
            </a:r>
            <a:r>
              <a:rPr lang="cy-GB" noProof="0" dirty="0"/>
              <a:t>– 600 o eiriau</a:t>
            </a:r>
          </a:p>
          <a:p>
            <a:r>
              <a:rPr lang="cy-GB" b="1" noProof="0" dirty="0"/>
              <a:t>Gweithred (ERA) </a:t>
            </a:r>
            <a:r>
              <a:rPr lang="cy-GB" noProof="0" dirty="0"/>
              <a:t>– 500 o eiriau</a:t>
            </a:r>
          </a:p>
          <a:p>
            <a:r>
              <a:rPr lang="cy-GB" b="1" noProof="0" dirty="0"/>
              <a:t>Casgliad </a:t>
            </a:r>
            <a:r>
              <a:rPr lang="cy-GB" noProof="0" dirty="0"/>
              <a:t>– 200 o eiriau</a:t>
            </a:r>
          </a:p>
          <a:p>
            <a:r>
              <a:rPr lang="cy-GB" b="1" noProof="0" dirty="0"/>
              <a:t>Cyfanswm: 2,000 o eiriau </a:t>
            </a:r>
            <a:r>
              <a:rPr lang="cy-GB" sz="1400" b="1" noProof="0" dirty="0"/>
              <a:t>(+/-10%)</a:t>
            </a:r>
            <a:endParaRPr lang="cy-GB" sz="1400" noProof="0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420C3E-BBA4-F224-485D-D64DB91C50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Word Count Guide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Introduction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– 200 words</a:t>
            </a: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Experience (ERA)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– 500 words</a:t>
            </a: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Reflection (ERA)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– 600 words</a:t>
            </a: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Action (ERA)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– 500 words</a:t>
            </a: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Conclusion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– 200 words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Total:  2,000 words  </a:t>
            </a:r>
            <a:r>
              <a:rPr lang="en-GB" sz="1400" b="1" i="1" dirty="0">
                <a:solidFill>
                  <a:schemeClr val="accent1">
                    <a:lumMod val="75000"/>
                  </a:schemeClr>
                </a:solidFill>
              </a:rPr>
              <a:t>(+/-10%)</a:t>
            </a:r>
            <a:endParaRPr lang="en-GB" sz="14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28F1A47-9603-EBAE-294C-E5224DACF3F7}"/>
              </a:ext>
            </a:extLst>
          </p:cNvPr>
          <p:cNvSpPr txBox="1">
            <a:spLocks/>
          </p:cNvSpPr>
          <p:nvPr/>
        </p:nvSpPr>
        <p:spPr>
          <a:xfrm>
            <a:off x="613612" y="365125"/>
            <a:ext cx="504123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 err="1"/>
              <a:t>Strwythur</a:t>
            </a:r>
            <a:r>
              <a:rPr lang="en-GB" sz="3600" b="1" dirty="0"/>
              <a:t> a </a:t>
            </a:r>
            <a:r>
              <a:rPr lang="en-GB" sz="3600" b="1" dirty="0" err="1"/>
              <a:t>Awgrymir</a:t>
            </a:r>
            <a:r>
              <a:rPr lang="en-GB" sz="3600" b="1" dirty="0"/>
              <a:t> </a:t>
            </a:r>
            <a:r>
              <a:rPr lang="en-GB" sz="3600" b="1" dirty="0" err="1"/>
              <a:t>gan</a:t>
            </a:r>
            <a:r>
              <a:rPr lang="en-GB" sz="3600" b="1" dirty="0"/>
              <a:t> </a:t>
            </a:r>
            <a:r>
              <a:rPr lang="en-GB" sz="3600" b="1" dirty="0" err="1"/>
              <a:t>Ddefnyddio</a:t>
            </a:r>
            <a:r>
              <a:rPr lang="en-GB" sz="3600" b="1" dirty="0"/>
              <a:t> Model ERA Jasper </a:t>
            </a:r>
            <a:r>
              <a:rPr lang="en-GB" sz="1600" b="1" dirty="0"/>
              <a:t>(2013)</a:t>
            </a:r>
            <a:endParaRPr lang="en-GB" sz="16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3902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76C888-BED6-EF09-607B-E8BF3C5D3B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39920-38B1-88ED-4E00-E0B2340D9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0" y="365126"/>
            <a:ext cx="477012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Suggested Structure Using Jasper's ERA Model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(2013)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96BC7-6F45-5493-3BC7-4E0C4CB3061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Mae strwythur y gallwch ei defnyddio ar gael ar y ddogfen 'Canllawiau ar yr </a:t>
            </a:r>
            <a:r>
              <a:rPr lang="cy-GB" noProof="0" dirty="0" err="1"/>
              <a:t>Adfyfyrdod</a:t>
            </a:r>
            <a:r>
              <a:rPr lang="cy-GB" noProof="0" dirty="0"/>
              <a:t> Cydran 2’ </a:t>
            </a:r>
          </a:p>
          <a:p>
            <a:r>
              <a:rPr lang="cy-GB" noProof="0" dirty="0"/>
              <a:t>Ar gael ar </a:t>
            </a:r>
            <a:r>
              <a:rPr lang="cy-GB" noProof="0" dirty="0" err="1"/>
              <a:t>Moodle</a:t>
            </a:r>
            <a:r>
              <a:rPr lang="cy-GB" noProof="0" dirty="0"/>
              <a:t> a </a:t>
            </a:r>
            <a:r>
              <a:rPr lang="cy-GB" noProof="0" dirty="0" err="1"/>
              <a:t>Teams</a:t>
            </a:r>
            <a:r>
              <a:rPr lang="cy-GB" noProof="0" dirty="0"/>
              <a:t> </a:t>
            </a:r>
          </a:p>
          <a:p>
            <a:r>
              <a:rPr lang="cy-GB" noProof="0" dirty="0" err="1"/>
              <a:t>Lawrlwythwch</a:t>
            </a:r>
            <a:r>
              <a:rPr lang="cy-GB" noProof="0" dirty="0"/>
              <a:t> a thrafodwch y strwythur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D35F3D-4DE1-17F8-602F-B935AF00BF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suggested structure is available on the document ‘Component 2 Guidance on the Reflection’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Available on Moodle and Teams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Download and discuss the structure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3B8AC3A-1C9F-38BF-9D72-85F26E848357}"/>
              </a:ext>
            </a:extLst>
          </p:cNvPr>
          <p:cNvSpPr txBox="1">
            <a:spLocks/>
          </p:cNvSpPr>
          <p:nvPr/>
        </p:nvSpPr>
        <p:spPr>
          <a:xfrm>
            <a:off x="645160" y="365125"/>
            <a:ext cx="5156200" cy="11749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b="1" noProof="0" dirty="0"/>
              <a:t>Strwythur a Awgrymir gan Ddefnyddio </a:t>
            </a:r>
            <a:r>
              <a:rPr lang="cy-GB" sz="3600" b="1" dirty="0"/>
              <a:t>M</a:t>
            </a:r>
            <a:r>
              <a:rPr lang="cy-GB" sz="3600" b="1" noProof="0" dirty="0" err="1"/>
              <a:t>odel</a:t>
            </a:r>
            <a:r>
              <a:rPr lang="cy-GB" sz="3600" b="1" noProof="0" dirty="0"/>
              <a:t> ERA </a:t>
            </a:r>
            <a:r>
              <a:rPr lang="cy-GB" sz="3600" b="1" noProof="0" dirty="0" err="1"/>
              <a:t>Jasper</a:t>
            </a:r>
            <a:r>
              <a:rPr lang="cy-GB" sz="3600" b="1" noProof="0" dirty="0"/>
              <a:t> </a:t>
            </a:r>
            <a:r>
              <a:rPr lang="cy-GB" sz="1700" b="1" noProof="0" dirty="0"/>
              <a:t>(2013)</a:t>
            </a:r>
            <a:endParaRPr lang="cy-GB" b="1" i="1" noProof="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8677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7A32-DBDD-8B1E-4001-216A0623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4769"/>
            <a:ext cx="10515600" cy="1026351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       </a:t>
            </a: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Gyfeirnodau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AA7F-DBAA-039B-F65B-364428DD1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3338" y="1341120"/>
            <a:ext cx="11025188" cy="4125403"/>
          </a:xfrm>
        </p:spPr>
        <p:txBody>
          <a:bodyPr>
            <a:noAutofit/>
          </a:bodyPr>
          <a:lstStyle/>
          <a:p>
            <a:pPr indent="0"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Crowes Associates (n.d.).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Gibbs’ Reflective Cycle.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/Available at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https://www.crowe-associates.co.uk/coaching-tools/gibbs-reflective-cycle/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 (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</a:rPr>
              <a:t>Cyrchwyd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/Accessed 15.07.2026)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Dewey, J. (1938)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Logic: The Theory of Inquiry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MN: Rinehart &amp; Winston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Jasper, M. (2013).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Beginning Reflective Practice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Andover: Cengage Learning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Schon, DA. (1987).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‘Educating the Reflective Practitioner’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. London: Temple Smith.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      </a:t>
            </a:r>
            <a:r>
              <a:rPr lang="en-US" sz="1400" dirty="0" err="1">
                <a:solidFill>
                  <a:schemeClr val="accent1">
                    <a:lumMod val="75000"/>
                  </a:schemeClr>
                </a:solidFill>
              </a:rPr>
              <a:t>Skillshub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 (2017). </a:t>
            </a:r>
            <a:r>
              <a:rPr lang="en-US" sz="1400" i="1" dirty="0">
                <a:solidFill>
                  <a:schemeClr val="accent1">
                    <a:lumMod val="75000"/>
                  </a:schemeClr>
                </a:solidFill>
              </a:rPr>
              <a:t>What Are KOLB’s Learning Styles And What Do They Mean? </a:t>
            </a:r>
            <a:r>
              <a:rPr lang="en-US" sz="1400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accent1">
                    <a:lumMod val="75000"/>
                  </a:schemeClr>
                </a:solidFill>
              </a:rPr>
              <a:t>gael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/ Available at</a:t>
            </a:r>
            <a:r>
              <a:rPr lang="en-GB" sz="1400" dirty="0">
                <a:hlinkClick r:id="rId3"/>
              </a:rPr>
              <a:t> KOLB's Learning Styles: 1984 Model Explained     &amp; Applied | </a:t>
            </a:r>
            <a:r>
              <a:rPr lang="en-GB" sz="1400" dirty="0" err="1">
                <a:hlinkClick r:id="rId3"/>
              </a:rPr>
              <a:t>Skillshub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 (</a:t>
            </a:r>
            <a:r>
              <a:rPr lang="en-US" sz="1400" dirty="0" err="1">
                <a:solidFill>
                  <a:schemeClr val="accent1">
                    <a:lumMod val="75000"/>
                  </a:schemeClr>
                </a:solidFill>
              </a:rPr>
              <a:t>Cyrchwyd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</a:rPr>
              <a:t>/ Accessed 15.07.2026) 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  <a:p>
            <a:pPr indent="0" algn="just">
              <a:lnSpc>
                <a:spcPct val="150000"/>
              </a:lnSpc>
              <a:buNone/>
            </a:pP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  <a:p>
            <a:pPr indent="0" algn="just">
              <a:lnSpc>
                <a:spcPct val="150000"/>
              </a:lnSpc>
              <a:buNone/>
            </a:pP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  <a:p>
            <a:pPr indent="0" algn="just">
              <a:lnSpc>
                <a:spcPct val="150000"/>
              </a:lnSpc>
              <a:buNone/>
            </a:pPr>
            <a:endParaRPr lang="en-GB" sz="800" b="1" i="1" dirty="0"/>
          </a:p>
        </p:txBody>
      </p:sp>
    </p:spTree>
    <p:extLst>
      <p:ext uri="{BB962C8B-B14F-4D97-AF65-F5344CB8AC3E}">
        <p14:creationId xmlns:p14="http://schemas.microsoft.com/office/powerpoint/2010/main" val="33158241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2094</Words>
  <Application>Microsoft Office PowerPoint</Application>
  <PresentationFormat>Widescreen</PresentationFormat>
  <Paragraphs>247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Calibri Light</vt:lpstr>
      <vt:lpstr>Segoe UI</vt:lpstr>
      <vt:lpstr>UWTSD Holding Page</vt:lpstr>
      <vt:lpstr>Accessible 2</vt:lpstr>
      <vt:lpstr>PowerPoint Presentation</vt:lpstr>
      <vt:lpstr>Nod y Modwl Module Aim</vt:lpstr>
      <vt:lpstr>Deilliannau Dysgu Learning Outcomes</vt:lpstr>
      <vt:lpstr>Asesiad: Cydran 1 Assessment: Component 1</vt:lpstr>
      <vt:lpstr>Asesiad: Cydran 2 Assessment: Component 2</vt:lpstr>
      <vt:lpstr>Cynnwys y modwl Module content</vt:lpstr>
      <vt:lpstr>Today</vt:lpstr>
      <vt:lpstr>Asesiad: Cydran 2 Assessment: Component 2</vt:lpstr>
      <vt:lpstr>PowerPoint Presentation</vt:lpstr>
      <vt:lpstr>Reflection </vt:lpstr>
      <vt:lpstr> Damcaniaethwyr allweddol Key theorists </vt:lpstr>
      <vt:lpstr>Gibbs (1988) (Llun/Image: Crowes Associates, n.d.)</vt:lpstr>
      <vt:lpstr>Kolb (1988) (Llun/Image: SkillsHub, 2017)</vt:lpstr>
      <vt:lpstr>Schon (1987) (Llun/Image: Schon, 1987) </vt:lpstr>
      <vt:lpstr>Cylch Adfyfyriol ERA (Jasper, 2013)</vt:lpstr>
      <vt:lpstr>ERA Reflective Cycle (Jasper, 2013)</vt:lpstr>
      <vt:lpstr>                                       ERA Reflective Cycle                                      (Jasper, 2013)</vt:lpstr>
      <vt:lpstr>                                       ERA Reflective Cycle                                      (Jasper, 2013)</vt:lpstr>
      <vt:lpstr>   ERA Reflective Cycle                                     (Jasper, 2013)</vt:lpstr>
      <vt:lpstr>Jasper (2013) (Llun/Image: Jasper, 2013) </vt:lpstr>
      <vt:lpstr>Jasper (2013)</vt:lpstr>
      <vt:lpstr> Cydran 2: Adfyfyrio ar eich datblygiad proffesiynol Component 2: Reflection on your professional development</vt:lpstr>
      <vt:lpstr>The language of reflective writing</vt:lpstr>
      <vt:lpstr>                                          Linking theory and practice </vt:lpstr>
      <vt:lpstr> Suggested Structure Using Jasper's ERA Model (2013) </vt:lpstr>
      <vt:lpstr> Suggested Structure Using Jasper's ERA Model (2013) </vt:lpstr>
      <vt:lpstr>        Rhestr Gyfeirnodau  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28</cp:revision>
  <dcterms:created xsi:type="dcterms:W3CDTF">2022-06-22T10:03:12Z</dcterms:created>
  <dcterms:modified xsi:type="dcterms:W3CDTF">2026-09-14T13:36:52Z</dcterms:modified>
</cp:coreProperties>
</file>