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3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</p:sldIdLst>
  <p:sldSz cx="18288000" cy="10287000"/>
  <p:notesSz cx="6858000" cy="9144000"/>
  <p:embeddedFontLst>
    <p:embeddedFont>
      <p:font typeface="Anton" pitchFamily="2" charset="0"/>
      <p:regular r:id="rId33"/>
    </p:embeddedFont>
    <p:embeddedFont>
      <p:font typeface="Canva Sans" panose="020B0604020202020204" charset="0"/>
      <p:regular r:id="rId34"/>
    </p:embeddedFont>
    <p:embeddedFont>
      <p:font typeface="Canva Sans Bold" panose="020B0604020202020204" charset="0"/>
      <p:regular r:id="rId35"/>
    </p:embeddedFont>
    <p:embeddedFont>
      <p:font typeface="Canva Sans Italics" panose="020B0604020202020204" charset="0"/>
      <p:regular r:id="rId36"/>
    </p:embeddedFont>
    <p:embeddedFont>
      <p:font typeface="ITC Franklin Gothic LT" panose="020B0604020202020204" charset="0"/>
      <p:regular r:id="rId37"/>
    </p:embeddedFont>
    <p:embeddedFont>
      <p:font typeface="ITC Franklin Gothic LT Semi-Bold" panose="020B0604020202020204" charset="0"/>
      <p:regular r:id="rId3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3" d="100"/>
          <a:sy n="53" d="100"/>
        </p:scale>
        <p:origin x="312" y="5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font" Target="fonts/font2.fntdata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font" Target="fonts/font5.fntdata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4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font" Target="fonts/font3.fntdata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1.fntdata"/><Relationship Id="rId38" Type="http://schemas.openxmlformats.org/officeDocument/2006/relationships/font" Target="fonts/font6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12.10.2026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svg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5" Type="http://schemas.openxmlformats.org/officeDocument/2006/relationships/image" Target="../media/image3.svg"/><Relationship Id="rId4" Type="http://schemas.openxmlformats.org/officeDocument/2006/relationships/image" Target="../media/image2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svg"/><Relationship Id="rId4" Type="http://schemas.openxmlformats.org/officeDocument/2006/relationships/image" Target="../media/image3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5" Type="http://schemas.openxmlformats.org/officeDocument/2006/relationships/image" Target="../media/image3.svg"/><Relationship Id="rId4" Type="http://schemas.openxmlformats.org/officeDocument/2006/relationships/image" Target="../media/image8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5" Type="http://schemas.openxmlformats.org/officeDocument/2006/relationships/image" Target="../media/image3.svg"/><Relationship Id="rId4" Type="http://schemas.openxmlformats.org/officeDocument/2006/relationships/image" Target="../media/image8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svg"/><Relationship Id="rId4" Type="http://schemas.openxmlformats.org/officeDocument/2006/relationships/image" Target="../media/image3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4.svg"/><Relationship Id="rId4" Type="http://schemas.openxmlformats.org/officeDocument/2006/relationships/image" Target="../media/image3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5" Type="http://schemas.openxmlformats.org/officeDocument/2006/relationships/image" Target="../media/image3.svg"/><Relationship Id="rId4" Type="http://schemas.openxmlformats.org/officeDocument/2006/relationships/image" Target="../media/image2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png"/><Relationship Id="rId4" Type="http://schemas.openxmlformats.org/officeDocument/2006/relationships/image" Target="../media/image4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4.svg"/><Relationship Id="rId4" Type="http://schemas.openxmlformats.org/officeDocument/2006/relationships/image" Target="../media/image3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4.svg"/><Relationship Id="rId4" Type="http://schemas.openxmlformats.org/officeDocument/2006/relationships/image" Target="../media/image3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png"/><Relationship Id="rId4" Type="http://schemas.openxmlformats.org/officeDocument/2006/relationships/image" Target="../media/image4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4.sv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2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5" Type="http://schemas.openxmlformats.org/officeDocument/2006/relationships/image" Target="../media/image3.svg"/><Relationship Id="rId4" Type="http://schemas.openxmlformats.org/officeDocument/2006/relationships/image" Target="../media/image8.sv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png"/><Relationship Id="rId4" Type="http://schemas.openxmlformats.org/officeDocument/2006/relationships/image" Target="../media/image4.sv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png"/><Relationship Id="rId4" Type="http://schemas.openxmlformats.org/officeDocument/2006/relationships/image" Target="../media/image4.sv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2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5" Type="http://schemas.openxmlformats.org/officeDocument/2006/relationships/image" Target="../media/image3.svg"/><Relationship Id="rId4" Type="http://schemas.openxmlformats.org/officeDocument/2006/relationships/image" Target="../media/image8.sv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5" Type="http://schemas.openxmlformats.org/officeDocument/2006/relationships/image" Target="../media/image3.svg"/><Relationship Id="rId4" Type="http://schemas.openxmlformats.org/officeDocument/2006/relationships/image" Target="../media/image2.sv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sv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svg"/><Relationship Id="rId4" Type="http://schemas.openxmlformats.org/officeDocument/2006/relationships/image" Target="../media/image3.sv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5" Type="http://schemas.openxmlformats.org/officeDocument/2006/relationships/image" Target="../media/image3.svg"/><Relationship Id="rId4" Type="http://schemas.openxmlformats.org/officeDocument/2006/relationships/image" Target="../media/image8.sv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.png"/><Relationship Id="rId4" Type="http://schemas.openxmlformats.org/officeDocument/2006/relationships/image" Target="../media/image4.sv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.png"/><Relationship Id="rId4" Type="http://schemas.openxmlformats.org/officeDocument/2006/relationships/image" Target="../media/image4.sv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svg"/><Relationship Id="rId4" Type="http://schemas.openxmlformats.org/officeDocument/2006/relationships/image" Target="../media/image3.sv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5" Type="http://schemas.openxmlformats.org/officeDocument/2006/relationships/image" Target="../media/image3.svg"/><Relationship Id="rId4" Type="http://schemas.openxmlformats.org/officeDocument/2006/relationships/image" Target="../media/image8.sv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3.png"/><Relationship Id="rId4" Type="http://schemas.openxmlformats.org/officeDocument/2006/relationships/image" Target="../media/image4.sv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svg"/><Relationship Id="rId4" Type="http://schemas.openxmlformats.org/officeDocument/2006/relationships/image" Target="../media/image3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2141072" y="-1125151"/>
            <a:ext cx="11107582" cy="11107582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FF4DE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727124" y="-2095177"/>
            <a:ext cx="7532176" cy="7532176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5170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0845177" y="2598455"/>
            <a:ext cx="1241324" cy="1241324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FF4DE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4001173" y="6761745"/>
            <a:ext cx="3381417" cy="3381417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5170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1465840" y="1389036"/>
            <a:ext cx="6079210" cy="6079210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1882260" y="1805456"/>
            <a:ext cx="5246370" cy="5246370"/>
            <a:chOff x="0" y="0"/>
            <a:chExt cx="812800" cy="8128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blipFill>
              <a:blip r:embed="rId2"/>
              <a:stretch>
                <a:fillRect l="-14102" r="-1410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9" name="Freeform 19"/>
          <p:cNvSpPr/>
          <p:nvPr/>
        </p:nvSpPr>
        <p:spPr>
          <a:xfrm>
            <a:off x="-356217" y="4991215"/>
            <a:ext cx="5619132" cy="5569965"/>
          </a:xfrm>
          <a:custGeom>
            <a:avLst/>
            <a:gdLst/>
            <a:ahLst/>
            <a:cxnLst/>
            <a:rect l="l" t="t" r="r" b="b"/>
            <a:pathLst>
              <a:path w="5619132" h="5569965">
                <a:moveTo>
                  <a:pt x="0" y="0"/>
                </a:moveTo>
                <a:lnTo>
                  <a:pt x="5619132" y="0"/>
                </a:lnTo>
                <a:lnTo>
                  <a:pt x="5619132" y="5569965"/>
                </a:lnTo>
                <a:lnTo>
                  <a:pt x="0" y="556996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7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0" name="Group 20"/>
          <p:cNvGrpSpPr/>
          <p:nvPr/>
        </p:nvGrpSpPr>
        <p:grpSpPr>
          <a:xfrm>
            <a:off x="-1230432" y="6447535"/>
            <a:ext cx="14799590" cy="1608552"/>
            <a:chOff x="0" y="0"/>
            <a:chExt cx="3575040" cy="388567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3575040" cy="388567"/>
            </a:xfrm>
            <a:custGeom>
              <a:avLst/>
              <a:gdLst/>
              <a:ahLst/>
              <a:cxnLst/>
              <a:rect l="l" t="t" r="r" b="b"/>
              <a:pathLst>
                <a:path w="3575040" h="388567">
                  <a:moveTo>
                    <a:pt x="3575040" y="194284"/>
                  </a:moveTo>
                  <a:lnTo>
                    <a:pt x="3371840" y="388567"/>
                  </a:lnTo>
                  <a:lnTo>
                    <a:pt x="203200" y="388567"/>
                  </a:lnTo>
                  <a:lnTo>
                    <a:pt x="0" y="194284"/>
                  </a:lnTo>
                  <a:lnTo>
                    <a:pt x="203200" y="0"/>
                  </a:lnTo>
                  <a:lnTo>
                    <a:pt x="3371840" y="0"/>
                  </a:lnTo>
                  <a:lnTo>
                    <a:pt x="3575040" y="194284"/>
                  </a:lnTo>
                  <a:close/>
                </a:path>
              </a:pathLst>
            </a:custGeom>
            <a:solidFill>
              <a:srgbClr val="FF4DE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14300" y="-38100"/>
              <a:ext cx="3346440" cy="4266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-1731520" y="6447535"/>
            <a:ext cx="14799590" cy="1608552"/>
            <a:chOff x="0" y="0"/>
            <a:chExt cx="3575040" cy="388567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3575040" cy="388567"/>
            </a:xfrm>
            <a:custGeom>
              <a:avLst/>
              <a:gdLst/>
              <a:ahLst/>
              <a:cxnLst/>
              <a:rect l="l" t="t" r="r" b="b"/>
              <a:pathLst>
                <a:path w="3575040" h="388567">
                  <a:moveTo>
                    <a:pt x="3575040" y="194284"/>
                  </a:moveTo>
                  <a:lnTo>
                    <a:pt x="3371840" y="388567"/>
                  </a:lnTo>
                  <a:lnTo>
                    <a:pt x="203200" y="388567"/>
                  </a:lnTo>
                  <a:lnTo>
                    <a:pt x="0" y="194284"/>
                  </a:lnTo>
                  <a:lnTo>
                    <a:pt x="203200" y="0"/>
                  </a:lnTo>
                  <a:lnTo>
                    <a:pt x="3371840" y="0"/>
                  </a:lnTo>
                  <a:lnTo>
                    <a:pt x="3575040" y="194284"/>
                  </a:lnTo>
                  <a:close/>
                </a:path>
              </a:pathLst>
            </a:custGeom>
            <a:solidFill>
              <a:srgbClr val="5170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114300" y="-38100"/>
              <a:ext cx="3346440" cy="4266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6" name="Freeform 26"/>
          <p:cNvSpPr/>
          <p:nvPr/>
        </p:nvSpPr>
        <p:spPr>
          <a:xfrm>
            <a:off x="7875797" y="1358915"/>
            <a:ext cx="1306067" cy="821191"/>
          </a:xfrm>
          <a:custGeom>
            <a:avLst/>
            <a:gdLst/>
            <a:ahLst/>
            <a:cxnLst/>
            <a:rect l="l" t="t" r="r" b="b"/>
            <a:pathLst>
              <a:path w="1306067" h="821191">
                <a:moveTo>
                  <a:pt x="0" y="0"/>
                </a:moveTo>
                <a:lnTo>
                  <a:pt x="1306067" y="0"/>
                </a:lnTo>
                <a:lnTo>
                  <a:pt x="1306067" y="821191"/>
                </a:lnTo>
                <a:lnTo>
                  <a:pt x="0" y="82119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r="-46754" b="-14000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7" name="Freeform 27"/>
          <p:cNvSpPr/>
          <p:nvPr/>
        </p:nvSpPr>
        <p:spPr>
          <a:xfrm>
            <a:off x="12695106" y="8847704"/>
            <a:ext cx="1306067" cy="821191"/>
          </a:xfrm>
          <a:custGeom>
            <a:avLst/>
            <a:gdLst/>
            <a:ahLst/>
            <a:cxnLst/>
            <a:rect l="l" t="t" r="r" b="b"/>
            <a:pathLst>
              <a:path w="1306067" h="821191">
                <a:moveTo>
                  <a:pt x="0" y="0"/>
                </a:moveTo>
                <a:lnTo>
                  <a:pt x="1306067" y="0"/>
                </a:lnTo>
                <a:lnTo>
                  <a:pt x="1306067" y="821192"/>
                </a:lnTo>
                <a:lnTo>
                  <a:pt x="0" y="82119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r="-46754" b="-14000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8" name="TextBox 28"/>
          <p:cNvSpPr txBox="1"/>
          <p:nvPr/>
        </p:nvSpPr>
        <p:spPr>
          <a:xfrm>
            <a:off x="786843" y="3584225"/>
            <a:ext cx="10084010" cy="38840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340"/>
              </a:lnSpc>
            </a:pPr>
            <a:r>
              <a:rPr lang="en-US" sz="7386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rPr>
              <a:t>Segmentation, Targeting &amp; Positioning</a:t>
            </a:r>
          </a:p>
          <a:p>
            <a:pPr algn="l">
              <a:lnSpc>
                <a:spcPts val="10340"/>
              </a:lnSpc>
              <a:spcBef>
                <a:spcPct val="0"/>
              </a:spcBef>
            </a:pPr>
            <a:endParaRPr lang="en-US" sz="7386">
              <a:solidFill>
                <a:srgbClr val="FFFFFF"/>
              </a:solidFill>
              <a:latin typeface="Anton"/>
              <a:ea typeface="Anton"/>
              <a:cs typeface="Anton"/>
              <a:sym typeface="Anton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786843" y="6674296"/>
            <a:ext cx="9110800" cy="1298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99"/>
              </a:lnSpc>
              <a:spcBef>
                <a:spcPct val="0"/>
              </a:spcBef>
            </a:pPr>
            <a:r>
              <a:rPr lang="en-US" sz="24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Marketing Fundamentals</a:t>
            </a:r>
          </a:p>
          <a:p>
            <a:pPr algn="l">
              <a:lnSpc>
                <a:spcPts val="3499"/>
              </a:lnSpc>
              <a:spcBef>
                <a:spcPct val="0"/>
              </a:spcBef>
            </a:pPr>
            <a:r>
              <a:rPr lang="en-US" sz="24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BMBM4005</a:t>
            </a:r>
          </a:p>
          <a:p>
            <a:pPr algn="l">
              <a:lnSpc>
                <a:spcPts val="3499"/>
              </a:lnSpc>
              <a:spcBef>
                <a:spcPct val="0"/>
              </a:spcBef>
            </a:pPr>
            <a:endParaRPr lang="en-US" sz="2499">
              <a:solidFill>
                <a:srgbClr val="FFFFF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5553791" y="3557886"/>
            <a:ext cx="11107582" cy="11107582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FF4DE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30967" y="907746"/>
            <a:ext cx="3381417" cy="3381417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5170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2050212" y="1250700"/>
            <a:ext cx="1241324" cy="1241324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FF4DE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372779" y="3219117"/>
            <a:ext cx="6079210" cy="6079210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789199" y="3635537"/>
            <a:ext cx="5246370" cy="5246370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blipFill>
              <a:blip r:embed="rId3"/>
              <a:stretch>
                <a:fillRect l="-50375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6" name="Freeform 16"/>
          <p:cNvSpPr/>
          <p:nvPr/>
        </p:nvSpPr>
        <p:spPr>
          <a:xfrm flipH="1" flipV="1">
            <a:off x="13040129" y="-186528"/>
            <a:ext cx="5619132" cy="5569965"/>
          </a:xfrm>
          <a:custGeom>
            <a:avLst/>
            <a:gdLst/>
            <a:ahLst/>
            <a:cxnLst/>
            <a:rect l="l" t="t" r="r" b="b"/>
            <a:pathLst>
              <a:path w="5619132" h="5569965">
                <a:moveTo>
                  <a:pt x="5619132" y="5569965"/>
                </a:moveTo>
                <a:lnTo>
                  <a:pt x="0" y="5569965"/>
                </a:lnTo>
                <a:lnTo>
                  <a:pt x="0" y="0"/>
                </a:lnTo>
                <a:lnTo>
                  <a:pt x="5619132" y="0"/>
                </a:lnTo>
                <a:lnTo>
                  <a:pt x="5619132" y="5569965"/>
                </a:lnTo>
                <a:close/>
              </a:path>
            </a:pathLst>
          </a:custGeom>
          <a:blipFill>
            <a:blip>
              <a:alphaModFix amt="57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TextBox 17"/>
          <p:cNvSpPr txBox="1"/>
          <p:nvPr/>
        </p:nvSpPr>
        <p:spPr>
          <a:xfrm>
            <a:off x="6582782" y="3664112"/>
            <a:ext cx="10288074" cy="1736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499"/>
              </a:lnSpc>
              <a:spcBef>
                <a:spcPct val="0"/>
              </a:spcBef>
            </a:pPr>
            <a:r>
              <a:rPr lang="en-US" sz="24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“A market is the set of all actual and potential buyers of a product or service.” </a:t>
            </a:r>
          </a:p>
          <a:p>
            <a:pPr algn="r">
              <a:lnSpc>
                <a:spcPts val="3499"/>
              </a:lnSpc>
              <a:spcBef>
                <a:spcPct val="0"/>
              </a:spcBef>
            </a:pPr>
            <a:r>
              <a:rPr lang="en-US" sz="24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2499" i="1">
                <a:solidFill>
                  <a:srgbClr val="FFFFFF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Philip Kotler, Principles of Marketing (2023)</a:t>
            </a:r>
          </a:p>
          <a:p>
            <a:pPr algn="just">
              <a:lnSpc>
                <a:spcPts val="3499"/>
              </a:lnSpc>
              <a:spcBef>
                <a:spcPct val="0"/>
              </a:spcBef>
            </a:pPr>
            <a:endParaRPr lang="en-US" sz="2499" i="1">
              <a:solidFill>
                <a:srgbClr val="FFFFFF"/>
              </a:solidFill>
              <a:latin typeface="Canva Sans Italics"/>
              <a:ea typeface="Canva Sans Italics"/>
              <a:cs typeface="Canva Sans Italics"/>
              <a:sym typeface="Canva Sans Italics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6582782" y="1184962"/>
            <a:ext cx="10288074" cy="1130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252"/>
              </a:lnSpc>
              <a:spcBef>
                <a:spcPct val="0"/>
              </a:spcBef>
            </a:pPr>
            <a:r>
              <a:rPr lang="en-US" sz="6609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rPr>
              <a:t>Definitions</a:t>
            </a:r>
          </a:p>
        </p:txBody>
      </p:sp>
      <p:sp>
        <p:nvSpPr>
          <p:cNvPr id="19" name="Freeform 19"/>
          <p:cNvSpPr/>
          <p:nvPr/>
        </p:nvSpPr>
        <p:spPr>
          <a:xfrm>
            <a:off x="4533975" y="2367840"/>
            <a:ext cx="1019816" cy="641211"/>
          </a:xfrm>
          <a:custGeom>
            <a:avLst/>
            <a:gdLst/>
            <a:ahLst/>
            <a:cxnLst/>
            <a:rect l="l" t="t" r="r" b="b"/>
            <a:pathLst>
              <a:path w="1019816" h="641211">
                <a:moveTo>
                  <a:pt x="0" y="0"/>
                </a:moveTo>
                <a:lnTo>
                  <a:pt x="1019816" y="0"/>
                </a:lnTo>
                <a:lnTo>
                  <a:pt x="1019816" y="641210"/>
                </a:lnTo>
                <a:lnTo>
                  <a:pt x="0" y="64121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r="-46754" b="-14000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Freeform 20"/>
          <p:cNvSpPr/>
          <p:nvPr/>
        </p:nvSpPr>
        <p:spPr>
          <a:xfrm>
            <a:off x="15196662" y="9393798"/>
            <a:ext cx="857367" cy="539071"/>
          </a:xfrm>
          <a:custGeom>
            <a:avLst/>
            <a:gdLst/>
            <a:ahLst/>
            <a:cxnLst/>
            <a:rect l="l" t="t" r="r" b="b"/>
            <a:pathLst>
              <a:path w="857367" h="539071">
                <a:moveTo>
                  <a:pt x="0" y="0"/>
                </a:moveTo>
                <a:lnTo>
                  <a:pt x="857367" y="0"/>
                </a:lnTo>
                <a:lnTo>
                  <a:pt x="857367" y="539070"/>
                </a:lnTo>
                <a:lnTo>
                  <a:pt x="0" y="5390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r="-46754" b="-14000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TextBox 21"/>
          <p:cNvSpPr txBox="1"/>
          <p:nvPr/>
        </p:nvSpPr>
        <p:spPr>
          <a:xfrm>
            <a:off x="6582782" y="6211097"/>
            <a:ext cx="10288074" cy="15894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19"/>
              </a:lnSpc>
              <a:spcBef>
                <a:spcPct val="0"/>
              </a:spcBef>
            </a:pPr>
            <a:r>
              <a:rPr lang="en-US" sz="22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“Market segmentation is the process of dividing a market into distinct groups of buyers who have different needs, characteristics, or behaviour and who might require separate products and marketing mixes.” </a:t>
            </a:r>
          </a:p>
          <a:p>
            <a:pPr algn="r">
              <a:lnSpc>
                <a:spcPts val="3219"/>
              </a:lnSpc>
              <a:spcBef>
                <a:spcPct val="0"/>
              </a:spcBef>
            </a:pPr>
            <a:r>
              <a:rPr lang="en-US" sz="2299" i="1">
                <a:solidFill>
                  <a:srgbClr val="FFFFFF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Kotler and Keller (2024)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3847761" y="1388749"/>
            <a:ext cx="3086100" cy="7405828"/>
            <a:chOff x="0" y="0"/>
            <a:chExt cx="812800" cy="195050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1950506"/>
            </a:xfrm>
            <a:custGeom>
              <a:avLst/>
              <a:gdLst/>
              <a:ahLst/>
              <a:cxnLst/>
              <a:rect l="l" t="t" r="r" b="b"/>
              <a:pathLst>
                <a:path w="812800" h="1950506">
                  <a:moveTo>
                    <a:pt x="0" y="0"/>
                  </a:moveTo>
                  <a:lnTo>
                    <a:pt x="812800" y="0"/>
                  </a:lnTo>
                  <a:lnTo>
                    <a:pt x="812800" y="1950506"/>
                  </a:lnTo>
                  <a:lnTo>
                    <a:pt x="0" y="1950506"/>
                  </a:lnTo>
                  <a:close/>
                </a:path>
              </a:pathLst>
            </a:custGeom>
            <a:solidFill>
              <a:srgbClr val="5170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812800" cy="198860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420283" y="1673648"/>
            <a:ext cx="5246370" cy="6836030"/>
            <a:chOff x="0" y="0"/>
            <a:chExt cx="812800" cy="105908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1059080"/>
            </a:xfrm>
            <a:custGeom>
              <a:avLst/>
              <a:gdLst/>
              <a:ahLst/>
              <a:cxnLst/>
              <a:rect l="l" t="t" r="r" b="b"/>
              <a:pathLst>
                <a:path w="812800" h="1059080">
                  <a:moveTo>
                    <a:pt x="0" y="0"/>
                  </a:moveTo>
                  <a:lnTo>
                    <a:pt x="812800" y="0"/>
                  </a:lnTo>
                  <a:lnTo>
                    <a:pt x="812800" y="1059080"/>
                  </a:lnTo>
                  <a:lnTo>
                    <a:pt x="0" y="1059080"/>
                  </a:lnTo>
                  <a:close/>
                </a:path>
              </a:pathLst>
            </a:custGeom>
            <a:blipFill>
              <a:blip r:embed="rId2"/>
              <a:stretch>
                <a:fillRect t="-7595" b="-7595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Freeform 7"/>
          <p:cNvSpPr/>
          <p:nvPr/>
        </p:nvSpPr>
        <p:spPr>
          <a:xfrm>
            <a:off x="-356217" y="4991215"/>
            <a:ext cx="5619132" cy="5569965"/>
          </a:xfrm>
          <a:custGeom>
            <a:avLst/>
            <a:gdLst/>
            <a:ahLst/>
            <a:cxnLst/>
            <a:rect l="l" t="t" r="r" b="b"/>
            <a:pathLst>
              <a:path w="5619132" h="5569965">
                <a:moveTo>
                  <a:pt x="0" y="0"/>
                </a:moveTo>
                <a:lnTo>
                  <a:pt x="5619132" y="0"/>
                </a:lnTo>
                <a:lnTo>
                  <a:pt x="5619132" y="5569965"/>
                </a:lnTo>
                <a:lnTo>
                  <a:pt x="0" y="556996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7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1028700" y="1264924"/>
            <a:ext cx="9895773" cy="23052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252"/>
              </a:lnSpc>
              <a:spcBef>
                <a:spcPct val="0"/>
              </a:spcBef>
            </a:pPr>
            <a:r>
              <a:rPr lang="en-US" sz="6609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rPr>
              <a:t>How do you think Marketers would segment customers?</a:t>
            </a:r>
          </a:p>
        </p:txBody>
      </p:sp>
      <p:sp>
        <p:nvSpPr>
          <p:cNvPr id="9" name="Freeform 9"/>
          <p:cNvSpPr/>
          <p:nvPr/>
        </p:nvSpPr>
        <p:spPr>
          <a:xfrm>
            <a:off x="12862137" y="261573"/>
            <a:ext cx="813346" cy="511392"/>
          </a:xfrm>
          <a:custGeom>
            <a:avLst/>
            <a:gdLst/>
            <a:ahLst/>
            <a:cxnLst/>
            <a:rect l="l" t="t" r="r" b="b"/>
            <a:pathLst>
              <a:path w="813346" h="511392">
                <a:moveTo>
                  <a:pt x="0" y="0"/>
                </a:moveTo>
                <a:lnTo>
                  <a:pt x="813346" y="0"/>
                </a:lnTo>
                <a:lnTo>
                  <a:pt x="813346" y="511392"/>
                </a:lnTo>
                <a:lnTo>
                  <a:pt x="0" y="51139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r="-46754" b="-14000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5982970" y="9366848"/>
            <a:ext cx="965677" cy="607170"/>
          </a:xfrm>
          <a:custGeom>
            <a:avLst/>
            <a:gdLst/>
            <a:ahLst/>
            <a:cxnLst/>
            <a:rect l="l" t="t" r="r" b="b"/>
            <a:pathLst>
              <a:path w="965677" h="607170">
                <a:moveTo>
                  <a:pt x="0" y="0"/>
                </a:moveTo>
                <a:lnTo>
                  <a:pt x="965676" y="0"/>
                </a:lnTo>
                <a:lnTo>
                  <a:pt x="965676" y="607171"/>
                </a:lnTo>
                <a:lnTo>
                  <a:pt x="0" y="60717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r="-46754" b="-14000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1205421" y="4867390"/>
            <a:ext cx="9895773" cy="23052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252"/>
              </a:lnSpc>
              <a:spcBef>
                <a:spcPct val="0"/>
              </a:spcBef>
            </a:pPr>
            <a:r>
              <a:rPr lang="en-US" sz="6609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rPr>
              <a:t>Why do you think Marketers would segment customers?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1869826" y="3508223"/>
            <a:ext cx="10241144" cy="10241144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5170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990398" y="1028700"/>
            <a:ext cx="3142004" cy="3142004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FF4DE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2208581" y="9258300"/>
            <a:ext cx="1915202" cy="1915202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FF4DE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0931589" y="1440586"/>
            <a:ext cx="5839013" cy="7405828"/>
            <a:chOff x="0" y="0"/>
            <a:chExt cx="1537847" cy="1950506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537847" cy="1950506"/>
            </a:xfrm>
            <a:custGeom>
              <a:avLst/>
              <a:gdLst/>
              <a:ahLst/>
              <a:cxnLst/>
              <a:rect l="l" t="t" r="r" b="b"/>
              <a:pathLst>
                <a:path w="1537847" h="1950506">
                  <a:moveTo>
                    <a:pt x="0" y="0"/>
                  </a:moveTo>
                  <a:lnTo>
                    <a:pt x="1537847" y="0"/>
                  </a:lnTo>
                  <a:lnTo>
                    <a:pt x="1537847" y="1950506"/>
                  </a:lnTo>
                  <a:lnTo>
                    <a:pt x="0" y="195050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38100"/>
              <a:ext cx="1537847" cy="198860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1227910" y="1725485"/>
            <a:ext cx="5246370" cy="6836030"/>
            <a:chOff x="0" y="0"/>
            <a:chExt cx="812800" cy="105908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1059080"/>
            </a:xfrm>
            <a:custGeom>
              <a:avLst/>
              <a:gdLst/>
              <a:ahLst/>
              <a:cxnLst/>
              <a:rect l="l" t="t" r="r" b="b"/>
              <a:pathLst>
                <a:path w="812800" h="1059080">
                  <a:moveTo>
                    <a:pt x="0" y="0"/>
                  </a:moveTo>
                  <a:lnTo>
                    <a:pt x="812800" y="0"/>
                  </a:lnTo>
                  <a:lnTo>
                    <a:pt x="812800" y="1059080"/>
                  </a:lnTo>
                  <a:lnTo>
                    <a:pt x="0" y="1059080"/>
                  </a:lnTo>
                  <a:close/>
                </a:path>
              </a:pathLst>
            </a:custGeom>
            <a:blipFill>
              <a:blip r:embed="rId2"/>
              <a:stretch>
                <a:fillRect t="-7507" b="-750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6" name="Freeform 16"/>
          <p:cNvSpPr/>
          <p:nvPr/>
        </p:nvSpPr>
        <p:spPr>
          <a:xfrm flipV="1">
            <a:off x="-254510" y="-388658"/>
            <a:ext cx="5619132" cy="5569965"/>
          </a:xfrm>
          <a:custGeom>
            <a:avLst/>
            <a:gdLst/>
            <a:ahLst/>
            <a:cxnLst/>
            <a:rect l="l" t="t" r="r" b="b"/>
            <a:pathLst>
              <a:path w="5619132" h="5569965">
                <a:moveTo>
                  <a:pt x="0" y="5569965"/>
                </a:moveTo>
                <a:lnTo>
                  <a:pt x="5619132" y="5569965"/>
                </a:lnTo>
                <a:lnTo>
                  <a:pt x="5619132" y="0"/>
                </a:lnTo>
                <a:lnTo>
                  <a:pt x="0" y="0"/>
                </a:lnTo>
                <a:lnTo>
                  <a:pt x="0" y="5569965"/>
                </a:lnTo>
                <a:close/>
              </a:path>
            </a:pathLst>
          </a:custGeom>
          <a:blipFill>
            <a:blip>
              <a:alphaModFix amt="57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TextBox 17"/>
          <p:cNvSpPr txBox="1"/>
          <p:nvPr/>
        </p:nvSpPr>
        <p:spPr>
          <a:xfrm>
            <a:off x="1278156" y="1769116"/>
            <a:ext cx="10288074" cy="1130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252"/>
              </a:lnSpc>
              <a:spcBef>
                <a:spcPct val="0"/>
              </a:spcBef>
            </a:pPr>
            <a:r>
              <a:rPr lang="en-US" sz="6609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rPr>
              <a:t>Market Segmentation</a:t>
            </a:r>
          </a:p>
        </p:txBody>
      </p:sp>
      <p:sp>
        <p:nvSpPr>
          <p:cNvPr id="18" name="Freeform 18"/>
          <p:cNvSpPr/>
          <p:nvPr/>
        </p:nvSpPr>
        <p:spPr>
          <a:xfrm>
            <a:off x="499777" y="3571358"/>
            <a:ext cx="528923" cy="599346"/>
          </a:xfrm>
          <a:custGeom>
            <a:avLst/>
            <a:gdLst/>
            <a:ahLst/>
            <a:cxnLst/>
            <a:rect l="l" t="t" r="r" b="b"/>
            <a:pathLst>
              <a:path w="528923" h="599346">
                <a:moveTo>
                  <a:pt x="0" y="0"/>
                </a:moveTo>
                <a:lnTo>
                  <a:pt x="528923" y="0"/>
                </a:lnTo>
                <a:lnTo>
                  <a:pt x="528923" y="599346"/>
                </a:lnTo>
                <a:lnTo>
                  <a:pt x="0" y="59934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Freeform 19"/>
          <p:cNvSpPr/>
          <p:nvPr/>
        </p:nvSpPr>
        <p:spPr>
          <a:xfrm>
            <a:off x="499777" y="5340196"/>
            <a:ext cx="528923" cy="599346"/>
          </a:xfrm>
          <a:custGeom>
            <a:avLst/>
            <a:gdLst/>
            <a:ahLst/>
            <a:cxnLst/>
            <a:rect l="l" t="t" r="r" b="b"/>
            <a:pathLst>
              <a:path w="528923" h="599346">
                <a:moveTo>
                  <a:pt x="0" y="0"/>
                </a:moveTo>
                <a:lnTo>
                  <a:pt x="528923" y="0"/>
                </a:lnTo>
                <a:lnTo>
                  <a:pt x="528923" y="599346"/>
                </a:lnTo>
                <a:lnTo>
                  <a:pt x="0" y="59934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TextBox 20"/>
          <p:cNvSpPr txBox="1"/>
          <p:nvPr/>
        </p:nvSpPr>
        <p:spPr>
          <a:xfrm>
            <a:off x="1278156" y="3514208"/>
            <a:ext cx="8545533" cy="5424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40"/>
              </a:lnSpc>
            </a:pPr>
            <a:r>
              <a:rPr lang="en-US" sz="2600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Involves the division of a diverse market into a number of smaller submarkets that have common features.</a:t>
            </a:r>
          </a:p>
          <a:p>
            <a:pPr algn="l">
              <a:lnSpc>
                <a:spcPts val="3640"/>
              </a:lnSpc>
            </a:pPr>
            <a:endParaRPr lang="en-US" sz="2600" b="1">
              <a:solidFill>
                <a:srgbClr val="FFFFFF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l">
              <a:lnSpc>
                <a:spcPts val="3640"/>
              </a:lnSpc>
            </a:pPr>
            <a:r>
              <a:rPr lang="en-US" sz="2600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The objective is to identify groups of potential customers with similar requirements.</a:t>
            </a:r>
          </a:p>
          <a:p>
            <a:pPr algn="l">
              <a:lnSpc>
                <a:spcPts val="3640"/>
              </a:lnSpc>
            </a:pPr>
            <a:endParaRPr lang="en-US" sz="2600" b="1">
              <a:solidFill>
                <a:srgbClr val="FFFFFF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l">
              <a:lnSpc>
                <a:spcPts val="3640"/>
              </a:lnSpc>
            </a:pPr>
            <a:r>
              <a:rPr lang="en-US" sz="2600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Market segmentation provides a commercially viable method of serving customer needs.</a:t>
            </a:r>
          </a:p>
          <a:p>
            <a:pPr algn="l">
              <a:lnSpc>
                <a:spcPts val="3640"/>
              </a:lnSpc>
            </a:pPr>
            <a:endParaRPr lang="en-US" sz="2600" b="1">
              <a:solidFill>
                <a:srgbClr val="FFFFFF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l">
              <a:lnSpc>
                <a:spcPts val="3640"/>
              </a:lnSpc>
            </a:pPr>
            <a:r>
              <a:rPr lang="en-US" sz="2600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Segmentation is at the heart of strategic marketing.</a:t>
            </a:r>
          </a:p>
          <a:p>
            <a:pPr algn="l">
              <a:lnSpc>
                <a:spcPts val="3219"/>
              </a:lnSpc>
              <a:spcBef>
                <a:spcPct val="0"/>
              </a:spcBef>
            </a:pPr>
            <a:endParaRPr lang="en-US" sz="2600" b="1">
              <a:solidFill>
                <a:srgbClr val="FFFFFF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21" name="Freeform 21"/>
          <p:cNvSpPr/>
          <p:nvPr/>
        </p:nvSpPr>
        <p:spPr>
          <a:xfrm>
            <a:off x="15216047" y="261573"/>
            <a:ext cx="813346" cy="511392"/>
          </a:xfrm>
          <a:custGeom>
            <a:avLst/>
            <a:gdLst/>
            <a:ahLst/>
            <a:cxnLst/>
            <a:rect l="l" t="t" r="r" b="b"/>
            <a:pathLst>
              <a:path w="813346" h="511392">
                <a:moveTo>
                  <a:pt x="0" y="0"/>
                </a:moveTo>
                <a:lnTo>
                  <a:pt x="813346" y="0"/>
                </a:lnTo>
                <a:lnTo>
                  <a:pt x="813346" y="511392"/>
                </a:lnTo>
                <a:lnTo>
                  <a:pt x="0" y="51139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r="-46754" b="-14000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2" name="Freeform 22"/>
          <p:cNvSpPr/>
          <p:nvPr/>
        </p:nvSpPr>
        <p:spPr>
          <a:xfrm>
            <a:off x="9615385" y="9366848"/>
            <a:ext cx="965677" cy="607170"/>
          </a:xfrm>
          <a:custGeom>
            <a:avLst/>
            <a:gdLst/>
            <a:ahLst/>
            <a:cxnLst/>
            <a:rect l="l" t="t" r="r" b="b"/>
            <a:pathLst>
              <a:path w="965677" h="607170">
                <a:moveTo>
                  <a:pt x="0" y="0"/>
                </a:moveTo>
                <a:lnTo>
                  <a:pt x="965676" y="0"/>
                </a:lnTo>
                <a:lnTo>
                  <a:pt x="965676" y="607171"/>
                </a:lnTo>
                <a:lnTo>
                  <a:pt x="0" y="60717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r="-46754" b="-14000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Freeform 23"/>
          <p:cNvSpPr/>
          <p:nvPr/>
        </p:nvSpPr>
        <p:spPr>
          <a:xfrm>
            <a:off x="499777" y="6698226"/>
            <a:ext cx="528923" cy="599346"/>
          </a:xfrm>
          <a:custGeom>
            <a:avLst/>
            <a:gdLst/>
            <a:ahLst/>
            <a:cxnLst/>
            <a:rect l="l" t="t" r="r" b="b"/>
            <a:pathLst>
              <a:path w="528923" h="599346">
                <a:moveTo>
                  <a:pt x="0" y="0"/>
                </a:moveTo>
                <a:lnTo>
                  <a:pt x="528923" y="0"/>
                </a:lnTo>
                <a:lnTo>
                  <a:pt x="528923" y="599346"/>
                </a:lnTo>
                <a:lnTo>
                  <a:pt x="0" y="59934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4" name="Freeform 24"/>
          <p:cNvSpPr/>
          <p:nvPr/>
        </p:nvSpPr>
        <p:spPr>
          <a:xfrm>
            <a:off x="499777" y="8056256"/>
            <a:ext cx="528923" cy="599346"/>
          </a:xfrm>
          <a:custGeom>
            <a:avLst/>
            <a:gdLst/>
            <a:ahLst/>
            <a:cxnLst/>
            <a:rect l="l" t="t" r="r" b="b"/>
            <a:pathLst>
              <a:path w="528923" h="599346">
                <a:moveTo>
                  <a:pt x="0" y="0"/>
                </a:moveTo>
                <a:lnTo>
                  <a:pt x="528923" y="0"/>
                </a:lnTo>
                <a:lnTo>
                  <a:pt x="528923" y="599346"/>
                </a:lnTo>
                <a:lnTo>
                  <a:pt x="0" y="59934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7511624" y="-3685780"/>
            <a:ext cx="3086100" cy="7405828"/>
            <a:chOff x="0" y="0"/>
            <a:chExt cx="812800" cy="195050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1950506"/>
            </a:xfrm>
            <a:custGeom>
              <a:avLst/>
              <a:gdLst/>
              <a:ahLst/>
              <a:cxnLst/>
              <a:rect l="l" t="t" r="r" b="b"/>
              <a:pathLst>
                <a:path w="812800" h="1950506">
                  <a:moveTo>
                    <a:pt x="0" y="0"/>
                  </a:moveTo>
                  <a:lnTo>
                    <a:pt x="812800" y="0"/>
                  </a:lnTo>
                  <a:lnTo>
                    <a:pt x="812800" y="1950506"/>
                  </a:lnTo>
                  <a:lnTo>
                    <a:pt x="0" y="1950506"/>
                  </a:lnTo>
                  <a:close/>
                </a:path>
              </a:pathLst>
            </a:custGeom>
            <a:solidFill>
              <a:srgbClr val="5170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812800" cy="198860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-728312" y="4290478"/>
            <a:ext cx="6326055" cy="6270702"/>
          </a:xfrm>
          <a:custGeom>
            <a:avLst/>
            <a:gdLst/>
            <a:ahLst/>
            <a:cxnLst/>
            <a:rect l="l" t="t" r="r" b="b"/>
            <a:pathLst>
              <a:path w="6326055" h="6270702">
                <a:moveTo>
                  <a:pt x="0" y="0"/>
                </a:moveTo>
                <a:lnTo>
                  <a:pt x="6326055" y="0"/>
                </a:lnTo>
                <a:lnTo>
                  <a:pt x="6326055" y="6270702"/>
                </a:lnTo>
                <a:lnTo>
                  <a:pt x="0" y="627070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7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417750" y="4033886"/>
            <a:ext cx="5179993" cy="572009"/>
            <a:chOff x="0" y="0"/>
            <a:chExt cx="1211823" cy="133818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211823" cy="133817"/>
            </a:xfrm>
            <a:custGeom>
              <a:avLst/>
              <a:gdLst/>
              <a:ahLst/>
              <a:cxnLst/>
              <a:rect l="l" t="t" r="r" b="b"/>
              <a:pathLst>
                <a:path w="1211823" h="133817">
                  <a:moveTo>
                    <a:pt x="0" y="0"/>
                  </a:moveTo>
                  <a:lnTo>
                    <a:pt x="1211823" y="0"/>
                  </a:lnTo>
                  <a:lnTo>
                    <a:pt x="1211823" y="133817"/>
                  </a:lnTo>
                  <a:lnTo>
                    <a:pt x="0" y="133817"/>
                  </a:lnTo>
                  <a:close/>
                </a:path>
              </a:pathLst>
            </a:custGeom>
            <a:solidFill>
              <a:srgbClr val="5170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1211823" cy="17191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6594285" y="4033886"/>
            <a:ext cx="5179993" cy="572009"/>
            <a:chOff x="0" y="0"/>
            <a:chExt cx="1211823" cy="133818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211823" cy="133817"/>
            </a:xfrm>
            <a:custGeom>
              <a:avLst/>
              <a:gdLst/>
              <a:ahLst/>
              <a:cxnLst/>
              <a:rect l="l" t="t" r="r" b="b"/>
              <a:pathLst>
                <a:path w="1211823" h="133817">
                  <a:moveTo>
                    <a:pt x="0" y="0"/>
                  </a:moveTo>
                  <a:lnTo>
                    <a:pt x="1211823" y="0"/>
                  </a:lnTo>
                  <a:lnTo>
                    <a:pt x="1211823" y="133817"/>
                  </a:lnTo>
                  <a:lnTo>
                    <a:pt x="0" y="133817"/>
                  </a:lnTo>
                  <a:close/>
                </a:path>
              </a:pathLst>
            </a:custGeom>
            <a:solidFill>
              <a:srgbClr val="5170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38100"/>
              <a:ext cx="1211823" cy="17191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1381830" y="1184962"/>
            <a:ext cx="9895773" cy="1130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252"/>
              </a:lnSpc>
              <a:spcBef>
                <a:spcPct val="0"/>
              </a:spcBef>
            </a:pPr>
            <a:r>
              <a:rPr lang="en-US" sz="6609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rPr>
              <a:t>STP Strategy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81830" y="2408116"/>
            <a:ext cx="15104627" cy="17480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658"/>
              </a:lnSpc>
              <a:spcBef>
                <a:spcPct val="0"/>
              </a:spcBef>
            </a:pPr>
            <a:r>
              <a:rPr lang="en-US" sz="3327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Segmentation is the first stage of a segmentation, targeting and positioning strategy. </a:t>
            </a:r>
          </a:p>
          <a:p>
            <a:pPr algn="just">
              <a:lnSpc>
                <a:spcPts val="4658"/>
              </a:lnSpc>
              <a:spcBef>
                <a:spcPct val="0"/>
              </a:spcBef>
            </a:pPr>
            <a:endParaRPr lang="en-US" sz="3327">
              <a:solidFill>
                <a:srgbClr val="FFFFF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17750" y="4796653"/>
            <a:ext cx="5179993" cy="17117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26919" lvl="1" indent="-263460" algn="l">
              <a:lnSpc>
                <a:spcPts val="3416"/>
              </a:lnSpc>
              <a:buFont typeface="Arial"/>
              <a:buChar char="•"/>
            </a:pPr>
            <a:r>
              <a:rPr lang="en-US" sz="244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Identify basis for segmentation</a:t>
            </a:r>
          </a:p>
          <a:p>
            <a:pPr marL="526919" lvl="1" indent="-263460" algn="l">
              <a:lnSpc>
                <a:spcPts val="3416"/>
              </a:lnSpc>
              <a:spcBef>
                <a:spcPct val="0"/>
              </a:spcBef>
              <a:buFont typeface="Arial"/>
              <a:buChar char="•"/>
            </a:pPr>
            <a:r>
              <a:rPr lang="en-US" sz="244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Determine important characteristics of each market segment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594285" y="4796653"/>
            <a:ext cx="5179993" cy="17117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26919" lvl="1" indent="-263460" algn="l">
              <a:lnSpc>
                <a:spcPts val="3416"/>
              </a:lnSpc>
              <a:buFont typeface="Arial"/>
              <a:buChar char="•"/>
            </a:pPr>
            <a:r>
              <a:rPr lang="en-US" sz="244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Evaluate potential and commercial attractiveness of each segment</a:t>
            </a:r>
          </a:p>
          <a:p>
            <a:pPr marL="526919" lvl="1" indent="-263460" algn="l">
              <a:lnSpc>
                <a:spcPts val="3416"/>
              </a:lnSpc>
              <a:spcBef>
                <a:spcPct val="0"/>
              </a:spcBef>
              <a:buFont typeface="Arial"/>
              <a:buChar char="•"/>
            </a:pPr>
            <a:r>
              <a:rPr lang="en-US" sz="244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Select one or more segments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71157" y="4061142"/>
            <a:ext cx="4473180" cy="4417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25"/>
              </a:lnSpc>
              <a:spcBef>
                <a:spcPct val="0"/>
              </a:spcBef>
            </a:pPr>
            <a:r>
              <a:rPr lang="en-US" sz="258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Market Segmentation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947691" y="4061142"/>
            <a:ext cx="4473180" cy="4417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25"/>
              </a:lnSpc>
              <a:spcBef>
                <a:spcPct val="0"/>
              </a:spcBef>
            </a:pPr>
            <a:r>
              <a:rPr lang="en-US" sz="258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Market Targeting</a:t>
            </a:r>
          </a:p>
        </p:txBody>
      </p:sp>
      <p:sp>
        <p:nvSpPr>
          <p:cNvPr id="18" name="Freeform 18"/>
          <p:cNvSpPr/>
          <p:nvPr/>
        </p:nvSpPr>
        <p:spPr>
          <a:xfrm>
            <a:off x="2434716" y="8308621"/>
            <a:ext cx="965677" cy="607170"/>
          </a:xfrm>
          <a:custGeom>
            <a:avLst/>
            <a:gdLst/>
            <a:ahLst/>
            <a:cxnLst/>
            <a:rect l="l" t="t" r="r" b="b"/>
            <a:pathLst>
              <a:path w="965677" h="607170">
                <a:moveTo>
                  <a:pt x="0" y="0"/>
                </a:moveTo>
                <a:lnTo>
                  <a:pt x="965676" y="0"/>
                </a:lnTo>
                <a:lnTo>
                  <a:pt x="965676" y="607170"/>
                </a:lnTo>
                <a:lnTo>
                  <a:pt x="0" y="6071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r="-46754" b="-140006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9" name="Group 19"/>
          <p:cNvGrpSpPr/>
          <p:nvPr/>
        </p:nvGrpSpPr>
        <p:grpSpPr>
          <a:xfrm>
            <a:off x="12653394" y="4033886"/>
            <a:ext cx="5179993" cy="572009"/>
            <a:chOff x="0" y="0"/>
            <a:chExt cx="1211823" cy="133818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1211823" cy="133817"/>
            </a:xfrm>
            <a:custGeom>
              <a:avLst/>
              <a:gdLst/>
              <a:ahLst/>
              <a:cxnLst/>
              <a:rect l="l" t="t" r="r" b="b"/>
              <a:pathLst>
                <a:path w="1211823" h="133817">
                  <a:moveTo>
                    <a:pt x="0" y="0"/>
                  </a:moveTo>
                  <a:lnTo>
                    <a:pt x="1211823" y="0"/>
                  </a:lnTo>
                  <a:lnTo>
                    <a:pt x="1211823" y="133817"/>
                  </a:lnTo>
                  <a:lnTo>
                    <a:pt x="0" y="133817"/>
                  </a:lnTo>
                  <a:close/>
                </a:path>
              </a:pathLst>
            </a:custGeom>
            <a:solidFill>
              <a:srgbClr val="5170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-38100"/>
              <a:ext cx="1211823" cy="17191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2" name="TextBox 22"/>
          <p:cNvSpPr txBox="1"/>
          <p:nvPr/>
        </p:nvSpPr>
        <p:spPr>
          <a:xfrm>
            <a:off x="12653394" y="4796653"/>
            <a:ext cx="5179993" cy="21456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26921" lvl="1" indent="-263460" algn="l">
              <a:lnSpc>
                <a:spcPts val="3416"/>
              </a:lnSpc>
              <a:buFont typeface="Arial"/>
              <a:buChar char="•"/>
            </a:pPr>
            <a:r>
              <a:rPr lang="en-US" sz="244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Develop detailed product positioning for selected segments</a:t>
            </a:r>
          </a:p>
          <a:p>
            <a:pPr marL="526921" lvl="1" indent="-263460" algn="l">
              <a:lnSpc>
                <a:spcPts val="3416"/>
              </a:lnSpc>
              <a:spcBef>
                <a:spcPct val="0"/>
              </a:spcBef>
              <a:buFont typeface="Arial"/>
              <a:buChar char="•"/>
            </a:pPr>
            <a:r>
              <a:rPr lang="en-US" sz="244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Develop a marketing mix for each selected segment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3006800" y="4061142"/>
            <a:ext cx="4473180" cy="4417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25"/>
              </a:lnSpc>
              <a:spcBef>
                <a:spcPct val="0"/>
              </a:spcBef>
            </a:pPr>
            <a:r>
              <a:rPr lang="en-US" sz="258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Product Positioning</a:t>
            </a:r>
          </a:p>
        </p:txBody>
      </p:sp>
      <p:sp>
        <p:nvSpPr>
          <p:cNvPr id="24" name="Freeform 24"/>
          <p:cNvSpPr/>
          <p:nvPr/>
        </p:nvSpPr>
        <p:spPr>
          <a:xfrm>
            <a:off x="8701443" y="8308621"/>
            <a:ext cx="965677" cy="607170"/>
          </a:xfrm>
          <a:custGeom>
            <a:avLst/>
            <a:gdLst/>
            <a:ahLst/>
            <a:cxnLst/>
            <a:rect l="l" t="t" r="r" b="b"/>
            <a:pathLst>
              <a:path w="965677" h="607170">
                <a:moveTo>
                  <a:pt x="0" y="0"/>
                </a:moveTo>
                <a:lnTo>
                  <a:pt x="965677" y="0"/>
                </a:lnTo>
                <a:lnTo>
                  <a:pt x="965677" y="607170"/>
                </a:lnTo>
                <a:lnTo>
                  <a:pt x="0" y="6071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r="-46754" b="-14000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5" name="Freeform 25"/>
          <p:cNvSpPr/>
          <p:nvPr/>
        </p:nvSpPr>
        <p:spPr>
          <a:xfrm>
            <a:off x="14968171" y="8308621"/>
            <a:ext cx="965677" cy="607170"/>
          </a:xfrm>
          <a:custGeom>
            <a:avLst/>
            <a:gdLst/>
            <a:ahLst/>
            <a:cxnLst/>
            <a:rect l="l" t="t" r="r" b="b"/>
            <a:pathLst>
              <a:path w="965677" h="607170">
                <a:moveTo>
                  <a:pt x="0" y="0"/>
                </a:moveTo>
                <a:lnTo>
                  <a:pt x="965677" y="0"/>
                </a:lnTo>
                <a:lnTo>
                  <a:pt x="965677" y="607170"/>
                </a:lnTo>
                <a:lnTo>
                  <a:pt x="0" y="6071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r="-46754" b="-140006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13268810" y="4991215"/>
            <a:ext cx="5619132" cy="5569965"/>
          </a:xfrm>
          <a:custGeom>
            <a:avLst/>
            <a:gdLst/>
            <a:ahLst/>
            <a:cxnLst/>
            <a:rect l="l" t="t" r="r" b="b"/>
            <a:pathLst>
              <a:path w="5619132" h="5569965">
                <a:moveTo>
                  <a:pt x="5619132" y="0"/>
                </a:moveTo>
                <a:lnTo>
                  <a:pt x="0" y="0"/>
                </a:lnTo>
                <a:lnTo>
                  <a:pt x="0" y="5569965"/>
                </a:lnTo>
                <a:lnTo>
                  <a:pt x="5619132" y="5569965"/>
                </a:lnTo>
                <a:lnTo>
                  <a:pt x="5619132" y="0"/>
                </a:lnTo>
                <a:close/>
              </a:path>
            </a:pathLst>
          </a:custGeom>
          <a:blipFill>
            <a:blip>
              <a:alphaModFix amt="57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7388125" y="-5636445"/>
            <a:ext cx="11107582" cy="11107582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FF4DE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6597292" y="1356998"/>
            <a:ext cx="3381417" cy="3381417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5170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6786156" y="3376006"/>
            <a:ext cx="1241324" cy="1241324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FF4DE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1327608" y="1975035"/>
            <a:ext cx="6079210" cy="6079210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0673814" y="2212408"/>
            <a:ext cx="7386799" cy="7386799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blipFill>
              <a:blip r:embed="rId3"/>
              <a:stretch>
                <a:fillRect l="-9896" r="-4019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7" name="Freeform 17"/>
          <p:cNvSpPr/>
          <p:nvPr/>
        </p:nvSpPr>
        <p:spPr>
          <a:xfrm>
            <a:off x="608548" y="2597872"/>
            <a:ext cx="528923" cy="599346"/>
          </a:xfrm>
          <a:custGeom>
            <a:avLst/>
            <a:gdLst/>
            <a:ahLst/>
            <a:cxnLst/>
            <a:rect l="l" t="t" r="r" b="b"/>
            <a:pathLst>
              <a:path w="528923" h="599346">
                <a:moveTo>
                  <a:pt x="0" y="0"/>
                </a:moveTo>
                <a:lnTo>
                  <a:pt x="528923" y="0"/>
                </a:lnTo>
                <a:lnTo>
                  <a:pt x="528923" y="599346"/>
                </a:lnTo>
                <a:lnTo>
                  <a:pt x="0" y="59934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TextBox 18"/>
          <p:cNvSpPr txBox="1"/>
          <p:nvPr/>
        </p:nvSpPr>
        <p:spPr>
          <a:xfrm>
            <a:off x="1312714" y="1184962"/>
            <a:ext cx="8457337" cy="1130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252"/>
              </a:lnSpc>
              <a:spcBef>
                <a:spcPct val="0"/>
              </a:spcBef>
            </a:pPr>
            <a:r>
              <a:rPr lang="en-US" sz="6609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rPr>
              <a:t>5 Stages of STP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312714" y="2487288"/>
            <a:ext cx="8615223" cy="13627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639"/>
              </a:lnSpc>
              <a:spcBef>
                <a:spcPct val="0"/>
              </a:spcBef>
            </a:pPr>
            <a:r>
              <a:rPr lang="en-US" sz="25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There are five key stages of the Segmentation, Targeting and Positioning (STP) Process</a:t>
            </a:r>
          </a:p>
          <a:p>
            <a:pPr algn="just">
              <a:lnSpc>
                <a:spcPts val="3639"/>
              </a:lnSpc>
              <a:spcBef>
                <a:spcPct val="0"/>
              </a:spcBef>
            </a:pPr>
            <a:endParaRPr lang="en-US" sz="2599">
              <a:solidFill>
                <a:srgbClr val="FFFFF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1312714" y="3949043"/>
            <a:ext cx="4030142" cy="4480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685"/>
              </a:lnSpc>
              <a:spcBef>
                <a:spcPct val="0"/>
              </a:spcBef>
            </a:pPr>
            <a:r>
              <a:rPr lang="en-US" sz="263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Identify the total market</a:t>
            </a:r>
          </a:p>
        </p:txBody>
      </p:sp>
      <p:sp>
        <p:nvSpPr>
          <p:cNvPr id="21" name="Freeform 21"/>
          <p:cNvSpPr/>
          <p:nvPr/>
        </p:nvSpPr>
        <p:spPr>
          <a:xfrm>
            <a:off x="1028291" y="261573"/>
            <a:ext cx="813346" cy="511392"/>
          </a:xfrm>
          <a:custGeom>
            <a:avLst/>
            <a:gdLst/>
            <a:ahLst/>
            <a:cxnLst/>
            <a:rect l="l" t="t" r="r" b="b"/>
            <a:pathLst>
              <a:path w="813346" h="511392">
                <a:moveTo>
                  <a:pt x="0" y="0"/>
                </a:moveTo>
                <a:lnTo>
                  <a:pt x="813346" y="0"/>
                </a:lnTo>
                <a:lnTo>
                  <a:pt x="813346" y="511392"/>
                </a:lnTo>
                <a:lnTo>
                  <a:pt x="0" y="51139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r="-46754" b="-14000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2" name="Freeform 22"/>
          <p:cNvSpPr/>
          <p:nvPr/>
        </p:nvSpPr>
        <p:spPr>
          <a:xfrm>
            <a:off x="16681653" y="9263128"/>
            <a:ext cx="965677" cy="607170"/>
          </a:xfrm>
          <a:custGeom>
            <a:avLst/>
            <a:gdLst/>
            <a:ahLst/>
            <a:cxnLst/>
            <a:rect l="l" t="t" r="r" b="b"/>
            <a:pathLst>
              <a:path w="965677" h="607170">
                <a:moveTo>
                  <a:pt x="0" y="0"/>
                </a:moveTo>
                <a:lnTo>
                  <a:pt x="965677" y="0"/>
                </a:lnTo>
                <a:lnTo>
                  <a:pt x="965677" y="607170"/>
                </a:lnTo>
                <a:lnTo>
                  <a:pt x="0" y="6071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r="-46754" b="-14000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TextBox 23"/>
          <p:cNvSpPr txBox="1"/>
          <p:nvPr/>
        </p:nvSpPr>
        <p:spPr>
          <a:xfrm>
            <a:off x="1312714" y="5072291"/>
            <a:ext cx="4656444" cy="4480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685"/>
              </a:lnSpc>
              <a:spcBef>
                <a:spcPct val="0"/>
              </a:spcBef>
            </a:pPr>
            <a:r>
              <a:rPr lang="en-US" sz="263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Identify market segments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312714" y="6195539"/>
            <a:ext cx="5877732" cy="4480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685"/>
              </a:lnSpc>
              <a:spcBef>
                <a:spcPct val="0"/>
              </a:spcBef>
            </a:pPr>
            <a:r>
              <a:rPr lang="en-US" sz="263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Select target market segment(s)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312714" y="7318787"/>
            <a:ext cx="5877732" cy="4480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685"/>
              </a:lnSpc>
              <a:spcBef>
                <a:spcPct val="0"/>
              </a:spcBef>
            </a:pPr>
            <a:r>
              <a:rPr lang="en-US" sz="263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Establish competitors’ positions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312714" y="8442036"/>
            <a:ext cx="5877732" cy="4480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685"/>
              </a:lnSpc>
              <a:spcBef>
                <a:spcPct val="0"/>
              </a:spcBef>
            </a:pPr>
            <a:r>
              <a:rPr lang="en-US" sz="263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Establish own position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5553791" y="3557886"/>
            <a:ext cx="11107582" cy="11107582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FF4DE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30967" y="907746"/>
            <a:ext cx="3381417" cy="3381417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5170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2050212" y="1250700"/>
            <a:ext cx="1241324" cy="1241324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FF4DE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372779" y="3219117"/>
            <a:ext cx="6079210" cy="6079210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789199" y="3635537"/>
            <a:ext cx="5246370" cy="5246370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blipFill>
              <a:blip r:embed="rId2"/>
              <a:stretch>
                <a:fillRect l="-25187" r="-2518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6" name="Freeform 16"/>
          <p:cNvSpPr/>
          <p:nvPr/>
        </p:nvSpPr>
        <p:spPr>
          <a:xfrm flipH="1" flipV="1">
            <a:off x="13040129" y="-186528"/>
            <a:ext cx="5619132" cy="5569965"/>
          </a:xfrm>
          <a:custGeom>
            <a:avLst/>
            <a:gdLst/>
            <a:ahLst/>
            <a:cxnLst/>
            <a:rect l="l" t="t" r="r" b="b"/>
            <a:pathLst>
              <a:path w="5619132" h="5569965">
                <a:moveTo>
                  <a:pt x="5619132" y="5569965"/>
                </a:moveTo>
                <a:lnTo>
                  <a:pt x="0" y="5569965"/>
                </a:lnTo>
                <a:lnTo>
                  <a:pt x="0" y="0"/>
                </a:lnTo>
                <a:lnTo>
                  <a:pt x="5619132" y="0"/>
                </a:lnTo>
                <a:lnTo>
                  <a:pt x="5619132" y="5569965"/>
                </a:lnTo>
                <a:close/>
              </a:path>
            </a:pathLst>
          </a:custGeom>
          <a:blipFill>
            <a:blip>
              <a:alphaModFix amt="57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TextBox 17"/>
          <p:cNvSpPr txBox="1"/>
          <p:nvPr/>
        </p:nvSpPr>
        <p:spPr>
          <a:xfrm>
            <a:off x="6035569" y="2951900"/>
            <a:ext cx="10026989" cy="59568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60078" lvl="1" indent="-280039" algn="just">
              <a:lnSpc>
                <a:spcPts val="3631"/>
              </a:lnSpc>
              <a:spcBef>
                <a:spcPct val="0"/>
              </a:spcBef>
              <a:buFont typeface="Arial"/>
              <a:buChar char="•"/>
            </a:pPr>
            <a:r>
              <a:rPr lang="en-US" sz="2594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The segmentation concept was first developed by Smith (1957) and is concerned with grouping consumers in terms of their needs, habits, that can be addressed through marketing activities. </a:t>
            </a:r>
          </a:p>
          <a:p>
            <a:pPr algn="just">
              <a:lnSpc>
                <a:spcPts val="3631"/>
              </a:lnSpc>
              <a:spcBef>
                <a:spcPct val="0"/>
              </a:spcBef>
            </a:pPr>
            <a:endParaRPr lang="en-US" sz="2594">
              <a:solidFill>
                <a:srgbClr val="FFFFFF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560078" lvl="1" indent="-280039" algn="just">
              <a:lnSpc>
                <a:spcPts val="3631"/>
              </a:lnSpc>
              <a:spcBef>
                <a:spcPct val="0"/>
              </a:spcBef>
              <a:buFont typeface="Arial"/>
              <a:buChar char="•"/>
            </a:pPr>
            <a:r>
              <a:rPr lang="en-US" sz="2594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Market segmentation involves dividing a market into smaller segments of buyers with distinct needs, characteristics, or behaviours that might require separate marketing strategies or mixes. </a:t>
            </a:r>
          </a:p>
          <a:p>
            <a:pPr algn="just">
              <a:lnSpc>
                <a:spcPts val="3631"/>
              </a:lnSpc>
              <a:spcBef>
                <a:spcPct val="0"/>
              </a:spcBef>
            </a:pPr>
            <a:endParaRPr lang="en-US" sz="2594">
              <a:solidFill>
                <a:srgbClr val="FFFFFF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560078" lvl="1" indent="-280039" algn="just">
              <a:lnSpc>
                <a:spcPts val="3631"/>
              </a:lnSpc>
              <a:spcBef>
                <a:spcPct val="0"/>
              </a:spcBef>
              <a:buFont typeface="Arial"/>
              <a:buChar char="•"/>
            </a:pPr>
            <a:r>
              <a:rPr lang="en-US" sz="2594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It allows an organisation to concentrate their marketing efforts most effectively and economically.</a:t>
            </a:r>
          </a:p>
          <a:p>
            <a:pPr algn="just">
              <a:lnSpc>
                <a:spcPts val="3631"/>
              </a:lnSpc>
              <a:spcBef>
                <a:spcPct val="0"/>
              </a:spcBef>
            </a:pPr>
            <a:endParaRPr lang="en-US" sz="2594">
              <a:solidFill>
                <a:srgbClr val="FFFFF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6582782" y="1184962"/>
            <a:ext cx="10288074" cy="1130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252"/>
              </a:lnSpc>
              <a:spcBef>
                <a:spcPct val="0"/>
              </a:spcBef>
            </a:pPr>
            <a:r>
              <a:rPr lang="en-US" sz="6609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rPr>
              <a:t>Segmentation</a:t>
            </a:r>
          </a:p>
        </p:txBody>
      </p:sp>
      <p:sp>
        <p:nvSpPr>
          <p:cNvPr id="19" name="Freeform 19"/>
          <p:cNvSpPr/>
          <p:nvPr/>
        </p:nvSpPr>
        <p:spPr>
          <a:xfrm>
            <a:off x="4533975" y="2367840"/>
            <a:ext cx="1019816" cy="641211"/>
          </a:xfrm>
          <a:custGeom>
            <a:avLst/>
            <a:gdLst/>
            <a:ahLst/>
            <a:cxnLst/>
            <a:rect l="l" t="t" r="r" b="b"/>
            <a:pathLst>
              <a:path w="1019816" h="641211">
                <a:moveTo>
                  <a:pt x="0" y="0"/>
                </a:moveTo>
                <a:lnTo>
                  <a:pt x="1019816" y="0"/>
                </a:lnTo>
                <a:lnTo>
                  <a:pt x="1019816" y="641210"/>
                </a:lnTo>
                <a:lnTo>
                  <a:pt x="0" y="64121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r="-46754" b="-14000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Freeform 20"/>
          <p:cNvSpPr/>
          <p:nvPr/>
        </p:nvSpPr>
        <p:spPr>
          <a:xfrm>
            <a:off x="15196662" y="9393798"/>
            <a:ext cx="857367" cy="539071"/>
          </a:xfrm>
          <a:custGeom>
            <a:avLst/>
            <a:gdLst/>
            <a:ahLst/>
            <a:cxnLst/>
            <a:rect l="l" t="t" r="r" b="b"/>
            <a:pathLst>
              <a:path w="857367" h="539071">
                <a:moveTo>
                  <a:pt x="0" y="0"/>
                </a:moveTo>
                <a:lnTo>
                  <a:pt x="857367" y="0"/>
                </a:lnTo>
                <a:lnTo>
                  <a:pt x="857367" y="539070"/>
                </a:lnTo>
                <a:lnTo>
                  <a:pt x="0" y="5390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r="-46754" b="-140006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4771537" y="-4162712"/>
            <a:ext cx="11107582" cy="11107582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FF4DE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2357590" y="-5132738"/>
            <a:ext cx="7532176" cy="7532176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5170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3475643" y="-439107"/>
            <a:ext cx="1241324" cy="1241324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FF4DE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6631639" y="3724183"/>
            <a:ext cx="3381417" cy="3381417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5170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4096305" y="-1648526"/>
            <a:ext cx="6079210" cy="6079210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4512725" y="-1232106"/>
            <a:ext cx="5246370" cy="5246370"/>
            <a:chOff x="0" y="0"/>
            <a:chExt cx="812800" cy="8128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blipFill>
              <a:blip r:embed="rId2"/>
              <a:stretch>
                <a:fillRect r="-4986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9" name="Freeform 19"/>
          <p:cNvSpPr/>
          <p:nvPr/>
        </p:nvSpPr>
        <p:spPr>
          <a:xfrm>
            <a:off x="-356217" y="4991215"/>
            <a:ext cx="5619132" cy="5569965"/>
          </a:xfrm>
          <a:custGeom>
            <a:avLst/>
            <a:gdLst/>
            <a:ahLst/>
            <a:cxnLst/>
            <a:rect l="l" t="t" r="r" b="b"/>
            <a:pathLst>
              <a:path w="5619132" h="5569965">
                <a:moveTo>
                  <a:pt x="0" y="0"/>
                </a:moveTo>
                <a:lnTo>
                  <a:pt x="5619132" y="0"/>
                </a:lnTo>
                <a:lnTo>
                  <a:pt x="5619132" y="5569965"/>
                </a:lnTo>
                <a:lnTo>
                  <a:pt x="0" y="556996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7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Freeform 20"/>
          <p:cNvSpPr/>
          <p:nvPr/>
        </p:nvSpPr>
        <p:spPr>
          <a:xfrm>
            <a:off x="11422045" y="1068367"/>
            <a:ext cx="1306067" cy="821191"/>
          </a:xfrm>
          <a:custGeom>
            <a:avLst/>
            <a:gdLst/>
            <a:ahLst/>
            <a:cxnLst/>
            <a:rect l="l" t="t" r="r" b="b"/>
            <a:pathLst>
              <a:path w="1306067" h="821191">
                <a:moveTo>
                  <a:pt x="0" y="0"/>
                </a:moveTo>
                <a:lnTo>
                  <a:pt x="1306067" y="0"/>
                </a:lnTo>
                <a:lnTo>
                  <a:pt x="1306067" y="821192"/>
                </a:lnTo>
                <a:lnTo>
                  <a:pt x="0" y="82119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r="-46754" b="-14000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Freeform 21"/>
          <p:cNvSpPr/>
          <p:nvPr/>
        </p:nvSpPr>
        <p:spPr>
          <a:xfrm>
            <a:off x="15356887" y="9192170"/>
            <a:ext cx="1306067" cy="821191"/>
          </a:xfrm>
          <a:custGeom>
            <a:avLst/>
            <a:gdLst/>
            <a:ahLst/>
            <a:cxnLst/>
            <a:rect l="l" t="t" r="r" b="b"/>
            <a:pathLst>
              <a:path w="1306067" h="821191">
                <a:moveTo>
                  <a:pt x="0" y="0"/>
                </a:moveTo>
                <a:lnTo>
                  <a:pt x="1306067" y="0"/>
                </a:lnTo>
                <a:lnTo>
                  <a:pt x="1306067" y="821191"/>
                </a:lnTo>
                <a:lnTo>
                  <a:pt x="0" y="82119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r="-46754" b="-14000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2" name="Freeform 22"/>
          <p:cNvSpPr/>
          <p:nvPr/>
        </p:nvSpPr>
        <p:spPr>
          <a:xfrm>
            <a:off x="597721" y="2921667"/>
            <a:ext cx="15978061" cy="6201485"/>
          </a:xfrm>
          <a:custGeom>
            <a:avLst/>
            <a:gdLst/>
            <a:ahLst/>
            <a:cxnLst/>
            <a:rect l="l" t="t" r="r" b="b"/>
            <a:pathLst>
              <a:path w="15978061" h="6201485">
                <a:moveTo>
                  <a:pt x="0" y="0"/>
                </a:moveTo>
                <a:lnTo>
                  <a:pt x="15978061" y="0"/>
                </a:lnTo>
                <a:lnTo>
                  <a:pt x="15978061" y="6201485"/>
                </a:lnTo>
                <a:lnTo>
                  <a:pt x="0" y="6201485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TextBox 23"/>
          <p:cNvSpPr txBox="1"/>
          <p:nvPr/>
        </p:nvSpPr>
        <p:spPr>
          <a:xfrm>
            <a:off x="1133971" y="370770"/>
            <a:ext cx="10288074" cy="23052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252"/>
              </a:lnSpc>
              <a:spcBef>
                <a:spcPct val="0"/>
              </a:spcBef>
            </a:pPr>
            <a:r>
              <a:rPr lang="en-US" sz="6609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rPr>
              <a:t>The Underlying Assumptions for Segmentation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27037" y="6115347"/>
            <a:ext cx="3589952" cy="8338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88"/>
              </a:lnSpc>
              <a:spcBef>
                <a:spcPct val="0"/>
              </a:spcBef>
            </a:pPr>
            <a:r>
              <a:rPr lang="en-US" sz="242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Not all buyers are alike</a:t>
            </a:r>
          </a:p>
          <a:p>
            <a:pPr algn="ctr">
              <a:lnSpc>
                <a:spcPts val="3388"/>
              </a:lnSpc>
              <a:spcBef>
                <a:spcPct val="0"/>
              </a:spcBef>
            </a:pPr>
            <a:endParaRPr lang="en-US" sz="2420">
              <a:solidFill>
                <a:srgbClr val="FFFFF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4884218" y="6115347"/>
            <a:ext cx="3589952" cy="25483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88"/>
              </a:lnSpc>
              <a:spcBef>
                <a:spcPct val="0"/>
              </a:spcBef>
            </a:pPr>
            <a:r>
              <a:rPr lang="en-US" sz="242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Groups of people with similar behaviour, backgrounds, values and needs can be identified</a:t>
            </a:r>
          </a:p>
          <a:p>
            <a:pPr algn="ctr">
              <a:lnSpc>
                <a:spcPts val="3388"/>
              </a:lnSpc>
              <a:spcBef>
                <a:spcPct val="0"/>
              </a:spcBef>
            </a:pPr>
            <a:endParaRPr lang="en-US" sz="2420">
              <a:solidFill>
                <a:srgbClr val="FFFFF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8841399" y="6115347"/>
            <a:ext cx="3589952" cy="25483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88"/>
              </a:lnSpc>
              <a:spcBef>
                <a:spcPct val="0"/>
              </a:spcBef>
            </a:pPr>
            <a:r>
              <a:rPr lang="en-US" sz="242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The groups will be smaller and more homogeneous than the market as a whole</a:t>
            </a:r>
          </a:p>
          <a:p>
            <a:pPr algn="ctr">
              <a:lnSpc>
                <a:spcPts val="3388"/>
              </a:lnSpc>
              <a:spcBef>
                <a:spcPct val="0"/>
              </a:spcBef>
            </a:pPr>
            <a:endParaRPr lang="en-US" sz="2420">
              <a:solidFill>
                <a:srgbClr val="FFFFFF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3388"/>
              </a:lnSpc>
              <a:spcBef>
                <a:spcPct val="0"/>
              </a:spcBef>
            </a:pPr>
            <a:endParaRPr lang="en-US" sz="2420">
              <a:solidFill>
                <a:srgbClr val="FFFFF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12798580" y="6115347"/>
            <a:ext cx="3589952" cy="29770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88"/>
              </a:lnSpc>
              <a:spcBef>
                <a:spcPct val="0"/>
              </a:spcBef>
            </a:pPr>
            <a:r>
              <a:rPr lang="en-US" sz="242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It is easier to satisfy a small group of similar customers than to try and to satisfy large groups of dissimilar customers</a:t>
            </a:r>
          </a:p>
          <a:p>
            <a:pPr algn="ctr">
              <a:lnSpc>
                <a:spcPts val="3388"/>
              </a:lnSpc>
              <a:spcBef>
                <a:spcPct val="0"/>
              </a:spcBef>
            </a:pPr>
            <a:endParaRPr lang="en-US" sz="2420">
              <a:solidFill>
                <a:srgbClr val="FFFFF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5837446" y="9601200"/>
            <a:ext cx="1578759" cy="547688"/>
            <a:chOff x="0" y="0"/>
            <a:chExt cx="2105012" cy="73025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105016" cy="730250"/>
            </a:xfrm>
            <a:custGeom>
              <a:avLst/>
              <a:gdLst/>
              <a:ahLst/>
              <a:cxnLst/>
              <a:rect l="l" t="t" r="r" b="b"/>
              <a:pathLst>
                <a:path w="2105016" h="730250">
                  <a:moveTo>
                    <a:pt x="0" y="0"/>
                  </a:moveTo>
                  <a:lnTo>
                    <a:pt x="2105016" y="0"/>
                  </a:lnTo>
                  <a:lnTo>
                    <a:pt x="2105016" y="730250"/>
                  </a:lnTo>
                  <a:lnTo>
                    <a:pt x="0" y="730250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6167" b="-6167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28575"/>
              <a:ext cx="2105012" cy="75882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r">
                <a:lnSpc>
                  <a:spcPts val="1620"/>
                </a:lnSpc>
              </a:pPr>
              <a:r>
                <a:rPr lang="en-US" sz="1350">
                  <a:solidFill>
                    <a:srgbClr val="465359"/>
                  </a:solidFill>
                  <a:latin typeface="ITC Franklin Gothic LT"/>
                  <a:ea typeface="ITC Franklin Gothic LT"/>
                  <a:cs typeface="ITC Franklin Gothic LT"/>
                  <a:sym typeface="ITC Franklin Gothic LT"/>
                </a:rPr>
                <a:t>10</a:t>
              </a:r>
            </a:p>
          </p:txBody>
        </p:sp>
      </p:grpSp>
      <p:graphicFrame>
        <p:nvGraphicFramePr>
          <p:cNvPr id="5" name="Table 5"/>
          <p:cNvGraphicFramePr>
            <a:graphicFrameLocks noGrp="1"/>
          </p:cNvGraphicFramePr>
          <p:nvPr/>
        </p:nvGraphicFramePr>
        <p:xfrm>
          <a:off x="6919662" y="2345077"/>
          <a:ext cx="10229850" cy="6953250"/>
        </p:xfrm>
        <a:graphic>
          <a:graphicData uri="http://schemas.openxmlformats.org/drawingml/2006/table">
            <a:tbl>
              <a:tblPr/>
              <a:tblGrid>
                <a:gridCol w="197689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25295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77502">
                <a:tc>
                  <a:txBody>
                    <a:bodyPr/>
                    <a:lstStyle/>
                    <a:p>
                      <a:pPr algn="l">
                        <a:lnSpc>
                          <a:spcPts val="3060"/>
                        </a:lnSpc>
                        <a:defRPr/>
                      </a:pPr>
                      <a:r>
                        <a:rPr lang="en-US" sz="2550" b="1">
                          <a:solidFill>
                            <a:srgbClr val="732888"/>
                          </a:solidFill>
                          <a:latin typeface="ITC Franklin Gothic LT Semi-Bold"/>
                          <a:ea typeface="ITC Franklin Gothic LT Semi-Bold"/>
                          <a:cs typeface="ITC Franklin Gothic LT Semi-Bold"/>
                          <a:sym typeface="ITC Franklin Gothic LT Semi-Bold"/>
                        </a:rPr>
                        <a:t>Criteria</a:t>
                      </a:r>
                      <a:endParaRPr lang="en-US" sz="1100"/>
                    </a:p>
                  </a:txBody>
                  <a:tcPr marL="27002" marR="27002" marT="27002" marB="27002" anchor="b">
                    <a:lnL w="7620" cap="flat" cmpd="sng" algn="ctr">
                      <a:solidFill>
                        <a:srgbClr val="8C52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8C52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8C52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8C52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CED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3060"/>
                        </a:lnSpc>
                        <a:defRPr/>
                      </a:pPr>
                      <a:r>
                        <a:rPr lang="en-US" sz="2550" b="1">
                          <a:solidFill>
                            <a:srgbClr val="732888"/>
                          </a:solidFill>
                          <a:latin typeface="ITC Franklin Gothic LT Semi-Bold"/>
                          <a:ea typeface="ITC Franklin Gothic LT Semi-Bold"/>
                          <a:cs typeface="ITC Franklin Gothic LT Semi-Bold"/>
                          <a:sym typeface="ITC Franklin Gothic LT Semi-Bold"/>
                        </a:rPr>
                        <a:t>Description</a:t>
                      </a:r>
                      <a:endParaRPr lang="en-US" sz="1100"/>
                    </a:p>
                  </a:txBody>
                  <a:tcPr marL="27002" marR="27002" marT="27002" marB="27002" anchor="b">
                    <a:lnL w="7620" cap="flat" cmpd="sng" algn="ctr">
                      <a:solidFill>
                        <a:srgbClr val="8C52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8C52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8C52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8C52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CE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88966">
                <a:tc>
                  <a:txBody>
                    <a:bodyPr/>
                    <a:lstStyle/>
                    <a:p>
                      <a:pPr algn="l">
                        <a:lnSpc>
                          <a:spcPts val="3060"/>
                        </a:lnSpc>
                        <a:defRPr/>
                      </a:pPr>
                      <a:r>
                        <a:rPr lang="en-US" sz="2550" b="1">
                          <a:solidFill>
                            <a:srgbClr val="732888"/>
                          </a:solidFill>
                          <a:latin typeface="ITC Franklin Gothic LT Semi-Bold"/>
                          <a:ea typeface="ITC Franklin Gothic LT Semi-Bold"/>
                          <a:cs typeface="ITC Franklin Gothic LT Semi-Bold"/>
                          <a:sym typeface="ITC Franklin Gothic LT Semi-Bold"/>
                        </a:rPr>
                        <a:t>Measurable</a:t>
                      </a:r>
                      <a:endParaRPr lang="en-US" sz="1100"/>
                    </a:p>
                  </a:txBody>
                  <a:tcPr marL="27002" marR="27002" marT="27002" marB="27002">
                    <a:lnL w="7620" cap="flat" cmpd="sng" algn="ctr">
                      <a:solidFill>
                        <a:srgbClr val="8C52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8C52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8C52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8C52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461486" lvl="1" indent="-230743" algn="l">
                        <a:lnSpc>
                          <a:spcPts val="3060"/>
                        </a:lnSpc>
                        <a:buFont typeface="Arial"/>
                        <a:buChar char="•"/>
                        <a:defRPr/>
                      </a:pPr>
                      <a:r>
                        <a:rPr lang="en-US" sz="2550">
                          <a:solidFill>
                            <a:srgbClr val="732888"/>
                          </a:solidFill>
                          <a:latin typeface="ITC Franklin Gothic LT"/>
                          <a:ea typeface="ITC Franklin Gothic LT"/>
                          <a:cs typeface="ITC Franklin Gothic LT"/>
                          <a:sym typeface="ITC Franklin Gothic LT"/>
                        </a:rPr>
                        <a:t>Able to identify size, profiles, and purchasing power of your segment</a:t>
                      </a:r>
                      <a:endParaRPr lang="en-US" sz="1100"/>
                    </a:p>
                  </a:txBody>
                  <a:tcPr marL="27002" marR="27002" marT="27002" marB="27002">
                    <a:lnL w="7620" cap="flat" cmpd="sng" algn="ctr">
                      <a:solidFill>
                        <a:srgbClr val="8C52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8C52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8C52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8C52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88966">
                <a:tc>
                  <a:txBody>
                    <a:bodyPr/>
                    <a:lstStyle/>
                    <a:p>
                      <a:pPr algn="l">
                        <a:lnSpc>
                          <a:spcPts val="3060"/>
                        </a:lnSpc>
                        <a:defRPr/>
                      </a:pPr>
                      <a:r>
                        <a:rPr lang="en-US" sz="2550" b="1">
                          <a:solidFill>
                            <a:srgbClr val="732888"/>
                          </a:solidFill>
                          <a:latin typeface="ITC Franklin Gothic LT Semi-Bold"/>
                          <a:ea typeface="ITC Franklin Gothic LT Semi-Bold"/>
                          <a:cs typeface="ITC Franklin Gothic LT Semi-Bold"/>
                          <a:sym typeface="ITC Franklin Gothic LT Semi-Bold"/>
                        </a:rPr>
                        <a:t>Accessible</a:t>
                      </a:r>
                      <a:endParaRPr lang="en-US" sz="1100"/>
                    </a:p>
                  </a:txBody>
                  <a:tcPr marL="27002" marR="27002" marT="27002" marB="27002">
                    <a:lnL w="7620" cap="flat" cmpd="sng" algn="ctr">
                      <a:solidFill>
                        <a:srgbClr val="8C52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8C52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8C52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8C52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461486" lvl="1" indent="-230743" algn="l">
                        <a:lnSpc>
                          <a:spcPts val="3060"/>
                        </a:lnSpc>
                        <a:buFont typeface="Arial"/>
                        <a:buChar char="•"/>
                        <a:defRPr/>
                      </a:pPr>
                      <a:r>
                        <a:rPr lang="en-US" sz="2550">
                          <a:solidFill>
                            <a:srgbClr val="732888"/>
                          </a:solidFill>
                          <a:latin typeface="ITC Franklin Gothic LT"/>
                          <a:ea typeface="ITC Franklin Gothic LT"/>
                          <a:cs typeface="ITC Franklin Gothic LT"/>
                          <a:sym typeface="ITC Franklin Gothic LT"/>
                        </a:rPr>
                        <a:t>Able to reach your market segment effectively</a:t>
                      </a:r>
                      <a:endParaRPr lang="en-US" sz="1100"/>
                    </a:p>
                  </a:txBody>
                  <a:tcPr marL="27002" marR="27002" marT="27002" marB="27002">
                    <a:lnL w="7620" cap="flat" cmpd="sng" algn="ctr">
                      <a:solidFill>
                        <a:srgbClr val="8C52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8C52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8C52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8C52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75150">
                <a:tc>
                  <a:txBody>
                    <a:bodyPr/>
                    <a:lstStyle/>
                    <a:p>
                      <a:pPr algn="l">
                        <a:lnSpc>
                          <a:spcPts val="3060"/>
                        </a:lnSpc>
                        <a:defRPr/>
                      </a:pPr>
                      <a:r>
                        <a:rPr lang="en-US" sz="2550" b="1">
                          <a:solidFill>
                            <a:srgbClr val="732888"/>
                          </a:solidFill>
                          <a:latin typeface="ITC Franklin Gothic LT Semi-Bold"/>
                          <a:ea typeface="ITC Franklin Gothic LT Semi-Bold"/>
                          <a:cs typeface="ITC Franklin Gothic LT Semi-Bold"/>
                          <a:sym typeface="ITC Franklin Gothic LT Semi-Bold"/>
                        </a:rPr>
                        <a:t>Effective</a:t>
                      </a:r>
                      <a:endParaRPr lang="en-US" sz="1100"/>
                    </a:p>
                  </a:txBody>
                  <a:tcPr marL="27002" marR="27002" marT="27002" marB="27002">
                    <a:lnL w="7620" cap="flat" cmpd="sng" algn="ctr">
                      <a:solidFill>
                        <a:srgbClr val="8C52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8C52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8C52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8C52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461486" lvl="1" indent="-230743" algn="l">
                        <a:lnSpc>
                          <a:spcPts val="3060"/>
                        </a:lnSpc>
                        <a:buFont typeface="Arial"/>
                        <a:buChar char="•"/>
                        <a:defRPr/>
                      </a:pPr>
                      <a:r>
                        <a:rPr lang="en-US" sz="2550">
                          <a:solidFill>
                            <a:srgbClr val="732888"/>
                          </a:solidFill>
                          <a:latin typeface="ITC Franklin Gothic LT"/>
                          <a:ea typeface="ITC Franklin Gothic LT"/>
                          <a:cs typeface="ITC Franklin Gothic LT"/>
                          <a:sym typeface="ITC Franklin Gothic LT"/>
                        </a:rPr>
                        <a:t>Should consist of customers whose needs are relatively homogenous, but significantly different from those in other segments</a:t>
                      </a:r>
                      <a:endParaRPr lang="en-US" sz="1100"/>
                    </a:p>
                  </a:txBody>
                  <a:tcPr marL="27002" marR="27002" marT="27002" marB="27002">
                    <a:lnL w="7620" cap="flat" cmpd="sng" algn="ctr">
                      <a:solidFill>
                        <a:srgbClr val="8C52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8C52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8C52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8C52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275150">
                <a:tc>
                  <a:txBody>
                    <a:bodyPr/>
                    <a:lstStyle/>
                    <a:p>
                      <a:pPr algn="l">
                        <a:lnSpc>
                          <a:spcPts val="3060"/>
                        </a:lnSpc>
                        <a:defRPr/>
                      </a:pPr>
                      <a:r>
                        <a:rPr lang="en-US" sz="2550" b="1">
                          <a:solidFill>
                            <a:srgbClr val="732888"/>
                          </a:solidFill>
                          <a:latin typeface="ITC Franklin Gothic LT Semi-Bold"/>
                          <a:ea typeface="ITC Franklin Gothic LT Semi-Bold"/>
                          <a:cs typeface="ITC Franklin Gothic LT Semi-Bold"/>
                          <a:sym typeface="ITC Franklin Gothic LT Semi-Bold"/>
                        </a:rPr>
                        <a:t>Profitable</a:t>
                      </a:r>
                      <a:endParaRPr lang="en-US" sz="1100"/>
                    </a:p>
                  </a:txBody>
                  <a:tcPr marL="27002" marR="27002" marT="27002" marB="27002">
                    <a:lnL w="7620" cap="flat" cmpd="sng" algn="ctr">
                      <a:solidFill>
                        <a:srgbClr val="8C52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8C52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8C52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8C52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461486" lvl="1" indent="-230743" algn="l">
                        <a:lnSpc>
                          <a:spcPts val="3060"/>
                        </a:lnSpc>
                        <a:buFont typeface="Arial"/>
                        <a:buChar char="•"/>
                        <a:defRPr/>
                      </a:pPr>
                      <a:r>
                        <a:rPr lang="en-US" sz="2550">
                          <a:solidFill>
                            <a:srgbClr val="732888"/>
                          </a:solidFill>
                          <a:latin typeface="ITC Franklin Gothic LT"/>
                          <a:ea typeface="ITC Franklin Gothic LT"/>
                          <a:cs typeface="ITC Franklin Gothic LT"/>
                          <a:sym typeface="ITC Franklin Gothic LT"/>
                        </a:rPr>
                        <a:t>Should be large enough and have enough purchasing power to justify the cost of trying to reach them</a:t>
                      </a:r>
                      <a:endParaRPr lang="en-US" sz="1100"/>
                    </a:p>
                  </a:txBody>
                  <a:tcPr marL="27002" marR="27002" marT="27002" marB="27002">
                    <a:lnL w="7620" cap="flat" cmpd="sng" algn="ctr">
                      <a:solidFill>
                        <a:srgbClr val="8C52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8C52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8C52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8C52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047515">
                <a:tc>
                  <a:txBody>
                    <a:bodyPr/>
                    <a:lstStyle/>
                    <a:p>
                      <a:pPr algn="l">
                        <a:lnSpc>
                          <a:spcPts val="3060"/>
                        </a:lnSpc>
                        <a:defRPr/>
                      </a:pPr>
                      <a:r>
                        <a:rPr lang="en-US" sz="2550" b="1">
                          <a:solidFill>
                            <a:srgbClr val="732888"/>
                          </a:solidFill>
                          <a:latin typeface="ITC Franklin Gothic LT Semi-Bold"/>
                          <a:ea typeface="ITC Franklin Gothic LT Semi-Bold"/>
                          <a:cs typeface="ITC Franklin Gothic LT Semi-Bold"/>
                          <a:sym typeface="ITC Franklin Gothic LT Semi-Bold"/>
                        </a:rPr>
                        <a:t>Actionable</a:t>
                      </a:r>
                      <a:endParaRPr lang="en-US" sz="1100"/>
                    </a:p>
                  </a:txBody>
                  <a:tcPr marL="27002" marR="27002" marT="27002" marB="27002">
                    <a:lnL w="7620" cap="flat" cmpd="sng" algn="ctr">
                      <a:solidFill>
                        <a:srgbClr val="8C52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8C52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8C52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8C52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461486" lvl="1" indent="-230743" algn="l">
                        <a:lnSpc>
                          <a:spcPts val="3060"/>
                        </a:lnSpc>
                        <a:buFont typeface="Arial"/>
                        <a:buChar char="•"/>
                        <a:defRPr/>
                      </a:pPr>
                      <a:r>
                        <a:rPr lang="en-US" sz="2550" dirty="0">
                          <a:solidFill>
                            <a:srgbClr val="732888"/>
                          </a:solidFill>
                          <a:latin typeface="ITC Franklin Gothic LT"/>
                          <a:ea typeface="ITC Franklin Gothic LT"/>
                          <a:cs typeface="ITC Franklin Gothic LT"/>
                          <a:sym typeface="ITC Franklin Gothic LT"/>
                        </a:rPr>
                        <a:t>Company must have the resources necessary to exploit the opportunities identified through your segmentation scheme</a:t>
                      </a:r>
                      <a:endParaRPr lang="en-US" sz="1100" dirty="0"/>
                    </a:p>
                    <a:p>
                      <a:pPr marL="461486" lvl="1" indent="-230743" algn="l">
                        <a:lnSpc>
                          <a:spcPts val="3060"/>
                        </a:lnSpc>
                        <a:buFont typeface="Arial"/>
                        <a:buChar char="•"/>
                      </a:pPr>
                      <a:r>
                        <a:rPr lang="en-US" sz="2550" dirty="0">
                          <a:solidFill>
                            <a:srgbClr val="732888"/>
                          </a:solidFill>
                          <a:latin typeface="ITC Franklin Gothic LT"/>
                          <a:ea typeface="ITC Franklin Gothic LT"/>
                          <a:cs typeface="ITC Franklin Gothic LT"/>
                          <a:sym typeface="ITC Franklin Gothic LT"/>
                        </a:rPr>
                        <a:t>International markets may be a profitable segment but require considerable resources and knowledge…</a:t>
                      </a:r>
                    </a:p>
                  </a:txBody>
                  <a:tcPr marL="27002" marR="27002" marT="27002" marB="27002">
                    <a:lnL w="7620" cap="flat" cmpd="sng" algn="ctr">
                      <a:solidFill>
                        <a:srgbClr val="8C52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8C52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8C52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8C52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grpSp>
        <p:nvGrpSpPr>
          <p:cNvPr id="6" name="Group 6"/>
          <p:cNvGrpSpPr/>
          <p:nvPr/>
        </p:nvGrpSpPr>
        <p:grpSpPr>
          <a:xfrm>
            <a:off x="-5553791" y="3557886"/>
            <a:ext cx="11107582" cy="11107582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FF4DE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30967" y="907746"/>
            <a:ext cx="3381417" cy="3381417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5170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372779" y="3219117"/>
            <a:ext cx="6079210" cy="6079210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789199" y="3635537"/>
            <a:ext cx="5246370" cy="5246370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blipFill>
              <a:blip r:embed="rId3"/>
              <a:stretch>
                <a:fillRect l="-16790" t="-17597" b="-3812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3150788" y="783921"/>
            <a:ext cx="14108512" cy="1130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252"/>
              </a:lnSpc>
              <a:spcBef>
                <a:spcPct val="0"/>
              </a:spcBef>
            </a:pPr>
            <a:r>
              <a:rPr lang="en-US" sz="6609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rPr>
              <a:t>Market Segmentation Selection Criteria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35535" y="1388749"/>
            <a:ext cx="3086100" cy="7405828"/>
            <a:chOff x="0" y="0"/>
            <a:chExt cx="812800" cy="195050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1950506"/>
            </a:xfrm>
            <a:custGeom>
              <a:avLst/>
              <a:gdLst/>
              <a:ahLst/>
              <a:cxnLst/>
              <a:rect l="l" t="t" r="r" b="b"/>
              <a:pathLst>
                <a:path w="812800" h="1950506">
                  <a:moveTo>
                    <a:pt x="0" y="0"/>
                  </a:moveTo>
                  <a:lnTo>
                    <a:pt x="812800" y="0"/>
                  </a:lnTo>
                  <a:lnTo>
                    <a:pt x="812800" y="1950506"/>
                  </a:lnTo>
                  <a:lnTo>
                    <a:pt x="0" y="1950506"/>
                  </a:lnTo>
                  <a:close/>
                </a:path>
              </a:pathLst>
            </a:custGeom>
            <a:solidFill>
              <a:srgbClr val="5170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812800" cy="198860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190393" y="-1549659"/>
            <a:ext cx="2325812" cy="7405828"/>
            <a:chOff x="0" y="0"/>
            <a:chExt cx="612560" cy="195050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12560" cy="1950506"/>
            </a:xfrm>
            <a:custGeom>
              <a:avLst/>
              <a:gdLst/>
              <a:ahLst/>
              <a:cxnLst/>
              <a:rect l="l" t="t" r="r" b="b"/>
              <a:pathLst>
                <a:path w="612560" h="1950506">
                  <a:moveTo>
                    <a:pt x="0" y="0"/>
                  </a:moveTo>
                  <a:lnTo>
                    <a:pt x="612560" y="0"/>
                  </a:lnTo>
                  <a:lnTo>
                    <a:pt x="612560" y="1950506"/>
                  </a:lnTo>
                  <a:lnTo>
                    <a:pt x="0" y="1950506"/>
                  </a:lnTo>
                  <a:close/>
                </a:path>
              </a:pathLst>
            </a:custGeom>
            <a:solidFill>
              <a:srgbClr val="FF4DE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612560" cy="198860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947510" y="1673648"/>
            <a:ext cx="5246370" cy="6836030"/>
            <a:chOff x="0" y="0"/>
            <a:chExt cx="812800" cy="105908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1059080"/>
            </a:xfrm>
            <a:custGeom>
              <a:avLst/>
              <a:gdLst/>
              <a:ahLst/>
              <a:cxnLst/>
              <a:rect l="l" t="t" r="r" b="b"/>
              <a:pathLst>
                <a:path w="812800" h="1059080">
                  <a:moveTo>
                    <a:pt x="0" y="0"/>
                  </a:moveTo>
                  <a:lnTo>
                    <a:pt x="812800" y="0"/>
                  </a:lnTo>
                  <a:lnTo>
                    <a:pt x="812800" y="1059080"/>
                  </a:lnTo>
                  <a:lnTo>
                    <a:pt x="0" y="1059080"/>
                  </a:lnTo>
                  <a:close/>
                </a:path>
              </a:pathLst>
            </a:custGeom>
            <a:blipFill>
              <a:blip r:embed="rId3"/>
              <a:stretch>
                <a:fillRect l="-16724" r="-57009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Freeform 10"/>
          <p:cNvSpPr/>
          <p:nvPr/>
        </p:nvSpPr>
        <p:spPr>
          <a:xfrm flipH="1" flipV="1">
            <a:off x="12862137" y="-426465"/>
            <a:ext cx="5619132" cy="5569965"/>
          </a:xfrm>
          <a:custGeom>
            <a:avLst/>
            <a:gdLst/>
            <a:ahLst/>
            <a:cxnLst/>
            <a:rect l="l" t="t" r="r" b="b"/>
            <a:pathLst>
              <a:path w="5619132" h="5569965">
                <a:moveTo>
                  <a:pt x="5619132" y="5569965"/>
                </a:moveTo>
                <a:lnTo>
                  <a:pt x="0" y="5569965"/>
                </a:lnTo>
                <a:lnTo>
                  <a:pt x="0" y="0"/>
                </a:lnTo>
                <a:lnTo>
                  <a:pt x="5619132" y="0"/>
                </a:lnTo>
                <a:lnTo>
                  <a:pt x="5619132" y="5569965"/>
                </a:lnTo>
                <a:close/>
              </a:path>
            </a:pathLst>
          </a:custGeom>
          <a:blipFill>
            <a:blip>
              <a:alphaModFix amt="57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7775027" y="1216006"/>
            <a:ext cx="9137368" cy="23052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252"/>
              </a:lnSpc>
              <a:spcBef>
                <a:spcPct val="0"/>
              </a:spcBef>
            </a:pPr>
            <a:r>
              <a:rPr lang="en-US" sz="6609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rPr>
              <a:t>Major Segmentation variables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7775027" y="3944000"/>
            <a:ext cx="4314848" cy="2480938"/>
            <a:chOff x="0" y="0"/>
            <a:chExt cx="1136421" cy="653416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136421" cy="653416"/>
            </a:xfrm>
            <a:custGeom>
              <a:avLst/>
              <a:gdLst/>
              <a:ahLst/>
              <a:cxnLst/>
              <a:rect l="l" t="t" r="r" b="b"/>
              <a:pathLst>
                <a:path w="1136421" h="653416">
                  <a:moveTo>
                    <a:pt x="0" y="0"/>
                  </a:moveTo>
                  <a:lnTo>
                    <a:pt x="1136421" y="0"/>
                  </a:lnTo>
                  <a:lnTo>
                    <a:pt x="1136421" y="653416"/>
                  </a:lnTo>
                  <a:lnTo>
                    <a:pt x="0" y="653416"/>
                  </a:lnTo>
                  <a:close/>
                </a:path>
              </a:pathLst>
            </a:custGeom>
            <a:solidFill>
              <a:srgbClr val="5170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38100"/>
              <a:ext cx="1136421" cy="69151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8145740" y="4935292"/>
            <a:ext cx="3446274" cy="5726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61"/>
              </a:lnSpc>
              <a:spcBef>
                <a:spcPct val="0"/>
              </a:spcBef>
            </a:pPr>
            <a:r>
              <a:rPr lang="en-US" sz="332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Geographic</a:t>
            </a:r>
          </a:p>
        </p:txBody>
      </p:sp>
      <p:sp>
        <p:nvSpPr>
          <p:cNvPr id="16" name="Freeform 16"/>
          <p:cNvSpPr/>
          <p:nvPr/>
        </p:nvSpPr>
        <p:spPr>
          <a:xfrm>
            <a:off x="10043383" y="232514"/>
            <a:ext cx="813346" cy="511392"/>
          </a:xfrm>
          <a:custGeom>
            <a:avLst/>
            <a:gdLst/>
            <a:ahLst/>
            <a:cxnLst/>
            <a:rect l="l" t="t" r="r" b="b"/>
            <a:pathLst>
              <a:path w="813346" h="511392">
                <a:moveTo>
                  <a:pt x="0" y="0"/>
                </a:moveTo>
                <a:lnTo>
                  <a:pt x="813346" y="0"/>
                </a:lnTo>
                <a:lnTo>
                  <a:pt x="813346" y="511392"/>
                </a:lnTo>
                <a:lnTo>
                  <a:pt x="0" y="51139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r="-46754" b="-14000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>
            <a:off x="2212908" y="9512145"/>
            <a:ext cx="965677" cy="607170"/>
          </a:xfrm>
          <a:custGeom>
            <a:avLst/>
            <a:gdLst/>
            <a:ahLst/>
            <a:cxnLst/>
            <a:rect l="l" t="t" r="r" b="b"/>
            <a:pathLst>
              <a:path w="965677" h="607170">
                <a:moveTo>
                  <a:pt x="0" y="0"/>
                </a:moveTo>
                <a:lnTo>
                  <a:pt x="965677" y="0"/>
                </a:lnTo>
                <a:lnTo>
                  <a:pt x="965677" y="607170"/>
                </a:lnTo>
                <a:lnTo>
                  <a:pt x="0" y="6071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r="-46754" b="-140006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8" name="Group 18"/>
          <p:cNvGrpSpPr/>
          <p:nvPr/>
        </p:nvGrpSpPr>
        <p:grpSpPr>
          <a:xfrm>
            <a:off x="12343711" y="3944000"/>
            <a:ext cx="4314848" cy="2480938"/>
            <a:chOff x="0" y="0"/>
            <a:chExt cx="1136421" cy="653416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136421" cy="653416"/>
            </a:xfrm>
            <a:custGeom>
              <a:avLst/>
              <a:gdLst/>
              <a:ahLst/>
              <a:cxnLst/>
              <a:rect l="l" t="t" r="r" b="b"/>
              <a:pathLst>
                <a:path w="1136421" h="653416">
                  <a:moveTo>
                    <a:pt x="0" y="0"/>
                  </a:moveTo>
                  <a:lnTo>
                    <a:pt x="1136421" y="0"/>
                  </a:lnTo>
                  <a:lnTo>
                    <a:pt x="1136421" y="653416"/>
                  </a:lnTo>
                  <a:lnTo>
                    <a:pt x="0" y="653416"/>
                  </a:lnTo>
                  <a:close/>
                </a:path>
              </a:pathLst>
            </a:custGeom>
            <a:solidFill>
              <a:srgbClr val="5170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-38100"/>
              <a:ext cx="1136421" cy="69151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7775027" y="6777362"/>
            <a:ext cx="4314848" cy="2480938"/>
            <a:chOff x="0" y="0"/>
            <a:chExt cx="1136421" cy="653416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1136421" cy="653416"/>
            </a:xfrm>
            <a:custGeom>
              <a:avLst/>
              <a:gdLst/>
              <a:ahLst/>
              <a:cxnLst/>
              <a:rect l="l" t="t" r="r" b="b"/>
              <a:pathLst>
                <a:path w="1136421" h="653416">
                  <a:moveTo>
                    <a:pt x="0" y="0"/>
                  </a:moveTo>
                  <a:lnTo>
                    <a:pt x="1136421" y="0"/>
                  </a:lnTo>
                  <a:lnTo>
                    <a:pt x="1136421" y="653416"/>
                  </a:lnTo>
                  <a:lnTo>
                    <a:pt x="0" y="653416"/>
                  </a:lnTo>
                  <a:close/>
                </a:path>
              </a:pathLst>
            </a:custGeom>
            <a:solidFill>
              <a:srgbClr val="5170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-38100"/>
              <a:ext cx="1136421" cy="69151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12343711" y="6777362"/>
            <a:ext cx="4314848" cy="2480938"/>
            <a:chOff x="0" y="0"/>
            <a:chExt cx="1136421" cy="653416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1136421" cy="653416"/>
            </a:xfrm>
            <a:custGeom>
              <a:avLst/>
              <a:gdLst/>
              <a:ahLst/>
              <a:cxnLst/>
              <a:rect l="l" t="t" r="r" b="b"/>
              <a:pathLst>
                <a:path w="1136421" h="653416">
                  <a:moveTo>
                    <a:pt x="0" y="0"/>
                  </a:moveTo>
                  <a:lnTo>
                    <a:pt x="1136421" y="0"/>
                  </a:lnTo>
                  <a:lnTo>
                    <a:pt x="1136421" y="653416"/>
                  </a:lnTo>
                  <a:lnTo>
                    <a:pt x="0" y="653416"/>
                  </a:lnTo>
                  <a:close/>
                </a:path>
              </a:pathLst>
            </a:custGeom>
            <a:solidFill>
              <a:srgbClr val="5170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-38100"/>
              <a:ext cx="1136421" cy="69151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12556600" y="5024988"/>
            <a:ext cx="3924044" cy="5726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61"/>
              </a:lnSpc>
              <a:spcBef>
                <a:spcPct val="0"/>
              </a:spcBef>
            </a:pPr>
            <a:r>
              <a:rPr lang="en-US" sz="332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Demographic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8209314" y="7606063"/>
            <a:ext cx="3446274" cy="5722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85"/>
              </a:lnSpc>
              <a:spcBef>
                <a:spcPct val="0"/>
              </a:spcBef>
            </a:pPr>
            <a:r>
              <a:rPr lang="en-US" sz="334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Psychographic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2556600" y="7698172"/>
            <a:ext cx="3924044" cy="5726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61"/>
              </a:lnSpc>
              <a:spcBef>
                <a:spcPct val="0"/>
              </a:spcBef>
            </a:pPr>
            <a:r>
              <a:rPr lang="en-US" sz="332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Behavioural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35535" y="1388749"/>
            <a:ext cx="3086100" cy="7405828"/>
            <a:chOff x="0" y="0"/>
            <a:chExt cx="812800" cy="195050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1950506"/>
            </a:xfrm>
            <a:custGeom>
              <a:avLst/>
              <a:gdLst/>
              <a:ahLst/>
              <a:cxnLst/>
              <a:rect l="l" t="t" r="r" b="b"/>
              <a:pathLst>
                <a:path w="812800" h="1950506">
                  <a:moveTo>
                    <a:pt x="0" y="0"/>
                  </a:moveTo>
                  <a:lnTo>
                    <a:pt x="812800" y="0"/>
                  </a:lnTo>
                  <a:lnTo>
                    <a:pt x="812800" y="1950506"/>
                  </a:lnTo>
                  <a:lnTo>
                    <a:pt x="0" y="1950506"/>
                  </a:lnTo>
                  <a:close/>
                </a:path>
              </a:pathLst>
            </a:custGeom>
            <a:solidFill>
              <a:srgbClr val="5170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812800" cy="198860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190393" y="-1549659"/>
            <a:ext cx="2325812" cy="7405828"/>
            <a:chOff x="0" y="0"/>
            <a:chExt cx="612560" cy="195050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12560" cy="1950506"/>
            </a:xfrm>
            <a:custGeom>
              <a:avLst/>
              <a:gdLst/>
              <a:ahLst/>
              <a:cxnLst/>
              <a:rect l="l" t="t" r="r" b="b"/>
              <a:pathLst>
                <a:path w="612560" h="1950506">
                  <a:moveTo>
                    <a:pt x="0" y="0"/>
                  </a:moveTo>
                  <a:lnTo>
                    <a:pt x="612560" y="0"/>
                  </a:lnTo>
                  <a:lnTo>
                    <a:pt x="612560" y="1950506"/>
                  </a:lnTo>
                  <a:lnTo>
                    <a:pt x="0" y="1950506"/>
                  </a:lnTo>
                  <a:close/>
                </a:path>
              </a:pathLst>
            </a:custGeom>
            <a:solidFill>
              <a:srgbClr val="FF4DE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612560" cy="198860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 flipH="1" flipV="1">
            <a:off x="12862137" y="-426465"/>
            <a:ext cx="5619132" cy="5569965"/>
          </a:xfrm>
          <a:custGeom>
            <a:avLst/>
            <a:gdLst/>
            <a:ahLst/>
            <a:cxnLst/>
            <a:rect l="l" t="t" r="r" b="b"/>
            <a:pathLst>
              <a:path w="5619132" h="5569965">
                <a:moveTo>
                  <a:pt x="5619132" y="5569965"/>
                </a:moveTo>
                <a:lnTo>
                  <a:pt x="0" y="5569965"/>
                </a:lnTo>
                <a:lnTo>
                  <a:pt x="0" y="0"/>
                </a:lnTo>
                <a:lnTo>
                  <a:pt x="5619132" y="0"/>
                </a:lnTo>
                <a:lnTo>
                  <a:pt x="5619132" y="5569965"/>
                </a:lnTo>
                <a:close/>
              </a:path>
            </a:pathLst>
          </a:custGeom>
          <a:blipFill>
            <a:blip>
              <a:alphaModFix amt="57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7775027" y="1216006"/>
            <a:ext cx="9137368" cy="1130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252"/>
              </a:lnSpc>
              <a:spcBef>
                <a:spcPct val="0"/>
              </a:spcBef>
            </a:pPr>
            <a:r>
              <a:rPr lang="en-US" sz="6609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rPr>
              <a:t>Geographic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043383" y="232514"/>
            <a:ext cx="813346" cy="511392"/>
          </a:xfrm>
          <a:custGeom>
            <a:avLst/>
            <a:gdLst/>
            <a:ahLst/>
            <a:cxnLst/>
            <a:rect l="l" t="t" r="r" b="b"/>
            <a:pathLst>
              <a:path w="813346" h="511392">
                <a:moveTo>
                  <a:pt x="0" y="0"/>
                </a:moveTo>
                <a:lnTo>
                  <a:pt x="813346" y="0"/>
                </a:lnTo>
                <a:lnTo>
                  <a:pt x="813346" y="511392"/>
                </a:lnTo>
                <a:lnTo>
                  <a:pt x="0" y="51139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r="-46754" b="-14000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2212908" y="9512145"/>
            <a:ext cx="965677" cy="607170"/>
          </a:xfrm>
          <a:custGeom>
            <a:avLst/>
            <a:gdLst/>
            <a:ahLst/>
            <a:cxnLst/>
            <a:rect l="l" t="t" r="r" b="b"/>
            <a:pathLst>
              <a:path w="965677" h="607170">
                <a:moveTo>
                  <a:pt x="0" y="0"/>
                </a:moveTo>
                <a:lnTo>
                  <a:pt x="965677" y="0"/>
                </a:lnTo>
                <a:lnTo>
                  <a:pt x="965677" y="607170"/>
                </a:lnTo>
                <a:lnTo>
                  <a:pt x="0" y="6071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r="-46754" b="-14000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7775027" y="2564337"/>
            <a:ext cx="9912835" cy="70682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685"/>
              </a:lnSpc>
            </a:pPr>
            <a:r>
              <a:rPr lang="en-US" sz="3346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Dividing the market into different </a:t>
            </a:r>
          </a:p>
          <a:p>
            <a:pPr algn="just">
              <a:lnSpc>
                <a:spcPts val="4685"/>
              </a:lnSpc>
            </a:pPr>
            <a:r>
              <a:rPr lang="en-US" sz="3346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geographical units:</a:t>
            </a:r>
          </a:p>
          <a:p>
            <a:pPr marL="722538" lvl="1" indent="-361269" algn="l">
              <a:lnSpc>
                <a:spcPts val="4685"/>
              </a:lnSpc>
              <a:buFont typeface="Arial"/>
              <a:buChar char="•"/>
            </a:pPr>
            <a:r>
              <a:rPr lang="en-US" sz="3346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Nations</a:t>
            </a:r>
          </a:p>
          <a:p>
            <a:pPr marL="722538" lvl="1" indent="-361269" algn="l">
              <a:lnSpc>
                <a:spcPts val="4685"/>
              </a:lnSpc>
              <a:buFont typeface="Arial"/>
              <a:buChar char="•"/>
            </a:pPr>
            <a:r>
              <a:rPr lang="en-US" sz="3346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Regions</a:t>
            </a:r>
          </a:p>
          <a:p>
            <a:pPr marL="722538" lvl="1" indent="-361269" algn="l">
              <a:lnSpc>
                <a:spcPts val="4685"/>
              </a:lnSpc>
              <a:buFont typeface="Arial"/>
              <a:buChar char="•"/>
            </a:pPr>
            <a:r>
              <a:rPr lang="en-US" sz="3346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States</a:t>
            </a:r>
          </a:p>
          <a:p>
            <a:pPr marL="722538" lvl="1" indent="-361269" algn="l">
              <a:lnSpc>
                <a:spcPts val="4685"/>
              </a:lnSpc>
              <a:buFont typeface="Arial"/>
              <a:buChar char="•"/>
            </a:pPr>
            <a:r>
              <a:rPr lang="en-US" sz="3346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Counties</a:t>
            </a:r>
          </a:p>
          <a:p>
            <a:pPr marL="722538" lvl="1" indent="-361269" algn="l">
              <a:lnSpc>
                <a:spcPts val="4685"/>
              </a:lnSpc>
              <a:buFont typeface="Arial"/>
              <a:buChar char="•"/>
            </a:pPr>
            <a:r>
              <a:rPr lang="en-US" sz="3346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Cities</a:t>
            </a:r>
          </a:p>
          <a:p>
            <a:pPr marL="722538" lvl="1" indent="-361269" algn="l">
              <a:lnSpc>
                <a:spcPts val="4685"/>
              </a:lnSpc>
              <a:buFont typeface="Arial"/>
              <a:buChar char="•"/>
            </a:pPr>
            <a:r>
              <a:rPr lang="en-US" sz="3346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Neighbourhoods</a:t>
            </a:r>
          </a:p>
          <a:p>
            <a:pPr algn="just">
              <a:lnSpc>
                <a:spcPts val="4685"/>
              </a:lnSpc>
            </a:pPr>
            <a:endParaRPr lang="en-US" sz="3346" b="1">
              <a:solidFill>
                <a:srgbClr val="FFFFFF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just">
              <a:lnSpc>
                <a:spcPts val="4685"/>
              </a:lnSpc>
            </a:pPr>
            <a:r>
              <a:rPr lang="en-US" sz="3346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Can you think of some examples of businesses that use geographic segmentation?</a:t>
            </a:r>
          </a:p>
          <a:p>
            <a:pPr algn="just">
              <a:lnSpc>
                <a:spcPts val="4685"/>
              </a:lnSpc>
              <a:spcBef>
                <a:spcPct val="0"/>
              </a:spcBef>
            </a:pPr>
            <a:endParaRPr lang="en-US" sz="3346" b="1">
              <a:solidFill>
                <a:srgbClr val="FFFFFF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grpSp>
        <p:nvGrpSpPr>
          <p:cNvPr id="13" name="Group 13"/>
          <p:cNvGrpSpPr/>
          <p:nvPr/>
        </p:nvGrpSpPr>
        <p:grpSpPr>
          <a:xfrm>
            <a:off x="1361315" y="2066055"/>
            <a:ext cx="6154891" cy="6154891"/>
            <a:chOff x="0" y="0"/>
            <a:chExt cx="6848272" cy="6848272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6848221" cy="6848221"/>
            </a:xfrm>
            <a:custGeom>
              <a:avLst/>
              <a:gdLst/>
              <a:ahLst/>
              <a:cxnLst/>
              <a:rect l="l" t="t" r="r" b="b"/>
              <a:pathLst>
                <a:path w="6848221" h="6848221">
                  <a:moveTo>
                    <a:pt x="0" y="0"/>
                  </a:moveTo>
                  <a:lnTo>
                    <a:pt x="6848221" y="0"/>
                  </a:lnTo>
                  <a:lnTo>
                    <a:pt x="6848221" y="6848221"/>
                  </a:lnTo>
                  <a:lnTo>
                    <a:pt x="0" y="684822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35535" y="1388749"/>
            <a:ext cx="3086100" cy="7405828"/>
            <a:chOff x="0" y="0"/>
            <a:chExt cx="812800" cy="195050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1950506"/>
            </a:xfrm>
            <a:custGeom>
              <a:avLst/>
              <a:gdLst/>
              <a:ahLst/>
              <a:cxnLst/>
              <a:rect l="l" t="t" r="r" b="b"/>
              <a:pathLst>
                <a:path w="812800" h="1950506">
                  <a:moveTo>
                    <a:pt x="0" y="0"/>
                  </a:moveTo>
                  <a:lnTo>
                    <a:pt x="812800" y="0"/>
                  </a:lnTo>
                  <a:lnTo>
                    <a:pt x="812800" y="1950506"/>
                  </a:lnTo>
                  <a:lnTo>
                    <a:pt x="0" y="1950506"/>
                  </a:lnTo>
                  <a:close/>
                </a:path>
              </a:pathLst>
            </a:custGeom>
            <a:solidFill>
              <a:srgbClr val="5170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812800" cy="198860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190393" y="-1549659"/>
            <a:ext cx="2325812" cy="7405828"/>
            <a:chOff x="0" y="0"/>
            <a:chExt cx="612560" cy="195050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12560" cy="1950506"/>
            </a:xfrm>
            <a:custGeom>
              <a:avLst/>
              <a:gdLst/>
              <a:ahLst/>
              <a:cxnLst/>
              <a:rect l="l" t="t" r="r" b="b"/>
              <a:pathLst>
                <a:path w="612560" h="1950506">
                  <a:moveTo>
                    <a:pt x="0" y="0"/>
                  </a:moveTo>
                  <a:lnTo>
                    <a:pt x="612560" y="0"/>
                  </a:lnTo>
                  <a:lnTo>
                    <a:pt x="612560" y="1950506"/>
                  </a:lnTo>
                  <a:lnTo>
                    <a:pt x="0" y="1950506"/>
                  </a:lnTo>
                  <a:close/>
                </a:path>
              </a:pathLst>
            </a:custGeom>
            <a:solidFill>
              <a:srgbClr val="FF4DE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612560" cy="198860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947510" y="1673648"/>
            <a:ext cx="5246370" cy="6836030"/>
            <a:chOff x="0" y="0"/>
            <a:chExt cx="812800" cy="105908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1059080"/>
            </a:xfrm>
            <a:custGeom>
              <a:avLst/>
              <a:gdLst/>
              <a:ahLst/>
              <a:cxnLst/>
              <a:rect l="l" t="t" r="r" b="b"/>
              <a:pathLst>
                <a:path w="812800" h="1059080">
                  <a:moveTo>
                    <a:pt x="0" y="0"/>
                  </a:moveTo>
                  <a:lnTo>
                    <a:pt x="812800" y="0"/>
                  </a:lnTo>
                  <a:lnTo>
                    <a:pt x="812800" y="1059080"/>
                  </a:lnTo>
                  <a:lnTo>
                    <a:pt x="0" y="1059080"/>
                  </a:lnTo>
                  <a:close/>
                </a:path>
              </a:pathLst>
            </a:custGeom>
            <a:blipFill>
              <a:blip r:embed="rId2"/>
              <a:stretch>
                <a:fillRect t="-7507" b="-750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Freeform 10"/>
          <p:cNvSpPr/>
          <p:nvPr/>
        </p:nvSpPr>
        <p:spPr>
          <a:xfrm flipH="1" flipV="1">
            <a:off x="12862137" y="-426465"/>
            <a:ext cx="5619132" cy="5569965"/>
          </a:xfrm>
          <a:custGeom>
            <a:avLst/>
            <a:gdLst/>
            <a:ahLst/>
            <a:cxnLst/>
            <a:rect l="l" t="t" r="r" b="b"/>
            <a:pathLst>
              <a:path w="5619132" h="5569965">
                <a:moveTo>
                  <a:pt x="5619132" y="5569965"/>
                </a:moveTo>
                <a:lnTo>
                  <a:pt x="0" y="5569965"/>
                </a:lnTo>
                <a:lnTo>
                  <a:pt x="0" y="0"/>
                </a:lnTo>
                <a:lnTo>
                  <a:pt x="5619132" y="0"/>
                </a:lnTo>
                <a:lnTo>
                  <a:pt x="5619132" y="5569965"/>
                </a:lnTo>
                <a:close/>
              </a:path>
            </a:pathLst>
          </a:custGeom>
          <a:blipFill>
            <a:blip>
              <a:alphaModFix amt="57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0043383" y="232514"/>
            <a:ext cx="813346" cy="511392"/>
          </a:xfrm>
          <a:custGeom>
            <a:avLst/>
            <a:gdLst/>
            <a:ahLst/>
            <a:cxnLst/>
            <a:rect l="l" t="t" r="r" b="b"/>
            <a:pathLst>
              <a:path w="813346" h="511392">
                <a:moveTo>
                  <a:pt x="0" y="0"/>
                </a:moveTo>
                <a:lnTo>
                  <a:pt x="813346" y="0"/>
                </a:lnTo>
                <a:lnTo>
                  <a:pt x="813346" y="511392"/>
                </a:lnTo>
                <a:lnTo>
                  <a:pt x="0" y="51139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r="-46754" b="-14000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2212908" y="9512145"/>
            <a:ext cx="965677" cy="607170"/>
          </a:xfrm>
          <a:custGeom>
            <a:avLst/>
            <a:gdLst/>
            <a:ahLst/>
            <a:cxnLst/>
            <a:rect l="l" t="t" r="r" b="b"/>
            <a:pathLst>
              <a:path w="965677" h="607170">
                <a:moveTo>
                  <a:pt x="0" y="0"/>
                </a:moveTo>
                <a:lnTo>
                  <a:pt x="965677" y="0"/>
                </a:lnTo>
                <a:lnTo>
                  <a:pt x="965677" y="607170"/>
                </a:lnTo>
                <a:lnTo>
                  <a:pt x="0" y="6071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r="-46754" b="-14000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8365654" y="2075839"/>
            <a:ext cx="8423920" cy="7560658"/>
          </a:xfrm>
          <a:custGeom>
            <a:avLst/>
            <a:gdLst/>
            <a:ahLst/>
            <a:cxnLst/>
            <a:rect l="l" t="t" r="r" b="b"/>
            <a:pathLst>
              <a:path w="8423920" h="7560658">
                <a:moveTo>
                  <a:pt x="0" y="0"/>
                </a:moveTo>
                <a:lnTo>
                  <a:pt x="8423920" y="0"/>
                </a:lnTo>
                <a:lnTo>
                  <a:pt x="8423920" y="7560658"/>
                </a:lnTo>
                <a:lnTo>
                  <a:pt x="0" y="756065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TextBox 14"/>
          <p:cNvSpPr txBox="1"/>
          <p:nvPr/>
        </p:nvSpPr>
        <p:spPr>
          <a:xfrm>
            <a:off x="7821999" y="924003"/>
            <a:ext cx="9137368" cy="1130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252"/>
              </a:lnSpc>
              <a:spcBef>
                <a:spcPct val="0"/>
              </a:spcBef>
            </a:pPr>
            <a:r>
              <a:rPr lang="en-US" sz="6609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rPr>
              <a:t>Demographic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402027" y="1514010"/>
            <a:ext cx="3086100" cy="7405828"/>
            <a:chOff x="0" y="0"/>
            <a:chExt cx="812800" cy="195050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1950506"/>
            </a:xfrm>
            <a:custGeom>
              <a:avLst/>
              <a:gdLst/>
              <a:ahLst/>
              <a:cxnLst/>
              <a:rect l="l" t="t" r="r" b="b"/>
              <a:pathLst>
                <a:path w="812800" h="1950506">
                  <a:moveTo>
                    <a:pt x="0" y="0"/>
                  </a:moveTo>
                  <a:lnTo>
                    <a:pt x="812800" y="0"/>
                  </a:lnTo>
                  <a:lnTo>
                    <a:pt x="812800" y="1950506"/>
                  </a:lnTo>
                  <a:lnTo>
                    <a:pt x="0" y="1950506"/>
                  </a:lnTo>
                  <a:close/>
                </a:path>
              </a:pathLst>
            </a:custGeom>
            <a:solidFill>
              <a:srgbClr val="5170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812800" cy="198860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2152831" y="-1424399"/>
            <a:ext cx="2325812" cy="7405828"/>
            <a:chOff x="0" y="0"/>
            <a:chExt cx="612560" cy="195050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12560" cy="1950506"/>
            </a:xfrm>
            <a:custGeom>
              <a:avLst/>
              <a:gdLst/>
              <a:ahLst/>
              <a:cxnLst/>
              <a:rect l="l" t="t" r="r" b="b"/>
              <a:pathLst>
                <a:path w="612560" h="1950506">
                  <a:moveTo>
                    <a:pt x="0" y="0"/>
                  </a:moveTo>
                  <a:lnTo>
                    <a:pt x="612560" y="0"/>
                  </a:lnTo>
                  <a:lnTo>
                    <a:pt x="612560" y="1950506"/>
                  </a:lnTo>
                  <a:lnTo>
                    <a:pt x="0" y="1950506"/>
                  </a:lnTo>
                  <a:close/>
                </a:path>
              </a:pathLst>
            </a:custGeom>
            <a:solidFill>
              <a:srgbClr val="FF4DE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612560" cy="198860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-1090051" y="1798909"/>
            <a:ext cx="5246370" cy="6836030"/>
            <a:chOff x="0" y="0"/>
            <a:chExt cx="812800" cy="105908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1059080"/>
            </a:xfrm>
            <a:custGeom>
              <a:avLst/>
              <a:gdLst/>
              <a:ahLst/>
              <a:cxnLst/>
              <a:rect l="l" t="t" r="r" b="b"/>
              <a:pathLst>
                <a:path w="812800" h="1059080">
                  <a:moveTo>
                    <a:pt x="0" y="0"/>
                  </a:moveTo>
                  <a:lnTo>
                    <a:pt x="812800" y="0"/>
                  </a:lnTo>
                  <a:lnTo>
                    <a:pt x="812800" y="1059080"/>
                  </a:lnTo>
                  <a:lnTo>
                    <a:pt x="0" y="1059080"/>
                  </a:lnTo>
                  <a:close/>
                </a:path>
              </a:pathLst>
            </a:custGeom>
            <a:blipFill>
              <a:blip r:embed="rId2"/>
              <a:stretch>
                <a:fillRect t="-7507" b="-750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Freeform 10"/>
          <p:cNvSpPr/>
          <p:nvPr/>
        </p:nvSpPr>
        <p:spPr>
          <a:xfrm flipH="1" flipV="1">
            <a:off x="12862137" y="-426465"/>
            <a:ext cx="5619132" cy="5569965"/>
          </a:xfrm>
          <a:custGeom>
            <a:avLst/>
            <a:gdLst/>
            <a:ahLst/>
            <a:cxnLst/>
            <a:rect l="l" t="t" r="r" b="b"/>
            <a:pathLst>
              <a:path w="5619132" h="5569965">
                <a:moveTo>
                  <a:pt x="5619132" y="5569965"/>
                </a:moveTo>
                <a:lnTo>
                  <a:pt x="0" y="5569965"/>
                </a:lnTo>
                <a:lnTo>
                  <a:pt x="0" y="0"/>
                </a:lnTo>
                <a:lnTo>
                  <a:pt x="5619132" y="0"/>
                </a:lnTo>
                <a:lnTo>
                  <a:pt x="5619132" y="5569965"/>
                </a:lnTo>
                <a:close/>
              </a:path>
            </a:pathLst>
          </a:custGeom>
          <a:blipFill>
            <a:blip>
              <a:alphaModFix amt="57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0043383" y="232514"/>
            <a:ext cx="813346" cy="511392"/>
          </a:xfrm>
          <a:custGeom>
            <a:avLst/>
            <a:gdLst/>
            <a:ahLst/>
            <a:cxnLst/>
            <a:rect l="l" t="t" r="r" b="b"/>
            <a:pathLst>
              <a:path w="813346" h="511392">
                <a:moveTo>
                  <a:pt x="0" y="0"/>
                </a:moveTo>
                <a:lnTo>
                  <a:pt x="813346" y="0"/>
                </a:lnTo>
                <a:lnTo>
                  <a:pt x="813346" y="511392"/>
                </a:lnTo>
                <a:lnTo>
                  <a:pt x="0" y="51139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r="-46754" b="-14000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2212908" y="9512145"/>
            <a:ext cx="965677" cy="607170"/>
          </a:xfrm>
          <a:custGeom>
            <a:avLst/>
            <a:gdLst/>
            <a:ahLst/>
            <a:cxnLst/>
            <a:rect l="l" t="t" r="r" b="b"/>
            <a:pathLst>
              <a:path w="965677" h="607170">
                <a:moveTo>
                  <a:pt x="0" y="0"/>
                </a:moveTo>
                <a:lnTo>
                  <a:pt x="965677" y="0"/>
                </a:lnTo>
                <a:lnTo>
                  <a:pt x="965677" y="607170"/>
                </a:lnTo>
                <a:lnTo>
                  <a:pt x="0" y="6071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r="-46754" b="-14000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4945369" y="3596191"/>
            <a:ext cx="13084230" cy="5323646"/>
          </a:xfrm>
          <a:custGeom>
            <a:avLst/>
            <a:gdLst/>
            <a:ahLst/>
            <a:cxnLst/>
            <a:rect l="l" t="t" r="r" b="b"/>
            <a:pathLst>
              <a:path w="13084230" h="5323646">
                <a:moveTo>
                  <a:pt x="0" y="0"/>
                </a:moveTo>
                <a:lnTo>
                  <a:pt x="13084230" y="0"/>
                </a:lnTo>
                <a:lnTo>
                  <a:pt x="13084230" y="5323646"/>
                </a:lnTo>
                <a:lnTo>
                  <a:pt x="0" y="532364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TextBox 14"/>
          <p:cNvSpPr txBox="1"/>
          <p:nvPr/>
        </p:nvSpPr>
        <p:spPr>
          <a:xfrm>
            <a:off x="5849150" y="924003"/>
            <a:ext cx="11110218" cy="1130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252"/>
              </a:lnSpc>
              <a:spcBef>
                <a:spcPct val="0"/>
              </a:spcBef>
            </a:pPr>
            <a:r>
              <a:rPr lang="en-US" sz="6609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rPr>
              <a:t>Example: Segmentation By Age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 flipV="1">
            <a:off x="12862137" y="-426465"/>
            <a:ext cx="5619132" cy="5569965"/>
          </a:xfrm>
          <a:custGeom>
            <a:avLst/>
            <a:gdLst/>
            <a:ahLst/>
            <a:cxnLst/>
            <a:rect l="l" t="t" r="r" b="b"/>
            <a:pathLst>
              <a:path w="5619132" h="5569965">
                <a:moveTo>
                  <a:pt x="5619132" y="5569965"/>
                </a:moveTo>
                <a:lnTo>
                  <a:pt x="0" y="5569965"/>
                </a:lnTo>
                <a:lnTo>
                  <a:pt x="0" y="0"/>
                </a:lnTo>
                <a:lnTo>
                  <a:pt x="5619132" y="0"/>
                </a:lnTo>
                <a:lnTo>
                  <a:pt x="5619132" y="5569965"/>
                </a:lnTo>
                <a:close/>
              </a:path>
            </a:pathLst>
          </a:custGeom>
          <a:blipFill>
            <a:blip>
              <a:alphaModFix amt="57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0043383" y="232514"/>
            <a:ext cx="813346" cy="511392"/>
          </a:xfrm>
          <a:custGeom>
            <a:avLst/>
            <a:gdLst/>
            <a:ahLst/>
            <a:cxnLst/>
            <a:rect l="l" t="t" r="r" b="b"/>
            <a:pathLst>
              <a:path w="813346" h="511392">
                <a:moveTo>
                  <a:pt x="0" y="0"/>
                </a:moveTo>
                <a:lnTo>
                  <a:pt x="813346" y="0"/>
                </a:lnTo>
                <a:lnTo>
                  <a:pt x="813346" y="511392"/>
                </a:lnTo>
                <a:lnTo>
                  <a:pt x="0" y="51139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r="-46754" b="-14000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2212908" y="9512145"/>
            <a:ext cx="965677" cy="607170"/>
          </a:xfrm>
          <a:custGeom>
            <a:avLst/>
            <a:gdLst/>
            <a:ahLst/>
            <a:cxnLst/>
            <a:rect l="l" t="t" r="r" b="b"/>
            <a:pathLst>
              <a:path w="965677" h="607170">
                <a:moveTo>
                  <a:pt x="0" y="0"/>
                </a:moveTo>
                <a:lnTo>
                  <a:pt x="965677" y="0"/>
                </a:lnTo>
                <a:lnTo>
                  <a:pt x="965677" y="607170"/>
                </a:lnTo>
                <a:lnTo>
                  <a:pt x="0" y="6071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r="-46754" b="-14000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469331" y="2577582"/>
            <a:ext cx="6796159" cy="6259179"/>
          </a:xfrm>
          <a:custGeom>
            <a:avLst/>
            <a:gdLst/>
            <a:ahLst/>
            <a:cxnLst/>
            <a:rect l="l" t="t" r="r" b="b"/>
            <a:pathLst>
              <a:path w="6796159" h="6259179">
                <a:moveTo>
                  <a:pt x="0" y="0"/>
                </a:moveTo>
                <a:lnTo>
                  <a:pt x="6796160" y="0"/>
                </a:lnTo>
                <a:lnTo>
                  <a:pt x="6796160" y="6259179"/>
                </a:lnTo>
                <a:lnTo>
                  <a:pt x="0" y="6259179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7265491" y="713054"/>
            <a:ext cx="9137368" cy="1130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252"/>
              </a:lnSpc>
              <a:spcBef>
                <a:spcPct val="0"/>
              </a:spcBef>
            </a:pPr>
            <a:r>
              <a:rPr lang="en-US" sz="6609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rPr>
              <a:t>Psychographic 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265491" y="1869945"/>
            <a:ext cx="9912835" cy="82493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685"/>
              </a:lnSpc>
            </a:pPr>
            <a:r>
              <a:rPr lang="en-US" sz="3346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Examples of Psychographic Segmentation:</a:t>
            </a:r>
          </a:p>
          <a:p>
            <a:pPr algn="just">
              <a:lnSpc>
                <a:spcPts val="4685"/>
              </a:lnSpc>
            </a:pPr>
            <a:endParaRPr lang="en-US" sz="3346" b="1">
              <a:solidFill>
                <a:srgbClr val="FFFFFF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just">
              <a:lnSpc>
                <a:spcPts val="4685"/>
              </a:lnSpc>
            </a:pPr>
            <a:r>
              <a:rPr lang="en-US" sz="3346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• Health conscious consumers</a:t>
            </a:r>
          </a:p>
          <a:p>
            <a:pPr algn="just">
              <a:lnSpc>
                <a:spcPts val="4685"/>
              </a:lnSpc>
            </a:pPr>
            <a:r>
              <a:rPr lang="en-US" sz="3346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• Eco-friendly consumers</a:t>
            </a:r>
          </a:p>
          <a:p>
            <a:pPr algn="just">
              <a:lnSpc>
                <a:spcPts val="4685"/>
              </a:lnSpc>
            </a:pPr>
            <a:r>
              <a:rPr lang="en-US" sz="3346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• Ethical consumers</a:t>
            </a:r>
          </a:p>
          <a:p>
            <a:pPr algn="just">
              <a:lnSpc>
                <a:spcPts val="4685"/>
              </a:lnSpc>
            </a:pPr>
            <a:r>
              <a:rPr lang="en-US" sz="3346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• Food enthusiasts (foodies)</a:t>
            </a:r>
          </a:p>
          <a:p>
            <a:pPr algn="just">
              <a:lnSpc>
                <a:spcPts val="4685"/>
              </a:lnSpc>
            </a:pPr>
            <a:r>
              <a:rPr lang="en-US" sz="3346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• Fitness enthusiasts</a:t>
            </a:r>
          </a:p>
          <a:p>
            <a:pPr algn="just">
              <a:lnSpc>
                <a:spcPts val="4685"/>
              </a:lnSpc>
            </a:pPr>
            <a:r>
              <a:rPr lang="en-US" sz="3346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• Vegans</a:t>
            </a:r>
          </a:p>
          <a:p>
            <a:pPr algn="just">
              <a:lnSpc>
                <a:spcPts val="4685"/>
              </a:lnSpc>
            </a:pPr>
            <a:r>
              <a:rPr lang="en-US" sz="3346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• Technical enthusiasts</a:t>
            </a:r>
          </a:p>
          <a:p>
            <a:pPr algn="just">
              <a:lnSpc>
                <a:spcPts val="4685"/>
              </a:lnSpc>
            </a:pPr>
            <a:r>
              <a:rPr lang="en-US" sz="3346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• Gamers</a:t>
            </a:r>
          </a:p>
          <a:p>
            <a:pPr algn="just">
              <a:lnSpc>
                <a:spcPts val="4685"/>
              </a:lnSpc>
            </a:pPr>
            <a:r>
              <a:rPr lang="en-US" sz="3346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• DIY enthusiasts</a:t>
            </a:r>
          </a:p>
          <a:p>
            <a:pPr algn="just">
              <a:lnSpc>
                <a:spcPts val="4685"/>
              </a:lnSpc>
            </a:pPr>
            <a:endParaRPr lang="en-US" sz="3346" b="1">
              <a:solidFill>
                <a:srgbClr val="FFFFFF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just">
              <a:lnSpc>
                <a:spcPts val="4685"/>
              </a:lnSpc>
            </a:pPr>
            <a:r>
              <a:rPr lang="en-US" sz="3346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Can you think of any more examples? </a:t>
            </a:r>
          </a:p>
          <a:p>
            <a:pPr algn="just">
              <a:lnSpc>
                <a:spcPts val="4685"/>
              </a:lnSpc>
              <a:spcBef>
                <a:spcPct val="0"/>
              </a:spcBef>
            </a:pPr>
            <a:endParaRPr lang="en-US" sz="3346" b="1">
              <a:solidFill>
                <a:srgbClr val="FFFFFF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 flipV="1">
            <a:off x="12862137" y="-426465"/>
            <a:ext cx="5619132" cy="5569965"/>
          </a:xfrm>
          <a:custGeom>
            <a:avLst/>
            <a:gdLst/>
            <a:ahLst/>
            <a:cxnLst/>
            <a:rect l="l" t="t" r="r" b="b"/>
            <a:pathLst>
              <a:path w="5619132" h="5569965">
                <a:moveTo>
                  <a:pt x="5619132" y="5569965"/>
                </a:moveTo>
                <a:lnTo>
                  <a:pt x="0" y="5569965"/>
                </a:lnTo>
                <a:lnTo>
                  <a:pt x="0" y="0"/>
                </a:lnTo>
                <a:lnTo>
                  <a:pt x="5619132" y="0"/>
                </a:lnTo>
                <a:lnTo>
                  <a:pt x="5619132" y="5569965"/>
                </a:lnTo>
                <a:close/>
              </a:path>
            </a:pathLst>
          </a:custGeom>
          <a:blipFill>
            <a:blip>
              <a:alphaModFix amt="57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0043383" y="232514"/>
            <a:ext cx="813346" cy="511392"/>
          </a:xfrm>
          <a:custGeom>
            <a:avLst/>
            <a:gdLst/>
            <a:ahLst/>
            <a:cxnLst/>
            <a:rect l="l" t="t" r="r" b="b"/>
            <a:pathLst>
              <a:path w="813346" h="511392">
                <a:moveTo>
                  <a:pt x="0" y="0"/>
                </a:moveTo>
                <a:lnTo>
                  <a:pt x="813346" y="0"/>
                </a:lnTo>
                <a:lnTo>
                  <a:pt x="813346" y="511392"/>
                </a:lnTo>
                <a:lnTo>
                  <a:pt x="0" y="51139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r="-46754" b="-14000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2212908" y="9512145"/>
            <a:ext cx="965677" cy="607170"/>
          </a:xfrm>
          <a:custGeom>
            <a:avLst/>
            <a:gdLst/>
            <a:ahLst/>
            <a:cxnLst/>
            <a:rect l="l" t="t" r="r" b="b"/>
            <a:pathLst>
              <a:path w="965677" h="607170">
                <a:moveTo>
                  <a:pt x="0" y="0"/>
                </a:moveTo>
                <a:lnTo>
                  <a:pt x="965677" y="0"/>
                </a:lnTo>
                <a:lnTo>
                  <a:pt x="965677" y="607170"/>
                </a:lnTo>
                <a:lnTo>
                  <a:pt x="0" y="6071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r="-46754" b="-14000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906014" y="1566360"/>
            <a:ext cx="9912835" cy="76588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685"/>
              </a:lnSpc>
            </a:pPr>
            <a:r>
              <a:rPr lang="en-US" sz="3346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Divides a market into segments based on their behaviour</a:t>
            </a:r>
          </a:p>
          <a:p>
            <a:pPr algn="just">
              <a:lnSpc>
                <a:spcPts val="4685"/>
              </a:lnSpc>
            </a:pPr>
            <a:endParaRPr lang="en-US" sz="3346" b="1">
              <a:solidFill>
                <a:srgbClr val="FFFFFF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just">
              <a:lnSpc>
                <a:spcPts val="4685"/>
              </a:lnSpc>
            </a:pPr>
            <a:r>
              <a:rPr lang="en-US" sz="3346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Examples: </a:t>
            </a:r>
          </a:p>
          <a:p>
            <a:pPr marL="722538" lvl="1" indent="-361269" algn="l">
              <a:lnSpc>
                <a:spcPts val="4685"/>
              </a:lnSpc>
              <a:buFont typeface="Arial"/>
              <a:buChar char="•"/>
            </a:pPr>
            <a:r>
              <a:rPr lang="en-US" sz="3346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Online or instore shoppers</a:t>
            </a:r>
          </a:p>
          <a:p>
            <a:pPr marL="722538" lvl="1" indent="-361269" algn="l">
              <a:lnSpc>
                <a:spcPts val="4685"/>
              </a:lnSpc>
              <a:buFont typeface="Arial"/>
              <a:buChar char="•"/>
            </a:pPr>
            <a:r>
              <a:rPr lang="en-US" sz="3346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Heavy, medium or light users </a:t>
            </a:r>
          </a:p>
          <a:p>
            <a:pPr marL="722538" lvl="1" indent="-361269" algn="l">
              <a:lnSpc>
                <a:spcPts val="4685"/>
              </a:lnSpc>
              <a:buFont typeface="Arial"/>
              <a:buChar char="•"/>
            </a:pPr>
            <a:r>
              <a:rPr lang="en-US" sz="3346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Types of products bought</a:t>
            </a:r>
          </a:p>
          <a:p>
            <a:pPr marL="722538" lvl="1" indent="-361269" algn="l">
              <a:lnSpc>
                <a:spcPts val="4685"/>
              </a:lnSpc>
              <a:buFont typeface="Arial"/>
              <a:buChar char="•"/>
            </a:pPr>
            <a:r>
              <a:rPr lang="en-US" sz="3346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Level of loyalty</a:t>
            </a:r>
          </a:p>
          <a:p>
            <a:pPr marL="722538" lvl="1" indent="-361269" algn="l">
              <a:lnSpc>
                <a:spcPts val="4685"/>
              </a:lnSpc>
              <a:buFont typeface="Arial"/>
              <a:buChar char="•"/>
            </a:pPr>
            <a:r>
              <a:rPr lang="en-US" sz="3346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App users</a:t>
            </a:r>
          </a:p>
          <a:p>
            <a:pPr algn="just">
              <a:lnSpc>
                <a:spcPts val="4685"/>
              </a:lnSpc>
            </a:pPr>
            <a:endParaRPr lang="en-US" sz="3346" b="1">
              <a:solidFill>
                <a:srgbClr val="FFFFFF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just">
              <a:lnSpc>
                <a:spcPts val="4685"/>
              </a:lnSpc>
            </a:pPr>
            <a:r>
              <a:rPr lang="en-US" sz="3346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Can you think of any more examples?</a:t>
            </a:r>
          </a:p>
          <a:p>
            <a:pPr algn="just">
              <a:lnSpc>
                <a:spcPts val="4685"/>
              </a:lnSpc>
            </a:pPr>
            <a:endParaRPr lang="en-US" sz="3346" b="1">
              <a:solidFill>
                <a:srgbClr val="FFFFFF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just">
              <a:lnSpc>
                <a:spcPts val="4685"/>
              </a:lnSpc>
              <a:spcBef>
                <a:spcPct val="0"/>
              </a:spcBef>
            </a:pPr>
            <a:endParaRPr lang="en-US" sz="3346" b="1">
              <a:solidFill>
                <a:srgbClr val="FFFFFF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6" name="Freeform 6"/>
          <p:cNvSpPr/>
          <p:nvPr/>
        </p:nvSpPr>
        <p:spPr>
          <a:xfrm>
            <a:off x="11469146" y="488210"/>
            <a:ext cx="6381933" cy="6088799"/>
          </a:xfrm>
          <a:custGeom>
            <a:avLst/>
            <a:gdLst/>
            <a:ahLst/>
            <a:cxnLst/>
            <a:rect l="l" t="t" r="r" b="b"/>
            <a:pathLst>
              <a:path w="6381933" h="6088799">
                <a:moveTo>
                  <a:pt x="0" y="0"/>
                </a:moveTo>
                <a:lnTo>
                  <a:pt x="6381932" y="0"/>
                </a:lnTo>
                <a:lnTo>
                  <a:pt x="6381932" y="6088799"/>
                </a:lnTo>
                <a:lnTo>
                  <a:pt x="0" y="6088799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11469146" y="6884804"/>
            <a:ext cx="6818854" cy="3276625"/>
          </a:xfrm>
          <a:custGeom>
            <a:avLst/>
            <a:gdLst/>
            <a:ahLst/>
            <a:cxnLst/>
            <a:rect l="l" t="t" r="r" b="b"/>
            <a:pathLst>
              <a:path w="6818854" h="3276625">
                <a:moveTo>
                  <a:pt x="0" y="0"/>
                </a:moveTo>
                <a:lnTo>
                  <a:pt x="6818854" y="0"/>
                </a:lnTo>
                <a:lnTo>
                  <a:pt x="6818854" y="3276625"/>
                </a:lnTo>
                <a:lnTo>
                  <a:pt x="0" y="3276625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t="-39757" b="-725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906014" y="401491"/>
            <a:ext cx="9137368" cy="1130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252"/>
              </a:lnSpc>
              <a:spcBef>
                <a:spcPct val="0"/>
              </a:spcBef>
            </a:pPr>
            <a:r>
              <a:rPr lang="en-US" sz="6609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rPr>
              <a:t>Behavioural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990398" y="1028700"/>
            <a:ext cx="3142004" cy="3142004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FF4DE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2208581" y="9258300"/>
            <a:ext cx="1915202" cy="1915202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FF4DE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0931589" y="1440586"/>
            <a:ext cx="5839013" cy="7405828"/>
            <a:chOff x="0" y="0"/>
            <a:chExt cx="1537847" cy="1950506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537847" cy="1950506"/>
            </a:xfrm>
            <a:custGeom>
              <a:avLst/>
              <a:gdLst/>
              <a:ahLst/>
              <a:cxnLst/>
              <a:rect l="l" t="t" r="r" b="b"/>
              <a:pathLst>
                <a:path w="1537847" h="1950506">
                  <a:moveTo>
                    <a:pt x="0" y="0"/>
                  </a:moveTo>
                  <a:lnTo>
                    <a:pt x="1537847" y="0"/>
                  </a:lnTo>
                  <a:lnTo>
                    <a:pt x="1537847" y="1950506"/>
                  </a:lnTo>
                  <a:lnTo>
                    <a:pt x="0" y="195050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1537847" cy="198860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 flipV="1">
            <a:off x="-254510" y="-388658"/>
            <a:ext cx="5619132" cy="5569965"/>
          </a:xfrm>
          <a:custGeom>
            <a:avLst/>
            <a:gdLst/>
            <a:ahLst/>
            <a:cxnLst/>
            <a:rect l="l" t="t" r="r" b="b"/>
            <a:pathLst>
              <a:path w="5619132" h="5569965">
                <a:moveTo>
                  <a:pt x="0" y="5569965"/>
                </a:moveTo>
                <a:lnTo>
                  <a:pt x="5619132" y="5569965"/>
                </a:lnTo>
                <a:lnTo>
                  <a:pt x="5619132" y="0"/>
                </a:lnTo>
                <a:lnTo>
                  <a:pt x="0" y="0"/>
                </a:lnTo>
                <a:lnTo>
                  <a:pt x="0" y="5569965"/>
                </a:lnTo>
                <a:close/>
              </a:path>
            </a:pathLst>
          </a:custGeom>
          <a:blipFill>
            <a:blip>
              <a:alphaModFix amt="57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499777" y="3700216"/>
            <a:ext cx="528923" cy="599346"/>
          </a:xfrm>
          <a:custGeom>
            <a:avLst/>
            <a:gdLst/>
            <a:ahLst/>
            <a:cxnLst/>
            <a:rect l="l" t="t" r="r" b="b"/>
            <a:pathLst>
              <a:path w="528923" h="599346">
                <a:moveTo>
                  <a:pt x="0" y="0"/>
                </a:moveTo>
                <a:lnTo>
                  <a:pt x="528923" y="0"/>
                </a:lnTo>
                <a:lnTo>
                  <a:pt x="528923" y="599346"/>
                </a:lnTo>
                <a:lnTo>
                  <a:pt x="0" y="59934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15216047" y="261573"/>
            <a:ext cx="813346" cy="511392"/>
          </a:xfrm>
          <a:custGeom>
            <a:avLst/>
            <a:gdLst/>
            <a:ahLst/>
            <a:cxnLst/>
            <a:rect l="l" t="t" r="r" b="b"/>
            <a:pathLst>
              <a:path w="813346" h="511392">
                <a:moveTo>
                  <a:pt x="0" y="0"/>
                </a:moveTo>
                <a:lnTo>
                  <a:pt x="813346" y="0"/>
                </a:lnTo>
                <a:lnTo>
                  <a:pt x="813346" y="511392"/>
                </a:lnTo>
                <a:lnTo>
                  <a:pt x="0" y="51139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r="-46754" b="-14000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9615385" y="9366848"/>
            <a:ext cx="965677" cy="607170"/>
          </a:xfrm>
          <a:custGeom>
            <a:avLst/>
            <a:gdLst/>
            <a:ahLst/>
            <a:cxnLst/>
            <a:rect l="l" t="t" r="r" b="b"/>
            <a:pathLst>
              <a:path w="965677" h="607170">
                <a:moveTo>
                  <a:pt x="0" y="0"/>
                </a:moveTo>
                <a:lnTo>
                  <a:pt x="965676" y="0"/>
                </a:lnTo>
                <a:lnTo>
                  <a:pt x="965676" y="607171"/>
                </a:lnTo>
                <a:lnTo>
                  <a:pt x="0" y="60717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r="-46754" b="-14000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3211290" y="5592883"/>
            <a:ext cx="14458214" cy="3605517"/>
          </a:xfrm>
          <a:custGeom>
            <a:avLst/>
            <a:gdLst/>
            <a:ahLst/>
            <a:cxnLst/>
            <a:rect l="l" t="t" r="r" b="b"/>
            <a:pathLst>
              <a:path w="14458214" h="3605517">
                <a:moveTo>
                  <a:pt x="0" y="0"/>
                </a:moveTo>
                <a:lnTo>
                  <a:pt x="14458214" y="0"/>
                </a:lnTo>
                <a:lnTo>
                  <a:pt x="14458214" y="3605517"/>
                </a:lnTo>
                <a:lnTo>
                  <a:pt x="0" y="3605517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1278156" y="1184962"/>
            <a:ext cx="10288074" cy="23052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252"/>
              </a:lnSpc>
              <a:spcBef>
                <a:spcPct val="0"/>
              </a:spcBef>
            </a:pPr>
            <a:r>
              <a:rPr lang="en-US" sz="6609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rPr>
              <a:t>Selecting Target Market Segments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398660" y="3824287"/>
            <a:ext cx="15371942" cy="15430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99"/>
              </a:lnSpc>
              <a:spcBef>
                <a:spcPct val="0"/>
              </a:spcBef>
            </a:pPr>
            <a:r>
              <a:rPr lang="en-US" sz="2999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 target market consists of a set of customers who share common needs or characteristics that the company decides to serve.</a:t>
            </a:r>
          </a:p>
          <a:p>
            <a:pPr algn="l">
              <a:lnSpc>
                <a:spcPts val="4199"/>
              </a:lnSpc>
              <a:spcBef>
                <a:spcPct val="0"/>
              </a:spcBef>
            </a:pPr>
            <a:endParaRPr lang="en-US" sz="2999" b="1">
              <a:solidFill>
                <a:srgbClr val="FFFFFF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4091872" y="-4091872"/>
            <a:ext cx="10241144" cy="10241144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5170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-1411642" y="6005026"/>
            <a:ext cx="3142004" cy="3142004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FF4DE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234070" y="-711632"/>
            <a:ext cx="1915202" cy="1915202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FF4DE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549140" y="1440586"/>
            <a:ext cx="5839013" cy="7405828"/>
            <a:chOff x="0" y="0"/>
            <a:chExt cx="1537847" cy="1950506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537847" cy="1950506"/>
            </a:xfrm>
            <a:custGeom>
              <a:avLst/>
              <a:gdLst/>
              <a:ahLst/>
              <a:cxnLst/>
              <a:rect l="l" t="t" r="r" b="b"/>
              <a:pathLst>
                <a:path w="1537847" h="1950506">
                  <a:moveTo>
                    <a:pt x="0" y="0"/>
                  </a:moveTo>
                  <a:lnTo>
                    <a:pt x="1537847" y="0"/>
                  </a:lnTo>
                  <a:lnTo>
                    <a:pt x="1537847" y="1950506"/>
                  </a:lnTo>
                  <a:lnTo>
                    <a:pt x="0" y="195050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38100"/>
              <a:ext cx="1537847" cy="198860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 flipH="1" flipV="1">
            <a:off x="12952951" y="-166814"/>
            <a:ext cx="5619132" cy="5569965"/>
          </a:xfrm>
          <a:custGeom>
            <a:avLst/>
            <a:gdLst/>
            <a:ahLst/>
            <a:cxnLst/>
            <a:rect l="l" t="t" r="r" b="b"/>
            <a:pathLst>
              <a:path w="5619132" h="5569965">
                <a:moveTo>
                  <a:pt x="5619132" y="5569965"/>
                </a:moveTo>
                <a:lnTo>
                  <a:pt x="0" y="5569965"/>
                </a:lnTo>
                <a:lnTo>
                  <a:pt x="0" y="0"/>
                </a:lnTo>
                <a:lnTo>
                  <a:pt x="5619132" y="0"/>
                </a:lnTo>
                <a:lnTo>
                  <a:pt x="5619132" y="5569965"/>
                </a:lnTo>
                <a:close/>
              </a:path>
            </a:pathLst>
          </a:custGeom>
          <a:blipFill>
            <a:blip>
              <a:alphaModFix amt="57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8924599" y="261573"/>
            <a:ext cx="813346" cy="511392"/>
          </a:xfrm>
          <a:custGeom>
            <a:avLst/>
            <a:gdLst/>
            <a:ahLst/>
            <a:cxnLst/>
            <a:rect l="l" t="t" r="r" b="b"/>
            <a:pathLst>
              <a:path w="813346" h="511392">
                <a:moveTo>
                  <a:pt x="0" y="0"/>
                </a:moveTo>
                <a:lnTo>
                  <a:pt x="813346" y="0"/>
                </a:lnTo>
                <a:lnTo>
                  <a:pt x="813346" y="511392"/>
                </a:lnTo>
                <a:lnTo>
                  <a:pt x="0" y="51139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r="-46754" b="-14000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/>
          <p:nvPr/>
        </p:nvSpPr>
        <p:spPr>
          <a:xfrm>
            <a:off x="15381742" y="9366848"/>
            <a:ext cx="965677" cy="607170"/>
          </a:xfrm>
          <a:custGeom>
            <a:avLst/>
            <a:gdLst/>
            <a:ahLst/>
            <a:cxnLst/>
            <a:rect l="l" t="t" r="r" b="b"/>
            <a:pathLst>
              <a:path w="965677" h="607170">
                <a:moveTo>
                  <a:pt x="0" y="0"/>
                </a:moveTo>
                <a:lnTo>
                  <a:pt x="965676" y="0"/>
                </a:lnTo>
                <a:lnTo>
                  <a:pt x="965676" y="607171"/>
                </a:lnTo>
                <a:lnTo>
                  <a:pt x="0" y="60717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r="-46754" b="-14000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>
            <a:off x="2125128" y="2742394"/>
            <a:ext cx="15223338" cy="6142571"/>
          </a:xfrm>
          <a:custGeom>
            <a:avLst/>
            <a:gdLst/>
            <a:ahLst/>
            <a:cxnLst/>
            <a:rect l="l" t="t" r="r" b="b"/>
            <a:pathLst>
              <a:path w="15223338" h="6142571">
                <a:moveTo>
                  <a:pt x="0" y="0"/>
                </a:moveTo>
                <a:lnTo>
                  <a:pt x="15223338" y="0"/>
                </a:lnTo>
                <a:lnTo>
                  <a:pt x="15223338" y="6142571"/>
                </a:lnTo>
                <a:lnTo>
                  <a:pt x="0" y="614257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TextBox 18"/>
          <p:cNvSpPr txBox="1"/>
          <p:nvPr/>
        </p:nvSpPr>
        <p:spPr>
          <a:xfrm>
            <a:off x="7584959" y="1184962"/>
            <a:ext cx="9401765" cy="1130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252"/>
              </a:lnSpc>
              <a:spcBef>
                <a:spcPct val="0"/>
              </a:spcBef>
            </a:pPr>
            <a:r>
              <a:rPr lang="en-US" sz="6609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rPr>
              <a:t>Mass Marketing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4091872" y="-4091872"/>
            <a:ext cx="10241144" cy="10241144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5170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-1411642" y="6005026"/>
            <a:ext cx="3142004" cy="3142004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FF4DE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234070" y="-711632"/>
            <a:ext cx="1915202" cy="1915202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FF4DE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549140" y="1440586"/>
            <a:ext cx="5839013" cy="7405828"/>
            <a:chOff x="0" y="0"/>
            <a:chExt cx="1537847" cy="1950506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537847" cy="1950506"/>
            </a:xfrm>
            <a:custGeom>
              <a:avLst/>
              <a:gdLst/>
              <a:ahLst/>
              <a:cxnLst/>
              <a:rect l="l" t="t" r="r" b="b"/>
              <a:pathLst>
                <a:path w="1537847" h="1950506">
                  <a:moveTo>
                    <a:pt x="0" y="0"/>
                  </a:moveTo>
                  <a:lnTo>
                    <a:pt x="1537847" y="0"/>
                  </a:lnTo>
                  <a:lnTo>
                    <a:pt x="1537847" y="1950506"/>
                  </a:lnTo>
                  <a:lnTo>
                    <a:pt x="0" y="195050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38100"/>
              <a:ext cx="1537847" cy="198860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 flipH="1" flipV="1">
            <a:off x="12952951" y="-166814"/>
            <a:ext cx="5619132" cy="5569965"/>
          </a:xfrm>
          <a:custGeom>
            <a:avLst/>
            <a:gdLst/>
            <a:ahLst/>
            <a:cxnLst/>
            <a:rect l="l" t="t" r="r" b="b"/>
            <a:pathLst>
              <a:path w="5619132" h="5569965">
                <a:moveTo>
                  <a:pt x="5619132" y="5569965"/>
                </a:moveTo>
                <a:lnTo>
                  <a:pt x="0" y="5569965"/>
                </a:lnTo>
                <a:lnTo>
                  <a:pt x="0" y="0"/>
                </a:lnTo>
                <a:lnTo>
                  <a:pt x="5619132" y="0"/>
                </a:lnTo>
                <a:lnTo>
                  <a:pt x="5619132" y="5569965"/>
                </a:lnTo>
                <a:close/>
              </a:path>
            </a:pathLst>
          </a:custGeom>
          <a:blipFill>
            <a:blip>
              <a:alphaModFix amt="57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8924599" y="261573"/>
            <a:ext cx="813346" cy="511392"/>
          </a:xfrm>
          <a:custGeom>
            <a:avLst/>
            <a:gdLst/>
            <a:ahLst/>
            <a:cxnLst/>
            <a:rect l="l" t="t" r="r" b="b"/>
            <a:pathLst>
              <a:path w="813346" h="511392">
                <a:moveTo>
                  <a:pt x="0" y="0"/>
                </a:moveTo>
                <a:lnTo>
                  <a:pt x="813346" y="0"/>
                </a:lnTo>
                <a:lnTo>
                  <a:pt x="813346" y="511392"/>
                </a:lnTo>
                <a:lnTo>
                  <a:pt x="0" y="51139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r="-46754" b="-14000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/>
          <p:nvPr/>
        </p:nvSpPr>
        <p:spPr>
          <a:xfrm>
            <a:off x="16776462" y="9258300"/>
            <a:ext cx="965677" cy="607170"/>
          </a:xfrm>
          <a:custGeom>
            <a:avLst/>
            <a:gdLst/>
            <a:ahLst/>
            <a:cxnLst/>
            <a:rect l="l" t="t" r="r" b="b"/>
            <a:pathLst>
              <a:path w="965677" h="607170">
                <a:moveTo>
                  <a:pt x="0" y="0"/>
                </a:moveTo>
                <a:lnTo>
                  <a:pt x="965676" y="0"/>
                </a:lnTo>
                <a:lnTo>
                  <a:pt x="965676" y="607170"/>
                </a:lnTo>
                <a:lnTo>
                  <a:pt x="0" y="6071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r="-46754" b="-14000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>
            <a:off x="3089440" y="2632423"/>
            <a:ext cx="12406571" cy="7146751"/>
          </a:xfrm>
          <a:custGeom>
            <a:avLst/>
            <a:gdLst/>
            <a:ahLst/>
            <a:cxnLst/>
            <a:rect l="l" t="t" r="r" b="b"/>
            <a:pathLst>
              <a:path w="12406571" h="7146751">
                <a:moveTo>
                  <a:pt x="0" y="0"/>
                </a:moveTo>
                <a:lnTo>
                  <a:pt x="12406571" y="0"/>
                </a:lnTo>
                <a:lnTo>
                  <a:pt x="12406571" y="7146751"/>
                </a:lnTo>
                <a:lnTo>
                  <a:pt x="0" y="714675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TextBox 18"/>
          <p:cNvSpPr txBox="1"/>
          <p:nvPr/>
        </p:nvSpPr>
        <p:spPr>
          <a:xfrm>
            <a:off x="6360753" y="1075486"/>
            <a:ext cx="9401765" cy="1130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252"/>
              </a:lnSpc>
              <a:spcBef>
                <a:spcPct val="0"/>
              </a:spcBef>
            </a:pPr>
            <a:r>
              <a:rPr lang="en-US" sz="6609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rPr>
              <a:t>Segmented Marketing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1869826" y="3508223"/>
            <a:ext cx="10241144" cy="10241144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5170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990398" y="1028700"/>
            <a:ext cx="3142004" cy="3142004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FF4DE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2208581" y="9258300"/>
            <a:ext cx="1915202" cy="1915202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FF4DE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0931589" y="1440586"/>
            <a:ext cx="5839013" cy="7405828"/>
            <a:chOff x="0" y="0"/>
            <a:chExt cx="1537847" cy="1950506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537847" cy="1950506"/>
            </a:xfrm>
            <a:custGeom>
              <a:avLst/>
              <a:gdLst/>
              <a:ahLst/>
              <a:cxnLst/>
              <a:rect l="l" t="t" r="r" b="b"/>
              <a:pathLst>
                <a:path w="1537847" h="1950506">
                  <a:moveTo>
                    <a:pt x="0" y="0"/>
                  </a:moveTo>
                  <a:lnTo>
                    <a:pt x="1537847" y="0"/>
                  </a:lnTo>
                  <a:lnTo>
                    <a:pt x="1537847" y="1950506"/>
                  </a:lnTo>
                  <a:lnTo>
                    <a:pt x="0" y="195050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38100"/>
              <a:ext cx="1537847" cy="198860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 flipV="1">
            <a:off x="-254510" y="-388658"/>
            <a:ext cx="5619132" cy="5569965"/>
          </a:xfrm>
          <a:custGeom>
            <a:avLst/>
            <a:gdLst/>
            <a:ahLst/>
            <a:cxnLst/>
            <a:rect l="l" t="t" r="r" b="b"/>
            <a:pathLst>
              <a:path w="5619132" h="5569965">
                <a:moveTo>
                  <a:pt x="0" y="5569965"/>
                </a:moveTo>
                <a:lnTo>
                  <a:pt x="5619132" y="5569965"/>
                </a:lnTo>
                <a:lnTo>
                  <a:pt x="5619132" y="0"/>
                </a:lnTo>
                <a:lnTo>
                  <a:pt x="0" y="0"/>
                </a:lnTo>
                <a:lnTo>
                  <a:pt x="0" y="5569965"/>
                </a:lnTo>
                <a:close/>
              </a:path>
            </a:pathLst>
          </a:custGeom>
          <a:blipFill>
            <a:blip>
              <a:alphaModFix amt="57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1278156" y="3571358"/>
            <a:ext cx="528923" cy="599346"/>
          </a:xfrm>
          <a:custGeom>
            <a:avLst/>
            <a:gdLst/>
            <a:ahLst/>
            <a:cxnLst/>
            <a:rect l="l" t="t" r="r" b="b"/>
            <a:pathLst>
              <a:path w="528923" h="599346">
                <a:moveTo>
                  <a:pt x="0" y="0"/>
                </a:moveTo>
                <a:lnTo>
                  <a:pt x="528923" y="0"/>
                </a:lnTo>
                <a:lnTo>
                  <a:pt x="528923" y="599346"/>
                </a:lnTo>
                <a:lnTo>
                  <a:pt x="0" y="59934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/>
          <p:nvPr/>
        </p:nvSpPr>
        <p:spPr>
          <a:xfrm>
            <a:off x="15216047" y="261573"/>
            <a:ext cx="813346" cy="511392"/>
          </a:xfrm>
          <a:custGeom>
            <a:avLst/>
            <a:gdLst/>
            <a:ahLst/>
            <a:cxnLst/>
            <a:rect l="l" t="t" r="r" b="b"/>
            <a:pathLst>
              <a:path w="813346" h="511392">
                <a:moveTo>
                  <a:pt x="0" y="0"/>
                </a:moveTo>
                <a:lnTo>
                  <a:pt x="813346" y="0"/>
                </a:lnTo>
                <a:lnTo>
                  <a:pt x="813346" y="511392"/>
                </a:lnTo>
                <a:lnTo>
                  <a:pt x="0" y="51139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r="-46754" b="-14000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>
            <a:off x="9615385" y="9366848"/>
            <a:ext cx="965677" cy="607170"/>
          </a:xfrm>
          <a:custGeom>
            <a:avLst/>
            <a:gdLst/>
            <a:ahLst/>
            <a:cxnLst/>
            <a:rect l="l" t="t" r="r" b="b"/>
            <a:pathLst>
              <a:path w="965677" h="607170">
                <a:moveTo>
                  <a:pt x="0" y="0"/>
                </a:moveTo>
                <a:lnTo>
                  <a:pt x="965676" y="0"/>
                </a:lnTo>
                <a:lnTo>
                  <a:pt x="965676" y="607171"/>
                </a:lnTo>
                <a:lnTo>
                  <a:pt x="0" y="60717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r="-46754" b="-14000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/>
          <p:cNvSpPr/>
          <p:nvPr/>
        </p:nvSpPr>
        <p:spPr>
          <a:xfrm>
            <a:off x="10604346" y="2599702"/>
            <a:ext cx="5940641" cy="6000991"/>
          </a:xfrm>
          <a:custGeom>
            <a:avLst/>
            <a:gdLst/>
            <a:ahLst/>
            <a:cxnLst/>
            <a:rect l="l" t="t" r="r" b="b"/>
            <a:pathLst>
              <a:path w="5940641" h="6000991">
                <a:moveTo>
                  <a:pt x="0" y="0"/>
                </a:moveTo>
                <a:lnTo>
                  <a:pt x="5940641" y="0"/>
                </a:lnTo>
                <a:lnTo>
                  <a:pt x="5940641" y="6000991"/>
                </a:lnTo>
                <a:lnTo>
                  <a:pt x="0" y="6000991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r="-10824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TextBox 19"/>
          <p:cNvSpPr txBox="1"/>
          <p:nvPr/>
        </p:nvSpPr>
        <p:spPr>
          <a:xfrm>
            <a:off x="1278156" y="1972494"/>
            <a:ext cx="10288074" cy="1130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252"/>
              </a:lnSpc>
              <a:spcBef>
                <a:spcPct val="0"/>
              </a:spcBef>
            </a:pPr>
            <a:r>
              <a:rPr lang="en-US" sz="6609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rPr>
              <a:t>Niche Marketing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2019905" y="3643066"/>
            <a:ext cx="8561156" cy="29578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  <a:spcBef>
                <a:spcPct val="0"/>
              </a:spcBef>
            </a:pPr>
            <a:r>
              <a:rPr lang="en-US" sz="2799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Very focused, smaller sub-groups within the larger segments – usually have particular needs not fully met by mainstream companies. </a:t>
            </a:r>
          </a:p>
          <a:p>
            <a:pPr algn="l">
              <a:lnSpc>
                <a:spcPts val="3919"/>
              </a:lnSpc>
              <a:spcBef>
                <a:spcPct val="0"/>
              </a:spcBef>
            </a:pPr>
            <a:endParaRPr lang="en-US" sz="2799" b="1">
              <a:solidFill>
                <a:srgbClr val="FFFFFF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l">
              <a:lnSpc>
                <a:spcPts val="3919"/>
              </a:lnSpc>
              <a:spcBef>
                <a:spcPct val="0"/>
              </a:spcBef>
            </a:pPr>
            <a:endParaRPr lang="en-US" sz="2799" b="1">
              <a:solidFill>
                <a:srgbClr val="FFFFFF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l">
              <a:lnSpc>
                <a:spcPts val="3919"/>
              </a:lnSpc>
              <a:spcBef>
                <a:spcPct val="0"/>
              </a:spcBef>
            </a:pPr>
            <a:endParaRPr lang="en-US" sz="2799" b="1">
              <a:solidFill>
                <a:srgbClr val="FFFFFF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1216200" y="-2919532"/>
            <a:ext cx="10241144" cy="10241144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5170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0351098" y="630038"/>
            <a:ext cx="3142004" cy="3142004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FF4DE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6372798" y="5722623"/>
            <a:ext cx="1915202" cy="1915202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FF4DE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1327608" y="1975035"/>
            <a:ext cx="6079210" cy="6079210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1744028" y="2391455"/>
            <a:ext cx="5246370" cy="5246370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blipFill>
              <a:blip r:embed="rId3"/>
              <a:stretch>
                <a:fillRect l="-25000" r="-25000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6" name="TextBox 16"/>
          <p:cNvSpPr txBox="1"/>
          <p:nvPr/>
        </p:nvSpPr>
        <p:spPr>
          <a:xfrm>
            <a:off x="1278156" y="1184962"/>
            <a:ext cx="9518002" cy="23052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252"/>
              </a:lnSpc>
              <a:spcBef>
                <a:spcPct val="0"/>
              </a:spcBef>
            </a:pPr>
            <a:r>
              <a:rPr lang="en-US" sz="6609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rPr>
              <a:t>Evaluating a Segment for Targeting</a:t>
            </a:r>
          </a:p>
        </p:txBody>
      </p:sp>
      <p:sp>
        <p:nvSpPr>
          <p:cNvPr id="17" name="Freeform 17"/>
          <p:cNvSpPr/>
          <p:nvPr/>
        </p:nvSpPr>
        <p:spPr>
          <a:xfrm>
            <a:off x="-356217" y="4991215"/>
            <a:ext cx="5619132" cy="5569965"/>
          </a:xfrm>
          <a:custGeom>
            <a:avLst/>
            <a:gdLst/>
            <a:ahLst/>
            <a:cxnLst/>
            <a:rect l="l" t="t" r="r" b="b"/>
            <a:pathLst>
              <a:path w="5619132" h="5569965">
                <a:moveTo>
                  <a:pt x="0" y="0"/>
                </a:moveTo>
                <a:lnTo>
                  <a:pt x="5619132" y="0"/>
                </a:lnTo>
                <a:lnTo>
                  <a:pt x="5619132" y="5569965"/>
                </a:lnTo>
                <a:lnTo>
                  <a:pt x="0" y="556996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7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/>
          <p:cNvSpPr/>
          <p:nvPr/>
        </p:nvSpPr>
        <p:spPr>
          <a:xfrm>
            <a:off x="6759680" y="374341"/>
            <a:ext cx="813346" cy="511392"/>
          </a:xfrm>
          <a:custGeom>
            <a:avLst/>
            <a:gdLst/>
            <a:ahLst/>
            <a:cxnLst/>
            <a:rect l="l" t="t" r="r" b="b"/>
            <a:pathLst>
              <a:path w="813346" h="511392">
                <a:moveTo>
                  <a:pt x="0" y="0"/>
                </a:moveTo>
                <a:lnTo>
                  <a:pt x="813346" y="0"/>
                </a:lnTo>
                <a:lnTo>
                  <a:pt x="813346" y="511393"/>
                </a:lnTo>
                <a:lnTo>
                  <a:pt x="0" y="51139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r="-46754" b="-14000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Freeform 19"/>
          <p:cNvSpPr/>
          <p:nvPr/>
        </p:nvSpPr>
        <p:spPr>
          <a:xfrm>
            <a:off x="14540940" y="8349772"/>
            <a:ext cx="965677" cy="607170"/>
          </a:xfrm>
          <a:custGeom>
            <a:avLst/>
            <a:gdLst/>
            <a:ahLst/>
            <a:cxnLst/>
            <a:rect l="l" t="t" r="r" b="b"/>
            <a:pathLst>
              <a:path w="965677" h="607170">
                <a:moveTo>
                  <a:pt x="0" y="0"/>
                </a:moveTo>
                <a:lnTo>
                  <a:pt x="965676" y="0"/>
                </a:lnTo>
                <a:lnTo>
                  <a:pt x="965676" y="607170"/>
                </a:lnTo>
                <a:lnTo>
                  <a:pt x="0" y="6071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r="-46754" b="-14000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TextBox 20"/>
          <p:cNvSpPr txBox="1"/>
          <p:nvPr/>
        </p:nvSpPr>
        <p:spPr>
          <a:xfrm>
            <a:off x="1028700" y="3775799"/>
            <a:ext cx="11426308" cy="38790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04246" lvl="1" indent="-352123" algn="l">
              <a:lnSpc>
                <a:spcPts val="6295"/>
              </a:lnSpc>
              <a:spcBef>
                <a:spcPct val="0"/>
              </a:spcBef>
              <a:buFont typeface="Arial"/>
              <a:buChar char="•"/>
            </a:pPr>
            <a:r>
              <a:rPr lang="en-US" sz="3261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Sufficient current and potential sales/profits?</a:t>
            </a:r>
          </a:p>
          <a:p>
            <a:pPr marL="704246" lvl="1" indent="-352123" algn="l">
              <a:lnSpc>
                <a:spcPts val="6295"/>
              </a:lnSpc>
              <a:spcBef>
                <a:spcPct val="0"/>
              </a:spcBef>
              <a:buFont typeface="Arial"/>
              <a:buChar char="•"/>
            </a:pPr>
            <a:r>
              <a:rPr lang="en-US" sz="3261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Potential for sufficient future growth?</a:t>
            </a:r>
          </a:p>
          <a:p>
            <a:pPr marL="704246" lvl="1" indent="-352123" algn="l">
              <a:lnSpc>
                <a:spcPts val="6295"/>
              </a:lnSpc>
              <a:spcBef>
                <a:spcPct val="0"/>
              </a:spcBef>
              <a:buFont typeface="Arial"/>
              <a:buChar char="•"/>
            </a:pPr>
            <a:r>
              <a:rPr lang="en-US" sz="3261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Not over-competitive?</a:t>
            </a:r>
          </a:p>
          <a:p>
            <a:pPr marL="704246" lvl="1" indent="-352123" algn="l">
              <a:lnSpc>
                <a:spcPts val="6295"/>
              </a:lnSpc>
              <a:spcBef>
                <a:spcPct val="0"/>
              </a:spcBef>
              <a:buFont typeface="Arial"/>
              <a:buChar char="•"/>
            </a:pPr>
            <a:r>
              <a:rPr lang="en-US" sz="3261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No excessive barriers to entry or exit?</a:t>
            </a:r>
          </a:p>
          <a:p>
            <a:pPr marL="704246" lvl="1" indent="-352123" algn="l">
              <a:lnSpc>
                <a:spcPts val="6295"/>
              </a:lnSpc>
              <a:spcBef>
                <a:spcPct val="0"/>
              </a:spcBef>
              <a:buFont typeface="Arial"/>
              <a:buChar char="•"/>
            </a:pPr>
            <a:r>
              <a:rPr lang="en-US" sz="3261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Unsatisfied needs that the company can serve well?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77657" y="5237507"/>
            <a:ext cx="5619132" cy="5569965"/>
          </a:xfrm>
          <a:custGeom>
            <a:avLst/>
            <a:gdLst/>
            <a:ahLst/>
            <a:cxnLst/>
            <a:rect l="l" t="t" r="r" b="b"/>
            <a:pathLst>
              <a:path w="5619132" h="5569965">
                <a:moveTo>
                  <a:pt x="0" y="0"/>
                </a:moveTo>
                <a:lnTo>
                  <a:pt x="5619132" y="0"/>
                </a:lnTo>
                <a:lnTo>
                  <a:pt x="5619132" y="5569965"/>
                </a:lnTo>
                <a:lnTo>
                  <a:pt x="0" y="556996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7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3343454" y="7514401"/>
            <a:ext cx="4601140" cy="508088"/>
            <a:chOff x="0" y="0"/>
            <a:chExt cx="1211823" cy="133818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211823" cy="133817"/>
            </a:xfrm>
            <a:custGeom>
              <a:avLst/>
              <a:gdLst/>
              <a:ahLst/>
              <a:cxnLst/>
              <a:rect l="l" t="t" r="r" b="b"/>
              <a:pathLst>
                <a:path w="1211823" h="133817">
                  <a:moveTo>
                    <a:pt x="0" y="0"/>
                  </a:moveTo>
                  <a:lnTo>
                    <a:pt x="1211823" y="0"/>
                  </a:lnTo>
                  <a:lnTo>
                    <a:pt x="1211823" y="133817"/>
                  </a:lnTo>
                  <a:lnTo>
                    <a:pt x="0" y="133817"/>
                  </a:lnTo>
                  <a:close/>
                </a:path>
              </a:pathLst>
            </a:custGeom>
            <a:solidFill>
              <a:srgbClr val="5170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1211823" cy="17191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3343454" y="3740648"/>
            <a:ext cx="4601140" cy="508088"/>
            <a:chOff x="0" y="0"/>
            <a:chExt cx="1211823" cy="133818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211823" cy="133817"/>
            </a:xfrm>
            <a:custGeom>
              <a:avLst/>
              <a:gdLst/>
              <a:ahLst/>
              <a:cxnLst/>
              <a:rect l="l" t="t" r="r" b="b"/>
              <a:pathLst>
                <a:path w="1211823" h="133817">
                  <a:moveTo>
                    <a:pt x="0" y="0"/>
                  </a:moveTo>
                  <a:lnTo>
                    <a:pt x="1211823" y="0"/>
                  </a:lnTo>
                  <a:lnTo>
                    <a:pt x="1211823" y="133817"/>
                  </a:lnTo>
                  <a:lnTo>
                    <a:pt x="0" y="133817"/>
                  </a:lnTo>
                  <a:close/>
                </a:path>
              </a:pathLst>
            </a:custGeom>
            <a:solidFill>
              <a:srgbClr val="5170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1211823" cy="17191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542069" y="1927641"/>
            <a:ext cx="9895773" cy="1130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252"/>
              </a:lnSpc>
              <a:spcBef>
                <a:spcPct val="0"/>
              </a:spcBef>
            </a:pPr>
            <a:r>
              <a:rPr lang="en-US" sz="6609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rPr>
              <a:t>Positioning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8356" y="3427714"/>
            <a:ext cx="8101345" cy="40184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17180" lvl="1" indent="-308590" algn="l">
              <a:lnSpc>
                <a:spcPts val="4002"/>
              </a:lnSpc>
              <a:spcBef>
                <a:spcPct val="0"/>
              </a:spcBef>
              <a:buFont typeface="Arial"/>
              <a:buChar char="•"/>
            </a:pPr>
            <a:r>
              <a:rPr lang="en-US" sz="2858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Positioning is concerned with the brand’s relationship with other brands aimed at the same segment.</a:t>
            </a:r>
          </a:p>
          <a:p>
            <a:pPr algn="l">
              <a:lnSpc>
                <a:spcPts val="4002"/>
              </a:lnSpc>
              <a:spcBef>
                <a:spcPct val="0"/>
              </a:spcBef>
            </a:pPr>
            <a:endParaRPr lang="en-US" sz="2858">
              <a:solidFill>
                <a:srgbClr val="FFFFFF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617180" lvl="1" indent="-308590" algn="l">
              <a:lnSpc>
                <a:spcPts val="4002"/>
              </a:lnSpc>
              <a:spcBef>
                <a:spcPct val="0"/>
              </a:spcBef>
              <a:buFont typeface="Arial"/>
              <a:buChar char="•"/>
            </a:pPr>
            <a:r>
              <a:rPr lang="en-US" sz="2858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It is about the place the brand occupies in the minds of the consumers, relative to other brands. </a:t>
            </a:r>
          </a:p>
          <a:p>
            <a:pPr algn="l">
              <a:lnSpc>
                <a:spcPts val="4002"/>
              </a:lnSpc>
              <a:spcBef>
                <a:spcPct val="0"/>
              </a:spcBef>
            </a:pPr>
            <a:endParaRPr lang="en-US" sz="2858">
              <a:solidFill>
                <a:srgbClr val="FFFFF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8728964" y="5896562"/>
            <a:ext cx="9079691" cy="23542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824"/>
              </a:lnSpc>
              <a:spcBef>
                <a:spcPct val="0"/>
              </a:spcBef>
            </a:pPr>
            <a:r>
              <a:rPr lang="en-US" sz="2732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Positioning is the act of designing the company’s offering and image so that they occupy a meaningful and distinct competitive position in the target customer’s minds.</a:t>
            </a:r>
          </a:p>
          <a:p>
            <a:pPr algn="just">
              <a:lnSpc>
                <a:spcPts val="3824"/>
              </a:lnSpc>
              <a:spcBef>
                <a:spcPct val="0"/>
              </a:spcBef>
            </a:pPr>
            <a:endParaRPr lang="en-US" sz="2732">
              <a:solidFill>
                <a:srgbClr val="FFFFF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8728964" y="1434372"/>
            <a:ext cx="9215630" cy="26588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590"/>
              </a:lnSpc>
              <a:spcBef>
                <a:spcPct val="0"/>
              </a:spcBef>
            </a:pPr>
            <a:r>
              <a:rPr lang="en-US" sz="2564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Positioning is the process whereby information about the organisation and its product is communicated in such a way that the object is perceived by the consumer/stakeholder to be differentiated from the competition, to occupy a particular space in the market.</a:t>
            </a:r>
          </a:p>
          <a:p>
            <a:pPr algn="just">
              <a:lnSpc>
                <a:spcPts val="3590"/>
              </a:lnSpc>
              <a:spcBef>
                <a:spcPct val="0"/>
              </a:spcBef>
            </a:pPr>
            <a:endParaRPr lang="en-US" sz="2564">
              <a:solidFill>
                <a:srgbClr val="FFFFF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3657368" y="7541750"/>
            <a:ext cx="3973312" cy="3892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19"/>
              </a:lnSpc>
              <a:spcBef>
                <a:spcPct val="0"/>
              </a:spcBef>
            </a:pPr>
            <a:r>
              <a:rPr lang="en-US" sz="22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Kotler (2023)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3657368" y="3776252"/>
            <a:ext cx="3973312" cy="3892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19"/>
              </a:lnSpc>
              <a:spcBef>
                <a:spcPct val="0"/>
              </a:spcBef>
            </a:pPr>
            <a:r>
              <a:rPr lang="en-US" sz="22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Fill (2022)</a:t>
            </a:r>
          </a:p>
        </p:txBody>
      </p:sp>
      <p:sp>
        <p:nvSpPr>
          <p:cNvPr id="15" name="Freeform 15"/>
          <p:cNvSpPr/>
          <p:nvPr/>
        </p:nvSpPr>
        <p:spPr>
          <a:xfrm>
            <a:off x="12862137" y="261573"/>
            <a:ext cx="813346" cy="511392"/>
          </a:xfrm>
          <a:custGeom>
            <a:avLst/>
            <a:gdLst/>
            <a:ahLst/>
            <a:cxnLst/>
            <a:rect l="l" t="t" r="r" b="b"/>
            <a:pathLst>
              <a:path w="813346" h="511392">
                <a:moveTo>
                  <a:pt x="0" y="0"/>
                </a:moveTo>
                <a:lnTo>
                  <a:pt x="813346" y="0"/>
                </a:lnTo>
                <a:lnTo>
                  <a:pt x="813346" y="511392"/>
                </a:lnTo>
                <a:lnTo>
                  <a:pt x="0" y="51139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r="-46754" b="-14000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/>
          <p:nvPr/>
        </p:nvSpPr>
        <p:spPr>
          <a:xfrm>
            <a:off x="5982970" y="9366848"/>
            <a:ext cx="965677" cy="607170"/>
          </a:xfrm>
          <a:custGeom>
            <a:avLst/>
            <a:gdLst/>
            <a:ahLst/>
            <a:cxnLst/>
            <a:rect l="l" t="t" r="r" b="b"/>
            <a:pathLst>
              <a:path w="965677" h="607170">
                <a:moveTo>
                  <a:pt x="0" y="0"/>
                </a:moveTo>
                <a:lnTo>
                  <a:pt x="965676" y="0"/>
                </a:lnTo>
                <a:lnTo>
                  <a:pt x="965676" y="607171"/>
                </a:lnTo>
                <a:lnTo>
                  <a:pt x="0" y="60717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r="-46754" b="-140006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4683848" y="3523593"/>
            <a:ext cx="10324376" cy="1715567"/>
            <a:chOff x="0" y="0"/>
            <a:chExt cx="13765835" cy="228742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3765785" cy="2287397"/>
            </a:xfrm>
            <a:custGeom>
              <a:avLst/>
              <a:gdLst/>
              <a:ahLst/>
              <a:cxnLst/>
              <a:rect l="l" t="t" r="r" b="b"/>
              <a:pathLst>
                <a:path w="13765785" h="2287397">
                  <a:moveTo>
                    <a:pt x="0" y="228727"/>
                  </a:moveTo>
                  <a:cubicBezTo>
                    <a:pt x="0" y="102362"/>
                    <a:pt x="102362" y="0"/>
                    <a:pt x="228727" y="0"/>
                  </a:cubicBezTo>
                  <a:lnTo>
                    <a:pt x="13537057" y="0"/>
                  </a:lnTo>
                  <a:cubicBezTo>
                    <a:pt x="13663422" y="0"/>
                    <a:pt x="13765785" y="102362"/>
                    <a:pt x="13765785" y="228727"/>
                  </a:cubicBezTo>
                  <a:lnTo>
                    <a:pt x="13765785" y="2058670"/>
                  </a:lnTo>
                  <a:cubicBezTo>
                    <a:pt x="13765785" y="2185035"/>
                    <a:pt x="13663422" y="2287397"/>
                    <a:pt x="13537057" y="2287397"/>
                  </a:cubicBezTo>
                  <a:lnTo>
                    <a:pt x="228727" y="2287397"/>
                  </a:lnTo>
                  <a:cubicBezTo>
                    <a:pt x="102362" y="2287397"/>
                    <a:pt x="0" y="2185035"/>
                    <a:pt x="0" y="2058670"/>
                  </a:cubicBezTo>
                  <a:close/>
                </a:path>
              </a:pathLst>
            </a:custGeom>
            <a:solidFill>
              <a:srgbClr val="2683C6"/>
            </a:solidFill>
            <a:ln w="33338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218505" y="3588523"/>
            <a:ext cx="8509121" cy="1617021"/>
            <a:chOff x="0" y="0"/>
            <a:chExt cx="11345494" cy="2156028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1345500" cy="2156030"/>
            </a:xfrm>
            <a:custGeom>
              <a:avLst/>
              <a:gdLst/>
              <a:ahLst/>
              <a:cxnLst/>
              <a:rect l="l" t="t" r="r" b="b"/>
              <a:pathLst>
                <a:path w="11345500" h="2156030">
                  <a:moveTo>
                    <a:pt x="0" y="0"/>
                  </a:moveTo>
                  <a:lnTo>
                    <a:pt x="11345500" y="0"/>
                  </a:lnTo>
                  <a:lnTo>
                    <a:pt x="11345500" y="2156030"/>
                  </a:lnTo>
                  <a:lnTo>
                    <a:pt x="0" y="215603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52534" b="-52534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11345494" cy="2194128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4536"/>
                </a:lnSpc>
              </a:pPr>
              <a:r>
                <a:rPr lang="en-US" sz="4200">
                  <a:solidFill>
                    <a:srgbClr val="000000"/>
                  </a:solidFill>
                  <a:latin typeface="ITC Franklin Gothic LT"/>
                  <a:ea typeface="ITC Franklin Gothic LT"/>
                  <a:cs typeface="ITC Franklin Gothic LT"/>
                  <a:sym typeface="ITC Franklin Gothic LT"/>
                </a:rPr>
                <a:t>Identifying a set of differentiating competitive advantages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591885" y="5486190"/>
            <a:ext cx="10324376" cy="1715567"/>
            <a:chOff x="0" y="0"/>
            <a:chExt cx="13765835" cy="2287422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3765785" cy="2287397"/>
            </a:xfrm>
            <a:custGeom>
              <a:avLst/>
              <a:gdLst/>
              <a:ahLst/>
              <a:cxnLst/>
              <a:rect l="l" t="t" r="r" b="b"/>
              <a:pathLst>
                <a:path w="13765785" h="2287397">
                  <a:moveTo>
                    <a:pt x="0" y="228727"/>
                  </a:moveTo>
                  <a:cubicBezTo>
                    <a:pt x="0" y="102362"/>
                    <a:pt x="102362" y="0"/>
                    <a:pt x="228727" y="0"/>
                  </a:cubicBezTo>
                  <a:lnTo>
                    <a:pt x="13537057" y="0"/>
                  </a:lnTo>
                  <a:cubicBezTo>
                    <a:pt x="13663422" y="0"/>
                    <a:pt x="13765785" y="102362"/>
                    <a:pt x="13765785" y="228727"/>
                  </a:cubicBezTo>
                  <a:lnTo>
                    <a:pt x="13765785" y="2058670"/>
                  </a:lnTo>
                  <a:cubicBezTo>
                    <a:pt x="13765785" y="2185035"/>
                    <a:pt x="13663422" y="2287397"/>
                    <a:pt x="13537057" y="2287397"/>
                  </a:cubicBezTo>
                  <a:lnTo>
                    <a:pt x="228727" y="2287397"/>
                  </a:lnTo>
                  <a:cubicBezTo>
                    <a:pt x="102362" y="2287397"/>
                    <a:pt x="0" y="2185035"/>
                    <a:pt x="0" y="2058670"/>
                  </a:cubicBezTo>
                  <a:close/>
                </a:path>
              </a:pathLst>
            </a:custGeom>
            <a:solidFill>
              <a:srgbClr val="6827CE"/>
            </a:solidFill>
            <a:ln w="33338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6157847" y="5519806"/>
            <a:ext cx="8224361" cy="1617021"/>
            <a:chOff x="0" y="0"/>
            <a:chExt cx="10965815" cy="2156028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0965810" cy="2156030"/>
            </a:xfrm>
            <a:custGeom>
              <a:avLst/>
              <a:gdLst/>
              <a:ahLst/>
              <a:cxnLst/>
              <a:rect l="l" t="t" r="r" b="b"/>
              <a:pathLst>
                <a:path w="10965810" h="2156030">
                  <a:moveTo>
                    <a:pt x="0" y="0"/>
                  </a:moveTo>
                  <a:lnTo>
                    <a:pt x="10965810" y="0"/>
                  </a:lnTo>
                  <a:lnTo>
                    <a:pt x="10965810" y="2156030"/>
                  </a:lnTo>
                  <a:lnTo>
                    <a:pt x="0" y="215603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49103" b="-4910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38100"/>
              <a:ext cx="10965815" cy="2194128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4536"/>
                </a:lnSpc>
              </a:pPr>
              <a:r>
                <a:rPr lang="en-US" sz="4200">
                  <a:solidFill>
                    <a:srgbClr val="000000"/>
                  </a:solidFill>
                  <a:latin typeface="ITC Franklin Gothic LT"/>
                  <a:ea typeface="ITC Franklin Gothic LT"/>
                  <a:cs typeface="ITC Franklin Gothic LT"/>
                  <a:sym typeface="ITC Franklin Gothic LT"/>
                </a:rPr>
                <a:t>Choosing the right competitive advantages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6499913" y="7448788"/>
            <a:ext cx="10324376" cy="1715567"/>
            <a:chOff x="0" y="0"/>
            <a:chExt cx="13765835" cy="2287422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3765785" cy="2287397"/>
            </a:xfrm>
            <a:custGeom>
              <a:avLst/>
              <a:gdLst/>
              <a:ahLst/>
              <a:cxnLst/>
              <a:rect l="l" t="t" r="r" b="b"/>
              <a:pathLst>
                <a:path w="13765785" h="2287397">
                  <a:moveTo>
                    <a:pt x="0" y="228727"/>
                  </a:moveTo>
                  <a:cubicBezTo>
                    <a:pt x="0" y="102362"/>
                    <a:pt x="102362" y="0"/>
                    <a:pt x="228727" y="0"/>
                  </a:cubicBezTo>
                  <a:lnTo>
                    <a:pt x="13537057" y="0"/>
                  </a:lnTo>
                  <a:cubicBezTo>
                    <a:pt x="13663422" y="0"/>
                    <a:pt x="13765785" y="102362"/>
                    <a:pt x="13765785" y="228727"/>
                  </a:cubicBezTo>
                  <a:lnTo>
                    <a:pt x="13765785" y="2058670"/>
                  </a:lnTo>
                  <a:cubicBezTo>
                    <a:pt x="13765785" y="2185035"/>
                    <a:pt x="13663422" y="2287397"/>
                    <a:pt x="13537057" y="2287397"/>
                  </a:cubicBezTo>
                  <a:lnTo>
                    <a:pt x="228727" y="2287397"/>
                  </a:lnTo>
                  <a:cubicBezTo>
                    <a:pt x="102362" y="2287397"/>
                    <a:pt x="0" y="2185035"/>
                    <a:pt x="0" y="2058670"/>
                  </a:cubicBezTo>
                  <a:close/>
                </a:path>
              </a:pathLst>
            </a:custGeom>
            <a:solidFill>
              <a:srgbClr val="D72797"/>
            </a:solidFill>
            <a:ln w="33338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6987597" y="7498061"/>
            <a:ext cx="8224361" cy="1617021"/>
            <a:chOff x="0" y="0"/>
            <a:chExt cx="10965815" cy="2156028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0965810" cy="2156030"/>
            </a:xfrm>
            <a:custGeom>
              <a:avLst/>
              <a:gdLst/>
              <a:ahLst/>
              <a:cxnLst/>
              <a:rect l="l" t="t" r="r" b="b"/>
              <a:pathLst>
                <a:path w="10965810" h="2156030">
                  <a:moveTo>
                    <a:pt x="0" y="0"/>
                  </a:moveTo>
                  <a:lnTo>
                    <a:pt x="10965810" y="0"/>
                  </a:lnTo>
                  <a:lnTo>
                    <a:pt x="10965810" y="2156030"/>
                  </a:lnTo>
                  <a:lnTo>
                    <a:pt x="0" y="215603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49103" b="-4910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38100"/>
              <a:ext cx="10965815" cy="2194128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4536"/>
                </a:lnSpc>
              </a:pPr>
              <a:r>
                <a:rPr lang="en-US" sz="4200">
                  <a:solidFill>
                    <a:srgbClr val="000000"/>
                  </a:solidFill>
                  <a:latin typeface="ITC Franklin Gothic LT"/>
                  <a:ea typeface="ITC Franklin Gothic LT"/>
                  <a:cs typeface="ITC Franklin Gothic LT"/>
                  <a:sym typeface="ITC Franklin Gothic LT"/>
                </a:rPr>
                <a:t>Selecting an overall positioning strategy – using the 7Ps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3881445" y="4799285"/>
            <a:ext cx="1126788" cy="1126788"/>
            <a:chOff x="0" y="0"/>
            <a:chExt cx="1502385" cy="1502385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1502410" cy="1502410"/>
            </a:xfrm>
            <a:custGeom>
              <a:avLst/>
              <a:gdLst/>
              <a:ahLst/>
              <a:cxnLst/>
              <a:rect l="l" t="t" r="r" b="b"/>
              <a:pathLst>
                <a:path w="1502410" h="1502410">
                  <a:moveTo>
                    <a:pt x="0" y="826262"/>
                  </a:moveTo>
                  <a:lnTo>
                    <a:pt x="338074" y="826262"/>
                  </a:lnTo>
                  <a:lnTo>
                    <a:pt x="338074" y="0"/>
                  </a:lnTo>
                  <a:lnTo>
                    <a:pt x="1164336" y="0"/>
                  </a:lnTo>
                  <a:lnTo>
                    <a:pt x="1164336" y="826262"/>
                  </a:lnTo>
                  <a:lnTo>
                    <a:pt x="1502410" y="826262"/>
                  </a:lnTo>
                  <a:lnTo>
                    <a:pt x="751205" y="1502410"/>
                  </a:lnTo>
                  <a:close/>
                </a:path>
              </a:pathLst>
            </a:custGeom>
            <a:solidFill>
              <a:srgbClr val="CDD9EA">
                <a:alpha val="80784"/>
              </a:srgbClr>
            </a:solidFill>
            <a:ln w="33338" cap="sq">
              <a:solidFill>
                <a:srgbClr val="CDD9EA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14789473" y="6750663"/>
            <a:ext cx="1126788" cy="1126788"/>
            <a:chOff x="0" y="0"/>
            <a:chExt cx="1502385" cy="1502385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1502410" cy="1502410"/>
            </a:xfrm>
            <a:custGeom>
              <a:avLst/>
              <a:gdLst/>
              <a:ahLst/>
              <a:cxnLst/>
              <a:rect l="l" t="t" r="r" b="b"/>
              <a:pathLst>
                <a:path w="1502410" h="1502410">
                  <a:moveTo>
                    <a:pt x="0" y="826262"/>
                  </a:moveTo>
                  <a:lnTo>
                    <a:pt x="338074" y="826262"/>
                  </a:lnTo>
                  <a:lnTo>
                    <a:pt x="338074" y="0"/>
                  </a:lnTo>
                  <a:lnTo>
                    <a:pt x="1164336" y="0"/>
                  </a:lnTo>
                  <a:lnTo>
                    <a:pt x="1164336" y="826262"/>
                  </a:lnTo>
                  <a:lnTo>
                    <a:pt x="1502410" y="826262"/>
                  </a:lnTo>
                  <a:lnTo>
                    <a:pt x="751205" y="1502410"/>
                  </a:lnTo>
                  <a:close/>
                </a:path>
              </a:pathLst>
            </a:custGeom>
            <a:solidFill>
              <a:srgbClr val="CDF0ED">
                <a:alpha val="80784"/>
              </a:srgbClr>
            </a:solidFill>
            <a:ln w="33338" cap="sq">
              <a:solidFill>
                <a:srgbClr val="CDF0ED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1" name="TextBox 21"/>
          <p:cNvSpPr txBox="1"/>
          <p:nvPr/>
        </p:nvSpPr>
        <p:spPr>
          <a:xfrm>
            <a:off x="974734" y="598167"/>
            <a:ext cx="9895773" cy="23052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252"/>
              </a:lnSpc>
              <a:spcBef>
                <a:spcPct val="0"/>
              </a:spcBef>
            </a:pPr>
            <a:r>
              <a:rPr lang="en-US" sz="6609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rPr>
              <a:t>Differenciated Positioning - Choosing a Strategy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3847761" y="1388749"/>
            <a:ext cx="3086100" cy="7405828"/>
            <a:chOff x="0" y="0"/>
            <a:chExt cx="812800" cy="195050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1950506"/>
            </a:xfrm>
            <a:custGeom>
              <a:avLst/>
              <a:gdLst/>
              <a:ahLst/>
              <a:cxnLst/>
              <a:rect l="l" t="t" r="r" b="b"/>
              <a:pathLst>
                <a:path w="812800" h="1950506">
                  <a:moveTo>
                    <a:pt x="0" y="0"/>
                  </a:moveTo>
                  <a:lnTo>
                    <a:pt x="812800" y="0"/>
                  </a:lnTo>
                  <a:lnTo>
                    <a:pt x="812800" y="1950506"/>
                  </a:lnTo>
                  <a:lnTo>
                    <a:pt x="0" y="1950506"/>
                  </a:lnTo>
                  <a:close/>
                </a:path>
              </a:pathLst>
            </a:custGeom>
            <a:solidFill>
              <a:srgbClr val="5170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812800" cy="198860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420283" y="1673648"/>
            <a:ext cx="5246370" cy="6836030"/>
            <a:chOff x="0" y="0"/>
            <a:chExt cx="812800" cy="105908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1059080"/>
            </a:xfrm>
            <a:custGeom>
              <a:avLst/>
              <a:gdLst/>
              <a:ahLst/>
              <a:cxnLst/>
              <a:rect l="l" t="t" r="r" b="b"/>
              <a:pathLst>
                <a:path w="812800" h="1059080">
                  <a:moveTo>
                    <a:pt x="0" y="0"/>
                  </a:moveTo>
                  <a:lnTo>
                    <a:pt x="812800" y="0"/>
                  </a:lnTo>
                  <a:lnTo>
                    <a:pt x="812800" y="1059080"/>
                  </a:lnTo>
                  <a:lnTo>
                    <a:pt x="0" y="1059080"/>
                  </a:lnTo>
                  <a:close/>
                </a:path>
              </a:pathLst>
            </a:custGeom>
            <a:blipFill>
              <a:blip r:embed="rId2"/>
              <a:stretch>
                <a:fillRect t="-7595" b="-7595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Freeform 7"/>
          <p:cNvSpPr/>
          <p:nvPr/>
        </p:nvSpPr>
        <p:spPr>
          <a:xfrm>
            <a:off x="-4583752" y="4286626"/>
            <a:ext cx="5619132" cy="5569965"/>
          </a:xfrm>
          <a:custGeom>
            <a:avLst/>
            <a:gdLst/>
            <a:ahLst/>
            <a:cxnLst/>
            <a:rect l="l" t="t" r="r" b="b"/>
            <a:pathLst>
              <a:path w="5619132" h="5569965">
                <a:moveTo>
                  <a:pt x="0" y="0"/>
                </a:moveTo>
                <a:lnTo>
                  <a:pt x="5619133" y="0"/>
                </a:lnTo>
                <a:lnTo>
                  <a:pt x="5619133" y="5569965"/>
                </a:lnTo>
                <a:lnTo>
                  <a:pt x="0" y="556996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7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8" name="Group 8"/>
          <p:cNvGrpSpPr/>
          <p:nvPr/>
        </p:nvGrpSpPr>
        <p:grpSpPr>
          <a:xfrm>
            <a:off x="1279945" y="4633917"/>
            <a:ext cx="4601140" cy="508088"/>
            <a:chOff x="0" y="0"/>
            <a:chExt cx="1211823" cy="133818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211823" cy="133817"/>
            </a:xfrm>
            <a:custGeom>
              <a:avLst/>
              <a:gdLst/>
              <a:ahLst/>
              <a:cxnLst/>
              <a:rect l="l" t="t" r="r" b="b"/>
              <a:pathLst>
                <a:path w="1211823" h="133817">
                  <a:moveTo>
                    <a:pt x="0" y="0"/>
                  </a:moveTo>
                  <a:lnTo>
                    <a:pt x="1211823" y="0"/>
                  </a:lnTo>
                  <a:lnTo>
                    <a:pt x="1211823" y="133817"/>
                  </a:lnTo>
                  <a:lnTo>
                    <a:pt x="0" y="133817"/>
                  </a:lnTo>
                  <a:close/>
                </a:path>
              </a:pathLst>
            </a:custGeom>
            <a:solidFill>
              <a:srgbClr val="5170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1211823" cy="17191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6239029" y="4635412"/>
            <a:ext cx="4601140" cy="508088"/>
            <a:chOff x="0" y="0"/>
            <a:chExt cx="1211823" cy="133818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211823" cy="133817"/>
            </a:xfrm>
            <a:custGeom>
              <a:avLst/>
              <a:gdLst/>
              <a:ahLst/>
              <a:cxnLst/>
              <a:rect l="l" t="t" r="r" b="b"/>
              <a:pathLst>
                <a:path w="1211823" h="133817">
                  <a:moveTo>
                    <a:pt x="0" y="0"/>
                  </a:moveTo>
                  <a:lnTo>
                    <a:pt x="1211823" y="0"/>
                  </a:lnTo>
                  <a:lnTo>
                    <a:pt x="1211823" y="133817"/>
                  </a:lnTo>
                  <a:lnTo>
                    <a:pt x="0" y="133817"/>
                  </a:lnTo>
                  <a:close/>
                </a:path>
              </a:pathLst>
            </a:custGeom>
            <a:solidFill>
              <a:srgbClr val="5170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38100"/>
              <a:ext cx="1211823" cy="17191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1381830" y="1184962"/>
            <a:ext cx="9895773" cy="1130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252"/>
              </a:lnSpc>
              <a:spcBef>
                <a:spcPct val="0"/>
              </a:spcBef>
            </a:pPr>
            <a:r>
              <a:rPr lang="en-US" sz="6609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rPr>
              <a:t>Competitive Advantage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97487" y="2499322"/>
            <a:ext cx="9516874" cy="16914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452"/>
              </a:lnSpc>
              <a:spcBef>
                <a:spcPct val="0"/>
              </a:spcBef>
            </a:pPr>
            <a:r>
              <a:rPr lang="en-US" sz="2466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Competitive advantage is an advantage over competitors gained by offering greater </a:t>
            </a:r>
          </a:p>
          <a:p>
            <a:pPr algn="just">
              <a:lnSpc>
                <a:spcPts val="3452"/>
              </a:lnSpc>
              <a:spcBef>
                <a:spcPct val="0"/>
              </a:spcBef>
            </a:pPr>
            <a:r>
              <a:rPr lang="en-US" sz="2466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customer value</a:t>
            </a:r>
          </a:p>
          <a:p>
            <a:pPr algn="just">
              <a:lnSpc>
                <a:spcPts val="3452"/>
              </a:lnSpc>
              <a:spcBef>
                <a:spcPct val="0"/>
              </a:spcBef>
            </a:pPr>
            <a:endParaRPr lang="en-US" sz="2466">
              <a:solidFill>
                <a:srgbClr val="FFFFF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593859" y="4661266"/>
            <a:ext cx="3973312" cy="3892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19"/>
              </a:lnSpc>
              <a:spcBef>
                <a:spcPct val="0"/>
              </a:spcBef>
            </a:pPr>
            <a:r>
              <a:rPr lang="en-US" sz="22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Lower Prices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552943" y="4662761"/>
            <a:ext cx="3973312" cy="3892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19"/>
              </a:lnSpc>
              <a:spcBef>
                <a:spcPct val="0"/>
              </a:spcBef>
            </a:pPr>
            <a:r>
              <a:rPr lang="en-US" sz="22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More benefits</a:t>
            </a:r>
          </a:p>
        </p:txBody>
      </p:sp>
      <p:sp>
        <p:nvSpPr>
          <p:cNvPr id="18" name="Freeform 18"/>
          <p:cNvSpPr/>
          <p:nvPr/>
        </p:nvSpPr>
        <p:spPr>
          <a:xfrm>
            <a:off x="12862137" y="261573"/>
            <a:ext cx="813346" cy="511392"/>
          </a:xfrm>
          <a:custGeom>
            <a:avLst/>
            <a:gdLst/>
            <a:ahLst/>
            <a:cxnLst/>
            <a:rect l="l" t="t" r="r" b="b"/>
            <a:pathLst>
              <a:path w="813346" h="511392">
                <a:moveTo>
                  <a:pt x="0" y="0"/>
                </a:moveTo>
                <a:lnTo>
                  <a:pt x="813346" y="0"/>
                </a:lnTo>
                <a:lnTo>
                  <a:pt x="813346" y="511392"/>
                </a:lnTo>
                <a:lnTo>
                  <a:pt x="0" y="51139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r="-46754" b="-14000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Freeform 19"/>
          <p:cNvSpPr/>
          <p:nvPr/>
        </p:nvSpPr>
        <p:spPr>
          <a:xfrm>
            <a:off x="5982970" y="9366848"/>
            <a:ext cx="965677" cy="607170"/>
          </a:xfrm>
          <a:custGeom>
            <a:avLst/>
            <a:gdLst/>
            <a:ahLst/>
            <a:cxnLst/>
            <a:rect l="l" t="t" r="r" b="b"/>
            <a:pathLst>
              <a:path w="965677" h="607170">
                <a:moveTo>
                  <a:pt x="0" y="0"/>
                </a:moveTo>
                <a:lnTo>
                  <a:pt x="965676" y="0"/>
                </a:lnTo>
                <a:lnTo>
                  <a:pt x="965676" y="607171"/>
                </a:lnTo>
                <a:lnTo>
                  <a:pt x="0" y="60717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r="-46754" b="-14000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TextBox 20"/>
          <p:cNvSpPr txBox="1"/>
          <p:nvPr/>
        </p:nvSpPr>
        <p:spPr>
          <a:xfrm>
            <a:off x="1157904" y="6805122"/>
            <a:ext cx="4601140" cy="23895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96571" lvl="1" indent="-248285" algn="l">
              <a:lnSpc>
                <a:spcPts val="3220"/>
              </a:lnSpc>
              <a:spcBef>
                <a:spcPct val="0"/>
              </a:spcBef>
              <a:buFont typeface="Arial"/>
              <a:buChar char="•"/>
            </a:pPr>
            <a:r>
              <a:rPr lang="en-US" sz="23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Product features</a:t>
            </a:r>
          </a:p>
          <a:p>
            <a:pPr marL="496571" lvl="1" indent="-248285" algn="l">
              <a:lnSpc>
                <a:spcPts val="3220"/>
              </a:lnSpc>
              <a:spcBef>
                <a:spcPct val="0"/>
              </a:spcBef>
              <a:buFont typeface="Arial"/>
              <a:buChar char="•"/>
            </a:pPr>
            <a:r>
              <a:rPr lang="en-US" sz="23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Price</a:t>
            </a:r>
          </a:p>
          <a:p>
            <a:pPr marL="496571" lvl="1" indent="-248285" algn="l">
              <a:lnSpc>
                <a:spcPts val="3220"/>
              </a:lnSpc>
              <a:spcBef>
                <a:spcPct val="0"/>
              </a:spcBef>
              <a:buFont typeface="Arial"/>
              <a:buChar char="•"/>
            </a:pPr>
            <a:r>
              <a:rPr lang="en-US" sz="23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Quality</a:t>
            </a:r>
          </a:p>
          <a:p>
            <a:pPr marL="496571" lvl="1" indent="-248285" algn="l">
              <a:lnSpc>
                <a:spcPts val="3220"/>
              </a:lnSpc>
              <a:spcBef>
                <a:spcPct val="0"/>
              </a:spcBef>
              <a:buFont typeface="Arial"/>
              <a:buChar char="•"/>
            </a:pPr>
            <a:r>
              <a:rPr lang="en-US" sz="23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Use</a:t>
            </a:r>
          </a:p>
          <a:p>
            <a:pPr algn="just">
              <a:lnSpc>
                <a:spcPts val="3220"/>
              </a:lnSpc>
              <a:spcBef>
                <a:spcPct val="0"/>
              </a:spcBef>
            </a:pPr>
            <a:endParaRPr lang="en-US" sz="2300">
              <a:solidFill>
                <a:srgbClr val="FFFFFF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just">
              <a:lnSpc>
                <a:spcPts val="3220"/>
              </a:lnSpc>
              <a:spcBef>
                <a:spcPct val="0"/>
              </a:spcBef>
            </a:pPr>
            <a:endParaRPr lang="en-US" sz="2300">
              <a:solidFill>
                <a:srgbClr val="FFFFF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1279945" y="5467350"/>
            <a:ext cx="9895773" cy="1130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252"/>
              </a:lnSpc>
              <a:spcBef>
                <a:spcPct val="0"/>
              </a:spcBef>
            </a:pPr>
            <a:r>
              <a:rPr lang="en-US" sz="6609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rPr>
              <a:t>Positioning Strategies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5243757" y="6805122"/>
            <a:ext cx="4601140" cy="19894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96571" lvl="1" indent="-248285" algn="l">
              <a:lnSpc>
                <a:spcPts val="3220"/>
              </a:lnSpc>
              <a:spcBef>
                <a:spcPct val="0"/>
              </a:spcBef>
              <a:buFont typeface="Arial"/>
              <a:buChar char="•"/>
            </a:pPr>
            <a:r>
              <a:rPr lang="en-US" sz="23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Benefit</a:t>
            </a:r>
          </a:p>
          <a:p>
            <a:pPr marL="496571" lvl="1" indent="-248285" algn="l">
              <a:lnSpc>
                <a:spcPts val="3220"/>
              </a:lnSpc>
              <a:spcBef>
                <a:spcPct val="0"/>
              </a:spcBef>
              <a:buFont typeface="Arial"/>
              <a:buChar char="•"/>
            </a:pPr>
            <a:r>
              <a:rPr lang="en-US" sz="230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Heritage/Cultural symbol</a:t>
            </a:r>
          </a:p>
          <a:p>
            <a:pPr algn="l">
              <a:lnSpc>
                <a:spcPts val="3220"/>
              </a:lnSpc>
              <a:spcBef>
                <a:spcPct val="0"/>
              </a:spcBef>
            </a:pPr>
            <a:endParaRPr lang="en-US" sz="2300">
              <a:solidFill>
                <a:srgbClr val="FFFFFF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just">
              <a:lnSpc>
                <a:spcPts val="3220"/>
              </a:lnSpc>
              <a:spcBef>
                <a:spcPct val="0"/>
              </a:spcBef>
            </a:pPr>
            <a:endParaRPr lang="en-US" sz="2300">
              <a:solidFill>
                <a:srgbClr val="FFFFFF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just">
              <a:lnSpc>
                <a:spcPts val="3220"/>
              </a:lnSpc>
              <a:spcBef>
                <a:spcPct val="0"/>
              </a:spcBef>
            </a:pPr>
            <a:endParaRPr lang="en-US" sz="2300">
              <a:solidFill>
                <a:srgbClr val="FFFFF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13268810" y="4991215"/>
            <a:ext cx="5619132" cy="5569965"/>
          </a:xfrm>
          <a:custGeom>
            <a:avLst/>
            <a:gdLst/>
            <a:ahLst/>
            <a:cxnLst/>
            <a:rect l="l" t="t" r="r" b="b"/>
            <a:pathLst>
              <a:path w="5619132" h="5569965">
                <a:moveTo>
                  <a:pt x="5619132" y="0"/>
                </a:moveTo>
                <a:lnTo>
                  <a:pt x="0" y="0"/>
                </a:lnTo>
                <a:lnTo>
                  <a:pt x="0" y="5569965"/>
                </a:lnTo>
                <a:lnTo>
                  <a:pt x="5619132" y="5569965"/>
                </a:lnTo>
                <a:lnTo>
                  <a:pt x="5619132" y="0"/>
                </a:lnTo>
                <a:close/>
              </a:path>
            </a:pathLst>
          </a:custGeom>
          <a:blipFill>
            <a:blip>
              <a:alphaModFix amt="57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7388125" y="-5636445"/>
            <a:ext cx="11107582" cy="11107582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FF4DE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6597292" y="1356998"/>
            <a:ext cx="3381417" cy="3381417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5170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6786156" y="3376006"/>
            <a:ext cx="1241324" cy="1241324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FF4DE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1327608" y="1975035"/>
            <a:ext cx="6079210" cy="6079210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0148880" y="2124513"/>
            <a:ext cx="8436667" cy="8436667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blipFill>
              <a:blip r:embed="rId3"/>
              <a:stretch>
                <a:fillRect l="-25187" r="-2518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7" name="Freeform 17"/>
          <p:cNvSpPr/>
          <p:nvPr/>
        </p:nvSpPr>
        <p:spPr>
          <a:xfrm>
            <a:off x="434434" y="3197463"/>
            <a:ext cx="594266" cy="673389"/>
          </a:xfrm>
          <a:custGeom>
            <a:avLst/>
            <a:gdLst/>
            <a:ahLst/>
            <a:cxnLst/>
            <a:rect l="l" t="t" r="r" b="b"/>
            <a:pathLst>
              <a:path w="594266" h="673389">
                <a:moveTo>
                  <a:pt x="0" y="0"/>
                </a:moveTo>
                <a:lnTo>
                  <a:pt x="594266" y="0"/>
                </a:lnTo>
                <a:lnTo>
                  <a:pt x="594266" y="673389"/>
                </a:lnTo>
                <a:lnTo>
                  <a:pt x="0" y="67338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/>
          <p:cNvSpPr/>
          <p:nvPr/>
        </p:nvSpPr>
        <p:spPr>
          <a:xfrm>
            <a:off x="434434" y="6492700"/>
            <a:ext cx="594266" cy="673389"/>
          </a:xfrm>
          <a:custGeom>
            <a:avLst/>
            <a:gdLst/>
            <a:ahLst/>
            <a:cxnLst/>
            <a:rect l="l" t="t" r="r" b="b"/>
            <a:pathLst>
              <a:path w="594266" h="673389">
                <a:moveTo>
                  <a:pt x="0" y="0"/>
                </a:moveTo>
                <a:lnTo>
                  <a:pt x="594266" y="0"/>
                </a:lnTo>
                <a:lnTo>
                  <a:pt x="594266" y="673389"/>
                </a:lnTo>
                <a:lnTo>
                  <a:pt x="0" y="67338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TextBox 19"/>
          <p:cNvSpPr txBox="1"/>
          <p:nvPr/>
        </p:nvSpPr>
        <p:spPr>
          <a:xfrm>
            <a:off x="1312714" y="1184962"/>
            <a:ext cx="8457337" cy="1130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252"/>
              </a:lnSpc>
              <a:spcBef>
                <a:spcPct val="0"/>
              </a:spcBef>
            </a:pPr>
            <a:r>
              <a:rPr lang="en-US" sz="6609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rPr>
              <a:t>Position statements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312714" y="3140313"/>
            <a:ext cx="9424847" cy="28139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775"/>
              </a:lnSpc>
              <a:spcBef>
                <a:spcPct val="0"/>
              </a:spcBef>
            </a:pPr>
            <a:r>
              <a:rPr lang="en-US" sz="2696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Functional:</a:t>
            </a:r>
          </a:p>
          <a:p>
            <a:pPr algn="just">
              <a:lnSpc>
                <a:spcPts val="3775"/>
              </a:lnSpc>
              <a:spcBef>
                <a:spcPct val="0"/>
              </a:spcBef>
            </a:pPr>
            <a:r>
              <a:rPr lang="en-US" sz="2696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Based on features and benefits</a:t>
            </a:r>
          </a:p>
          <a:p>
            <a:pPr algn="just">
              <a:lnSpc>
                <a:spcPts val="3775"/>
              </a:lnSpc>
              <a:spcBef>
                <a:spcPct val="0"/>
              </a:spcBef>
            </a:pPr>
            <a:endParaRPr lang="en-US" sz="2696">
              <a:solidFill>
                <a:srgbClr val="FFFFFF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just">
              <a:lnSpc>
                <a:spcPts val="3775"/>
              </a:lnSpc>
              <a:spcBef>
                <a:spcPct val="0"/>
              </a:spcBef>
            </a:pPr>
            <a:r>
              <a:rPr lang="en-US" sz="2696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"I buy this jacket because it is waterproof and has protective armour."</a:t>
            </a:r>
          </a:p>
          <a:p>
            <a:pPr algn="just">
              <a:lnSpc>
                <a:spcPts val="3775"/>
              </a:lnSpc>
              <a:spcBef>
                <a:spcPct val="0"/>
              </a:spcBef>
            </a:pPr>
            <a:endParaRPr lang="en-US" sz="2696">
              <a:solidFill>
                <a:srgbClr val="FFFFF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1312714" y="6430474"/>
            <a:ext cx="10184210" cy="31378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617"/>
              </a:lnSpc>
              <a:spcBef>
                <a:spcPct val="0"/>
              </a:spcBef>
            </a:pPr>
            <a:r>
              <a:rPr lang="en-US" sz="2584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Expressive (or symbolic):</a:t>
            </a:r>
          </a:p>
          <a:p>
            <a:pPr algn="just">
              <a:lnSpc>
                <a:spcPts val="3617"/>
              </a:lnSpc>
              <a:spcBef>
                <a:spcPct val="0"/>
              </a:spcBef>
            </a:pPr>
            <a:r>
              <a:rPr lang="en-US" sz="2584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Based on ego, social needs, emotion</a:t>
            </a:r>
          </a:p>
          <a:p>
            <a:pPr algn="just">
              <a:lnSpc>
                <a:spcPts val="3617"/>
              </a:lnSpc>
              <a:spcBef>
                <a:spcPct val="0"/>
              </a:spcBef>
            </a:pPr>
            <a:endParaRPr lang="en-US" sz="2584">
              <a:solidFill>
                <a:srgbClr val="FFFFFF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just">
              <a:lnSpc>
                <a:spcPts val="3617"/>
              </a:lnSpc>
              <a:spcBef>
                <a:spcPct val="0"/>
              </a:spcBef>
            </a:pPr>
            <a:r>
              <a:rPr lang="en-US" sz="2584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"I buy this jacket because I like how it looks and what the brand says about my identity."</a:t>
            </a:r>
          </a:p>
          <a:p>
            <a:pPr algn="just">
              <a:lnSpc>
                <a:spcPts val="3617"/>
              </a:lnSpc>
              <a:spcBef>
                <a:spcPct val="0"/>
              </a:spcBef>
            </a:pPr>
            <a:endParaRPr lang="en-US" sz="2584">
              <a:solidFill>
                <a:srgbClr val="FFFFFF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just">
              <a:lnSpc>
                <a:spcPts val="3617"/>
              </a:lnSpc>
              <a:spcBef>
                <a:spcPct val="0"/>
              </a:spcBef>
            </a:pPr>
            <a:r>
              <a:rPr lang="en-US" sz="2584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The same purchase can involve both motivations.</a:t>
            </a:r>
          </a:p>
        </p:txBody>
      </p:sp>
      <p:sp>
        <p:nvSpPr>
          <p:cNvPr id="22" name="Freeform 22"/>
          <p:cNvSpPr/>
          <p:nvPr/>
        </p:nvSpPr>
        <p:spPr>
          <a:xfrm>
            <a:off x="1028291" y="261573"/>
            <a:ext cx="813346" cy="511392"/>
          </a:xfrm>
          <a:custGeom>
            <a:avLst/>
            <a:gdLst/>
            <a:ahLst/>
            <a:cxnLst/>
            <a:rect l="l" t="t" r="r" b="b"/>
            <a:pathLst>
              <a:path w="813346" h="511392">
                <a:moveTo>
                  <a:pt x="0" y="0"/>
                </a:moveTo>
                <a:lnTo>
                  <a:pt x="813346" y="0"/>
                </a:lnTo>
                <a:lnTo>
                  <a:pt x="813346" y="511392"/>
                </a:lnTo>
                <a:lnTo>
                  <a:pt x="0" y="51139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r="-46754" b="-14000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Freeform 23"/>
          <p:cNvSpPr/>
          <p:nvPr/>
        </p:nvSpPr>
        <p:spPr>
          <a:xfrm>
            <a:off x="12303133" y="7928412"/>
            <a:ext cx="965677" cy="607170"/>
          </a:xfrm>
          <a:custGeom>
            <a:avLst/>
            <a:gdLst/>
            <a:ahLst/>
            <a:cxnLst/>
            <a:rect l="l" t="t" r="r" b="b"/>
            <a:pathLst>
              <a:path w="965677" h="607170">
                <a:moveTo>
                  <a:pt x="0" y="0"/>
                </a:moveTo>
                <a:lnTo>
                  <a:pt x="965677" y="0"/>
                </a:lnTo>
                <a:lnTo>
                  <a:pt x="965677" y="607170"/>
                </a:lnTo>
                <a:lnTo>
                  <a:pt x="0" y="6071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r="-46754" b="-140006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247534" y="-2071566"/>
            <a:ext cx="3086100" cy="7405828"/>
            <a:chOff x="0" y="0"/>
            <a:chExt cx="812800" cy="195050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1950506"/>
            </a:xfrm>
            <a:custGeom>
              <a:avLst/>
              <a:gdLst/>
              <a:ahLst/>
              <a:cxnLst/>
              <a:rect l="l" t="t" r="r" b="b"/>
              <a:pathLst>
                <a:path w="812800" h="1950506">
                  <a:moveTo>
                    <a:pt x="0" y="0"/>
                  </a:moveTo>
                  <a:lnTo>
                    <a:pt x="812800" y="0"/>
                  </a:lnTo>
                  <a:lnTo>
                    <a:pt x="812800" y="1950506"/>
                  </a:lnTo>
                  <a:lnTo>
                    <a:pt x="0" y="1950506"/>
                  </a:lnTo>
                  <a:close/>
                </a:path>
              </a:pathLst>
            </a:custGeom>
            <a:solidFill>
              <a:srgbClr val="5170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812800" cy="198860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-1867390" y="-3702914"/>
            <a:ext cx="2325812" cy="7405828"/>
            <a:chOff x="0" y="0"/>
            <a:chExt cx="612560" cy="195050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12560" cy="1950506"/>
            </a:xfrm>
            <a:custGeom>
              <a:avLst/>
              <a:gdLst/>
              <a:ahLst/>
              <a:cxnLst/>
              <a:rect l="l" t="t" r="r" b="b"/>
              <a:pathLst>
                <a:path w="612560" h="1950506">
                  <a:moveTo>
                    <a:pt x="0" y="0"/>
                  </a:moveTo>
                  <a:lnTo>
                    <a:pt x="612560" y="0"/>
                  </a:lnTo>
                  <a:lnTo>
                    <a:pt x="612560" y="1950506"/>
                  </a:lnTo>
                  <a:lnTo>
                    <a:pt x="0" y="1950506"/>
                  </a:lnTo>
                  <a:close/>
                </a:path>
              </a:pathLst>
            </a:custGeom>
            <a:solidFill>
              <a:srgbClr val="FF4DE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612560" cy="198860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 flipH="1" flipV="1">
            <a:off x="12862137" y="-426465"/>
            <a:ext cx="5619132" cy="5569965"/>
          </a:xfrm>
          <a:custGeom>
            <a:avLst/>
            <a:gdLst/>
            <a:ahLst/>
            <a:cxnLst/>
            <a:rect l="l" t="t" r="r" b="b"/>
            <a:pathLst>
              <a:path w="5619132" h="5569965">
                <a:moveTo>
                  <a:pt x="5619132" y="5569965"/>
                </a:moveTo>
                <a:lnTo>
                  <a:pt x="0" y="5569965"/>
                </a:lnTo>
                <a:lnTo>
                  <a:pt x="0" y="0"/>
                </a:lnTo>
                <a:lnTo>
                  <a:pt x="5619132" y="0"/>
                </a:lnTo>
                <a:lnTo>
                  <a:pt x="5619132" y="5569965"/>
                </a:lnTo>
                <a:close/>
              </a:path>
            </a:pathLst>
          </a:custGeom>
          <a:blipFill>
            <a:blip>
              <a:alphaModFix amt="57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0043383" y="232514"/>
            <a:ext cx="813346" cy="511392"/>
          </a:xfrm>
          <a:custGeom>
            <a:avLst/>
            <a:gdLst/>
            <a:ahLst/>
            <a:cxnLst/>
            <a:rect l="l" t="t" r="r" b="b"/>
            <a:pathLst>
              <a:path w="813346" h="511392">
                <a:moveTo>
                  <a:pt x="0" y="0"/>
                </a:moveTo>
                <a:lnTo>
                  <a:pt x="813346" y="0"/>
                </a:lnTo>
                <a:lnTo>
                  <a:pt x="813346" y="511392"/>
                </a:lnTo>
                <a:lnTo>
                  <a:pt x="0" y="51139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r="-46754" b="-14000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2212908" y="9512145"/>
            <a:ext cx="965677" cy="607170"/>
          </a:xfrm>
          <a:custGeom>
            <a:avLst/>
            <a:gdLst/>
            <a:ahLst/>
            <a:cxnLst/>
            <a:rect l="l" t="t" r="r" b="b"/>
            <a:pathLst>
              <a:path w="965677" h="607170">
                <a:moveTo>
                  <a:pt x="0" y="0"/>
                </a:moveTo>
                <a:lnTo>
                  <a:pt x="965677" y="0"/>
                </a:lnTo>
                <a:lnTo>
                  <a:pt x="965677" y="607170"/>
                </a:lnTo>
                <a:lnTo>
                  <a:pt x="0" y="6071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r="-46754" b="-14000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458422" y="1631348"/>
            <a:ext cx="6892504" cy="7317592"/>
          </a:xfrm>
          <a:custGeom>
            <a:avLst/>
            <a:gdLst/>
            <a:ahLst/>
            <a:cxnLst/>
            <a:rect l="l" t="t" r="r" b="b"/>
            <a:pathLst>
              <a:path w="6892504" h="7317592">
                <a:moveTo>
                  <a:pt x="0" y="0"/>
                </a:moveTo>
                <a:lnTo>
                  <a:pt x="6892504" y="0"/>
                </a:lnTo>
                <a:lnTo>
                  <a:pt x="6892504" y="7317592"/>
                </a:lnTo>
                <a:lnTo>
                  <a:pt x="0" y="7317592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7634109" y="1227925"/>
            <a:ext cx="9137368" cy="1130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252"/>
              </a:lnSpc>
              <a:spcBef>
                <a:spcPct val="0"/>
              </a:spcBef>
            </a:pPr>
            <a:r>
              <a:rPr lang="en-US" sz="6609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rPr>
              <a:t>The Perceptual Map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634109" y="2610360"/>
            <a:ext cx="10244578" cy="64498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11"/>
              </a:lnSpc>
              <a:spcBef>
                <a:spcPct val="0"/>
              </a:spcBef>
            </a:pPr>
            <a:r>
              <a:rPr lang="en-US" sz="256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The perceptual map is a useful tool for determining the position of a brand in the marketplace</a:t>
            </a:r>
          </a:p>
          <a:p>
            <a:pPr algn="l">
              <a:lnSpc>
                <a:spcPts val="4711"/>
              </a:lnSpc>
              <a:spcBef>
                <a:spcPct val="0"/>
              </a:spcBef>
            </a:pPr>
            <a:endParaRPr lang="en-US" sz="2560">
              <a:solidFill>
                <a:srgbClr val="FFFFFF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4711"/>
              </a:lnSpc>
              <a:spcBef>
                <a:spcPct val="0"/>
              </a:spcBef>
            </a:pPr>
            <a:r>
              <a:rPr lang="en-US" sz="256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The key steps in producing a perceptual map are:</a:t>
            </a:r>
          </a:p>
          <a:p>
            <a:pPr marL="552841" lvl="1" indent="-276421" algn="l">
              <a:lnSpc>
                <a:spcPts val="4711"/>
              </a:lnSpc>
              <a:spcBef>
                <a:spcPct val="0"/>
              </a:spcBef>
              <a:buFont typeface="Arial"/>
              <a:buChar char="•"/>
            </a:pPr>
            <a:r>
              <a:rPr lang="en-US" sz="256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Identify a set of competing brands</a:t>
            </a:r>
          </a:p>
          <a:p>
            <a:pPr marL="552841" lvl="1" indent="-276421" algn="l">
              <a:lnSpc>
                <a:spcPts val="4711"/>
              </a:lnSpc>
              <a:spcBef>
                <a:spcPct val="0"/>
              </a:spcBef>
              <a:buFont typeface="Arial"/>
              <a:buChar char="•"/>
            </a:pPr>
            <a:r>
              <a:rPr lang="en-US" sz="256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Identify important attributes consumers use when choosing between brands</a:t>
            </a:r>
          </a:p>
          <a:p>
            <a:pPr marL="552841" lvl="1" indent="-276421" algn="l">
              <a:lnSpc>
                <a:spcPts val="4711"/>
              </a:lnSpc>
              <a:spcBef>
                <a:spcPct val="0"/>
              </a:spcBef>
              <a:buFont typeface="Arial"/>
              <a:buChar char="•"/>
            </a:pPr>
            <a:r>
              <a:rPr lang="en-US" sz="256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Conduct quantitative marketing research where consumers score each brand on all key attributes</a:t>
            </a:r>
          </a:p>
          <a:p>
            <a:pPr marL="552841" lvl="1" indent="-276421" algn="l">
              <a:lnSpc>
                <a:spcPts val="4711"/>
              </a:lnSpc>
              <a:spcBef>
                <a:spcPct val="0"/>
              </a:spcBef>
              <a:buFont typeface="Arial"/>
              <a:buChar char="•"/>
            </a:pPr>
            <a:r>
              <a:rPr lang="en-US" sz="256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Plot brands on a two-dimensional map</a:t>
            </a:r>
          </a:p>
          <a:p>
            <a:pPr algn="l">
              <a:lnSpc>
                <a:spcPts val="4711"/>
              </a:lnSpc>
              <a:spcBef>
                <a:spcPct val="0"/>
              </a:spcBef>
            </a:pPr>
            <a:endParaRPr lang="en-US" sz="2560">
              <a:solidFill>
                <a:srgbClr val="FFFFF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898705" y="6112816"/>
            <a:ext cx="3086100" cy="7405828"/>
            <a:chOff x="0" y="0"/>
            <a:chExt cx="812800" cy="195050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1950506"/>
            </a:xfrm>
            <a:custGeom>
              <a:avLst/>
              <a:gdLst/>
              <a:ahLst/>
              <a:cxnLst/>
              <a:rect l="l" t="t" r="r" b="b"/>
              <a:pathLst>
                <a:path w="812800" h="1950506">
                  <a:moveTo>
                    <a:pt x="0" y="0"/>
                  </a:moveTo>
                  <a:lnTo>
                    <a:pt x="812800" y="0"/>
                  </a:lnTo>
                  <a:lnTo>
                    <a:pt x="812800" y="1950506"/>
                  </a:lnTo>
                  <a:lnTo>
                    <a:pt x="0" y="1950506"/>
                  </a:lnTo>
                  <a:close/>
                </a:path>
              </a:pathLst>
            </a:custGeom>
            <a:solidFill>
              <a:srgbClr val="5170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812800" cy="198860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-1898705" y="2763648"/>
            <a:ext cx="2325812" cy="7405828"/>
            <a:chOff x="0" y="0"/>
            <a:chExt cx="612560" cy="195050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12560" cy="1950506"/>
            </a:xfrm>
            <a:custGeom>
              <a:avLst/>
              <a:gdLst/>
              <a:ahLst/>
              <a:cxnLst/>
              <a:rect l="l" t="t" r="r" b="b"/>
              <a:pathLst>
                <a:path w="612560" h="1950506">
                  <a:moveTo>
                    <a:pt x="0" y="0"/>
                  </a:moveTo>
                  <a:lnTo>
                    <a:pt x="612560" y="0"/>
                  </a:lnTo>
                  <a:lnTo>
                    <a:pt x="612560" y="1950506"/>
                  </a:lnTo>
                  <a:lnTo>
                    <a:pt x="0" y="1950506"/>
                  </a:lnTo>
                  <a:close/>
                </a:path>
              </a:pathLst>
            </a:custGeom>
            <a:solidFill>
              <a:srgbClr val="FF4DE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612560" cy="198860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 flipH="1" flipV="1">
            <a:off x="12862137" y="-426465"/>
            <a:ext cx="5619132" cy="5569965"/>
          </a:xfrm>
          <a:custGeom>
            <a:avLst/>
            <a:gdLst/>
            <a:ahLst/>
            <a:cxnLst/>
            <a:rect l="l" t="t" r="r" b="b"/>
            <a:pathLst>
              <a:path w="5619132" h="5569965">
                <a:moveTo>
                  <a:pt x="5619132" y="5569965"/>
                </a:moveTo>
                <a:lnTo>
                  <a:pt x="0" y="5569965"/>
                </a:lnTo>
                <a:lnTo>
                  <a:pt x="0" y="0"/>
                </a:lnTo>
                <a:lnTo>
                  <a:pt x="5619132" y="0"/>
                </a:lnTo>
                <a:lnTo>
                  <a:pt x="5619132" y="5569965"/>
                </a:lnTo>
                <a:close/>
              </a:path>
            </a:pathLst>
          </a:custGeom>
          <a:blipFill>
            <a:blip>
              <a:alphaModFix amt="57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0043383" y="232514"/>
            <a:ext cx="813346" cy="511392"/>
          </a:xfrm>
          <a:custGeom>
            <a:avLst/>
            <a:gdLst/>
            <a:ahLst/>
            <a:cxnLst/>
            <a:rect l="l" t="t" r="r" b="b"/>
            <a:pathLst>
              <a:path w="813346" h="511392">
                <a:moveTo>
                  <a:pt x="0" y="0"/>
                </a:moveTo>
                <a:lnTo>
                  <a:pt x="813346" y="0"/>
                </a:lnTo>
                <a:lnTo>
                  <a:pt x="813346" y="511392"/>
                </a:lnTo>
                <a:lnTo>
                  <a:pt x="0" y="51139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r="-46754" b="-14000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2212908" y="9512145"/>
            <a:ext cx="965677" cy="607170"/>
          </a:xfrm>
          <a:custGeom>
            <a:avLst/>
            <a:gdLst/>
            <a:ahLst/>
            <a:cxnLst/>
            <a:rect l="l" t="t" r="r" b="b"/>
            <a:pathLst>
              <a:path w="965677" h="607170">
                <a:moveTo>
                  <a:pt x="0" y="0"/>
                </a:moveTo>
                <a:lnTo>
                  <a:pt x="965677" y="0"/>
                </a:lnTo>
                <a:lnTo>
                  <a:pt x="965677" y="607170"/>
                </a:lnTo>
                <a:lnTo>
                  <a:pt x="0" y="6071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r="-46754" b="-14000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615390" y="3210106"/>
            <a:ext cx="8790041" cy="6648616"/>
          </a:xfrm>
          <a:custGeom>
            <a:avLst/>
            <a:gdLst/>
            <a:ahLst/>
            <a:cxnLst/>
            <a:rect l="l" t="t" r="r" b="b"/>
            <a:pathLst>
              <a:path w="8790041" h="6648616">
                <a:moveTo>
                  <a:pt x="0" y="0"/>
                </a:moveTo>
                <a:lnTo>
                  <a:pt x="8790042" y="0"/>
                </a:lnTo>
                <a:lnTo>
                  <a:pt x="8790042" y="6648616"/>
                </a:lnTo>
                <a:lnTo>
                  <a:pt x="0" y="664861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441727" y="620081"/>
            <a:ext cx="9137368" cy="23052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252"/>
              </a:lnSpc>
              <a:spcBef>
                <a:spcPct val="0"/>
              </a:spcBef>
            </a:pPr>
            <a:r>
              <a:rPr lang="en-US" sz="6609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rPr>
              <a:t>The Positioning Map (UK Car Market)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043383" y="5375568"/>
            <a:ext cx="6894403" cy="16413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835"/>
              </a:lnSpc>
              <a:spcBef>
                <a:spcPct val="0"/>
              </a:spcBef>
            </a:pPr>
            <a:r>
              <a:rPr lang="en-US" sz="3715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Can you spot a gap in the market?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5651453" y="5159777"/>
            <a:ext cx="9521968" cy="9521968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FF4DE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 rot="2760095">
            <a:off x="12327005" y="-1012322"/>
            <a:ext cx="6201831" cy="6201831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5170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 rot="2622653">
            <a:off x="15004683" y="-620662"/>
            <a:ext cx="1241324" cy="1241324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FF4DE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372779" y="3219117"/>
            <a:ext cx="6079210" cy="6079210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-126384" y="2598455"/>
            <a:ext cx="6100914" cy="6100914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blipFill>
              <a:blip r:embed="rId2"/>
              <a:stretch>
                <a:fillRect l="-4525" r="-4525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6" name="Freeform 16"/>
          <p:cNvSpPr/>
          <p:nvPr/>
        </p:nvSpPr>
        <p:spPr>
          <a:xfrm flipH="1" flipV="1">
            <a:off x="13040129" y="-186528"/>
            <a:ext cx="5619132" cy="5569965"/>
          </a:xfrm>
          <a:custGeom>
            <a:avLst/>
            <a:gdLst/>
            <a:ahLst/>
            <a:cxnLst/>
            <a:rect l="l" t="t" r="r" b="b"/>
            <a:pathLst>
              <a:path w="5619132" h="5569965">
                <a:moveTo>
                  <a:pt x="5619132" y="5569965"/>
                </a:moveTo>
                <a:lnTo>
                  <a:pt x="0" y="5569965"/>
                </a:lnTo>
                <a:lnTo>
                  <a:pt x="0" y="0"/>
                </a:lnTo>
                <a:lnTo>
                  <a:pt x="5619132" y="0"/>
                </a:lnTo>
                <a:lnTo>
                  <a:pt x="5619132" y="5569965"/>
                </a:lnTo>
                <a:close/>
              </a:path>
            </a:pathLst>
          </a:custGeom>
          <a:blipFill>
            <a:blip>
              <a:alphaModFix amt="57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>
            <a:off x="372779" y="2898511"/>
            <a:ext cx="1019816" cy="641211"/>
          </a:xfrm>
          <a:custGeom>
            <a:avLst/>
            <a:gdLst/>
            <a:ahLst/>
            <a:cxnLst/>
            <a:rect l="l" t="t" r="r" b="b"/>
            <a:pathLst>
              <a:path w="1019816" h="641211">
                <a:moveTo>
                  <a:pt x="0" y="0"/>
                </a:moveTo>
                <a:lnTo>
                  <a:pt x="1019816" y="0"/>
                </a:lnTo>
                <a:lnTo>
                  <a:pt x="1019816" y="641211"/>
                </a:lnTo>
                <a:lnTo>
                  <a:pt x="0" y="64121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r="-46754" b="-14000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/>
          <p:cNvSpPr/>
          <p:nvPr/>
        </p:nvSpPr>
        <p:spPr>
          <a:xfrm>
            <a:off x="15196662" y="9393798"/>
            <a:ext cx="857367" cy="539071"/>
          </a:xfrm>
          <a:custGeom>
            <a:avLst/>
            <a:gdLst/>
            <a:ahLst/>
            <a:cxnLst/>
            <a:rect l="l" t="t" r="r" b="b"/>
            <a:pathLst>
              <a:path w="857367" h="539071">
                <a:moveTo>
                  <a:pt x="0" y="0"/>
                </a:moveTo>
                <a:lnTo>
                  <a:pt x="857367" y="0"/>
                </a:lnTo>
                <a:lnTo>
                  <a:pt x="857367" y="539070"/>
                </a:lnTo>
                <a:lnTo>
                  <a:pt x="0" y="5390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r="-46754" b="-14000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TextBox 19"/>
          <p:cNvSpPr txBox="1"/>
          <p:nvPr/>
        </p:nvSpPr>
        <p:spPr>
          <a:xfrm>
            <a:off x="6248441" y="2636672"/>
            <a:ext cx="11381563" cy="72961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672"/>
              </a:lnSpc>
              <a:spcBef>
                <a:spcPct val="0"/>
              </a:spcBef>
            </a:pPr>
            <a:r>
              <a:rPr lang="en-US" sz="2623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Repositioning involves changing:</a:t>
            </a:r>
          </a:p>
          <a:p>
            <a:pPr marL="566346" lvl="1" indent="-283173" algn="l">
              <a:lnSpc>
                <a:spcPts val="3672"/>
              </a:lnSpc>
              <a:spcBef>
                <a:spcPct val="0"/>
              </a:spcBef>
              <a:buFont typeface="Arial"/>
              <a:buChar char="•"/>
            </a:pPr>
            <a:r>
              <a:rPr lang="en-US" sz="2623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the target markets</a:t>
            </a:r>
          </a:p>
          <a:p>
            <a:pPr marL="566346" lvl="1" indent="-283173" algn="l">
              <a:lnSpc>
                <a:spcPts val="3672"/>
              </a:lnSpc>
              <a:spcBef>
                <a:spcPct val="0"/>
              </a:spcBef>
              <a:buFont typeface="Arial"/>
              <a:buChar char="•"/>
            </a:pPr>
            <a:r>
              <a:rPr lang="en-US" sz="2623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the differential advantage</a:t>
            </a:r>
          </a:p>
          <a:p>
            <a:pPr marL="566346" lvl="1" indent="-283173" algn="l">
              <a:lnSpc>
                <a:spcPts val="3672"/>
              </a:lnSpc>
              <a:spcBef>
                <a:spcPct val="0"/>
              </a:spcBef>
              <a:buFont typeface="Arial"/>
              <a:buChar char="•"/>
            </a:pPr>
            <a:r>
              <a:rPr lang="en-US" sz="2623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or both</a:t>
            </a:r>
          </a:p>
          <a:p>
            <a:pPr algn="just">
              <a:lnSpc>
                <a:spcPts val="3672"/>
              </a:lnSpc>
              <a:spcBef>
                <a:spcPct val="0"/>
              </a:spcBef>
            </a:pPr>
            <a:endParaRPr lang="en-US" sz="2623">
              <a:solidFill>
                <a:srgbClr val="FFFFFF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just">
              <a:lnSpc>
                <a:spcPts val="3672"/>
              </a:lnSpc>
              <a:spcBef>
                <a:spcPct val="0"/>
              </a:spcBef>
            </a:pPr>
            <a:r>
              <a:rPr lang="en-US" sz="2623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The first option is to keep product and target market the same, but to change the image of the product.</a:t>
            </a:r>
          </a:p>
          <a:p>
            <a:pPr algn="just">
              <a:lnSpc>
                <a:spcPts val="3672"/>
              </a:lnSpc>
              <a:spcBef>
                <a:spcPct val="0"/>
              </a:spcBef>
            </a:pPr>
            <a:endParaRPr lang="en-US" sz="2623">
              <a:solidFill>
                <a:srgbClr val="FFFFFF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just">
              <a:lnSpc>
                <a:spcPts val="3672"/>
              </a:lnSpc>
              <a:spcBef>
                <a:spcPct val="0"/>
              </a:spcBef>
            </a:pPr>
            <a:r>
              <a:rPr lang="en-US" sz="2623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Some repositioning strategies involve retaining the product but changing the market segment it is aimed at.</a:t>
            </a:r>
          </a:p>
          <a:p>
            <a:pPr algn="just">
              <a:lnSpc>
                <a:spcPts val="3672"/>
              </a:lnSpc>
              <a:spcBef>
                <a:spcPct val="0"/>
              </a:spcBef>
            </a:pPr>
            <a:endParaRPr lang="en-US" sz="2623">
              <a:solidFill>
                <a:srgbClr val="FFFFFF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just">
              <a:lnSpc>
                <a:spcPts val="3672"/>
              </a:lnSpc>
              <a:spcBef>
                <a:spcPct val="0"/>
              </a:spcBef>
            </a:pPr>
            <a:r>
              <a:rPr lang="en-US" sz="2623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When both product and target market are changed, a company is said to be practicing ‘tangible repositioning’ – the riskiest repositioning.</a:t>
            </a:r>
          </a:p>
          <a:p>
            <a:pPr algn="just">
              <a:lnSpc>
                <a:spcPts val="3672"/>
              </a:lnSpc>
              <a:spcBef>
                <a:spcPct val="0"/>
              </a:spcBef>
            </a:pPr>
            <a:endParaRPr lang="en-US" sz="2623">
              <a:solidFill>
                <a:srgbClr val="FFFFFF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just">
              <a:lnSpc>
                <a:spcPts val="3672"/>
              </a:lnSpc>
              <a:spcBef>
                <a:spcPct val="0"/>
              </a:spcBef>
            </a:pPr>
            <a:r>
              <a:rPr lang="en-US" sz="2623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Are McDonalds trying to reposition themselves?</a:t>
            </a:r>
          </a:p>
          <a:p>
            <a:pPr algn="just">
              <a:lnSpc>
                <a:spcPts val="3672"/>
              </a:lnSpc>
              <a:spcBef>
                <a:spcPct val="0"/>
              </a:spcBef>
            </a:pPr>
            <a:endParaRPr lang="en-US" sz="2623" b="1">
              <a:solidFill>
                <a:srgbClr val="FFFFFF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6248441" y="1126875"/>
            <a:ext cx="10288074" cy="1130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252"/>
              </a:lnSpc>
              <a:spcBef>
                <a:spcPct val="0"/>
              </a:spcBef>
            </a:pPr>
            <a:r>
              <a:rPr lang="en-US" sz="6609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rPr>
              <a:t>Repositioning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368831" y="395962"/>
            <a:ext cx="4118178" cy="38961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27"/>
              </a:lnSpc>
              <a:spcBef>
                <a:spcPct val="0"/>
              </a:spcBef>
            </a:pPr>
            <a:r>
              <a:rPr lang="en-US" sz="2234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Involves changing perceptions of a brand from a current state to a desired state</a:t>
            </a:r>
          </a:p>
          <a:p>
            <a:pPr algn="l">
              <a:lnSpc>
                <a:spcPts val="3127"/>
              </a:lnSpc>
              <a:spcBef>
                <a:spcPct val="0"/>
              </a:spcBef>
            </a:pPr>
            <a:endParaRPr lang="en-US" sz="2234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l">
              <a:lnSpc>
                <a:spcPts val="3127"/>
              </a:lnSpc>
              <a:spcBef>
                <a:spcPct val="0"/>
              </a:spcBef>
            </a:pPr>
            <a:r>
              <a:rPr lang="en-US" sz="2234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Two tasks</a:t>
            </a:r>
          </a:p>
          <a:p>
            <a:pPr marL="482328" lvl="1" indent="-241164" algn="l">
              <a:lnSpc>
                <a:spcPts val="3127"/>
              </a:lnSpc>
              <a:spcBef>
                <a:spcPct val="0"/>
              </a:spcBef>
              <a:buFont typeface="Arial"/>
              <a:buChar char="•"/>
            </a:pPr>
            <a:r>
              <a:rPr lang="en-US" sz="2234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Old positioning suppressed</a:t>
            </a:r>
          </a:p>
          <a:p>
            <a:pPr marL="482328" lvl="1" indent="-241164" algn="l">
              <a:lnSpc>
                <a:spcPts val="3127"/>
              </a:lnSpc>
              <a:spcBef>
                <a:spcPct val="0"/>
              </a:spcBef>
              <a:buFont typeface="Arial"/>
              <a:buChar char="•"/>
            </a:pPr>
            <a:r>
              <a:rPr lang="en-US" sz="2234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New positioning learned</a:t>
            </a:r>
          </a:p>
          <a:p>
            <a:pPr algn="l">
              <a:lnSpc>
                <a:spcPts val="3127"/>
              </a:lnSpc>
              <a:spcBef>
                <a:spcPct val="0"/>
              </a:spcBef>
            </a:pPr>
            <a:endParaRPr lang="en-US" sz="2234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1869826" y="3508223"/>
            <a:ext cx="10241144" cy="10241144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5170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990398" y="1028700"/>
            <a:ext cx="3142004" cy="3142004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FF4DE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2208581" y="9258300"/>
            <a:ext cx="1915202" cy="1915202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FF4DE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0931589" y="1440586"/>
            <a:ext cx="5839013" cy="7405828"/>
            <a:chOff x="0" y="0"/>
            <a:chExt cx="1537847" cy="1950506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537847" cy="1950506"/>
            </a:xfrm>
            <a:custGeom>
              <a:avLst/>
              <a:gdLst/>
              <a:ahLst/>
              <a:cxnLst/>
              <a:rect l="l" t="t" r="r" b="b"/>
              <a:pathLst>
                <a:path w="1537847" h="1950506">
                  <a:moveTo>
                    <a:pt x="0" y="0"/>
                  </a:moveTo>
                  <a:lnTo>
                    <a:pt x="1537847" y="0"/>
                  </a:lnTo>
                  <a:lnTo>
                    <a:pt x="1537847" y="1950506"/>
                  </a:lnTo>
                  <a:lnTo>
                    <a:pt x="0" y="195050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38100"/>
              <a:ext cx="1537847" cy="198860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1227910" y="1725485"/>
            <a:ext cx="5246370" cy="6836030"/>
            <a:chOff x="0" y="0"/>
            <a:chExt cx="812800" cy="105908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1059080"/>
            </a:xfrm>
            <a:custGeom>
              <a:avLst/>
              <a:gdLst/>
              <a:ahLst/>
              <a:cxnLst/>
              <a:rect l="l" t="t" r="r" b="b"/>
              <a:pathLst>
                <a:path w="812800" h="1059080">
                  <a:moveTo>
                    <a:pt x="0" y="0"/>
                  </a:moveTo>
                  <a:lnTo>
                    <a:pt x="812800" y="0"/>
                  </a:lnTo>
                  <a:lnTo>
                    <a:pt x="812800" y="1059080"/>
                  </a:lnTo>
                  <a:lnTo>
                    <a:pt x="0" y="1059080"/>
                  </a:lnTo>
                  <a:close/>
                </a:path>
              </a:pathLst>
            </a:custGeom>
            <a:blipFill>
              <a:blip r:embed="rId2"/>
              <a:stretch>
                <a:fillRect l="-47238" r="-47238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6" name="Freeform 16"/>
          <p:cNvSpPr/>
          <p:nvPr/>
        </p:nvSpPr>
        <p:spPr>
          <a:xfrm flipV="1">
            <a:off x="-254510" y="-388658"/>
            <a:ext cx="5619132" cy="5569965"/>
          </a:xfrm>
          <a:custGeom>
            <a:avLst/>
            <a:gdLst/>
            <a:ahLst/>
            <a:cxnLst/>
            <a:rect l="l" t="t" r="r" b="b"/>
            <a:pathLst>
              <a:path w="5619132" h="5569965">
                <a:moveTo>
                  <a:pt x="0" y="5569965"/>
                </a:moveTo>
                <a:lnTo>
                  <a:pt x="5619132" y="5569965"/>
                </a:lnTo>
                <a:lnTo>
                  <a:pt x="5619132" y="0"/>
                </a:lnTo>
                <a:lnTo>
                  <a:pt x="0" y="0"/>
                </a:lnTo>
                <a:lnTo>
                  <a:pt x="0" y="5569965"/>
                </a:lnTo>
                <a:close/>
              </a:path>
            </a:pathLst>
          </a:custGeom>
          <a:blipFill>
            <a:blip>
              <a:alphaModFix amt="57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TextBox 17"/>
          <p:cNvSpPr txBox="1"/>
          <p:nvPr/>
        </p:nvSpPr>
        <p:spPr>
          <a:xfrm>
            <a:off x="1027636" y="1075359"/>
            <a:ext cx="10288074" cy="1130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252"/>
              </a:lnSpc>
              <a:spcBef>
                <a:spcPct val="0"/>
              </a:spcBef>
            </a:pPr>
            <a:r>
              <a:rPr lang="en-US" sz="6609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rPr>
              <a:t>Benefits of STP process</a:t>
            </a:r>
          </a:p>
        </p:txBody>
      </p:sp>
      <p:sp>
        <p:nvSpPr>
          <p:cNvPr id="18" name="Freeform 18"/>
          <p:cNvSpPr/>
          <p:nvPr/>
        </p:nvSpPr>
        <p:spPr>
          <a:xfrm>
            <a:off x="499777" y="3037734"/>
            <a:ext cx="528923" cy="599346"/>
          </a:xfrm>
          <a:custGeom>
            <a:avLst/>
            <a:gdLst/>
            <a:ahLst/>
            <a:cxnLst/>
            <a:rect l="l" t="t" r="r" b="b"/>
            <a:pathLst>
              <a:path w="528923" h="599346">
                <a:moveTo>
                  <a:pt x="0" y="0"/>
                </a:moveTo>
                <a:lnTo>
                  <a:pt x="528923" y="0"/>
                </a:lnTo>
                <a:lnTo>
                  <a:pt x="528923" y="599346"/>
                </a:lnTo>
                <a:lnTo>
                  <a:pt x="0" y="59934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Freeform 19"/>
          <p:cNvSpPr/>
          <p:nvPr/>
        </p:nvSpPr>
        <p:spPr>
          <a:xfrm>
            <a:off x="542252" y="5314855"/>
            <a:ext cx="528923" cy="599346"/>
          </a:xfrm>
          <a:custGeom>
            <a:avLst/>
            <a:gdLst/>
            <a:ahLst/>
            <a:cxnLst/>
            <a:rect l="l" t="t" r="r" b="b"/>
            <a:pathLst>
              <a:path w="528923" h="599346">
                <a:moveTo>
                  <a:pt x="0" y="0"/>
                </a:moveTo>
                <a:lnTo>
                  <a:pt x="528923" y="0"/>
                </a:lnTo>
                <a:lnTo>
                  <a:pt x="528923" y="599346"/>
                </a:lnTo>
                <a:lnTo>
                  <a:pt x="0" y="59934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TextBox 20"/>
          <p:cNvSpPr txBox="1"/>
          <p:nvPr/>
        </p:nvSpPr>
        <p:spPr>
          <a:xfrm>
            <a:off x="1278156" y="2990109"/>
            <a:ext cx="9171834" cy="19894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19"/>
              </a:lnSpc>
              <a:spcBef>
                <a:spcPct val="0"/>
              </a:spcBef>
            </a:pPr>
            <a:r>
              <a:rPr lang="en-US" sz="2299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Enhancing a company’s competitive position, providing direction and focus for marketing strategies, including targeted advertising, new proposition development, and brand differentiation</a:t>
            </a:r>
          </a:p>
          <a:p>
            <a:pPr algn="l">
              <a:lnSpc>
                <a:spcPts val="3219"/>
              </a:lnSpc>
              <a:spcBef>
                <a:spcPct val="0"/>
              </a:spcBef>
            </a:pPr>
            <a:endParaRPr lang="en-US" sz="2299" b="1">
              <a:solidFill>
                <a:srgbClr val="FFFFFF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1278156" y="5267230"/>
            <a:ext cx="9312752" cy="15894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19"/>
              </a:lnSpc>
              <a:spcBef>
                <a:spcPct val="0"/>
              </a:spcBef>
            </a:pPr>
            <a:r>
              <a:rPr lang="en-US" sz="2299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Examining and identifying market growth opportunities through identification of new customers, growth segments, or proposition uses</a:t>
            </a:r>
          </a:p>
          <a:p>
            <a:pPr algn="l">
              <a:lnSpc>
                <a:spcPts val="3219"/>
              </a:lnSpc>
              <a:spcBef>
                <a:spcPct val="0"/>
              </a:spcBef>
            </a:pPr>
            <a:endParaRPr lang="en-US" sz="2299" b="1">
              <a:solidFill>
                <a:srgbClr val="FFFFFF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22" name="Freeform 22"/>
          <p:cNvSpPr/>
          <p:nvPr/>
        </p:nvSpPr>
        <p:spPr>
          <a:xfrm>
            <a:off x="15216047" y="261573"/>
            <a:ext cx="813346" cy="511392"/>
          </a:xfrm>
          <a:custGeom>
            <a:avLst/>
            <a:gdLst/>
            <a:ahLst/>
            <a:cxnLst/>
            <a:rect l="l" t="t" r="r" b="b"/>
            <a:pathLst>
              <a:path w="813346" h="511392">
                <a:moveTo>
                  <a:pt x="0" y="0"/>
                </a:moveTo>
                <a:lnTo>
                  <a:pt x="813346" y="0"/>
                </a:lnTo>
                <a:lnTo>
                  <a:pt x="813346" y="511392"/>
                </a:lnTo>
                <a:lnTo>
                  <a:pt x="0" y="51139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r="-46754" b="-14000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Freeform 23"/>
          <p:cNvSpPr/>
          <p:nvPr/>
        </p:nvSpPr>
        <p:spPr>
          <a:xfrm>
            <a:off x="9615385" y="9366848"/>
            <a:ext cx="965677" cy="607170"/>
          </a:xfrm>
          <a:custGeom>
            <a:avLst/>
            <a:gdLst/>
            <a:ahLst/>
            <a:cxnLst/>
            <a:rect l="l" t="t" r="r" b="b"/>
            <a:pathLst>
              <a:path w="965677" h="607170">
                <a:moveTo>
                  <a:pt x="0" y="0"/>
                </a:moveTo>
                <a:lnTo>
                  <a:pt x="965676" y="0"/>
                </a:lnTo>
                <a:lnTo>
                  <a:pt x="965676" y="607171"/>
                </a:lnTo>
                <a:lnTo>
                  <a:pt x="0" y="60717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r="-46754" b="-14000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4" name="Freeform 24"/>
          <p:cNvSpPr/>
          <p:nvPr/>
        </p:nvSpPr>
        <p:spPr>
          <a:xfrm>
            <a:off x="499777" y="7190010"/>
            <a:ext cx="528923" cy="599346"/>
          </a:xfrm>
          <a:custGeom>
            <a:avLst/>
            <a:gdLst/>
            <a:ahLst/>
            <a:cxnLst/>
            <a:rect l="l" t="t" r="r" b="b"/>
            <a:pathLst>
              <a:path w="528923" h="599346">
                <a:moveTo>
                  <a:pt x="0" y="0"/>
                </a:moveTo>
                <a:lnTo>
                  <a:pt x="528923" y="0"/>
                </a:lnTo>
                <a:lnTo>
                  <a:pt x="528923" y="599347"/>
                </a:lnTo>
                <a:lnTo>
                  <a:pt x="0" y="59934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5" name="TextBox 25"/>
          <p:cNvSpPr txBox="1"/>
          <p:nvPr/>
        </p:nvSpPr>
        <p:spPr>
          <a:xfrm>
            <a:off x="1241526" y="7271243"/>
            <a:ext cx="9328409" cy="15894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19"/>
              </a:lnSpc>
              <a:spcBef>
                <a:spcPct val="0"/>
              </a:spcBef>
            </a:pPr>
            <a:r>
              <a:rPr lang="en-US" sz="2299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Effective and efficient matching of company resources to targeted market segments, promising greater return on marketing investment (ROMI)</a:t>
            </a:r>
          </a:p>
          <a:p>
            <a:pPr algn="l">
              <a:lnSpc>
                <a:spcPts val="3219"/>
              </a:lnSpc>
              <a:spcBef>
                <a:spcPct val="0"/>
              </a:spcBef>
            </a:pPr>
            <a:endParaRPr lang="en-US" sz="2299" b="1">
              <a:solidFill>
                <a:srgbClr val="FFFFFF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2141072" y="-1125151"/>
            <a:ext cx="11107582" cy="11107582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FF4DE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727124" y="-2095177"/>
            <a:ext cx="7532176" cy="7532176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5170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0845177" y="2598455"/>
            <a:ext cx="1241324" cy="1241324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FF4DE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4001173" y="6761745"/>
            <a:ext cx="3381417" cy="3381417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5170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1465840" y="1389036"/>
            <a:ext cx="6079210" cy="6079210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7" name="Freeform 17"/>
          <p:cNvSpPr/>
          <p:nvPr/>
        </p:nvSpPr>
        <p:spPr>
          <a:xfrm>
            <a:off x="-2211798" y="7644370"/>
            <a:ext cx="5619132" cy="5569965"/>
          </a:xfrm>
          <a:custGeom>
            <a:avLst/>
            <a:gdLst/>
            <a:ahLst/>
            <a:cxnLst/>
            <a:rect l="l" t="t" r="r" b="b"/>
            <a:pathLst>
              <a:path w="5619132" h="5569965">
                <a:moveTo>
                  <a:pt x="0" y="0"/>
                </a:moveTo>
                <a:lnTo>
                  <a:pt x="5619132" y="0"/>
                </a:lnTo>
                <a:lnTo>
                  <a:pt x="5619132" y="5569965"/>
                </a:lnTo>
                <a:lnTo>
                  <a:pt x="0" y="556996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7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8" name="Group 18"/>
          <p:cNvGrpSpPr/>
          <p:nvPr/>
        </p:nvGrpSpPr>
        <p:grpSpPr>
          <a:xfrm>
            <a:off x="-3086013" y="9100690"/>
            <a:ext cx="14799590" cy="1608552"/>
            <a:chOff x="0" y="0"/>
            <a:chExt cx="3575040" cy="388567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3575040" cy="388567"/>
            </a:xfrm>
            <a:custGeom>
              <a:avLst/>
              <a:gdLst/>
              <a:ahLst/>
              <a:cxnLst/>
              <a:rect l="l" t="t" r="r" b="b"/>
              <a:pathLst>
                <a:path w="3575040" h="388567">
                  <a:moveTo>
                    <a:pt x="3575040" y="194284"/>
                  </a:moveTo>
                  <a:lnTo>
                    <a:pt x="3371840" y="388567"/>
                  </a:lnTo>
                  <a:lnTo>
                    <a:pt x="203200" y="388567"/>
                  </a:lnTo>
                  <a:lnTo>
                    <a:pt x="0" y="194284"/>
                  </a:lnTo>
                  <a:lnTo>
                    <a:pt x="203200" y="0"/>
                  </a:lnTo>
                  <a:lnTo>
                    <a:pt x="3371840" y="0"/>
                  </a:lnTo>
                  <a:lnTo>
                    <a:pt x="3575040" y="194284"/>
                  </a:lnTo>
                  <a:close/>
                </a:path>
              </a:pathLst>
            </a:custGeom>
            <a:solidFill>
              <a:srgbClr val="FF4DE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114300" y="-38100"/>
              <a:ext cx="3346440" cy="4266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-3587101" y="9100690"/>
            <a:ext cx="14799590" cy="1608552"/>
            <a:chOff x="0" y="0"/>
            <a:chExt cx="3575040" cy="388567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3575040" cy="388567"/>
            </a:xfrm>
            <a:custGeom>
              <a:avLst/>
              <a:gdLst/>
              <a:ahLst/>
              <a:cxnLst/>
              <a:rect l="l" t="t" r="r" b="b"/>
              <a:pathLst>
                <a:path w="3575040" h="388567">
                  <a:moveTo>
                    <a:pt x="3575040" y="194284"/>
                  </a:moveTo>
                  <a:lnTo>
                    <a:pt x="3371840" y="388567"/>
                  </a:lnTo>
                  <a:lnTo>
                    <a:pt x="203200" y="388567"/>
                  </a:lnTo>
                  <a:lnTo>
                    <a:pt x="0" y="194284"/>
                  </a:lnTo>
                  <a:lnTo>
                    <a:pt x="203200" y="0"/>
                  </a:lnTo>
                  <a:lnTo>
                    <a:pt x="3371840" y="0"/>
                  </a:lnTo>
                  <a:lnTo>
                    <a:pt x="3575040" y="194284"/>
                  </a:lnTo>
                  <a:close/>
                </a:path>
              </a:pathLst>
            </a:custGeom>
            <a:solidFill>
              <a:srgbClr val="5170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114300" y="-38100"/>
              <a:ext cx="3346440" cy="4266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4" name="Freeform 24"/>
          <p:cNvSpPr/>
          <p:nvPr/>
        </p:nvSpPr>
        <p:spPr>
          <a:xfrm>
            <a:off x="8274325" y="459875"/>
            <a:ext cx="1306067" cy="821191"/>
          </a:xfrm>
          <a:custGeom>
            <a:avLst/>
            <a:gdLst/>
            <a:ahLst/>
            <a:cxnLst/>
            <a:rect l="l" t="t" r="r" b="b"/>
            <a:pathLst>
              <a:path w="1306067" h="821191">
                <a:moveTo>
                  <a:pt x="0" y="0"/>
                </a:moveTo>
                <a:lnTo>
                  <a:pt x="1306068" y="0"/>
                </a:lnTo>
                <a:lnTo>
                  <a:pt x="1306068" y="821192"/>
                </a:lnTo>
                <a:lnTo>
                  <a:pt x="0" y="82119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r="-46754" b="-14000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5" name="Freeform 25"/>
          <p:cNvSpPr/>
          <p:nvPr/>
        </p:nvSpPr>
        <p:spPr>
          <a:xfrm>
            <a:off x="12695106" y="8847704"/>
            <a:ext cx="1306067" cy="821191"/>
          </a:xfrm>
          <a:custGeom>
            <a:avLst/>
            <a:gdLst/>
            <a:ahLst/>
            <a:cxnLst/>
            <a:rect l="l" t="t" r="r" b="b"/>
            <a:pathLst>
              <a:path w="1306067" h="821191">
                <a:moveTo>
                  <a:pt x="0" y="0"/>
                </a:moveTo>
                <a:lnTo>
                  <a:pt x="1306067" y="0"/>
                </a:lnTo>
                <a:lnTo>
                  <a:pt x="1306067" y="821192"/>
                </a:lnTo>
                <a:lnTo>
                  <a:pt x="0" y="82119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r="-46754" b="-14000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6" name="TextBox 26"/>
          <p:cNvSpPr txBox="1"/>
          <p:nvPr/>
        </p:nvSpPr>
        <p:spPr>
          <a:xfrm>
            <a:off x="584255" y="409745"/>
            <a:ext cx="8996137" cy="22186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8114"/>
              </a:lnSpc>
              <a:spcBef>
                <a:spcPct val="0"/>
              </a:spcBef>
            </a:pPr>
            <a:r>
              <a:rPr lang="en-US" sz="12938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rPr>
              <a:t>Remember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540389" y="2398341"/>
            <a:ext cx="15818120" cy="7297360"/>
            <a:chOff x="0" y="0"/>
            <a:chExt cx="21090826" cy="9729813"/>
          </a:xfrm>
        </p:grpSpPr>
        <p:sp>
          <p:nvSpPr>
            <p:cNvPr id="28" name="Freeform 28" descr="V:\Graphics\Powerpoint\PE_UK\PE439-Solomon\Final files\GIF\ch06\M06NF001.gif"/>
            <p:cNvSpPr/>
            <p:nvPr/>
          </p:nvSpPr>
          <p:spPr>
            <a:xfrm>
              <a:off x="0" y="0"/>
              <a:ext cx="21090889" cy="9729851"/>
            </a:xfrm>
            <a:custGeom>
              <a:avLst/>
              <a:gdLst/>
              <a:ahLst/>
              <a:cxnLst/>
              <a:rect l="l" t="t" r="r" b="b"/>
              <a:pathLst>
                <a:path w="21090889" h="9729851">
                  <a:moveTo>
                    <a:pt x="0" y="0"/>
                  </a:moveTo>
                  <a:lnTo>
                    <a:pt x="21090889" y="0"/>
                  </a:lnTo>
                  <a:lnTo>
                    <a:pt x="21090889" y="9729851"/>
                  </a:lnTo>
                  <a:lnTo>
                    <a:pt x="0" y="972985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b="-54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2141072" y="-1125151"/>
            <a:ext cx="11107582" cy="11107582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FF4DE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727124" y="-2095177"/>
            <a:ext cx="7532176" cy="7532176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5170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0845177" y="2598455"/>
            <a:ext cx="1241324" cy="1241324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FF4DE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4001173" y="6761745"/>
            <a:ext cx="3381417" cy="3381417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5170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1465840" y="1389036"/>
            <a:ext cx="6079210" cy="6079210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1882260" y="1805456"/>
            <a:ext cx="5246370" cy="5246370"/>
            <a:chOff x="0" y="0"/>
            <a:chExt cx="812800" cy="8128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blipFill>
              <a:blip r:embed="rId2"/>
              <a:stretch>
                <a:fillRect r="-4986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9" name="Freeform 19"/>
          <p:cNvSpPr/>
          <p:nvPr/>
        </p:nvSpPr>
        <p:spPr>
          <a:xfrm>
            <a:off x="-356217" y="4991215"/>
            <a:ext cx="5619132" cy="5569965"/>
          </a:xfrm>
          <a:custGeom>
            <a:avLst/>
            <a:gdLst/>
            <a:ahLst/>
            <a:cxnLst/>
            <a:rect l="l" t="t" r="r" b="b"/>
            <a:pathLst>
              <a:path w="5619132" h="5569965">
                <a:moveTo>
                  <a:pt x="0" y="0"/>
                </a:moveTo>
                <a:lnTo>
                  <a:pt x="5619132" y="0"/>
                </a:lnTo>
                <a:lnTo>
                  <a:pt x="5619132" y="5569965"/>
                </a:lnTo>
                <a:lnTo>
                  <a:pt x="0" y="556996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7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0" name="Group 20"/>
          <p:cNvGrpSpPr/>
          <p:nvPr/>
        </p:nvGrpSpPr>
        <p:grpSpPr>
          <a:xfrm>
            <a:off x="-1230432" y="6447535"/>
            <a:ext cx="14799590" cy="1608552"/>
            <a:chOff x="0" y="0"/>
            <a:chExt cx="3575040" cy="388567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3575040" cy="388567"/>
            </a:xfrm>
            <a:custGeom>
              <a:avLst/>
              <a:gdLst/>
              <a:ahLst/>
              <a:cxnLst/>
              <a:rect l="l" t="t" r="r" b="b"/>
              <a:pathLst>
                <a:path w="3575040" h="388567">
                  <a:moveTo>
                    <a:pt x="3575040" y="194284"/>
                  </a:moveTo>
                  <a:lnTo>
                    <a:pt x="3371840" y="388567"/>
                  </a:lnTo>
                  <a:lnTo>
                    <a:pt x="203200" y="388567"/>
                  </a:lnTo>
                  <a:lnTo>
                    <a:pt x="0" y="194284"/>
                  </a:lnTo>
                  <a:lnTo>
                    <a:pt x="203200" y="0"/>
                  </a:lnTo>
                  <a:lnTo>
                    <a:pt x="3371840" y="0"/>
                  </a:lnTo>
                  <a:lnTo>
                    <a:pt x="3575040" y="194284"/>
                  </a:lnTo>
                  <a:close/>
                </a:path>
              </a:pathLst>
            </a:custGeom>
            <a:solidFill>
              <a:srgbClr val="FF4DE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14300" y="-38100"/>
              <a:ext cx="3346440" cy="4266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-1731520" y="6447535"/>
            <a:ext cx="14799590" cy="1608552"/>
            <a:chOff x="0" y="0"/>
            <a:chExt cx="3575040" cy="388567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3575040" cy="388567"/>
            </a:xfrm>
            <a:custGeom>
              <a:avLst/>
              <a:gdLst/>
              <a:ahLst/>
              <a:cxnLst/>
              <a:rect l="l" t="t" r="r" b="b"/>
              <a:pathLst>
                <a:path w="3575040" h="388567">
                  <a:moveTo>
                    <a:pt x="3575040" y="194284"/>
                  </a:moveTo>
                  <a:lnTo>
                    <a:pt x="3371840" y="388567"/>
                  </a:lnTo>
                  <a:lnTo>
                    <a:pt x="203200" y="388567"/>
                  </a:lnTo>
                  <a:lnTo>
                    <a:pt x="0" y="194284"/>
                  </a:lnTo>
                  <a:lnTo>
                    <a:pt x="203200" y="0"/>
                  </a:lnTo>
                  <a:lnTo>
                    <a:pt x="3371840" y="0"/>
                  </a:lnTo>
                  <a:lnTo>
                    <a:pt x="3575040" y="194284"/>
                  </a:lnTo>
                  <a:close/>
                </a:path>
              </a:pathLst>
            </a:custGeom>
            <a:solidFill>
              <a:srgbClr val="5170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114300" y="-38100"/>
              <a:ext cx="3346440" cy="4266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6" name="Freeform 26"/>
          <p:cNvSpPr/>
          <p:nvPr/>
        </p:nvSpPr>
        <p:spPr>
          <a:xfrm>
            <a:off x="7875797" y="1358915"/>
            <a:ext cx="1306067" cy="821191"/>
          </a:xfrm>
          <a:custGeom>
            <a:avLst/>
            <a:gdLst/>
            <a:ahLst/>
            <a:cxnLst/>
            <a:rect l="l" t="t" r="r" b="b"/>
            <a:pathLst>
              <a:path w="1306067" h="821191">
                <a:moveTo>
                  <a:pt x="0" y="0"/>
                </a:moveTo>
                <a:lnTo>
                  <a:pt x="1306067" y="0"/>
                </a:lnTo>
                <a:lnTo>
                  <a:pt x="1306067" y="821191"/>
                </a:lnTo>
                <a:lnTo>
                  <a:pt x="0" y="82119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r="-46754" b="-14000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7" name="Freeform 27"/>
          <p:cNvSpPr/>
          <p:nvPr/>
        </p:nvSpPr>
        <p:spPr>
          <a:xfrm>
            <a:off x="12695106" y="8847704"/>
            <a:ext cx="1306067" cy="821191"/>
          </a:xfrm>
          <a:custGeom>
            <a:avLst/>
            <a:gdLst/>
            <a:ahLst/>
            <a:cxnLst/>
            <a:rect l="l" t="t" r="r" b="b"/>
            <a:pathLst>
              <a:path w="1306067" h="821191">
                <a:moveTo>
                  <a:pt x="0" y="0"/>
                </a:moveTo>
                <a:lnTo>
                  <a:pt x="1306067" y="0"/>
                </a:lnTo>
                <a:lnTo>
                  <a:pt x="1306067" y="821192"/>
                </a:lnTo>
                <a:lnTo>
                  <a:pt x="0" y="82119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r="-46754" b="-14000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8" name="TextBox 28"/>
          <p:cNvSpPr txBox="1"/>
          <p:nvPr/>
        </p:nvSpPr>
        <p:spPr>
          <a:xfrm>
            <a:off x="620127" y="3675059"/>
            <a:ext cx="10845713" cy="26416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564"/>
              </a:lnSpc>
              <a:spcBef>
                <a:spcPct val="0"/>
              </a:spcBef>
            </a:pPr>
            <a:r>
              <a:rPr lang="en-US" sz="15402">
                <a:solidFill>
                  <a:srgbClr val="FFFFFF"/>
                </a:solidFill>
                <a:latin typeface="Anton"/>
                <a:ea typeface="Anton"/>
                <a:cs typeface="Anton"/>
                <a:sym typeface="Anton"/>
              </a:rPr>
              <a:t>Assessments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1209</Words>
  <Application>Microsoft Office PowerPoint</Application>
  <PresentationFormat>Custom</PresentationFormat>
  <Paragraphs>200</Paragraphs>
  <Slides>30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9" baseType="lpstr">
      <vt:lpstr>ITC Franklin Gothic LT Semi-Bold</vt:lpstr>
      <vt:lpstr>Calibri</vt:lpstr>
      <vt:lpstr>Anton</vt:lpstr>
      <vt:lpstr>Canva Sans Italics</vt:lpstr>
      <vt:lpstr>Canva Sans Bold</vt:lpstr>
      <vt:lpstr>ITC Franklin Gothic LT</vt:lpstr>
      <vt:lpstr>Arial</vt:lpstr>
      <vt:lpstr>Canva Sans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3 Segmentation Targeting Positioning</dc:title>
  <cp:lastModifiedBy>Ffion Cumberpatch</cp:lastModifiedBy>
  <cp:revision>2</cp:revision>
  <dcterms:created xsi:type="dcterms:W3CDTF">2006-08-16T00:00:00Z</dcterms:created>
  <dcterms:modified xsi:type="dcterms:W3CDTF">2026-10-12T11:43:44Z</dcterms:modified>
  <dc:identifier>DAHXcPp94bE</dc:identifier>
</cp:coreProperties>
</file>